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20" r:id="rId1"/>
  </p:sldMasterIdLst>
  <p:notesMasterIdLst>
    <p:notesMasterId r:id="rId17"/>
  </p:notesMasterIdLst>
  <p:sldIdLst>
    <p:sldId id="256" r:id="rId2"/>
    <p:sldId id="266" r:id="rId3"/>
    <p:sldId id="262" r:id="rId4"/>
    <p:sldId id="283" r:id="rId5"/>
    <p:sldId id="257" r:id="rId6"/>
    <p:sldId id="284" r:id="rId7"/>
    <p:sldId id="260" r:id="rId8"/>
    <p:sldId id="278" r:id="rId9"/>
    <p:sldId id="275" r:id="rId10"/>
    <p:sldId id="279" r:id="rId11"/>
    <p:sldId id="285" r:id="rId12"/>
    <p:sldId id="286" r:id="rId13"/>
    <p:sldId id="281" r:id="rId14"/>
    <p:sldId id="269" r:id="rId15"/>
    <p:sldId id="264" r:id="rId16"/>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936" userDrawn="1">
          <p15:clr>
            <a:srgbClr val="A4A3A4"/>
          </p15:clr>
        </p15:guide>
        <p15:guide id="3" pos="5472" userDrawn="1">
          <p15:clr>
            <a:srgbClr val="A4A3A4"/>
          </p15:clr>
        </p15:guide>
        <p15:guide id="4" orient="horz" pos="3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65850" autoAdjust="0"/>
  </p:normalViewPr>
  <p:slideViewPr>
    <p:cSldViewPr snapToGrid="0" snapToObjects="1">
      <p:cViewPr varScale="1">
        <p:scale>
          <a:sx n="68" d="100"/>
          <a:sy n="68" d="100"/>
        </p:scale>
        <p:origin x="1120" y="208"/>
      </p:cViewPr>
      <p:guideLst>
        <p:guide orient="horz" pos="1632"/>
        <p:guide pos="3936"/>
        <p:guide pos="5472"/>
        <p:guide orient="horz" pos="33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42BCA-188E-5247-8531-080590E556ED}" type="datetimeFigureOut">
              <a:rPr lang="en-US" smtClean="0"/>
              <a:t>12/14/23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B4A10-8314-5548-B248-764807E2FBA9}" type="slidenum">
              <a:rPr lang="en-US" smtClean="0"/>
              <a:t>‹#›</a:t>
            </a:fld>
            <a:endParaRPr lang="en-US"/>
          </a:p>
        </p:txBody>
      </p:sp>
    </p:spTree>
    <p:extLst>
      <p:ext uri="{BB962C8B-B14F-4D97-AF65-F5344CB8AC3E}">
        <p14:creationId xmlns:p14="http://schemas.microsoft.com/office/powerpoint/2010/main" val="330008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2</a:t>
            </a:fld>
            <a:endParaRPr lang="en-US"/>
          </a:p>
        </p:txBody>
      </p:sp>
    </p:spTree>
    <p:extLst>
      <p:ext uri="{BB962C8B-B14F-4D97-AF65-F5344CB8AC3E}">
        <p14:creationId xmlns:p14="http://schemas.microsoft.com/office/powerpoint/2010/main" val="253596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11</a:t>
            </a:fld>
            <a:endParaRPr lang="en-US"/>
          </a:p>
        </p:txBody>
      </p:sp>
    </p:spTree>
    <p:extLst>
      <p:ext uri="{BB962C8B-B14F-4D97-AF65-F5344CB8AC3E}">
        <p14:creationId xmlns:p14="http://schemas.microsoft.com/office/powerpoint/2010/main" val="271038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12</a:t>
            </a:fld>
            <a:endParaRPr lang="en-US"/>
          </a:p>
        </p:txBody>
      </p:sp>
    </p:spTree>
    <p:extLst>
      <p:ext uri="{BB962C8B-B14F-4D97-AF65-F5344CB8AC3E}">
        <p14:creationId xmlns:p14="http://schemas.microsoft.com/office/powerpoint/2010/main" val="2247331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13</a:t>
            </a:fld>
            <a:endParaRPr lang="en-US"/>
          </a:p>
        </p:txBody>
      </p:sp>
    </p:spTree>
    <p:extLst>
      <p:ext uri="{BB962C8B-B14F-4D97-AF65-F5344CB8AC3E}">
        <p14:creationId xmlns:p14="http://schemas.microsoft.com/office/powerpoint/2010/main" val="4163032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14</a:t>
            </a:fld>
            <a:endParaRPr lang="en-US"/>
          </a:p>
        </p:txBody>
      </p:sp>
    </p:spTree>
    <p:extLst>
      <p:ext uri="{BB962C8B-B14F-4D97-AF65-F5344CB8AC3E}">
        <p14:creationId xmlns:p14="http://schemas.microsoft.com/office/powerpoint/2010/main" val="200152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We have developed a data-driven methodology to compare the performance of ATE estimators and decision rules</a:t>
            </a:r>
          </a:p>
          <a:p>
            <a:pPr marL="228600" indent="-228600">
              <a:buAutoNum type="arabicPeriod"/>
            </a:pPr>
            <a:r>
              <a:rPr lang="en-US"/>
              <a:t>We applied to the IPC lab our corpus we have concluded that robust estimators are beneficial for SCOT RCTs. We have also concluded that the unofficial policy of launching anything unless it is negative and statistically significant is a good empirical choice</a:t>
            </a:r>
          </a:p>
          <a:p>
            <a:pPr marL="228600" indent="-228600">
              <a:buAutoNum type="arabicPeriod"/>
            </a:pPr>
            <a:r>
              <a:rPr lang="en-US"/>
              <a:t>It is worth re-iterating that these two last points only apply to our RCT corpus. The methodology can by applied to any RCT corpus but the conclusions might be very different.</a:t>
            </a: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15</a:t>
            </a:fld>
            <a:endParaRPr lang="en-US"/>
          </a:p>
        </p:txBody>
      </p:sp>
    </p:spTree>
    <p:extLst>
      <p:ext uri="{BB962C8B-B14F-4D97-AF65-F5344CB8AC3E}">
        <p14:creationId xmlns:p14="http://schemas.microsoft.com/office/powerpoint/2010/main" val="131762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3</a:t>
            </a:fld>
            <a:endParaRPr lang="en-US"/>
          </a:p>
        </p:txBody>
      </p:sp>
    </p:spTree>
    <p:extLst>
      <p:ext uri="{BB962C8B-B14F-4D97-AF65-F5344CB8AC3E}">
        <p14:creationId xmlns:p14="http://schemas.microsoft.com/office/powerpoint/2010/main" val="380789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4</a:t>
            </a:fld>
            <a:endParaRPr lang="en-US"/>
          </a:p>
        </p:txBody>
      </p:sp>
    </p:spTree>
    <p:extLst>
      <p:ext uri="{BB962C8B-B14F-4D97-AF65-F5344CB8AC3E}">
        <p14:creationId xmlns:p14="http://schemas.microsoft.com/office/powerpoint/2010/main" val="196970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5</a:t>
            </a:fld>
            <a:endParaRPr lang="en-US"/>
          </a:p>
        </p:txBody>
      </p:sp>
    </p:spTree>
    <p:extLst>
      <p:ext uri="{BB962C8B-B14F-4D97-AF65-F5344CB8AC3E}">
        <p14:creationId xmlns:p14="http://schemas.microsoft.com/office/powerpoint/2010/main" val="240182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6</a:t>
            </a:fld>
            <a:endParaRPr lang="en-US"/>
          </a:p>
        </p:txBody>
      </p:sp>
    </p:spTree>
    <p:extLst>
      <p:ext uri="{BB962C8B-B14F-4D97-AF65-F5344CB8AC3E}">
        <p14:creationId xmlns:p14="http://schemas.microsoft.com/office/powerpoint/2010/main" val="270777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7</a:t>
            </a:fld>
            <a:endParaRPr lang="en-US"/>
          </a:p>
        </p:txBody>
      </p:sp>
    </p:spTree>
    <p:extLst>
      <p:ext uri="{BB962C8B-B14F-4D97-AF65-F5344CB8AC3E}">
        <p14:creationId xmlns:p14="http://schemas.microsoft.com/office/powerpoint/2010/main" val="68556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8</a:t>
            </a:fld>
            <a:endParaRPr lang="en-US"/>
          </a:p>
        </p:txBody>
      </p:sp>
    </p:spTree>
    <p:extLst>
      <p:ext uri="{BB962C8B-B14F-4D97-AF65-F5344CB8AC3E}">
        <p14:creationId xmlns:p14="http://schemas.microsoft.com/office/powerpoint/2010/main" val="21156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9</a:t>
            </a:fld>
            <a:endParaRPr lang="en-US"/>
          </a:p>
        </p:txBody>
      </p:sp>
    </p:spTree>
    <p:extLst>
      <p:ext uri="{BB962C8B-B14F-4D97-AF65-F5344CB8AC3E}">
        <p14:creationId xmlns:p14="http://schemas.microsoft.com/office/powerpoint/2010/main" val="304444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0B4A10-8314-5548-B248-764807E2FBA9}" type="slidenum">
              <a:rPr lang="en-US" smtClean="0"/>
              <a:t>10</a:t>
            </a:fld>
            <a:endParaRPr lang="en-US"/>
          </a:p>
        </p:txBody>
      </p:sp>
    </p:spTree>
    <p:extLst>
      <p:ext uri="{BB962C8B-B14F-4D97-AF65-F5344CB8AC3E}">
        <p14:creationId xmlns:p14="http://schemas.microsoft.com/office/powerpoint/2010/main" val="116438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A2B321-32F1-5549-80CF-B9620DCDCF58}"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127202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2B321-32F1-5549-80CF-B9620DCDCF58}"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323570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E3DD22-582B-E54E-96F3-2EE70B42F447}"/>
              </a:ext>
            </a:extLst>
          </p:cNvPr>
          <p:cNvPicPr>
            <a:picLocks noChangeAspect="1"/>
          </p:cNvPicPr>
          <p:nvPr userDrawn="1"/>
        </p:nvPicPr>
        <p:blipFill rotWithShape="1">
          <a:blip r:embed="rId2"/>
          <a:srcRect t="22042" r="22590"/>
          <a:stretch/>
        </p:blipFill>
        <p:spPr>
          <a:xfrm rot="10800000">
            <a:off x="0" y="4714332"/>
            <a:ext cx="3030889" cy="3515267"/>
          </a:xfrm>
          <a:prstGeom prst="rect">
            <a:avLst/>
          </a:prstGeom>
        </p:spPr>
      </p:pic>
      <p:pic>
        <p:nvPicPr>
          <p:cNvPr id="16" name="Picture 15">
            <a:extLst>
              <a:ext uri="{FF2B5EF4-FFF2-40B4-BE49-F238E27FC236}">
                <a16:creationId xmlns:a16="http://schemas.microsoft.com/office/drawing/2014/main" id="{A48267C7-50D1-824C-BF26-8394489D3582}"/>
              </a:ext>
            </a:extLst>
          </p:cNvPr>
          <p:cNvPicPr>
            <a:picLocks noChangeAspect="1"/>
          </p:cNvPicPr>
          <p:nvPr userDrawn="1"/>
        </p:nvPicPr>
        <p:blipFill rotWithShape="1">
          <a:blip r:embed="rId2"/>
          <a:srcRect t="22042" r="22590"/>
          <a:stretch/>
        </p:blipFill>
        <p:spPr>
          <a:xfrm>
            <a:off x="10481664" y="-1"/>
            <a:ext cx="4148736" cy="4811761"/>
          </a:xfrm>
          <a:prstGeom prst="rect">
            <a:avLst/>
          </a:prstGeom>
        </p:spPr>
      </p:pic>
      <p:pic>
        <p:nvPicPr>
          <p:cNvPr id="19" name="Picture 18">
            <a:extLst>
              <a:ext uri="{FF2B5EF4-FFF2-40B4-BE49-F238E27FC236}">
                <a16:creationId xmlns:a16="http://schemas.microsoft.com/office/drawing/2014/main" id="{8EC9EA54-C92E-B347-BF51-763B546E6100}"/>
              </a:ext>
            </a:extLst>
          </p:cNvPr>
          <p:cNvPicPr>
            <a:picLocks noChangeAspect="1"/>
          </p:cNvPicPr>
          <p:nvPr userDrawn="1"/>
        </p:nvPicPr>
        <p:blipFill>
          <a:blip r:embed="rId3"/>
          <a:stretch>
            <a:fillRect/>
          </a:stretch>
        </p:blipFill>
        <p:spPr>
          <a:xfrm>
            <a:off x="1114426" y="2200275"/>
            <a:ext cx="4448455" cy="1811386"/>
          </a:xfrm>
          <a:prstGeom prst="rect">
            <a:avLst/>
          </a:prstGeom>
        </p:spPr>
      </p:pic>
      <p:sp>
        <p:nvSpPr>
          <p:cNvPr id="21" name="TextBox 20">
            <a:extLst>
              <a:ext uri="{FF2B5EF4-FFF2-40B4-BE49-F238E27FC236}">
                <a16:creationId xmlns:a16="http://schemas.microsoft.com/office/drawing/2014/main" id="{5B6967BC-0A5B-7648-A9E3-664DCFC62BDE}"/>
              </a:ext>
            </a:extLst>
          </p:cNvPr>
          <p:cNvSpPr txBox="1"/>
          <p:nvPr userDrawn="1"/>
        </p:nvSpPr>
        <p:spPr>
          <a:xfrm>
            <a:off x="9386057" y="7584699"/>
            <a:ext cx="4805777" cy="215444"/>
          </a:xfrm>
          <a:prstGeom prst="rect">
            <a:avLst/>
          </a:prstGeom>
          <a:noFill/>
        </p:spPr>
        <p:txBody>
          <a:bodyPr wrap="square" rtlCol="0">
            <a:spAutoFit/>
          </a:bodyPr>
          <a:lstStyle/>
          <a:p>
            <a:pPr algn="r"/>
            <a:r>
              <a:rPr lang="en-US" sz="8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AMAZON CONFIEDTIAL</a:t>
            </a:r>
          </a:p>
        </p:txBody>
      </p:sp>
      <p:sp>
        <p:nvSpPr>
          <p:cNvPr id="3" name="Text Placeholder 2">
            <a:extLst>
              <a:ext uri="{FF2B5EF4-FFF2-40B4-BE49-F238E27FC236}">
                <a16:creationId xmlns:a16="http://schemas.microsoft.com/office/drawing/2014/main" id="{EEE4899B-2705-864F-A9FE-52923B84618C}"/>
              </a:ext>
            </a:extLst>
          </p:cNvPr>
          <p:cNvSpPr>
            <a:spLocks noGrp="1"/>
          </p:cNvSpPr>
          <p:nvPr>
            <p:ph type="body" sz="quarter" idx="10" hasCustomPrompt="1"/>
          </p:nvPr>
        </p:nvSpPr>
        <p:spPr>
          <a:xfrm>
            <a:off x="1046849" y="4114800"/>
            <a:ext cx="6648450" cy="727620"/>
          </a:xfrm>
        </p:spPr>
        <p:txBody>
          <a:bodyPr>
            <a:noAutofit/>
          </a:bodyPr>
          <a:lstStyle>
            <a:lvl1pPr marL="0" indent="0">
              <a:buNone/>
              <a:defRPr sz="44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4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44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44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44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PRESENTATION NAME</a:t>
            </a:r>
          </a:p>
        </p:txBody>
      </p:sp>
      <p:sp>
        <p:nvSpPr>
          <p:cNvPr id="5" name="Text Placeholder 4">
            <a:extLst>
              <a:ext uri="{FF2B5EF4-FFF2-40B4-BE49-F238E27FC236}">
                <a16:creationId xmlns:a16="http://schemas.microsoft.com/office/drawing/2014/main" id="{CA0EF9FA-9448-1348-BF55-C0E622260994}"/>
              </a:ext>
            </a:extLst>
          </p:cNvPr>
          <p:cNvSpPr>
            <a:spLocks noGrp="1"/>
          </p:cNvSpPr>
          <p:nvPr>
            <p:ph type="body" sz="quarter" idx="11" hasCustomPrompt="1"/>
          </p:nvPr>
        </p:nvSpPr>
        <p:spPr>
          <a:xfrm>
            <a:off x="1046849" y="4877707"/>
            <a:ext cx="6585851" cy="420687"/>
          </a:xfrm>
        </p:spPr>
        <p:txBody>
          <a:bodyPr>
            <a:noAutofit/>
          </a:bodyPr>
          <a:lstStyle>
            <a:lvl1pPr marL="0" indent="0">
              <a:buNone/>
              <a:defRPr sz="2000"/>
            </a:lvl1pPr>
            <a:lvl2pPr marL="548640" indent="0">
              <a:buNone/>
              <a:defRPr sz="2000"/>
            </a:lvl2pPr>
            <a:lvl3pPr marL="1097280" indent="0">
              <a:buNone/>
              <a:defRPr sz="2000"/>
            </a:lvl3pPr>
            <a:lvl4pPr marL="1645920" indent="0">
              <a:buNone/>
              <a:defRPr sz="2000"/>
            </a:lvl4pPr>
            <a:lvl5pPr marL="2194560" indent="0">
              <a:buNone/>
              <a:defRPr sz="2000"/>
            </a:lvl5pPr>
          </a:lstStyle>
          <a:p>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PRESENTATION SUB-TITLE</a:t>
            </a:r>
          </a:p>
        </p:txBody>
      </p:sp>
      <p:sp>
        <p:nvSpPr>
          <p:cNvPr id="7" name="Text Placeholder 6">
            <a:extLst>
              <a:ext uri="{FF2B5EF4-FFF2-40B4-BE49-F238E27FC236}">
                <a16:creationId xmlns:a16="http://schemas.microsoft.com/office/drawing/2014/main" id="{15A76168-7C3C-6143-9B28-0C3103564527}"/>
              </a:ext>
            </a:extLst>
          </p:cNvPr>
          <p:cNvSpPr>
            <a:spLocks noGrp="1"/>
          </p:cNvSpPr>
          <p:nvPr>
            <p:ph type="body" sz="quarter" idx="12" hasCustomPrompt="1"/>
          </p:nvPr>
        </p:nvSpPr>
        <p:spPr>
          <a:xfrm>
            <a:off x="1117260" y="6999724"/>
            <a:ext cx="4263596" cy="369332"/>
          </a:xfrm>
        </p:spPr>
        <p:txBody>
          <a:bodyPr>
            <a:noAutofit/>
          </a:bodyPr>
          <a:lstStyle>
            <a:lvl1pPr marL="0" indent="0">
              <a:buNone/>
              <a:defRPr sz="1800"/>
            </a:lvl1pPr>
            <a:lvl2pPr marL="548640" indent="0">
              <a:buNone/>
              <a:defRPr sz="1800"/>
            </a:lvl2pPr>
            <a:lvl3pPr marL="1097280" indent="0">
              <a:buNone/>
              <a:defRPr sz="1800"/>
            </a:lvl3pPr>
            <a:lvl4pPr marL="1645920" indent="0">
              <a:buNone/>
              <a:defRPr sz="1800"/>
            </a:lvl4pPr>
            <a:lvl5pPr marL="2194560" indent="0">
              <a:buNone/>
              <a:defRPr sz="1800"/>
            </a:lvl5pPr>
          </a:lstStyle>
          <a:p>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02.21.2022</a:t>
            </a:r>
          </a:p>
        </p:txBody>
      </p:sp>
    </p:spTree>
    <p:extLst>
      <p:ext uri="{BB962C8B-B14F-4D97-AF65-F5344CB8AC3E}">
        <p14:creationId xmlns:p14="http://schemas.microsoft.com/office/powerpoint/2010/main" val="4948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F22B41A-3CF0-EE4C-83B9-1C3BA147B458}"/>
              </a:ext>
            </a:extLst>
          </p:cNvPr>
          <p:cNvCxnSpPr>
            <a:cxnSpLocks/>
          </p:cNvCxnSpPr>
          <p:nvPr userDrawn="1"/>
        </p:nvCxnSpPr>
        <p:spPr>
          <a:xfrm>
            <a:off x="1071563" y="2557462"/>
            <a:ext cx="26146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4E998DA-846E-4646-B1CE-2EEBF3CE60D1}"/>
              </a:ext>
            </a:extLst>
          </p:cNvPr>
          <p:cNvPicPr>
            <a:picLocks noChangeAspect="1"/>
          </p:cNvPicPr>
          <p:nvPr userDrawn="1"/>
        </p:nvPicPr>
        <p:blipFill rotWithShape="1">
          <a:blip r:embed="rId2"/>
          <a:srcRect t="22042" r="22590"/>
          <a:stretch/>
        </p:blipFill>
        <p:spPr>
          <a:xfrm rot="10800000">
            <a:off x="0" y="4714332"/>
            <a:ext cx="3030889" cy="3515267"/>
          </a:xfrm>
          <a:prstGeom prst="rect">
            <a:avLst/>
          </a:prstGeom>
        </p:spPr>
      </p:pic>
      <p:pic>
        <p:nvPicPr>
          <p:cNvPr id="13" name="Picture 12">
            <a:extLst>
              <a:ext uri="{FF2B5EF4-FFF2-40B4-BE49-F238E27FC236}">
                <a16:creationId xmlns:a16="http://schemas.microsoft.com/office/drawing/2014/main" id="{314BC173-29D9-0145-A88A-EAFCAA43B47B}"/>
              </a:ext>
            </a:extLst>
          </p:cNvPr>
          <p:cNvPicPr>
            <a:picLocks noChangeAspect="1"/>
          </p:cNvPicPr>
          <p:nvPr userDrawn="1"/>
        </p:nvPicPr>
        <p:blipFill rotWithShape="1">
          <a:blip r:embed="rId2"/>
          <a:srcRect t="22042" r="22590"/>
          <a:stretch/>
        </p:blipFill>
        <p:spPr>
          <a:xfrm>
            <a:off x="11599511" y="0"/>
            <a:ext cx="3030889" cy="3515267"/>
          </a:xfrm>
          <a:prstGeom prst="rect">
            <a:avLst/>
          </a:prstGeom>
        </p:spPr>
      </p:pic>
      <p:sp>
        <p:nvSpPr>
          <p:cNvPr id="14" name="TextBox 13">
            <a:extLst>
              <a:ext uri="{FF2B5EF4-FFF2-40B4-BE49-F238E27FC236}">
                <a16:creationId xmlns:a16="http://schemas.microsoft.com/office/drawing/2014/main" id="{7E4AE003-9233-E549-BF13-607A15DD907C}"/>
              </a:ext>
            </a:extLst>
          </p:cNvPr>
          <p:cNvSpPr txBox="1"/>
          <p:nvPr userDrawn="1"/>
        </p:nvSpPr>
        <p:spPr>
          <a:xfrm>
            <a:off x="9386057" y="7584699"/>
            <a:ext cx="4805777" cy="215444"/>
          </a:xfrm>
          <a:prstGeom prst="rect">
            <a:avLst/>
          </a:prstGeom>
          <a:noFill/>
        </p:spPr>
        <p:txBody>
          <a:bodyPr wrap="square" rtlCol="0">
            <a:spAutoFit/>
          </a:bodyPr>
          <a:lstStyle/>
          <a:p>
            <a:pPr algn="r"/>
            <a:r>
              <a:rPr lang="en-US" sz="8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AMAZON CONFIEDTIAL</a:t>
            </a:r>
          </a:p>
        </p:txBody>
      </p:sp>
      <p:sp>
        <p:nvSpPr>
          <p:cNvPr id="17" name="Text Placeholder 16">
            <a:extLst>
              <a:ext uri="{FF2B5EF4-FFF2-40B4-BE49-F238E27FC236}">
                <a16:creationId xmlns:a16="http://schemas.microsoft.com/office/drawing/2014/main" id="{16234553-2121-254E-9AFC-C24C94EF7EBF}"/>
              </a:ext>
            </a:extLst>
          </p:cNvPr>
          <p:cNvSpPr>
            <a:spLocks noGrp="1"/>
          </p:cNvSpPr>
          <p:nvPr>
            <p:ph type="body" sz="quarter" idx="13" hasCustomPrompt="1"/>
          </p:nvPr>
        </p:nvSpPr>
        <p:spPr>
          <a:xfrm>
            <a:off x="1114428" y="981253"/>
            <a:ext cx="8104000" cy="744538"/>
          </a:xfrm>
        </p:spPr>
        <p:txBody>
          <a:bodyPr>
            <a:noAutofit/>
          </a:bodyPr>
          <a:lstStyle>
            <a:lvl1pPr marL="0" indent="0">
              <a:buNone/>
              <a:defRPr sz="4400" spc="300">
                <a:solidFill>
                  <a:schemeClr val="tx1">
                    <a:lumMod val="50000"/>
                    <a:lumOff val="50000"/>
                  </a:schemeClr>
                </a:solidFill>
              </a:defRPr>
            </a:lvl1pPr>
            <a:lvl2pPr marL="548640" indent="0">
              <a:buNone/>
              <a:defRPr sz="4400"/>
            </a:lvl2pPr>
            <a:lvl3pPr marL="1097280" indent="0">
              <a:buNone/>
              <a:defRPr sz="4400"/>
            </a:lvl3pPr>
            <a:lvl4pPr marL="1645920" indent="0">
              <a:buNone/>
              <a:defRPr sz="4400"/>
            </a:lvl4pPr>
            <a:lvl5pPr marL="2194560" indent="0">
              <a:buNone/>
              <a:defRPr sz="4400"/>
            </a:lvl5pPr>
          </a:lstStyle>
          <a:p>
            <a:pPr lvl="0"/>
            <a:r>
              <a:rPr lang="en-US" dirty="0"/>
              <a:t>TITLE GOES HERE</a:t>
            </a:r>
          </a:p>
        </p:txBody>
      </p:sp>
      <p:sp>
        <p:nvSpPr>
          <p:cNvPr id="20" name="Text Placeholder 19">
            <a:extLst>
              <a:ext uri="{FF2B5EF4-FFF2-40B4-BE49-F238E27FC236}">
                <a16:creationId xmlns:a16="http://schemas.microsoft.com/office/drawing/2014/main" id="{DEF9A729-D983-6B4D-84D9-EBCD993A101F}"/>
              </a:ext>
            </a:extLst>
          </p:cNvPr>
          <p:cNvSpPr>
            <a:spLocks noGrp="1"/>
          </p:cNvSpPr>
          <p:nvPr>
            <p:ph type="body" sz="quarter" idx="14" hasCustomPrompt="1"/>
          </p:nvPr>
        </p:nvSpPr>
        <p:spPr>
          <a:xfrm>
            <a:off x="1114427" y="1740021"/>
            <a:ext cx="6826250" cy="573087"/>
          </a:xfrm>
        </p:spPr>
        <p:txBody>
          <a:bodyPr>
            <a:normAutofit/>
          </a:bodyPr>
          <a:lstStyle>
            <a:lvl1pPr marL="0" indent="0">
              <a:buNone/>
              <a:defRPr sz="2000"/>
            </a:lvl1pPr>
            <a:lvl2pPr marL="548640" indent="0">
              <a:buNone/>
              <a:defRPr/>
            </a:lvl2pPr>
            <a:lvl3pPr marL="1097280" indent="0">
              <a:buNone/>
              <a:defRPr/>
            </a:lvl3pPr>
            <a:lvl4pPr marL="1645920" indent="0">
              <a:buNone/>
              <a:defRPr/>
            </a:lvl4pPr>
            <a:lvl5pPr marL="2194560" indent="0">
              <a:buNone/>
              <a:defRPr/>
            </a:lvl5pPr>
          </a:lstStyle>
          <a:p>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SUB-TITLE GOES HERE</a:t>
            </a:r>
          </a:p>
        </p:txBody>
      </p:sp>
      <p:sp>
        <p:nvSpPr>
          <p:cNvPr id="21" name="Text Placeholder 19">
            <a:extLst>
              <a:ext uri="{FF2B5EF4-FFF2-40B4-BE49-F238E27FC236}">
                <a16:creationId xmlns:a16="http://schemas.microsoft.com/office/drawing/2014/main" id="{FA72ABA8-9A21-F94E-86C9-72D4C58C59DA}"/>
              </a:ext>
            </a:extLst>
          </p:cNvPr>
          <p:cNvSpPr>
            <a:spLocks noGrp="1"/>
          </p:cNvSpPr>
          <p:nvPr>
            <p:ph type="body" sz="quarter" idx="15" hasCustomPrompt="1"/>
          </p:nvPr>
        </p:nvSpPr>
        <p:spPr>
          <a:xfrm>
            <a:off x="1114427" y="6439612"/>
            <a:ext cx="6826250" cy="573087"/>
          </a:xfrm>
        </p:spPr>
        <p:txBody>
          <a:bodyPr>
            <a:normAutofit/>
          </a:bodyPr>
          <a:lstStyle>
            <a:lvl1pPr marL="0" indent="0">
              <a:buNone/>
              <a:defRPr sz="1400"/>
            </a:lvl1pPr>
            <a:lvl2pPr marL="548640" indent="0">
              <a:buNone/>
              <a:defRPr/>
            </a:lvl2pPr>
            <a:lvl3pPr marL="1097280" indent="0">
              <a:buNone/>
              <a:defRPr/>
            </a:lvl3pPr>
            <a:lvl4pPr marL="1645920" indent="0">
              <a:buNone/>
              <a:defRPr/>
            </a:lvl4pPr>
            <a:lvl5pPr marL="2194560" indent="0">
              <a:buNone/>
              <a:defRPr/>
            </a:lvl5pPr>
          </a:lstStyle>
          <a:p>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SUB-TITLE GOES HERE</a:t>
            </a:r>
          </a:p>
        </p:txBody>
      </p:sp>
      <p:sp>
        <p:nvSpPr>
          <p:cNvPr id="22" name="TextBox 21">
            <a:extLst>
              <a:ext uri="{FF2B5EF4-FFF2-40B4-BE49-F238E27FC236}">
                <a16:creationId xmlns:a16="http://schemas.microsoft.com/office/drawing/2014/main" id="{E5FBD99A-429E-844F-8387-94A011D4CCA0}"/>
              </a:ext>
            </a:extLst>
          </p:cNvPr>
          <p:cNvSpPr txBox="1"/>
          <p:nvPr userDrawn="1"/>
        </p:nvSpPr>
        <p:spPr>
          <a:xfrm>
            <a:off x="9386057" y="7584699"/>
            <a:ext cx="4805777" cy="215444"/>
          </a:xfrm>
          <a:prstGeom prst="rect">
            <a:avLst/>
          </a:prstGeom>
          <a:noFill/>
        </p:spPr>
        <p:txBody>
          <a:bodyPr wrap="square" rtlCol="0">
            <a:spAutoFit/>
          </a:bodyPr>
          <a:lstStyle/>
          <a:p>
            <a:pPr algn="r"/>
            <a:r>
              <a:rPr lang="en-US" sz="8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AMAZON CONFIEDTIAL</a:t>
            </a:r>
          </a:p>
        </p:txBody>
      </p:sp>
      <p:sp>
        <p:nvSpPr>
          <p:cNvPr id="23" name="Slide Number Placeholder 2">
            <a:extLst>
              <a:ext uri="{FF2B5EF4-FFF2-40B4-BE49-F238E27FC236}">
                <a16:creationId xmlns:a16="http://schemas.microsoft.com/office/drawing/2014/main" id="{BED039F3-54BE-B647-A5BF-B1C8FC606211}"/>
              </a:ext>
            </a:extLst>
          </p:cNvPr>
          <p:cNvSpPr>
            <a:spLocks noGrp="1"/>
          </p:cNvSpPr>
          <p:nvPr>
            <p:ph type="sldNum" sz="quarter" idx="12"/>
          </p:nvPr>
        </p:nvSpPr>
        <p:spPr>
          <a:xfrm>
            <a:off x="14016397" y="7471608"/>
            <a:ext cx="350874"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pPr/>
              <a:t>‹#›</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7" name="Text Placeholder 26">
            <a:extLst>
              <a:ext uri="{FF2B5EF4-FFF2-40B4-BE49-F238E27FC236}">
                <a16:creationId xmlns:a16="http://schemas.microsoft.com/office/drawing/2014/main" id="{AA778F4C-7D42-1246-8C57-346BB6755424}"/>
              </a:ext>
            </a:extLst>
          </p:cNvPr>
          <p:cNvSpPr>
            <a:spLocks noGrp="1"/>
          </p:cNvSpPr>
          <p:nvPr>
            <p:ph type="body" sz="quarter" idx="16"/>
          </p:nvPr>
        </p:nvSpPr>
        <p:spPr>
          <a:xfrm>
            <a:off x="1114425" y="2795588"/>
            <a:ext cx="5691188" cy="3297237"/>
          </a:xfrm>
        </p:spPr>
        <p:txBody>
          <a:bodyPr>
            <a:normAutofit/>
          </a:bodyPr>
          <a:lstStyle>
            <a:lvl1pPr marL="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6">
            <a:extLst>
              <a:ext uri="{FF2B5EF4-FFF2-40B4-BE49-F238E27FC236}">
                <a16:creationId xmlns:a16="http://schemas.microsoft.com/office/drawing/2014/main" id="{52C2CE4E-5300-CF41-9A85-2E3BD1DBB166}"/>
              </a:ext>
            </a:extLst>
          </p:cNvPr>
          <p:cNvSpPr>
            <a:spLocks noGrp="1"/>
          </p:cNvSpPr>
          <p:nvPr>
            <p:ph type="body" sz="quarter" idx="17"/>
          </p:nvPr>
        </p:nvSpPr>
        <p:spPr>
          <a:xfrm>
            <a:off x="7185616" y="2795588"/>
            <a:ext cx="5691188" cy="3297237"/>
          </a:xfrm>
        </p:spPr>
        <p:txBody>
          <a:bodyPr>
            <a:normAutofit/>
          </a:bodyPr>
          <a:lstStyle>
            <a:lvl1pPr marL="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822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68EE72F-2E0E-E746-8F76-17BE43898234}"/>
              </a:ext>
            </a:extLst>
          </p:cNvPr>
          <p:cNvCxnSpPr>
            <a:cxnSpLocks/>
          </p:cNvCxnSpPr>
          <p:nvPr userDrawn="1"/>
        </p:nvCxnSpPr>
        <p:spPr>
          <a:xfrm>
            <a:off x="7672388" y="2557462"/>
            <a:ext cx="26146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735B5A6-A30F-E84A-A6CE-5E9D3E75150E}"/>
              </a:ext>
            </a:extLst>
          </p:cNvPr>
          <p:cNvPicPr>
            <a:picLocks noChangeAspect="1"/>
          </p:cNvPicPr>
          <p:nvPr userDrawn="1"/>
        </p:nvPicPr>
        <p:blipFill rotWithShape="1">
          <a:blip r:embed="rId2"/>
          <a:srcRect l="51214" r="7142"/>
          <a:stretch/>
        </p:blipFill>
        <p:spPr>
          <a:xfrm>
            <a:off x="971550" y="0"/>
            <a:ext cx="5414963" cy="7315200"/>
          </a:xfrm>
          <a:prstGeom prst="rect">
            <a:avLst/>
          </a:prstGeom>
        </p:spPr>
      </p:pic>
      <p:sp>
        <p:nvSpPr>
          <p:cNvPr id="20" name="Text Placeholder 16">
            <a:extLst>
              <a:ext uri="{FF2B5EF4-FFF2-40B4-BE49-F238E27FC236}">
                <a16:creationId xmlns:a16="http://schemas.microsoft.com/office/drawing/2014/main" id="{E41E5F64-9D51-E747-BC5D-EF499B372861}"/>
              </a:ext>
            </a:extLst>
          </p:cNvPr>
          <p:cNvSpPr>
            <a:spLocks noGrp="1"/>
          </p:cNvSpPr>
          <p:nvPr>
            <p:ph type="body" sz="quarter" idx="13" hasCustomPrompt="1"/>
          </p:nvPr>
        </p:nvSpPr>
        <p:spPr>
          <a:xfrm>
            <a:off x="7672391" y="981253"/>
            <a:ext cx="6958009" cy="744538"/>
          </a:xfrm>
        </p:spPr>
        <p:txBody>
          <a:bodyPr>
            <a:noAutofit/>
          </a:bodyPr>
          <a:lstStyle>
            <a:lvl1pPr marL="0" indent="0">
              <a:buNone/>
              <a:defRPr sz="4400" spc="300">
                <a:solidFill>
                  <a:schemeClr val="tx1">
                    <a:lumMod val="50000"/>
                    <a:lumOff val="50000"/>
                  </a:schemeClr>
                </a:solidFill>
              </a:defRPr>
            </a:lvl1pPr>
            <a:lvl2pPr marL="548640" indent="0">
              <a:buNone/>
              <a:defRPr sz="4400"/>
            </a:lvl2pPr>
            <a:lvl3pPr marL="1097280" indent="0">
              <a:buNone/>
              <a:defRPr sz="4400"/>
            </a:lvl3pPr>
            <a:lvl4pPr marL="1645920" indent="0">
              <a:buNone/>
              <a:defRPr sz="4400"/>
            </a:lvl4pPr>
            <a:lvl5pPr marL="2194560" indent="0">
              <a:buNone/>
              <a:defRPr sz="4400"/>
            </a:lvl5pPr>
          </a:lstStyle>
          <a:p>
            <a:pPr lvl="0"/>
            <a:r>
              <a:rPr lang="en-US" dirty="0"/>
              <a:t>TITLE GOES HERE</a:t>
            </a:r>
          </a:p>
        </p:txBody>
      </p:sp>
      <p:sp>
        <p:nvSpPr>
          <p:cNvPr id="21" name="Text Placeholder 19">
            <a:extLst>
              <a:ext uri="{FF2B5EF4-FFF2-40B4-BE49-F238E27FC236}">
                <a16:creationId xmlns:a16="http://schemas.microsoft.com/office/drawing/2014/main" id="{2AFB261C-FF61-3A4B-9E36-440208A11C22}"/>
              </a:ext>
            </a:extLst>
          </p:cNvPr>
          <p:cNvSpPr>
            <a:spLocks noGrp="1"/>
          </p:cNvSpPr>
          <p:nvPr>
            <p:ph type="body" sz="quarter" idx="14" hasCustomPrompt="1"/>
          </p:nvPr>
        </p:nvSpPr>
        <p:spPr>
          <a:xfrm>
            <a:off x="7672390" y="1740021"/>
            <a:ext cx="6958010" cy="573087"/>
          </a:xfrm>
        </p:spPr>
        <p:txBody>
          <a:bodyPr>
            <a:normAutofit/>
          </a:bodyPr>
          <a:lstStyle>
            <a:lvl1pPr marL="0" indent="0">
              <a:buNone/>
              <a:defRPr sz="2000"/>
            </a:lvl1pPr>
            <a:lvl2pPr marL="548640" indent="0">
              <a:buNone/>
              <a:defRPr/>
            </a:lvl2pPr>
            <a:lvl3pPr marL="1097280" indent="0">
              <a:buNone/>
              <a:defRPr/>
            </a:lvl3pPr>
            <a:lvl4pPr marL="1645920" indent="0">
              <a:buNone/>
              <a:defRPr/>
            </a:lvl4pPr>
            <a:lvl5pPr marL="2194560" indent="0">
              <a:buNone/>
              <a:defRPr/>
            </a:lvl5pPr>
          </a:lstStyle>
          <a:p>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SUB-TITLE GOES HERE</a:t>
            </a:r>
          </a:p>
        </p:txBody>
      </p:sp>
      <p:sp>
        <p:nvSpPr>
          <p:cNvPr id="22" name="TextBox 21">
            <a:extLst>
              <a:ext uri="{FF2B5EF4-FFF2-40B4-BE49-F238E27FC236}">
                <a16:creationId xmlns:a16="http://schemas.microsoft.com/office/drawing/2014/main" id="{A796F150-2526-CA49-BC41-CAAA857A426A}"/>
              </a:ext>
            </a:extLst>
          </p:cNvPr>
          <p:cNvSpPr txBox="1"/>
          <p:nvPr userDrawn="1"/>
        </p:nvSpPr>
        <p:spPr>
          <a:xfrm>
            <a:off x="9386057" y="7584699"/>
            <a:ext cx="4805777" cy="215444"/>
          </a:xfrm>
          <a:prstGeom prst="rect">
            <a:avLst/>
          </a:prstGeom>
          <a:noFill/>
        </p:spPr>
        <p:txBody>
          <a:bodyPr wrap="square" rtlCol="0">
            <a:spAutoFit/>
          </a:bodyPr>
          <a:lstStyle/>
          <a:p>
            <a:pPr algn="r"/>
            <a:r>
              <a:rPr lang="en-US" sz="8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AMAZON CONFIEDTIAL</a:t>
            </a:r>
          </a:p>
        </p:txBody>
      </p:sp>
      <p:sp>
        <p:nvSpPr>
          <p:cNvPr id="23" name="Slide Number Placeholder 2">
            <a:extLst>
              <a:ext uri="{FF2B5EF4-FFF2-40B4-BE49-F238E27FC236}">
                <a16:creationId xmlns:a16="http://schemas.microsoft.com/office/drawing/2014/main" id="{AD3E7C16-EE4A-F041-B8C7-AAAA8D29C391}"/>
              </a:ext>
            </a:extLst>
          </p:cNvPr>
          <p:cNvSpPr>
            <a:spLocks noGrp="1"/>
          </p:cNvSpPr>
          <p:nvPr>
            <p:ph type="sldNum" sz="quarter" idx="12"/>
          </p:nvPr>
        </p:nvSpPr>
        <p:spPr>
          <a:xfrm>
            <a:off x="14016397" y="7471608"/>
            <a:ext cx="350874"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pPr/>
              <a:t>‹#›</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4" name="Text Placeholder 26">
            <a:extLst>
              <a:ext uri="{FF2B5EF4-FFF2-40B4-BE49-F238E27FC236}">
                <a16:creationId xmlns:a16="http://schemas.microsoft.com/office/drawing/2014/main" id="{B97AAD1E-B64F-7C43-930E-AEE70267138C}"/>
              </a:ext>
            </a:extLst>
          </p:cNvPr>
          <p:cNvSpPr>
            <a:spLocks noGrp="1"/>
          </p:cNvSpPr>
          <p:nvPr>
            <p:ph type="body" sz="quarter" idx="16"/>
          </p:nvPr>
        </p:nvSpPr>
        <p:spPr>
          <a:xfrm>
            <a:off x="7672388" y="2795589"/>
            <a:ext cx="5691188" cy="1654780"/>
          </a:xfrm>
        </p:spPr>
        <p:txBody>
          <a:bodyPr>
            <a:normAutofit/>
          </a:bodyPr>
          <a:lstStyle>
            <a:lvl1pPr marL="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6">
            <a:extLst>
              <a:ext uri="{FF2B5EF4-FFF2-40B4-BE49-F238E27FC236}">
                <a16:creationId xmlns:a16="http://schemas.microsoft.com/office/drawing/2014/main" id="{A8A2F9BE-4C7A-7A4B-AC43-08F286F91A6B}"/>
              </a:ext>
            </a:extLst>
          </p:cNvPr>
          <p:cNvSpPr>
            <a:spLocks noGrp="1"/>
          </p:cNvSpPr>
          <p:nvPr>
            <p:ph type="body" sz="quarter" idx="17"/>
          </p:nvPr>
        </p:nvSpPr>
        <p:spPr>
          <a:xfrm>
            <a:off x="7672388" y="5124672"/>
            <a:ext cx="2614612" cy="1021500"/>
          </a:xfrm>
        </p:spPr>
        <p:txBody>
          <a:bodyPr>
            <a:normAutofit/>
          </a:bodyPr>
          <a:lstStyle>
            <a:lvl1pPr marL="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p:txBody>
      </p:sp>
      <p:sp>
        <p:nvSpPr>
          <p:cNvPr id="26" name="Text Placeholder 26">
            <a:extLst>
              <a:ext uri="{FF2B5EF4-FFF2-40B4-BE49-F238E27FC236}">
                <a16:creationId xmlns:a16="http://schemas.microsoft.com/office/drawing/2014/main" id="{1BE580BB-AE83-8846-BD3A-A07FA9A6D2DD}"/>
              </a:ext>
            </a:extLst>
          </p:cNvPr>
          <p:cNvSpPr>
            <a:spLocks noGrp="1"/>
          </p:cNvSpPr>
          <p:nvPr>
            <p:ph type="body" sz="quarter" idx="18"/>
          </p:nvPr>
        </p:nvSpPr>
        <p:spPr>
          <a:xfrm>
            <a:off x="10490016" y="5124672"/>
            <a:ext cx="2614612" cy="1021500"/>
          </a:xfrm>
        </p:spPr>
        <p:txBody>
          <a:bodyPr>
            <a:normAutofit/>
          </a:bodyPr>
          <a:lstStyle>
            <a:lvl1pPr marL="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54864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09728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4592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194560" indent="0">
              <a:buNone/>
              <a:defRPr sz="1400" b="0" i="0" spc="300">
                <a:solidFill>
                  <a:schemeClr val="tx1">
                    <a:lumMod val="50000"/>
                    <a:lumOff val="50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3643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2B321-32F1-5549-80CF-B9620DCDCF58}"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130303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2B321-32F1-5549-80CF-B9620DCDCF58}" type="datetimeFigureOut">
              <a:rPr lang="en-US" smtClean="0"/>
              <a:t>12/14/23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196855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2B321-32F1-5549-80CF-B9620DCDCF58}"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98252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A2B321-32F1-5549-80CF-B9620DCDCF58}" type="datetimeFigureOut">
              <a:rPr lang="en-US" smtClean="0"/>
              <a:t>12/14/23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20083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A2B321-32F1-5549-80CF-B9620DCDCF58}" type="datetimeFigureOut">
              <a:rPr lang="en-US" smtClean="0"/>
              <a:t>12/14/23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222086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2B321-32F1-5549-80CF-B9620DCDCF58}" type="datetimeFigureOut">
              <a:rPr lang="en-US" smtClean="0"/>
              <a:t>12/14/23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245245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3A2B321-32F1-5549-80CF-B9620DCDCF58}"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178661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3A2B321-32F1-5549-80CF-B9620DCDCF58}" type="datetimeFigureOut">
              <a:rPr lang="en-US" smtClean="0"/>
              <a:t>12/14/23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91676-2179-9144-AF20-513604D606B8}" type="slidenum">
              <a:rPr lang="en-US" smtClean="0"/>
              <a:t>‹#›</a:t>
            </a:fld>
            <a:endParaRPr lang="en-US"/>
          </a:p>
        </p:txBody>
      </p:sp>
    </p:spTree>
    <p:extLst>
      <p:ext uri="{BB962C8B-B14F-4D97-AF65-F5344CB8AC3E}">
        <p14:creationId xmlns:p14="http://schemas.microsoft.com/office/powerpoint/2010/main" val="307022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b="0" i="0">
                <a:solidFill>
                  <a:schemeClr val="tx1">
                    <a:tint val="75000"/>
                  </a:schemeClr>
                </a:solidFill>
                <a:latin typeface="Amazon Ember" panose="020B0603020204020204" pitchFamily="34" charset="0"/>
              </a:defRPr>
            </a:lvl1pPr>
          </a:lstStyle>
          <a:p>
            <a:fld id="{B3A2B321-32F1-5549-80CF-B9620DCDCF58}" type="datetimeFigureOut">
              <a:rPr lang="en-US" smtClean="0"/>
              <a:pPr/>
              <a:t>12/14/23</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b="0" i="0">
                <a:solidFill>
                  <a:schemeClr val="tx1">
                    <a:tint val="75000"/>
                  </a:schemeClr>
                </a:solidFill>
                <a:latin typeface="Amazon Ember" panose="020B0603020204020204" pitchFamily="34" charset="0"/>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b="0" i="0">
                <a:solidFill>
                  <a:schemeClr val="tx1">
                    <a:tint val="75000"/>
                  </a:schemeClr>
                </a:solidFill>
                <a:latin typeface="Amazon Ember" panose="020B0603020204020204" pitchFamily="34" charset="0"/>
              </a:defRPr>
            </a:lvl1pPr>
          </a:lstStyle>
          <a:p>
            <a:fld id="{B7691676-2179-9144-AF20-513604D606B8}" type="slidenum">
              <a:rPr lang="en-US" smtClean="0"/>
              <a:pPr/>
              <a:t>‹#›</a:t>
            </a:fld>
            <a:endParaRPr lang="en-US" dirty="0"/>
          </a:p>
        </p:txBody>
      </p:sp>
    </p:spTree>
    <p:extLst>
      <p:ext uri="{BB962C8B-B14F-4D97-AF65-F5344CB8AC3E}">
        <p14:creationId xmlns:p14="http://schemas.microsoft.com/office/powerpoint/2010/main" val="37295844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2" r:id="rId11"/>
    <p:sldLayoutId id="2147483731" r:id="rId12"/>
    <p:sldLayoutId id="2147483664" r:id="rId13"/>
  </p:sldLayoutIdLst>
  <p:txStyles>
    <p:titleStyle>
      <a:lvl1pPr algn="l" defTabSz="1097280" rtl="0" eaLnBrk="1" latinLnBrk="0" hangingPunct="1">
        <a:lnSpc>
          <a:spcPct val="90000"/>
        </a:lnSpc>
        <a:spcBef>
          <a:spcPct val="0"/>
        </a:spcBef>
        <a:buNone/>
        <a:defRPr sz="5280" b="0" i="0" kern="1200">
          <a:solidFill>
            <a:schemeClr val="tx1"/>
          </a:solidFill>
          <a:latin typeface="Amazon Ember" panose="020B0603020204020204" pitchFamily="34" charset="0"/>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Amazon Ember" panose="020B0603020204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Amazon Ember" panose="020B0603020204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Amazon Ember" panose="020B0603020204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Amazon Ember" panose="020B0603020204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Amazon Ember" panose="020B0603020204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446C22-821E-074C-AF67-289437A48BC8}"/>
              </a:ext>
            </a:extLst>
          </p:cNvPr>
          <p:cNvPicPr>
            <a:picLocks noChangeAspect="1"/>
          </p:cNvPicPr>
          <p:nvPr/>
        </p:nvPicPr>
        <p:blipFill rotWithShape="1">
          <a:blip r:embed="rId3"/>
          <a:srcRect t="22042" r="22590"/>
          <a:stretch/>
        </p:blipFill>
        <p:spPr>
          <a:xfrm>
            <a:off x="10481664" y="-1"/>
            <a:ext cx="4148736" cy="4811761"/>
          </a:xfrm>
          <a:prstGeom prst="rect">
            <a:avLst/>
          </a:prstGeom>
        </p:spPr>
      </p:pic>
      <p:sp>
        <p:nvSpPr>
          <p:cNvPr id="4" name="TextBox 3">
            <a:extLst>
              <a:ext uri="{FF2B5EF4-FFF2-40B4-BE49-F238E27FC236}">
                <a16:creationId xmlns:a16="http://schemas.microsoft.com/office/drawing/2014/main" id="{EBC1AA00-C3F3-5A4C-AF0B-C53143FEC725}"/>
              </a:ext>
            </a:extLst>
          </p:cNvPr>
          <p:cNvSpPr txBox="1"/>
          <p:nvPr/>
        </p:nvSpPr>
        <p:spPr>
          <a:xfrm>
            <a:off x="1071562" y="4042320"/>
            <a:ext cx="12897656"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Meta-Analysis of Randomized Experiments</a:t>
            </a:r>
          </a:p>
        </p:txBody>
      </p:sp>
      <p:sp>
        <p:nvSpPr>
          <p:cNvPr id="23" name="TextBox 22">
            <a:extLst>
              <a:ext uri="{FF2B5EF4-FFF2-40B4-BE49-F238E27FC236}">
                <a16:creationId xmlns:a16="http://schemas.microsoft.com/office/drawing/2014/main" id="{E570D1BB-EB0B-0E4D-91AB-61BC0FBF3086}"/>
              </a:ext>
            </a:extLst>
          </p:cNvPr>
          <p:cNvSpPr txBox="1"/>
          <p:nvPr/>
        </p:nvSpPr>
        <p:spPr>
          <a:xfrm>
            <a:off x="1071563" y="4842420"/>
            <a:ext cx="6958012" cy="400110"/>
          </a:xfrm>
          <a:prstGeom prst="rect">
            <a:avLst/>
          </a:prstGeom>
          <a:noFill/>
        </p:spPr>
        <p:txBody>
          <a:bodyPr wrap="square" rtlCol="0">
            <a:spAutoFit/>
          </a:bodyPr>
          <a:lstStyle/>
          <a:p>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Applications to Heavy-Tailed Response Data</a:t>
            </a:r>
          </a:p>
        </p:txBody>
      </p:sp>
      <p:pic>
        <p:nvPicPr>
          <p:cNvPr id="3" name="Picture 2">
            <a:extLst>
              <a:ext uri="{FF2B5EF4-FFF2-40B4-BE49-F238E27FC236}">
                <a16:creationId xmlns:a16="http://schemas.microsoft.com/office/drawing/2014/main" id="{2A18022A-A983-75A8-301E-7D16416B5422}"/>
              </a:ext>
            </a:extLst>
          </p:cNvPr>
          <p:cNvPicPr>
            <a:picLocks noChangeAspect="1"/>
          </p:cNvPicPr>
          <p:nvPr/>
        </p:nvPicPr>
        <p:blipFill>
          <a:blip r:embed="rId4"/>
          <a:stretch>
            <a:fillRect/>
          </a:stretch>
        </p:blipFill>
        <p:spPr>
          <a:xfrm>
            <a:off x="1071562" y="1141523"/>
            <a:ext cx="7772400" cy="2344139"/>
          </a:xfrm>
          <a:prstGeom prst="rect">
            <a:avLst/>
          </a:prstGeom>
        </p:spPr>
      </p:pic>
    </p:spTree>
    <p:extLst>
      <p:ext uri="{BB962C8B-B14F-4D97-AF65-F5344CB8AC3E}">
        <p14:creationId xmlns:p14="http://schemas.microsoft.com/office/powerpoint/2010/main" val="326118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3558837"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Launch Decision</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11</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6" name="Picture 5">
            <a:extLst>
              <a:ext uri="{FF2B5EF4-FFF2-40B4-BE49-F238E27FC236}">
                <a16:creationId xmlns:a16="http://schemas.microsoft.com/office/drawing/2014/main" id="{7292C2D8-26E9-C692-8224-526FC7EFFCE0}"/>
              </a:ext>
            </a:extLst>
          </p:cNvPr>
          <p:cNvPicPr>
            <a:picLocks noChangeAspect="1"/>
          </p:cNvPicPr>
          <p:nvPr/>
        </p:nvPicPr>
        <p:blipFill>
          <a:blip r:embed="rId3"/>
          <a:stretch>
            <a:fillRect/>
          </a:stretch>
        </p:blipFill>
        <p:spPr>
          <a:xfrm>
            <a:off x="3662319" y="1698129"/>
            <a:ext cx="7305761" cy="6532896"/>
          </a:xfrm>
          <a:prstGeom prst="rect">
            <a:avLst/>
          </a:prstGeom>
        </p:spPr>
      </p:pic>
    </p:spTree>
    <p:extLst>
      <p:ext uri="{BB962C8B-B14F-4D97-AF65-F5344CB8AC3E}">
        <p14:creationId xmlns:p14="http://schemas.microsoft.com/office/powerpoint/2010/main" val="22106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3558837"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W-OLS Confidence Intervals</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12</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6" name="Picture 5">
            <a:extLst>
              <a:ext uri="{FF2B5EF4-FFF2-40B4-BE49-F238E27FC236}">
                <a16:creationId xmlns:a16="http://schemas.microsoft.com/office/drawing/2014/main" id="{7901A4D0-8351-AE39-F9F8-D6D7EF1B43EA}"/>
              </a:ext>
            </a:extLst>
          </p:cNvPr>
          <p:cNvPicPr>
            <a:picLocks noChangeAspect="1"/>
          </p:cNvPicPr>
          <p:nvPr/>
        </p:nvPicPr>
        <p:blipFill>
          <a:blip r:embed="rId3"/>
          <a:stretch>
            <a:fillRect/>
          </a:stretch>
        </p:blipFill>
        <p:spPr>
          <a:xfrm>
            <a:off x="3129986" y="1698129"/>
            <a:ext cx="8370428" cy="6531471"/>
          </a:xfrm>
          <a:prstGeom prst="rect">
            <a:avLst/>
          </a:prstGeom>
        </p:spPr>
      </p:pic>
    </p:spTree>
    <p:extLst>
      <p:ext uri="{BB962C8B-B14F-4D97-AF65-F5344CB8AC3E}">
        <p14:creationId xmlns:p14="http://schemas.microsoft.com/office/powerpoint/2010/main" val="121738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3558837"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Non-Linear Decision Model</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13</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6" name="Picture 5">
            <a:extLst>
              <a:ext uri="{FF2B5EF4-FFF2-40B4-BE49-F238E27FC236}">
                <a16:creationId xmlns:a16="http://schemas.microsoft.com/office/drawing/2014/main" id="{BBDA3DE6-B55D-A506-D950-85CD3CFE143E}"/>
              </a:ext>
            </a:extLst>
          </p:cNvPr>
          <p:cNvPicPr>
            <a:picLocks noChangeAspect="1"/>
          </p:cNvPicPr>
          <p:nvPr/>
        </p:nvPicPr>
        <p:blipFill>
          <a:blip r:embed="rId3"/>
          <a:stretch>
            <a:fillRect/>
          </a:stretch>
        </p:blipFill>
        <p:spPr>
          <a:xfrm>
            <a:off x="3129985" y="1698129"/>
            <a:ext cx="8370429" cy="6531471"/>
          </a:xfrm>
          <a:prstGeom prst="rect">
            <a:avLst/>
          </a:prstGeom>
        </p:spPr>
      </p:pic>
    </p:spTree>
    <p:extLst>
      <p:ext uri="{BB962C8B-B14F-4D97-AF65-F5344CB8AC3E}">
        <p14:creationId xmlns:p14="http://schemas.microsoft.com/office/powerpoint/2010/main" val="291302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3558837"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Online Decision Problem</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14</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6" name="Picture 5">
            <a:extLst>
              <a:ext uri="{FF2B5EF4-FFF2-40B4-BE49-F238E27FC236}">
                <a16:creationId xmlns:a16="http://schemas.microsoft.com/office/drawing/2014/main" id="{3A9672D0-33C7-C0FA-8F22-ACB3EA36FF26}"/>
              </a:ext>
            </a:extLst>
          </p:cNvPr>
          <p:cNvPicPr>
            <a:picLocks noChangeAspect="1"/>
          </p:cNvPicPr>
          <p:nvPr/>
        </p:nvPicPr>
        <p:blipFill>
          <a:blip r:embed="rId3"/>
          <a:stretch>
            <a:fillRect/>
          </a:stretch>
        </p:blipFill>
        <p:spPr>
          <a:xfrm>
            <a:off x="3666410" y="1704020"/>
            <a:ext cx="7297579" cy="6525580"/>
          </a:xfrm>
          <a:prstGeom prst="rect">
            <a:avLst/>
          </a:prstGeom>
        </p:spPr>
      </p:pic>
    </p:spTree>
    <p:extLst>
      <p:ext uri="{BB962C8B-B14F-4D97-AF65-F5344CB8AC3E}">
        <p14:creationId xmlns:p14="http://schemas.microsoft.com/office/powerpoint/2010/main" val="23951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59B1AC7-35ED-5D48-AE7D-EEEACEED2B8F}"/>
              </a:ext>
            </a:extLst>
          </p:cNvPr>
          <p:cNvPicPr>
            <a:picLocks noChangeAspect="1"/>
          </p:cNvPicPr>
          <p:nvPr/>
        </p:nvPicPr>
        <p:blipFill rotWithShape="1">
          <a:blip r:embed="rId3"/>
          <a:srcRect l="3277" t="3006" r="-8492" b="8220"/>
          <a:stretch/>
        </p:blipFill>
        <p:spPr>
          <a:xfrm>
            <a:off x="8780898" y="1137199"/>
            <a:ext cx="10587025" cy="5955201"/>
          </a:xfrm>
          <a:prstGeom prst="trapezoid">
            <a:avLst/>
          </a:prstGeom>
          <a:ln>
            <a:noFill/>
          </a:ln>
        </p:spPr>
      </p:pic>
      <p:sp>
        <p:nvSpPr>
          <p:cNvPr id="4" name="TextBox 3">
            <a:extLst>
              <a:ext uri="{FF2B5EF4-FFF2-40B4-BE49-F238E27FC236}">
                <a16:creationId xmlns:a16="http://schemas.microsoft.com/office/drawing/2014/main" id="{EBC1AA00-C3F3-5A4C-AF0B-C53143FEC725}"/>
              </a:ext>
            </a:extLst>
          </p:cNvPr>
          <p:cNvSpPr txBox="1"/>
          <p:nvPr/>
        </p:nvSpPr>
        <p:spPr>
          <a:xfrm>
            <a:off x="1071563" y="928688"/>
            <a:ext cx="6958012"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Conclusions</a:t>
            </a:r>
          </a:p>
        </p:txBody>
      </p:sp>
      <p:cxnSp>
        <p:nvCxnSpPr>
          <p:cNvPr id="7" name="Straight Connector 6">
            <a:extLst>
              <a:ext uri="{FF2B5EF4-FFF2-40B4-BE49-F238E27FC236}">
                <a16:creationId xmlns:a16="http://schemas.microsoft.com/office/drawing/2014/main" id="{B2BC30B4-321B-D14A-8FD3-5F65452E5A49}"/>
              </a:ext>
            </a:extLst>
          </p:cNvPr>
          <p:cNvCxnSpPr>
            <a:cxnSpLocks/>
          </p:cNvCxnSpPr>
          <p:nvPr/>
        </p:nvCxnSpPr>
        <p:spPr>
          <a:xfrm>
            <a:off x="1114427" y="1838739"/>
            <a:ext cx="26146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F3CDE8-60FA-644A-845E-C171D1B59236}"/>
              </a:ext>
            </a:extLst>
          </p:cNvPr>
          <p:cNvSpPr txBox="1"/>
          <p:nvPr/>
        </p:nvSpPr>
        <p:spPr>
          <a:xfrm>
            <a:off x="677104" y="2429704"/>
            <a:ext cx="8766934" cy="38455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Data-driven methodology to compare ATE estimators and rollout decision rules</a:t>
            </a:r>
          </a:p>
          <a:p>
            <a:pPr marL="285750" indent="-285750">
              <a:lnSpc>
                <a:spcPct val="150000"/>
              </a:lnSpc>
              <a:buFont typeface="Arial" panose="020B0604020202020204" pitchFamily="34" charset="0"/>
              <a:buChar char="•"/>
            </a:pPr>
            <a:r>
              <a:rPr lang="en-US" sz="21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Down weighting largest values improves bias-variance trade-off</a:t>
            </a:r>
          </a:p>
          <a:p>
            <a:pPr marL="285750" indent="-285750">
              <a:lnSpc>
                <a:spcPct val="150000"/>
              </a:lnSpc>
              <a:buFont typeface="Arial" panose="020B0604020202020204" pitchFamily="34" charset="0"/>
              <a:buChar char="•"/>
            </a:pPr>
            <a:r>
              <a:rPr lang="en-US" sz="21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Controlling type I and type II errors is not always the</a:t>
            </a:r>
            <a:br>
              <a:rPr lang="en-US" sz="21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z="21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natural way to approach rollout decisions </a:t>
            </a:r>
          </a:p>
          <a:p>
            <a:pPr marL="285750" indent="-285750">
              <a:lnSpc>
                <a:spcPct val="150000"/>
              </a:lnSpc>
              <a:buFont typeface="Arial" panose="020B0604020202020204" pitchFamily="34" charset="0"/>
              <a:buChar char="•"/>
            </a:pPr>
            <a:endPar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lnSpc>
                <a:spcPct val="150000"/>
              </a:lnSpc>
              <a:buFont typeface="Arial" panose="020B0604020202020204" pitchFamily="34" charset="0"/>
              <a:buChar char="•"/>
            </a:pPr>
            <a:endParaRPr lang="en-US" sz="1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4" name="Slide Number Placeholder 2">
            <a:extLst>
              <a:ext uri="{FF2B5EF4-FFF2-40B4-BE49-F238E27FC236}">
                <a16:creationId xmlns:a16="http://schemas.microsoft.com/office/drawing/2014/main" id="{E8737456-5860-C84D-B66E-C4D4C2BF3650}"/>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15</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58914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3" y="3778007"/>
            <a:ext cx="6958012" cy="1015663"/>
          </a:xfrm>
          <a:prstGeom prst="rect">
            <a:avLst/>
          </a:prstGeom>
          <a:noFill/>
        </p:spPr>
        <p:txBody>
          <a:bodyPr wrap="square" rtlCol="0">
            <a:spAutoFit/>
          </a:bodyPr>
          <a:lstStyle/>
          <a:p>
            <a:r>
              <a:rPr lang="en-US" sz="6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THANK YOU!</a:t>
            </a:r>
          </a:p>
        </p:txBody>
      </p:sp>
      <p:pic>
        <p:nvPicPr>
          <p:cNvPr id="8" name="Picture 7">
            <a:extLst>
              <a:ext uri="{FF2B5EF4-FFF2-40B4-BE49-F238E27FC236}">
                <a16:creationId xmlns:a16="http://schemas.microsoft.com/office/drawing/2014/main" id="{AD5C32B8-7FB2-D247-AA09-46ED248C411E}"/>
              </a:ext>
            </a:extLst>
          </p:cNvPr>
          <p:cNvPicPr>
            <a:picLocks noChangeAspect="1"/>
          </p:cNvPicPr>
          <p:nvPr/>
        </p:nvPicPr>
        <p:blipFill rotWithShape="1">
          <a:blip r:embed="rId2"/>
          <a:srcRect t="22042" r="22590"/>
          <a:stretch/>
        </p:blipFill>
        <p:spPr>
          <a:xfrm>
            <a:off x="10481664" y="-1"/>
            <a:ext cx="4148736" cy="4811761"/>
          </a:xfrm>
          <a:prstGeom prst="rect">
            <a:avLst/>
          </a:prstGeom>
        </p:spPr>
      </p:pic>
      <p:sp>
        <p:nvSpPr>
          <p:cNvPr id="9" name="TextBox 8">
            <a:extLst>
              <a:ext uri="{FF2B5EF4-FFF2-40B4-BE49-F238E27FC236}">
                <a16:creationId xmlns:a16="http://schemas.microsoft.com/office/drawing/2014/main" id="{FB8DFB36-7BF5-4E4A-A146-1BFA23457B4C}"/>
              </a:ext>
            </a:extLst>
          </p:cNvPr>
          <p:cNvSpPr txBox="1"/>
          <p:nvPr/>
        </p:nvSpPr>
        <p:spPr>
          <a:xfrm>
            <a:off x="1071563" y="5053557"/>
            <a:ext cx="12444411" cy="1144672"/>
          </a:xfrm>
          <a:prstGeom prst="rect">
            <a:avLst/>
          </a:prstGeom>
          <a:noFill/>
        </p:spPr>
        <p:txBody>
          <a:bodyPr wrap="square" rtlCol="0">
            <a:spAutoFit/>
          </a:bodyPr>
          <a:lstStyle/>
          <a:p>
            <a:pPr>
              <a:lnSpc>
                <a:spcPct val="150000"/>
              </a:lnSpc>
            </a:pPr>
            <a:r>
              <a:rPr lang="en-US" sz="2400" b="1"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Acknowledgements</a:t>
            </a: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 The authors thank Robert Stine, Edo Airoldi, and Kenny Shirley for their valuable comments and feedback.</a:t>
            </a:r>
          </a:p>
        </p:txBody>
      </p:sp>
      <p:pic>
        <p:nvPicPr>
          <p:cNvPr id="3" name="Picture 2">
            <a:extLst>
              <a:ext uri="{FF2B5EF4-FFF2-40B4-BE49-F238E27FC236}">
                <a16:creationId xmlns:a16="http://schemas.microsoft.com/office/drawing/2014/main" id="{44AC3125-093C-7C1F-8C11-E04220EF8ECE}"/>
              </a:ext>
            </a:extLst>
          </p:cNvPr>
          <p:cNvPicPr>
            <a:picLocks noChangeAspect="1"/>
          </p:cNvPicPr>
          <p:nvPr/>
        </p:nvPicPr>
        <p:blipFill>
          <a:blip r:embed="rId3"/>
          <a:stretch>
            <a:fillRect/>
          </a:stretch>
        </p:blipFill>
        <p:spPr>
          <a:xfrm>
            <a:off x="1071563" y="1289041"/>
            <a:ext cx="3756469" cy="1132943"/>
          </a:xfrm>
          <a:prstGeom prst="rect">
            <a:avLst/>
          </a:prstGeom>
        </p:spPr>
      </p:pic>
    </p:spTree>
    <p:extLst>
      <p:ext uri="{BB962C8B-B14F-4D97-AF65-F5344CB8AC3E}">
        <p14:creationId xmlns:p14="http://schemas.microsoft.com/office/powerpoint/2010/main" val="228626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D4E9FE-D8E1-6347-AAB2-EF5C7778B7D6}"/>
              </a:ext>
            </a:extLst>
          </p:cNvPr>
          <p:cNvSpPr txBox="1"/>
          <p:nvPr/>
        </p:nvSpPr>
        <p:spPr>
          <a:xfrm>
            <a:off x="1071563" y="500063"/>
            <a:ext cx="6958012"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Contributors</a:t>
            </a:r>
          </a:p>
        </p:txBody>
      </p:sp>
      <p:sp>
        <p:nvSpPr>
          <p:cNvPr id="6" name="TextBox 5">
            <a:extLst>
              <a:ext uri="{FF2B5EF4-FFF2-40B4-BE49-F238E27FC236}">
                <a16:creationId xmlns:a16="http://schemas.microsoft.com/office/drawing/2014/main" id="{FEDA4D5B-5AE7-6C48-B37B-FC99EBDCE856}"/>
              </a:ext>
            </a:extLst>
          </p:cNvPr>
          <p:cNvSpPr txBox="1"/>
          <p:nvPr/>
        </p:nvSpPr>
        <p:spPr>
          <a:xfrm>
            <a:off x="1114427" y="1357313"/>
            <a:ext cx="6958012" cy="369332"/>
          </a:xfrm>
          <a:prstGeom prst="rect">
            <a:avLst/>
          </a:prstGeom>
          <a:noFill/>
        </p:spPr>
        <p:txBody>
          <a:bodyPr wrap="square" rtlCol="0">
            <a:spAutoFit/>
          </a:bodyPr>
          <a:lstStyle/>
          <a:p>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SCOT ASIN Forecasting</a:t>
            </a:r>
          </a:p>
        </p:txBody>
      </p:sp>
      <p:cxnSp>
        <p:nvCxnSpPr>
          <p:cNvPr id="8" name="Straight Connector 7">
            <a:extLst>
              <a:ext uri="{FF2B5EF4-FFF2-40B4-BE49-F238E27FC236}">
                <a16:creationId xmlns:a16="http://schemas.microsoft.com/office/drawing/2014/main" id="{B9BAAA79-9C78-3D40-A614-48C718BAD15F}"/>
              </a:ext>
            </a:extLst>
          </p:cNvPr>
          <p:cNvCxnSpPr>
            <a:cxnSpLocks/>
          </p:cNvCxnSpPr>
          <p:nvPr/>
        </p:nvCxnSpPr>
        <p:spPr>
          <a:xfrm>
            <a:off x="1101060" y="2153418"/>
            <a:ext cx="26146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299E87-83B3-0E4B-8E69-21AF5A4D503D}"/>
              </a:ext>
            </a:extLst>
          </p:cNvPr>
          <p:cNvSpPr txBox="1"/>
          <p:nvPr/>
        </p:nvSpPr>
        <p:spPr>
          <a:xfrm>
            <a:off x="5697129" y="6445627"/>
            <a:ext cx="3171824"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Dhruv Madeka</a:t>
            </a:r>
          </a:p>
        </p:txBody>
      </p:sp>
      <p:sp>
        <p:nvSpPr>
          <p:cNvPr id="13" name="TextBox 12">
            <a:extLst>
              <a:ext uri="{FF2B5EF4-FFF2-40B4-BE49-F238E27FC236}">
                <a16:creationId xmlns:a16="http://schemas.microsoft.com/office/drawing/2014/main" id="{AF36E4E6-8FDA-F646-BC27-E5FC61C1F277}"/>
              </a:ext>
            </a:extLst>
          </p:cNvPr>
          <p:cNvSpPr txBox="1"/>
          <p:nvPr/>
        </p:nvSpPr>
        <p:spPr>
          <a:xfrm>
            <a:off x="5339626" y="5660687"/>
            <a:ext cx="3951148" cy="646331"/>
          </a:xfrm>
          <a:prstGeom prst="rect">
            <a:avLst/>
          </a:prstGeom>
          <a:noFill/>
        </p:spPr>
        <p:txBody>
          <a:bodyPr wrap="square" rtlCol="0">
            <a:spAutoFit/>
          </a:bodyPr>
          <a:lstStyle/>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Principal Applied</a:t>
            </a:r>
          </a:p>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Scientist</a:t>
            </a:r>
          </a:p>
        </p:txBody>
      </p:sp>
      <p:sp>
        <p:nvSpPr>
          <p:cNvPr id="14" name="TextBox 13">
            <a:extLst>
              <a:ext uri="{FF2B5EF4-FFF2-40B4-BE49-F238E27FC236}">
                <a16:creationId xmlns:a16="http://schemas.microsoft.com/office/drawing/2014/main" id="{06BC5A66-BB17-C442-8A2C-C9CC4C2D5490}"/>
              </a:ext>
            </a:extLst>
          </p:cNvPr>
          <p:cNvSpPr txBox="1"/>
          <p:nvPr/>
        </p:nvSpPr>
        <p:spPr>
          <a:xfrm>
            <a:off x="8707283" y="6444592"/>
            <a:ext cx="3171824"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Dean Foster</a:t>
            </a:r>
          </a:p>
        </p:txBody>
      </p:sp>
      <p:sp>
        <p:nvSpPr>
          <p:cNvPr id="15" name="TextBox 14">
            <a:extLst>
              <a:ext uri="{FF2B5EF4-FFF2-40B4-BE49-F238E27FC236}">
                <a16:creationId xmlns:a16="http://schemas.microsoft.com/office/drawing/2014/main" id="{13B88AB6-B537-B447-B39D-6CD46D393EE9}"/>
              </a:ext>
            </a:extLst>
          </p:cNvPr>
          <p:cNvSpPr txBox="1"/>
          <p:nvPr/>
        </p:nvSpPr>
        <p:spPr>
          <a:xfrm>
            <a:off x="11392998" y="5666353"/>
            <a:ext cx="3707822" cy="646331"/>
          </a:xfrm>
          <a:prstGeom prst="rect">
            <a:avLst/>
          </a:prstGeom>
          <a:noFill/>
        </p:spPr>
        <p:txBody>
          <a:bodyPr wrap="square" rtlCol="0">
            <a:spAutoFit/>
          </a:bodyPr>
          <a:lstStyle/>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Distinguished Prof.</a:t>
            </a:r>
            <a:b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UC Berkeley</a:t>
            </a:r>
          </a:p>
        </p:txBody>
      </p:sp>
      <p:sp>
        <p:nvSpPr>
          <p:cNvPr id="16" name="TextBox 15">
            <a:extLst>
              <a:ext uri="{FF2B5EF4-FFF2-40B4-BE49-F238E27FC236}">
                <a16:creationId xmlns:a16="http://schemas.microsoft.com/office/drawing/2014/main" id="{2257A97E-5C07-3346-87C5-92E5B48EC97A}"/>
              </a:ext>
            </a:extLst>
          </p:cNvPr>
          <p:cNvSpPr txBox="1"/>
          <p:nvPr/>
        </p:nvSpPr>
        <p:spPr>
          <a:xfrm>
            <a:off x="3037018" y="6444592"/>
            <a:ext cx="3171824" cy="646331"/>
          </a:xfrm>
          <a:prstGeom prst="rect">
            <a:avLst/>
          </a:prstGeom>
          <a:noFill/>
        </p:spPr>
        <p:txBody>
          <a:bodyPr wrap="square" rtlCol="0">
            <a:spAutoFit/>
          </a:bodyPr>
          <a:lstStyle/>
          <a:p>
            <a:pPr algn="ctr"/>
            <a:r>
              <a:rPr lang="en-US"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Dominique Perrault-Joncas</a:t>
            </a:r>
          </a:p>
        </p:txBody>
      </p:sp>
      <p:sp>
        <p:nvSpPr>
          <p:cNvPr id="17" name="TextBox 16">
            <a:extLst>
              <a:ext uri="{FF2B5EF4-FFF2-40B4-BE49-F238E27FC236}">
                <a16:creationId xmlns:a16="http://schemas.microsoft.com/office/drawing/2014/main" id="{9C91D33A-8DD2-F14E-9BB1-637CA6E5D99E}"/>
              </a:ext>
            </a:extLst>
          </p:cNvPr>
          <p:cNvSpPr txBox="1"/>
          <p:nvPr/>
        </p:nvSpPr>
        <p:spPr>
          <a:xfrm>
            <a:off x="2516227" y="5651366"/>
            <a:ext cx="4154412" cy="646331"/>
          </a:xfrm>
          <a:prstGeom prst="rect">
            <a:avLst/>
          </a:prstGeom>
          <a:noFill/>
        </p:spPr>
        <p:txBody>
          <a:bodyPr wrap="square" rtlCol="0">
            <a:spAutoFit/>
          </a:bodyPr>
          <a:lstStyle/>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Principal Research</a:t>
            </a:r>
          </a:p>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Scientist</a:t>
            </a:r>
          </a:p>
        </p:txBody>
      </p:sp>
      <p:sp>
        <p:nvSpPr>
          <p:cNvPr id="21" name="Slide Number Placeholder 2">
            <a:extLst>
              <a:ext uri="{FF2B5EF4-FFF2-40B4-BE49-F238E27FC236}">
                <a16:creationId xmlns:a16="http://schemas.microsoft.com/office/drawing/2014/main" id="{E1ECA2FD-8DFB-074A-8DEB-DB06DDB645C8}"/>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3</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9" name="Picture 8">
            <a:extLst>
              <a:ext uri="{FF2B5EF4-FFF2-40B4-BE49-F238E27FC236}">
                <a16:creationId xmlns:a16="http://schemas.microsoft.com/office/drawing/2014/main" id="{C4E479BA-60DC-D245-A1CF-C60E1186C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44" y="3216941"/>
            <a:ext cx="1748434" cy="2331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82210E-637B-B44B-92C6-F4CD736427F8}"/>
              </a:ext>
            </a:extLst>
          </p:cNvPr>
          <p:cNvPicPr>
            <a:picLocks noChangeAspect="1"/>
          </p:cNvPicPr>
          <p:nvPr/>
        </p:nvPicPr>
        <p:blipFill>
          <a:blip r:embed="rId4"/>
          <a:stretch>
            <a:fillRect/>
          </a:stretch>
        </p:blipFill>
        <p:spPr>
          <a:xfrm>
            <a:off x="6550961" y="3236615"/>
            <a:ext cx="1716254" cy="2331246"/>
          </a:xfrm>
          <a:prstGeom prst="rect">
            <a:avLst/>
          </a:prstGeom>
        </p:spPr>
      </p:pic>
      <p:pic>
        <p:nvPicPr>
          <p:cNvPr id="9" name="Picture 8">
            <a:extLst>
              <a:ext uri="{FF2B5EF4-FFF2-40B4-BE49-F238E27FC236}">
                <a16:creationId xmlns:a16="http://schemas.microsoft.com/office/drawing/2014/main" id="{F4D42E32-DC9A-5B40-9FCF-45F3CDB94795}"/>
              </a:ext>
            </a:extLst>
          </p:cNvPr>
          <p:cNvPicPr>
            <a:picLocks noChangeAspect="1"/>
          </p:cNvPicPr>
          <p:nvPr/>
        </p:nvPicPr>
        <p:blipFill>
          <a:blip r:embed="rId5"/>
          <a:stretch>
            <a:fillRect/>
          </a:stretch>
        </p:blipFill>
        <p:spPr>
          <a:xfrm>
            <a:off x="9438800" y="3218089"/>
            <a:ext cx="1748431" cy="2331242"/>
          </a:xfrm>
          <a:prstGeom prst="rect">
            <a:avLst/>
          </a:prstGeom>
        </p:spPr>
      </p:pic>
      <p:pic>
        <p:nvPicPr>
          <p:cNvPr id="22" name="Picture 21">
            <a:extLst>
              <a:ext uri="{FF2B5EF4-FFF2-40B4-BE49-F238E27FC236}">
                <a16:creationId xmlns:a16="http://schemas.microsoft.com/office/drawing/2014/main" id="{86E3AF35-023F-1442-82B6-959DACC364B7}"/>
              </a:ext>
            </a:extLst>
          </p:cNvPr>
          <p:cNvPicPr>
            <a:picLocks noChangeAspect="1"/>
          </p:cNvPicPr>
          <p:nvPr/>
        </p:nvPicPr>
        <p:blipFill>
          <a:blip r:embed="rId6"/>
          <a:stretch>
            <a:fillRect/>
          </a:stretch>
        </p:blipFill>
        <p:spPr>
          <a:xfrm>
            <a:off x="12358816" y="3234387"/>
            <a:ext cx="1776187" cy="2331246"/>
          </a:xfrm>
          <a:prstGeom prst="rect">
            <a:avLst/>
          </a:prstGeom>
        </p:spPr>
      </p:pic>
      <p:sp>
        <p:nvSpPr>
          <p:cNvPr id="23" name="TextBox 22">
            <a:extLst>
              <a:ext uri="{FF2B5EF4-FFF2-40B4-BE49-F238E27FC236}">
                <a16:creationId xmlns:a16="http://schemas.microsoft.com/office/drawing/2014/main" id="{7C5266FD-7873-654F-9D3E-210876A0483F}"/>
              </a:ext>
            </a:extLst>
          </p:cNvPr>
          <p:cNvSpPr txBox="1"/>
          <p:nvPr/>
        </p:nvSpPr>
        <p:spPr>
          <a:xfrm>
            <a:off x="11641332" y="6443456"/>
            <a:ext cx="3171824"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Michael Jordan</a:t>
            </a:r>
          </a:p>
        </p:txBody>
      </p:sp>
      <p:sp>
        <p:nvSpPr>
          <p:cNvPr id="24" name="TextBox 23">
            <a:extLst>
              <a:ext uri="{FF2B5EF4-FFF2-40B4-BE49-F238E27FC236}">
                <a16:creationId xmlns:a16="http://schemas.microsoft.com/office/drawing/2014/main" id="{1B3029D9-2ADA-3A48-A937-47927C37DE5C}"/>
              </a:ext>
            </a:extLst>
          </p:cNvPr>
          <p:cNvSpPr txBox="1"/>
          <p:nvPr/>
        </p:nvSpPr>
        <p:spPr>
          <a:xfrm>
            <a:off x="8439284" y="5658703"/>
            <a:ext cx="3707822" cy="646331"/>
          </a:xfrm>
          <a:prstGeom prst="rect">
            <a:avLst/>
          </a:prstGeom>
          <a:noFill/>
        </p:spPr>
        <p:txBody>
          <a:bodyPr wrap="square" rtlCol="0">
            <a:spAutoFit/>
          </a:bodyPr>
          <a:lstStyle/>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Sr. Principal</a:t>
            </a:r>
          </a:p>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Scientist</a:t>
            </a:r>
          </a:p>
        </p:txBody>
      </p:sp>
      <p:sp>
        <p:nvSpPr>
          <p:cNvPr id="25" name="TextBox 24">
            <a:extLst>
              <a:ext uri="{FF2B5EF4-FFF2-40B4-BE49-F238E27FC236}">
                <a16:creationId xmlns:a16="http://schemas.microsoft.com/office/drawing/2014/main" id="{35277517-8516-3D43-BDBA-6E3F513D2F30}"/>
              </a:ext>
            </a:extLst>
          </p:cNvPr>
          <p:cNvSpPr txBox="1"/>
          <p:nvPr/>
        </p:nvSpPr>
        <p:spPr>
          <a:xfrm>
            <a:off x="-177771" y="6445627"/>
            <a:ext cx="3171824"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Nilesh Tripuraneni</a:t>
            </a:r>
          </a:p>
        </p:txBody>
      </p:sp>
      <p:sp>
        <p:nvSpPr>
          <p:cNvPr id="26" name="TextBox 25">
            <a:extLst>
              <a:ext uri="{FF2B5EF4-FFF2-40B4-BE49-F238E27FC236}">
                <a16:creationId xmlns:a16="http://schemas.microsoft.com/office/drawing/2014/main" id="{473CCB85-BA29-5949-AAFD-2066600DEE99}"/>
              </a:ext>
            </a:extLst>
          </p:cNvPr>
          <p:cNvSpPr txBox="1"/>
          <p:nvPr/>
        </p:nvSpPr>
        <p:spPr>
          <a:xfrm>
            <a:off x="-306218" y="5651366"/>
            <a:ext cx="3707822" cy="646331"/>
          </a:xfrm>
          <a:prstGeom prst="rect">
            <a:avLst/>
          </a:prstGeom>
          <a:noFill/>
        </p:spPr>
        <p:txBody>
          <a:bodyPr wrap="square" rtlCol="0">
            <a:spAutoFit/>
          </a:bodyPr>
          <a:lstStyle/>
          <a:p>
            <a:pPr algn="ct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ML Researcher</a:t>
            </a:r>
            <a:b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br>
            <a:r>
              <a:rPr lang="en-US"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Google</a:t>
            </a:r>
          </a:p>
        </p:txBody>
      </p:sp>
      <p:pic>
        <p:nvPicPr>
          <p:cNvPr id="28" name="Picture 27">
            <a:extLst>
              <a:ext uri="{FF2B5EF4-FFF2-40B4-BE49-F238E27FC236}">
                <a16:creationId xmlns:a16="http://schemas.microsoft.com/office/drawing/2014/main" id="{19BF8D7C-6B6B-3248-A704-1B1DA6DE883B}"/>
              </a:ext>
            </a:extLst>
          </p:cNvPr>
          <p:cNvPicPr>
            <a:picLocks noChangeAspect="1"/>
          </p:cNvPicPr>
          <p:nvPr/>
        </p:nvPicPr>
        <p:blipFill>
          <a:blip r:embed="rId7"/>
          <a:stretch>
            <a:fillRect/>
          </a:stretch>
        </p:blipFill>
        <p:spPr>
          <a:xfrm>
            <a:off x="636027" y="3200647"/>
            <a:ext cx="1823332" cy="2347540"/>
          </a:xfrm>
          <a:prstGeom prst="rect">
            <a:avLst/>
          </a:prstGeom>
        </p:spPr>
      </p:pic>
    </p:spTree>
    <p:extLst>
      <p:ext uri="{BB962C8B-B14F-4D97-AF65-F5344CB8AC3E}">
        <p14:creationId xmlns:p14="http://schemas.microsoft.com/office/powerpoint/2010/main" val="54807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8025"/>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3" y="928688"/>
            <a:ext cx="9994106"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Amazon’s Supply Chain North Star</a:t>
            </a:r>
          </a:p>
        </p:txBody>
      </p:sp>
      <p:cxnSp>
        <p:nvCxnSpPr>
          <p:cNvPr id="7" name="Straight Connector 6">
            <a:extLst>
              <a:ext uri="{FF2B5EF4-FFF2-40B4-BE49-F238E27FC236}">
                <a16:creationId xmlns:a16="http://schemas.microsoft.com/office/drawing/2014/main" id="{B2BC30B4-321B-D14A-8FD3-5F65452E5A49}"/>
              </a:ext>
            </a:extLst>
          </p:cNvPr>
          <p:cNvCxnSpPr>
            <a:cxnSpLocks/>
          </p:cNvCxnSpPr>
          <p:nvPr/>
        </p:nvCxnSpPr>
        <p:spPr>
          <a:xfrm>
            <a:off x="1071563" y="2557462"/>
            <a:ext cx="26146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FEAB0B8-786A-6F45-99C0-FE1E25D7E85E}"/>
              </a:ext>
            </a:extLst>
          </p:cNvPr>
          <p:cNvSpPr/>
          <p:nvPr/>
        </p:nvSpPr>
        <p:spPr>
          <a:xfrm>
            <a:off x="6654957" y="2487414"/>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1</a:t>
            </a:r>
          </a:p>
        </p:txBody>
      </p:sp>
      <p:sp>
        <p:nvSpPr>
          <p:cNvPr id="9" name="TextBox 8">
            <a:extLst>
              <a:ext uri="{FF2B5EF4-FFF2-40B4-BE49-F238E27FC236}">
                <a16:creationId xmlns:a16="http://schemas.microsoft.com/office/drawing/2014/main" id="{9400685E-BBA1-BC42-902C-6969CE73B5C5}"/>
              </a:ext>
            </a:extLst>
          </p:cNvPr>
          <p:cNvSpPr txBox="1"/>
          <p:nvPr/>
        </p:nvSpPr>
        <p:spPr>
          <a:xfrm>
            <a:off x="7689187" y="2522934"/>
            <a:ext cx="6538877" cy="1144672"/>
          </a:xfrm>
          <a:prstGeom prst="rect">
            <a:avLst/>
          </a:prstGeom>
          <a:noFill/>
        </p:spPr>
        <p:txBody>
          <a:bodyPr wrap="square" rtlCol="0">
            <a:spAutoFit/>
          </a:bodyPr>
          <a:lstStyle/>
          <a:p>
            <a:pPr>
              <a:lnSpc>
                <a:spcPct val="150000"/>
              </a:lnSpc>
            </a:pPr>
            <a:r>
              <a:rPr lang="en-US" sz="2400"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Incrementally improve Free Cash Flow</a:t>
            </a: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 </a:t>
            </a:r>
          </a:p>
        </p:txBody>
      </p:sp>
      <p:sp>
        <p:nvSpPr>
          <p:cNvPr id="13" name="Oval 12">
            <a:extLst>
              <a:ext uri="{FF2B5EF4-FFF2-40B4-BE49-F238E27FC236}">
                <a16:creationId xmlns:a16="http://schemas.microsoft.com/office/drawing/2014/main" id="{15D2593A-6AF5-BC4B-B4D3-49A485783E63}"/>
              </a:ext>
            </a:extLst>
          </p:cNvPr>
          <p:cNvSpPr/>
          <p:nvPr/>
        </p:nvSpPr>
        <p:spPr>
          <a:xfrm>
            <a:off x="6654957" y="3680664"/>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2</a:t>
            </a:r>
          </a:p>
        </p:txBody>
      </p:sp>
      <p:sp>
        <p:nvSpPr>
          <p:cNvPr id="14" name="TextBox 13">
            <a:extLst>
              <a:ext uri="{FF2B5EF4-FFF2-40B4-BE49-F238E27FC236}">
                <a16:creationId xmlns:a16="http://schemas.microsoft.com/office/drawing/2014/main" id="{AE97D5F0-E076-1B4D-8FE0-76309790F6D8}"/>
              </a:ext>
            </a:extLst>
          </p:cNvPr>
          <p:cNvSpPr txBox="1"/>
          <p:nvPr/>
        </p:nvSpPr>
        <p:spPr>
          <a:xfrm>
            <a:off x="7689188" y="3794586"/>
            <a:ext cx="4329111" cy="590675"/>
          </a:xfrm>
          <a:prstGeom prst="rect">
            <a:avLst/>
          </a:prstGeom>
          <a:noFill/>
        </p:spPr>
        <p:txBody>
          <a:bodyPr wrap="square" rtlCol="0">
            <a:spAutoFit/>
          </a:bodyPr>
          <a:lstStyle/>
          <a:p>
            <a:pPr>
              <a:lnSpc>
                <a:spcPct val="150000"/>
              </a:lnSpc>
            </a:pPr>
            <a:r>
              <a:rPr lang="en-US" sz="2400"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Measured via Labs</a:t>
            </a:r>
            <a:endPar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6" name="Oval 15">
            <a:extLst>
              <a:ext uri="{FF2B5EF4-FFF2-40B4-BE49-F238E27FC236}">
                <a16:creationId xmlns:a16="http://schemas.microsoft.com/office/drawing/2014/main" id="{5457DC46-2C44-5441-A09F-A5573FBD5754}"/>
              </a:ext>
            </a:extLst>
          </p:cNvPr>
          <p:cNvSpPr/>
          <p:nvPr/>
        </p:nvSpPr>
        <p:spPr>
          <a:xfrm>
            <a:off x="7689188" y="4642405"/>
            <a:ext cx="488233" cy="50757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a</a:t>
            </a:r>
          </a:p>
        </p:txBody>
      </p:sp>
      <p:pic>
        <p:nvPicPr>
          <p:cNvPr id="6" name="Picture 5">
            <a:extLst>
              <a:ext uri="{FF2B5EF4-FFF2-40B4-BE49-F238E27FC236}">
                <a16:creationId xmlns:a16="http://schemas.microsoft.com/office/drawing/2014/main" id="{6D3ACB5B-1751-9148-882F-BC0E0565CF7A}"/>
              </a:ext>
            </a:extLst>
          </p:cNvPr>
          <p:cNvPicPr>
            <a:picLocks noChangeAspect="1"/>
          </p:cNvPicPr>
          <p:nvPr/>
        </p:nvPicPr>
        <p:blipFill rotWithShape="1">
          <a:blip r:embed="rId3"/>
          <a:srcRect r="11549" b="11549"/>
          <a:stretch/>
        </p:blipFill>
        <p:spPr>
          <a:xfrm>
            <a:off x="1114427" y="3057526"/>
            <a:ext cx="4933305" cy="3288870"/>
          </a:xfrm>
          <a:prstGeom prst="snip1Rect">
            <a:avLst/>
          </a:prstGeom>
        </p:spPr>
      </p:pic>
      <p:sp>
        <p:nvSpPr>
          <p:cNvPr id="21" name="Slide Number Placeholder 2">
            <a:extLst>
              <a:ext uri="{FF2B5EF4-FFF2-40B4-BE49-F238E27FC236}">
                <a16:creationId xmlns:a16="http://schemas.microsoft.com/office/drawing/2014/main" id="{317DC739-3565-D941-B449-F02C24382BE4}"/>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4</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9" name="Oval 18">
            <a:extLst>
              <a:ext uri="{FF2B5EF4-FFF2-40B4-BE49-F238E27FC236}">
                <a16:creationId xmlns:a16="http://schemas.microsoft.com/office/drawing/2014/main" id="{79415AD3-9657-584A-80B0-DF004593AA29}"/>
              </a:ext>
            </a:extLst>
          </p:cNvPr>
          <p:cNvSpPr/>
          <p:nvPr/>
        </p:nvSpPr>
        <p:spPr>
          <a:xfrm>
            <a:off x="7689187" y="6029513"/>
            <a:ext cx="488233" cy="50757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b</a:t>
            </a:r>
          </a:p>
        </p:txBody>
      </p:sp>
      <p:sp>
        <p:nvSpPr>
          <p:cNvPr id="3" name="TextBox 2">
            <a:extLst>
              <a:ext uri="{FF2B5EF4-FFF2-40B4-BE49-F238E27FC236}">
                <a16:creationId xmlns:a16="http://schemas.microsoft.com/office/drawing/2014/main" id="{9C4B91CD-82CD-6647-8238-D6F4BE6F67B2}"/>
              </a:ext>
            </a:extLst>
          </p:cNvPr>
          <p:cNvSpPr txBox="1"/>
          <p:nvPr/>
        </p:nvSpPr>
        <p:spPr>
          <a:xfrm>
            <a:off x="8686800" y="4919426"/>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309929C1-05C8-9C49-B590-C6573EA0927A}"/>
              </a:ext>
            </a:extLst>
          </p:cNvPr>
          <p:cNvSpPr txBox="1"/>
          <p:nvPr/>
        </p:nvSpPr>
        <p:spPr>
          <a:xfrm>
            <a:off x="8291875" y="4596517"/>
            <a:ext cx="5224098" cy="507575"/>
          </a:xfrm>
          <a:prstGeom prst="rect">
            <a:avLst/>
          </a:prstGeom>
          <a:noFill/>
        </p:spPr>
        <p:txBody>
          <a:bodyPr wrap="square" rtlCol="0">
            <a:spAutoFit/>
          </a:bodyPr>
          <a:lstStyle/>
          <a:p>
            <a:pPr>
              <a:lnSpc>
                <a:spcPct val="150000"/>
              </a:lnSpc>
            </a:pPr>
            <a:r>
              <a:rPr lang="en-US" sz="2000"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Average Treatment Effect (ATE)</a:t>
            </a:r>
            <a:endParaRPr lang="en-US" sz="1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2" name="TextBox 21">
            <a:extLst>
              <a:ext uri="{FF2B5EF4-FFF2-40B4-BE49-F238E27FC236}">
                <a16:creationId xmlns:a16="http://schemas.microsoft.com/office/drawing/2014/main" id="{E0C86588-F7F5-9B48-8891-9F1FB045E905}"/>
              </a:ext>
            </a:extLst>
          </p:cNvPr>
          <p:cNvSpPr txBox="1"/>
          <p:nvPr/>
        </p:nvSpPr>
        <p:spPr>
          <a:xfrm>
            <a:off x="8291874" y="5957740"/>
            <a:ext cx="4329111" cy="507575"/>
          </a:xfrm>
          <a:prstGeom prst="rect">
            <a:avLst/>
          </a:prstGeom>
          <a:noFill/>
        </p:spPr>
        <p:txBody>
          <a:bodyPr wrap="square" rtlCol="0">
            <a:spAutoFit/>
          </a:bodyPr>
          <a:lstStyle/>
          <a:p>
            <a:pPr>
              <a:lnSpc>
                <a:spcPct val="150000"/>
              </a:lnSpc>
            </a:pPr>
            <a:r>
              <a:rPr lang="en-US" sz="2000" b="1" spc="300" dirty="0">
                <a:solidFill>
                  <a:schemeClr val="tx1">
                    <a:lumMod val="65000"/>
                    <a:lumOff val="35000"/>
                  </a:schemeClr>
                </a:solidFill>
                <a:latin typeface="Amazon Ember" panose="020B0603020204020204" pitchFamily="34" charset="0"/>
                <a:ea typeface="Amazon Ember" panose="020B0603020204020204" pitchFamily="34" charset="0"/>
                <a:cs typeface="Amazon Ember" panose="020B0603020204020204" pitchFamily="34" charset="0"/>
              </a:rPr>
              <a:t>Launch Decision</a:t>
            </a:r>
            <a:endParaRPr lang="en-US" sz="1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pic>
        <p:nvPicPr>
          <p:cNvPr id="23" name="Picture 22">
            <a:extLst>
              <a:ext uri="{FF2B5EF4-FFF2-40B4-BE49-F238E27FC236}">
                <a16:creationId xmlns:a16="http://schemas.microsoft.com/office/drawing/2014/main" id="{BA83205C-DA72-B64C-8A0B-8A811FC5A572}"/>
              </a:ext>
            </a:extLst>
          </p:cNvPr>
          <p:cNvPicPr>
            <a:picLocks noChangeAspect="1"/>
          </p:cNvPicPr>
          <p:nvPr/>
        </p:nvPicPr>
        <p:blipFill>
          <a:blip r:embed="rId4"/>
          <a:stretch>
            <a:fillRect/>
          </a:stretch>
        </p:blipFill>
        <p:spPr>
          <a:xfrm>
            <a:off x="8274631" y="6537088"/>
            <a:ext cx="1193800" cy="368300"/>
          </a:xfrm>
          <a:prstGeom prst="rect">
            <a:avLst/>
          </a:prstGeom>
        </p:spPr>
      </p:pic>
      <p:pic>
        <p:nvPicPr>
          <p:cNvPr id="10" name="Picture 9">
            <a:extLst>
              <a:ext uri="{FF2B5EF4-FFF2-40B4-BE49-F238E27FC236}">
                <a16:creationId xmlns:a16="http://schemas.microsoft.com/office/drawing/2014/main" id="{02BEBAB2-AEC4-CAFA-93D6-61F737C142CB}"/>
              </a:ext>
            </a:extLst>
          </p:cNvPr>
          <p:cNvPicPr>
            <a:picLocks noChangeAspect="1"/>
          </p:cNvPicPr>
          <p:nvPr/>
        </p:nvPicPr>
        <p:blipFill>
          <a:blip r:embed="rId5">
            <a:alphaModFix amt="73000"/>
          </a:blip>
          <a:stretch>
            <a:fillRect/>
          </a:stretch>
        </p:blipFill>
        <p:spPr>
          <a:xfrm>
            <a:off x="8274631" y="5273236"/>
            <a:ext cx="4089400" cy="469900"/>
          </a:xfrm>
          <a:prstGeom prst="rect">
            <a:avLst/>
          </a:prstGeom>
          <a:effectLst>
            <a:outerShdw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67167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0835515"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Difference-in-Means (DM) Estimator</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5</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TextBox 7">
            <a:extLst>
              <a:ext uri="{FF2B5EF4-FFF2-40B4-BE49-F238E27FC236}">
                <a16:creationId xmlns:a16="http://schemas.microsoft.com/office/drawing/2014/main" id="{EAAC063F-4AB7-214A-BC1D-33B36A7F374E}"/>
              </a:ext>
            </a:extLst>
          </p:cNvPr>
          <p:cNvSpPr txBox="1"/>
          <p:nvPr/>
        </p:nvSpPr>
        <p:spPr>
          <a:xfrm>
            <a:off x="1071562" y="2077513"/>
            <a:ext cx="10447613"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 Difference-in-Means is </a:t>
            </a:r>
            <a:r>
              <a:rPr lang="en-US" sz="2400" b="1" u="sng"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Model-Free</a:t>
            </a: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 and </a:t>
            </a:r>
            <a:r>
              <a:rPr lang="en-US" sz="2400" b="1" u="sng"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Unbiased</a:t>
            </a: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 for ATE:</a:t>
            </a:r>
          </a:p>
        </p:txBody>
      </p:sp>
      <p:pic>
        <p:nvPicPr>
          <p:cNvPr id="15" name="Picture 14">
            <a:extLst>
              <a:ext uri="{FF2B5EF4-FFF2-40B4-BE49-F238E27FC236}">
                <a16:creationId xmlns:a16="http://schemas.microsoft.com/office/drawing/2014/main" id="{FC751F1A-6E30-FC4C-B05C-67BFC8AB7755}"/>
              </a:ext>
            </a:extLst>
          </p:cNvPr>
          <p:cNvPicPr>
            <a:picLocks noChangeAspect="1"/>
          </p:cNvPicPr>
          <p:nvPr/>
        </p:nvPicPr>
        <p:blipFill>
          <a:blip r:embed="rId3"/>
          <a:stretch>
            <a:fillRect/>
          </a:stretch>
        </p:blipFill>
        <p:spPr>
          <a:xfrm>
            <a:off x="3727450" y="5893768"/>
            <a:ext cx="2667000" cy="558800"/>
          </a:xfrm>
          <a:prstGeom prst="rect">
            <a:avLst/>
          </a:prstGeom>
        </p:spPr>
      </p:pic>
      <p:pic>
        <p:nvPicPr>
          <p:cNvPr id="16" name="Picture 15">
            <a:extLst>
              <a:ext uri="{FF2B5EF4-FFF2-40B4-BE49-F238E27FC236}">
                <a16:creationId xmlns:a16="http://schemas.microsoft.com/office/drawing/2014/main" id="{942A21D0-D7E0-1442-A986-5A174B71C9FE}"/>
              </a:ext>
            </a:extLst>
          </p:cNvPr>
          <p:cNvPicPr>
            <a:picLocks noChangeAspect="1"/>
          </p:cNvPicPr>
          <p:nvPr/>
        </p:nvPicPr>
        <p:blipFill>
          <a:blip r:embed="rId4"/>
          <a:stretch>
            <a:fillRect/>
          </a:stretch>
        </p:blipFill>
        <p:spPr>
          <a:xfrm>
            <a:off x="3727450" y="3729909"/>
            <a:ext cx="7175500" cy="1193800"/>
          </a:xfrm>
          <a:prstGeom prst="rect">
            <a:avLst/>
          </a:prstGeom>
        </p:spPr>
      </p:pic>
    </p:spTree>
    <p:extLst>
      <p:ext uri="{BB962C8B-B14F-4D97-AF65-F5344CB8AC3E}">
        <p14:creationId xmlns:p14="http://schemas.microsoft.com/office/powerpoint/2010/main" val="140341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3" y="928688"/>
            <a:ext cx="6958012"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Heavy-Tails at Amazon</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6</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 name="Picture 4">
            <a:extLst>
              <a:ext uri="{FF2B5EF4-FFF2-40B4-BE49-F238E27FC236}">
                <a16:creationId xmlns:a16="http://schemas.microsoft.com/office/drawing/2014/main" id="{00485DA4-CE35-C161-027D-30D7A8F2B365}"/>
              </a:ext>
            </a:extLst>
          </p:cNvPr>
          <p:cNvPicPr>
            <a:picLocks noChangeAspect="1"/>
          </p:cNvPicPr>
          <p:nvPr/>
        </p:nvPicPr>
        <p:blipFill>
          <a:blip r:embed="rId3"/>
          <a:stretch>
            <a:fillRect/>
          </a:stretch>
        </p:blipFill>
        <p:spPr>
          <a:xfrm>
            <a:off x="2779061" y="1698129"/>
            <a:ext cx="9072277" cy="6503877"/>
          </a:xfrm>
          <a:prstGeom prst="rect">
            <a:avLst/>
          </a:prstGeom>
        </p:spPr>
      </p:pic>
    </p:spTree>
    <p:extLst>
      <p:ext uri="{BB962C8B-B14F-4D97-AF65-F5344CB8AC3E}">
        <p14:creationId xmlns:p14="http://schemas.microsoft.com/office/powerpoint/2010/main" val="249259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3" y="928688"/>
            <a:ext cx="6958012"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Heavy-Tail Solutions</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7</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Oval 5">
            <a:extLst>
              <a:ext uri="{FF2B5EF4-FFF2-40B4-BE49-F238E27FC236}">
                <a16:creationId xmlns:a16="http://schemas.microsoft.com/office/drawing/2014/main" id="{A7F4E3F4-A5F0-FC40-BDC3-C437962FA272}"/>
              </a:ext>
            </a:extLst>
          </p:cNvPr>
          <p:cNvSpPr/>
          <p:nvPr/>
        </p:nvSpPr>
        <p:spPr>
          <a:xfrm>
            <a:off x="1248070" y="2513979"/>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1</a:t>
            </a:r>
          </a:p>
        </p:txBody>
      </p:sp>
      <p:sp>
        <p:nvSpPr>
          <p:cNvPr id="8" name="Oval 7">
            <a:extLst>
              <a:ext uri="{FF2B5EF4-FFF2-40B4-BE49-F238E27FC236}">
                <a16:creationId xmlns:a16="http://schemas.microsoft.com/office/drawing/2014/main" id="{0FE6A546-9F9C-414A-8E59-EE0B06A2513C}"/>
              </a:ext>
            </a:extLst>
          </p:cNvPr>
          <p:cNvSpPr/>
          <p:nvPr/>
        </p:nvSpPr>
        <p:spPr>
          <a:xfrm>
            <a:off x="1248069" y="4781215"/>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2</a:t>
            </a:r>
          </a:p>
        </p:txBody>
      </p:sp>
      <p:sp>
        <p:nvSpPr>
          <p:cNvPr id="10" name="TextBox 9">
            <a:extLst>
              <a:ext uri="{FF2B5EF4-FFF2-40B4-BE49-F238E27FC236}">
                <a16:creationId xmlns:a16="http://schemas.microsoft.com/office/drawing/2014/main" id="{92EDB348-05B0-7D42-A489-FA08690D5DAD}"/>
              </a:ext>
            </a:extLst>
          </p:cNvPr>
          <p:cNvSpPr txBox="1"/>
          <p:nvPr/>
        </p:nvSpPr>
        <p:spPr>
          <a:xfrm>
            <a:off x="2064321" y="2513979"/>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Pretreatment regression adjustments:</a:t>
            </a:r>
          </a:p>
        </p:txBody>
      </p:sp>
      <p:sp>
        <p:nvSpPr>
          <p:cNvPr id="12" name="TextBox 11">
            <a:extLst>
              <a:ext uri="{FF2B5EF4-FFF2-40B4-BE49-F238E27FC236}">
                <a16:creationId xmlns:a16="http://schemas.microsoft.com/office/drawing/2014/main" id="{46F993BD-5810-6D41-BB08-C74DE9289A47}"/>
              </a:ext>
            </a:extLst>
          </p:cNvPr>
          <p:cNvSpPr txBox="1"/>
          <p:nvPr/>
        </p:nvSpPr>
        <p:spPr>
          <a:xfrm>
            <a:off x="2064321" y="4781215"/>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“Robustify”:</a:t>
            </a:r>
          </a:p>
        </p:txBody>
      </p:sp>
      <p:sp>
        <p:nvSpPr>
          <p:cNvPr id="18" name="TextBox 17">
            <a:extLst>
              <a:ext uri="{FF2B5EF4-FFF2-40B4-BE49-F238E27FC236}">
                <a16:creationId xmlns:a16="http://schemas.microsoft.com/office/drawing/2014/main" id="{39820595-C8AC-124C-A6DD-4F5C6A98C7CE}"/>
              </a:ext>
            </a:extLst>
          </p:cNvPr>
          <p:cNvSpPr txBox="1"/>
          <p:nvPr/>
        </p:nvSpPr>
        <p:spPr>
          <a:xfrm>
            <a:off x="2091102" y="3305658"/>
            <a:ext cx="5224098" cy="143090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Pretreatment Free Cash Flow</a:t>
            </a:r>
          </a:p>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Pretreatment Demand</a:t>
            </a:r>
          </a:p>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Etc.</a:t>
            </a:r>
          </a:p>
        </p:txBody>
      </p:sp>
      <p:sp>
        <p:nvSpPr>
          <p:cNvPr id="22" name="TextBox 21">
            <a:extLst>
              <a:ext uri="{FF2B5EF4-FFF2-40B4-BE49-F238E27FC236}">
                <a16:creationId xmlns:a16="http://schemas.microsoft.com/office/drawing/2014/main" id="{4BDDA240-C660-A848-8EEB-8D82C31A86E6}"/>
              </a:ext>
            </a:extLst>
          </p:cNvPr>
          <p:cNvSpPr txBox="1"/>
          <p:nvPr/>
        </p:nvSpPr>
        <p:spPr>
          <a:xfrm>
            <a:off x="2091102" y="5467764"/>
            <a:ext cx="5224098" cy="143090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Weighted OLS</a:t>
            </a:r>
          </a:p>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Winzorize</a:t>
            </a:r>
          </a:p>
          <a:p>
            <a:pPr marL="342900" indent="-342900">
              <a:lnSpc>
                <a:spcPct val="150000"/>
              </a:lnSpc>
              <a:buFont typeface="Arial" panose="020B0604020202020204" pitchFamily="34" charset="0"/>
              <a:buChar char="•"/>
            </a:pPr>
            <a:r>
              <a:rPr lang="en-US" sz="20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Etc.</a:t>
            </a:r>
          </a:p>
        </p:txBody>
      </p:sp>
      <p:pic>
        <p:nvPicPr>
          <p:cNvPr id="24" name="Picture 23">
            <a:extLst>
              <a:ext uri="{FF2B5EF4-FFF2-40B4-BE49-F238E27FC236}">
                <a16:creationId xmlns:a16="http://schemas.microsoft.com/office/drawing/2014/main" id="{D5AE1163-F8CB-0945-9AE8-BEB4DA7E246D}"/>
              </a:ext>
            </a:extLst>
          </p:cNvPr>
          <p:cNvPicPr>
            <a:picLocks noChangeAspect="1"/>
          </p:cNvPicPr>
          <p:nvPr/>
        </p:nvPicPr>
        <p:blipFill>
          <a:blip r:embed="rId3"/>
          <a:stretch>
            <a:fillRect/>
          </a:stretch>
        </p:blipFill>
        <p:spPr>
          <a:xfrm>
            <a:off x="7129098" y="3651244"/>
            <a:ext cx="5410200" cy="533400"/>
          </a:xfrm>
          <a:prstGeom prst="rect">
            <a:avLst/>
          </a:prstGeom>
        </p:spPr>
      </p:pic>
      <p:pic>
        <p:nvPicPr>
          <p:cNvPr id="3" name="Picture 2">
            <a:extLst>
              <a:ext uri="{FF2B5EF4-FFF2-40B4-BE49-F238E27FC236}">
                <a16:creationId xmlns:a16="http://schemas.microsoft.com/office/drawing/2014/main" id="{A57A2AF2-8028-5657-27D4-E06780F3E354}"/>
              </a:ext>
            </a:extLst>
          </p:cNvPr>
          <p:cNvPicPr>
            <a:picLocks noChangeAspect="1"/>
          </p:cNvPicPr>
          <p:nvPr/>
        </p:nvPicPr>
        <p:blipFill>
          <a:blip r:embed="rId4"/>
          <a:stretch>
            <a:fillRect/>
          </a:stretch>
        </p:blipFill>
        <p:spPr>
          <a:xfrm>
            <a:off x="5947998" y="5467764"/>
            <a:ext cx="7772400" cy="1164096"/>
          </a:xfrm>
          <a:prstGeom prst="rect">
            <a:avLst/>
          </a:prstGeom>
        </p:spPr>
      </p:pic>
    </p:spTree>
    <p:extLst>
      <p:ext uri="{BB962C8B-B14F-4D97-AF65-F5344CB8AC3E}">
        <p14:creationId xmlns:p14="http://schemas.microsoft.com/office/powerpoint/2010/main" val="9116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2875735"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How to Evaluate ATE Estimator?</a:t>
            </a:r>
          </a:p>
        </p:txBody>
      </p:sp>
      <p:sp>
        <p:nvSpPr>
          <p:cNvPr id="14" name="Slide Number Placeholder 2">
            <a:extLst>
              <a:ext uri="{FF2B5EF4-FFF2-40B4-BE49-F238E27FC236}">
                <a16:creationId xmlns:a16="http://schemas.microsoft.com/office/drawing/2014/main" id="{7C6C2488-2329-B441-95EE-9365BDB3DA14}"/>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8</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Oval 12">
            <a:extLst>
              <a:ext uri="{FF2B5EF4-FFF2-40B4-BE49-F238E27FC236}">
                <a16:creationId xmlns:a16="http://schemas.microsoft.com/office/drawing/2014/main" id="{AC02DF98-0ECE-F547-ADA3-DE11961FB92A}"/>
              </a:ext>
            </a:extLst>
          </p:cNvPr>
          <p:cNvSpPr/>
          <p:nvPr/>
        </p:nvSpPr>
        <p:spPr>
          <a:xfrm>
            <a:off x="1248070" y="2513979"/>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1</a:t>
            </a:r>
          </a:p>
        </p:txBody>
      </p:sp>
      <p:sp>
        <p:nvSpPr>
          <p:cNvPr id="15" name="Oval 14">
            <a:extLst>
              <a:ext uri="{FF2B5EF4-FFF2-40B4-BE49-F238E27FC236}">
                <a16:creationId xmlns:a16="http://schemas.microsoft.com/office/drawing/2014/main" id="{121F0A09-050A-794E-BFA8-F7F3AF9D1D3E}"/>
              </a:ext>
            </a:extLst>
          </p:cNvPr>
          <p:cNvSpPr/>
          <p:nvPr/>
        </p:nvSpPr>
        <p:spPr>
          <a:xfrm>
            <a:off x="1245052" y="3987051"/>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2</a:t>
            </a:r>
          </a:p>
        </p:txBody>
      </p:sp>
      <p:sp>
        <p:nvSpPr>
          <p:cNvPr id="16" name="Oval 15">
            <a:extLst>
              <a:ext uri="{FF2B5EF4-FFF2-40B4-BE49-F238E27FC236}">
                <a16:creationId xmlns:a16="http://schemas.microsoft.com/office/drawing/2014/main" id="{A58BE69B-C4B5-1D4A-87F2-3EA8284D1517}"/>
              </a:ext>
            </a:extLst>
          </p:cNvPr>
          <p:cNvSpPr/>
          <p:nvPr/>
        </p:nvSpPr>
        <p:spPr>
          <a:xfrm>
            <a:off x="1239016" y="5460123"/>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3</a:t>
            </a:r>
          </a:p>
        </p:txBody>
      </p:sp>
      <p:sp>
        <p:nvSpPr>
          <p:cNvPr id="17" name="TextBox 16">
            <a:extLst>
              <a:ext uri="{FF2B5EF4-FFF2-40B4-BE49-F238E27FC236}">
                <a16:creationId xmlns:a16="http://schemas.microsoft.com/office/drawing/2014/main" id="{2ED476E1-4FFC-014E-A9E3-F8BFE85A0CBB}"/>
              </a:ext>
            </a:extLst>
          </p:cNvPr>
          <p:cNvSpPr txBox="1"/>
          <p:nvPr/>
        </p:nvSpPr>
        <p:spPr>
          <a:xfrm>
            <a:off x="2064321" y="2513979"/>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Split treatment and control groups:</a:t>
            </a:r>
          </a:p>
        </p:txBody>
      </p:sp>
      <p:sp>
        <p:nvSpPr>
          <p:cNvPr id="19" name="TextBox 18">
            <a:extLst>
              <a:ext uri="{FF2B5EF4-FFF2-40B4-BE49-F238E27FC236}">
                <a16:creationId xmlns:a16="http://schemas.microsoft.com/office/drawing/2014/main" id="{21347B50-C005-7742-B0E8-79B823D8BCE1}"/>
              </a:ext>
            </a:extLst>
          </p:cNvPr>
          <p:cNvSpPr txBox="1"/>
          <p:nvPr/>
        </p:nvSpPr>
        <p:spPr>
          <a:xfrm>
            <a:off x="2064320" y="5493397"/>
            <a:ext cx="9206653"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MSE can be used to compare estimators:</a:t>
            </a:r>
          </a:p>
        </p:txBody>
      </p:sp>
      <p:pic>
        <p:nvPicPr>
          <p:cNvPr id="22" name="Picture 21">
            <a:extLst>
              <a:ext uri="{FF2B5EF4-FFF2-40B4-BE49-F238E27FC236}">
                <a16:creationId xmlns:a16="http://schemas.microsoft.com/office/drawing/2014/main" id="{EF98606F-D517-B844-96F5-1A524B833140}"/>
              </a:ext>
            </a:extLst>
          </p:cNvPr>
          <p:cNvPicPr>
            <a:picLocks noChangeAspect="1"/>
          </p:cNvPicPr>
          <p:nvPr/>
        </p:nvPicPr>
        <p:blipFill>
          <a:blip r:embed="rId3"/>
          <a:stretch>
            <a:fillRect/>
          </a:stretch>
        </p:blipFill>
        <p:spPr>
          <a:xfrm>
            <a:off x="2064320" y="3185291"/>
            <a:ext cx="2489200" cy="469900"/>
          </a:xfrm>
          <a:prstGeom prst="rect">
            <a:avLst/>
          </a:prstGeom>
        </p:spPr>
      </p:pic>
      <p:pic>
        <p:nvPicPr>
          <p:cNvPr id="23" name="Picture 22">
            <a:extLst>
              <a:ext uri="{FF2B5EF4-FFF2-40B4-BE49-F238E27FC236}">
                <a16:creationId xmlns:a16="http://schemas.microsoft.com/office/drawing/2014/main" id="{AC85A25C-A4D3-D847-90CB-9B1246643F70}"/>
              </a:ext>
            </a:extLst>
          </p:cNvPr>
          <p:cNvPicPr>
            <a:picLocks noChangeAspect="1"/>
          </p:cNvPicPr>
          <p:nvPr/>
        </p:nvPicPr>
        <p:blipFill>
          <a:blip r:embed="rId4"/>
          <a:stretch>
            <a:fillRect/>
          </a:stretch>
        </p:blipFill>
        <p:spPr>
          <a:xfrm>
            <a:off x="5435195" y="3185291"/>
            <a:ext cx="2387600" cy="469900"/>
          </a:xfrm>
          <a:prstGeom prst="rect">
            <a:avLst/>
          </a:prstGeom>
        </p:spPr>
      </p:pic>
      <p:pic>
        <p:nvPicPr>
          <p:cNvPr id="24" name="Picture 23">
            <a:extLst>
              <a:ext uri="{FF2B5EF4-FFF2-40B4-BE49-F238E27FC236}">
                <a16:creationId xmlns:a16="http://schemas.microsoft.com/office/drawing/2014/main" id="{874770DF-97D8-4D43-B083-3D9649922B2A}"/>
              </a:ext>
            </a:extLst>
          </p:cNvPr>
          <p:cNvPicPr>
            <a:picLocks noChangeAspect="1"/>
          </p:cNvPicPr>
          <p:nvPr/>
        </p:nvPicPr>
        <p:blipFill>
          <a:blip r:embed="rId5"/>
          <a:stretch>
            <a:fillRect/>
          </a:stretch>
        </p:blipFill>
        <p:spPr>
          <a:xfrm>
            <a:off x="2064320" y="4607271"/>
            <a:ext cx="10985500" cy="558800"/>
          </a:xfrm>
          <a:prstGeom prst="rect">
            <a:avLst/>
          </a:prstGeom>
        </p:spPr>
      </p:pic>
      <p:sp>
        <p:nvSpPr>
          <p:cNvPr id="25" name="TextBox 24">
            <a:extLst>
              <a:ext uri="{FF2B5EF4-FFF2-40B4-BE49-F238E27FC236}">
                <a16:creationId xmlns:a16="http://schemas.microsoft.com/office/drawing/2014/main" id="{2560BAE4-C446-4A4C-908E-78A3367C93D9}"/>
              </a:ext>
            </a:extLst>
          </p:cNvPr>
          <p:cNvSpPr txBox="1"/>
          <p:nvPr/>
        </p:nvSpPr>
        <p:spPr>
          <a:xfrm>
            <a:off x="2064321" y="3982517"/>
            <a:ext cx="8371766"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Compute MSE of Estimator E relative to DM:</a:t>
            </a:r>
          </a:p>
        </p:txBody>
      </p:sp>
      <p:pic>
        <p:nvPicPr>
          <p:cNvPr id="26" name="Picture 25">
            <a:extLst>
              <a:ext uri="{FF2B5EF4-FFF2-40B4-BE49-F238E27FC236}">
                <a16:creationId xmlns:a16="http://schemas.microsoft.com/office/drawing/2014/main" id="{447315DA-5892-2F43-9BEF-F05A650BA627}"/>
              </a:ext>
            </a:extLst>
          </p:cNvPr>
          <p:cNvPicPr>
            <a:picLocks noChangeAspect="1"/>
          </p:cNvPicPr>
          <p:nvPr/>
        </p:nvPicPr>
        <p:blipFill>
          <a:blip r:embed="rId6"/>
          <a:stretch>
            <a:fillRect/>
          </a:stretch>
        </p:blipFill>
        <p:spPr>
          <a:xfrm>
            <a:off x="2064320" y="6072081"/>
            <a:ext cx="7226300" cy="558800"/>
          </a:xfrm>
          <a:prstGeom prst="rect">
            <a:avLst/>
          </a:prstGeom>
        </p:spPr>
      </p:pic>
    </p:spTree>
    <p:extLst>
      <p:ext uri="{BB962C8B-B14F-4D97-AF65-F5344CB8AC3E}">
        <p14:creationId xmlns:p14="http://schemas.microsoft.com/office/powerpoint/2010/main" val="193466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0775881"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MSE Estimators Comparison</a:t>
            </a:r>
          </a:p>
        </p:txBody>
      </p:sp>
      <p:sp>
        <p:nvSpPr>
          <p:cNvPr id="14" name="Slide Number Placeholder 2">
            <a:extLst>
              <a:ext uri="{FF2B5EF4-FFF2-40B4-BE49-F238E27FC236}">
                <a16:creationId xmlns:a16="http://schemas.microsoft.com/office/drawing/2014/main" id="{14AA5C1E-2EFF-0747-AA70-540C9F58CF75}"/>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9</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2" name="Picture 11">
            <a:extLst>
              <a:ext uri="{FF2B5EF4-FFF2-40B4-BE49-F238E27FC236}">
                <a16:creationId xmlns:a16="http://schemas.microsoft.com/office/drawing/2014/main" id="{2D341880-692B-F240-96F5-1FE78D0F0196}"/>
              </a:ext>
            </a:extLst>
          </p:cNvPr>
          <p:cNvPicPr>
            <a:picLocks noChangeAspect="1"/>
          </p:cNvPicPr>
          <p:nvPr/>
        </p:nvPicPr>
        <p:blipFill>
          <a:blip r:embed="rId3"/>
          <a:stretch>
            <a:fillRect/>
          </a:stretch>
        </p:blipFill>
        <p:spPr>
          <a:xfrm>
            <a:off x="4914900" y="6944622"/>
            <a:ext cx="4800600" cy="355600"/>
          </a:xfrm>
          <a:prstGeom prst="rect">
            <a:avLst/>
          </a:prstGeom>
        </p:spPr>
      </p:pic>
      <p:pic>
        <p:nvPicPr>
          <p:cNvPr id="16" name="Picture 15">
            <a:extLst>
              <a:ext uri="{FF2B5EF4-FFF2-40B4-BE49-F238E27FC236}">
                <a16:creationId xmlns:a16="http://schemas.microsoft.com/office/drawing/2014/main" id="{3E2C870E-893C-4041-B04C-BCDFED77DB47}"/>
              </a:ext>
            </a:extLst>
          </p:cNvPr>
          <p:cNvPicPr>
            <a:picLocks noChangeAspect="1"/>
          </p:cNvPicPr>
          <p:nvPr/>
        </p:nvPicPr>
        <p:blipFill>
          <a:blip r:embed="rId4"/>
          <a:stretch>
            <a:fillRect/>
          </a:stretch>
        </p:blipFill>
        <p:spPr>
          <a:xfrm>
            <a:off x="4713252" y="2340446"/>
            <a:ext cx="3492500" cy="1168400"/>
          </a:xfrm>
          <a:prstGeom prst="rect">
            <a:avLst/>
          </a:prstGeom>
        </p:spPr>
      </p:pic>
      <p:sp>
        <p:nvSpPr>
          <p:cNvPr id="18" name="TextBox 17">
            <a:extLst>
              <a:ext uri="{FF2B5EF4-FFF2-40B4-BE49-F238E27FC236}">
                <a16:creationId xmlns:a16="http://schemas.microsoft.com/office/drawing/2014/main" id="{12B551D7-7EEA-F349-8E89-62A8D76669C4}"/>
              </a:ext>
            </a:extLst>
          </p:cNvPr>
          <p:cNvSpPr txBox="1"/>
          <p:nvPr/>
        </p:nvSpPr>
        <p:spPr>
          <a:xfrm>
            <a:off x="1606550" y="1899065"/>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Normalized MSE Score:</a:t>
            </a:r>
          </a:p>
        </p:txBody>
      </p:sp>
      <p:sp>
        <p:nvSpPr>
          <p:cNvPr id="19" name="TextBox 18">
            <a:extLst>
              <a:ext uri="{FF2B5EF4-FFF2-40B4-BE49-F238E27FC236}">
                <a16:creationId xmlns:a16="http://schemas.microsoft.com/office/drawing/2014/main" id="{822287D1-8F73-0E4A-97C4-189193BF63AD}"/>
              </a:ext>
            </a:extLst>
          </p:cNvPr>
          <p:cNvSpPr txBox="1"/>
          <p:nvPr/>
        </p:nvSpPr>
        <p:spPr>
          <a:xfrm>
            <a:off x="1606550" y="3524125"/>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Results:</a:t>
            </a:r>
          </a:p>
        </p:txBody>
      </p:sp>
      <p:pic>
        <p:nvPicPr>
          <p:cNvPr id="3" name="Picture 2">
            <a:extLst>
              <a:ext uri="{FF2B5EF4-FFF2-40B4-BE49-F238E27FC236}">
                <a16:creationId xmlns:a16="http://schemas.microsoft.com/office/drawing/2014/main" id="{5429D2DE-2916-EC45-9F3F-1C18E2E0346C}"/>
              </a:ext>
            </a:extLst>
          </p:cNvPr>
          <p:cNvPicPr>
            <a:picLocks noChangeAspect="1"/>
          </p:cNvPicPr>
          <p:nvPr/>
        </p:nvPicPr>
        <p:blipFill>
          <a:blip r:embed="rId5"/>
          <a:stretch>
            <a:fillRect/>
          </a:stretch>
        </p:blipFill>
        <p:spPr>
          <a:xfrm>
            <a:off x="1606550" y="4425580"/>
            <a:ext cx="12092870" cy="2208262"/>
          </a:xfrm>
          <a:prstGeom prst="rect">
            <a:avLst/>
          </a:prstGeom>
        </p:spPr>
      </p:pic>
    </p:spTree>
    <p:extLst>
      <p:ext uri="{BB962C8B-B14F-4D97-AF65-F5344CB8AC3E}">
        <p14:creationId xmlns:p14="http://schemas.microsoft.com/office/powerpoint/2010/main" val="85781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1AA00-C3F3-5A4C-AF0B-C53143FEC725}"/>
              </a:ext>
            </a:extLst>
          </p:cNvPr>
          <p:cNvSpPr txBox="1"/>
          <p:nvPr/>
        </p:nvSpPr>
        <p:spPr>
          <a:xfrm>
            <a:off x="1071562" y="928688"/>
            <a:ext cx="12875735" cy="769441"/>
          </a:xfrm>
          <a:prstGeom prst="rect">
            <a:avLst/>
          </a:prstGeom>
          <a:noFill/>
        </p:spPr>
        <p:txBody>
          <a:bodyPr wrap="square" rtlCol="0">
            <a:spAutoFit/>
          </a:bodyPr>
          <a:lstStyle/>
          <a:p>
            <a:r>
              <a:rPr lang="en-US" sz="4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How to Evaluate Launch Decision?</a:t>
            </a:r>
          </a:p>
        </p:txBody>
      </p:sp>
      <p:sp>
        <p:nvSpPr>
          <p:cNvPr id="14" name="Slide Number Placeholder 2">
            <a:extLst>
              <a:ext uri="{FF2B5EF4-FFF2-40B4-BE49-F238E27FC236}">
                <a16:creationId xmlns:a16="http://schemas.microsoft.com/office/drawing/2014/main" id="{7C6C2488-2329-B441-95EE-9365BDB3DA14}"/>
              </a:ext>
            </a:extLst>
          </p:cNvPr>
          <p:cNvSpPr>
            <a:spLocks noGrp="1"/>
          </p:cNvSpPr>
          <p:nvPr>
            <p:ph type="sldNum" sz="quarter" idx="12"/>
          </p:nvPr>
        </p:nvSpPr>
        <p:spPr>
          <a:xfrm>
            <a:off x="11065669" y="7471608"/>
            <a:ext cx="3291840" cy="438150"/>
          </a:xfrm>
        </p:spPr>
        <p:txBody>
          <a:bodyPr/>
          <a:lstStyle/>
          <a:p>
            <a:fld id="{B7691676-2179-9144-AF20-513604D606B8}" type="slidenum">
              <a:rPr lang="en-US" sz="1000" smtClean="0">
                <a:latin typeface="Amazon Ember" panose="020B0603020204020204" pitchFamily="34" charset="0"/>
                <a:ea typeface="Amazon Ember" panose="020B0603020204020204" pitchFamily="34" charset="0"/>
                <a:cs typeface="Amazon Ember" panose="020B0603020204020204" pitchFamily="34" charset="0"/>
              </a:rPr>
              <a:t>10</a:t>
            </a:fld>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Oval 4">
            <a:extLst>
              <a:ext uri="{FF2B5EF4-FFF2-40B4-BE49-F238E27FC236}">
                <a16:creationId xmlns:a16="http://schemas.microsoft.com/office/drawing/2014/main" id="{D3412D75-4436-154B-A6AB-4559DE9DAC5F}"/>
              </a:ext>
            </a:extLst>
          </p:cNvPr>
          <p:cNvSpPr/>
          <p:nvPr/>
        </p:nvSpPr>
        <p:spPr>
          <a:xfrm>
            <a:off x="1248070" y="2513979"/>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1</a:t>
            </a:r>
          </a:p>
        </p:txBody>
      </p:sp>
      <p:sp>
        <p:nvSpPr>
          <p:cNvPr id="6" name="Oval 5">
            <a:extLst>
              <a:ext uri="{FF2B5EF4-FFF2-40B4-BE49-F238E27FC236}">
                <a16:creationId xmlns:a16="http://schemas.microsoft.com/office/drawing/2014/main" id="{C40C68D3-08DC-8A4D-B8C1-C995B0ED1118}"/>
              </a:ext>
            </a:extLst>
          </p:cNvPr>
          <p:cNvSpPr/>
          <p:nvPr/>
        </p:nvSpPr>
        <p:spPr>
          <a:xfrm>
            <a:off x="1245052" y="4299361"/>
            <a:ext cx="657225" cy="657225"/>
          </a:xfrm>
          <a:prstGeom prst="ellipse">
            <a:avLst/>
          </a:prstGeom>
          <a:solidFill>
            <a:srgbClr val="2D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2</a:t>
            </a:r>
          </a:p>
        </p:txBody>
      </p:sp>
      <p:sp>
        <p:nvSpPr>
          <p:cNvPr id="7" name="Oval 6">
            <a:extLst>
              <a:ext uri="{FF2B5EF4-FFF2-40B4-BE49-F238E27FC236}">
                <a16:creationId xmlns:a16="http://schemas.microsoft.com/office/drawing/2014/main" id="{3E7376AB-69CC-AC47-94FA-143B34B54CFE}"/>
              </a:ext>
            </a:extLst>
          </p:cNvPr>
          <p:cNvSpPr/>
          <p:nvPr/>
        </p:nvSpPr>
        <p:spPr>
          <a:xfrm>
            <a:off x="1245052" y="6048703"/>
            <a:ext cx="657225" cy="657225"/>
          </a:xfrm>
          <a:prstGeom prst="ellipse">
            <a:avLst/>
          </a:prstGeom>
          <a:solidFill>
            <a:srgbClr val="2D98D5"/>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mazon Ember" panose="020B0603020204020204" pitchFamily="34" charset="0"/>
                <a:ea typeface="Amazon Ember" panose="020B0603020204020204" pitchFamily="34" charset="0"/>
                <a:cs typeface="Amazon Ember" panose="020B0603020204020204" pitchFamily="34" charset="0"/>
              </a:rPr>
              <a:t>3</a:t>
            </a:r>
          </a:p>
        </p:txBody>
      </p:sp>
      <p:sp>
        <p:nvSpPr>
          <p:cNvPr id="8" name="TextBox 7">
            <a:extLst>
              <a:ext uri="{FF2B5EF4-FFF2-40B4-BE49-F238E27FC236}">
                <a16:creationId xmlns:a16="http://schemas.microsoft.com/office/drawing/2014/main" id="{C0AC012E-F168-9E4D-BDD7-8913D85B5803}"/>
              </a:ext>
            </a:extLst>
          </p:cNvPr>
          <p:cNvSpPr txBox="1"/>
          <p:nvPr/>
        </p:nvSpPr>
        <p:spPr>
          <a:xfrm>
            <a:off x="2064321" y="2513979"/>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Free Cash Flow Improvement:</a:t>
            </a:r>
          </a:p>
        </p:txBody>
      </p:sp>
      <p:sp>
        <p:nvSpPr>
          <p:cNvPr id="9" name="TextBox 8">
            <a:extLst>
              <a:ext uri="{FF2B5EF4-FFF2-40B4-BE49-F238E27FC236}">
                <a16:creationId xmlns:a16="http://schemas.microsoft.com/office/drawing/2014/main" id="{5E861CC3-4EFD-3146-8E3B-2EB4D8A55C14}"/>
              </a:ext>
            </a:extLst>
          </p:cNvPr>
          <p:cNvSpPr txBox="1"/>
          <p:nvPr/>
        </p:nvSpPr>
        <p:spPr>
          <a:xfrm>
            <a:off x="2064321" y="4306503"/>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Same split trick as for MSE:</a:t>
            </a:r>
          </a:p>
        </p:txBody>
      </p:sp>
      <p:pic>
        <p:nvPicPr>
          <p:cNvPr id="3" name="Picture 2">
            <a:extLst>
              <a:ext uri="{FF2B5EF4-FFF2-40B4-BE49-F238E27FC236}">
                <a16:creationId xmlns:a16="http://schemas.microsoft.com/office/drawing/2014/main" id="{C39281A0-81E2-6742-AD70-BA1125C4E9E6}"/>
              </a:ext>
            </a:extLst>
          </p:cNvPr>
          <p:cNvPicPr>
            <a:picLocks noChangeAspect="1"/>
          </p:cNvPicPr>
          <p:nvPr/>
        </p:nvPicPr>
        <p:blipFill>
          <a:blip r:embed="rId3"/>
          <a:stretch>
            <a:fillRect/>
          </a:stretch>
        </p:blipFill>
        <p:spPr>
          <a:xfrm>
            <a:off x="2064321" y="5004791"/>
            <a:ext cx="9169400" cy="1016000"/>
          </a:xfrm>
          <a:prstGeom prst="rect">
            <a:avLst/>
          </a:prstGeom>
        </p:spPr>
      </p:pic>
      <p:sp>
        <p:nvSpPr>
          <p:cNvPr id="13" name="TextBox 12">
            <a:extLst>
              <a:ext uri="{FF2B5EF4-FFF2-40B4-BE49-F238E27FC236}">
                <a16:creationId xmlns:a16="http://schemas.microsoft.com/office/drawing/2014/main" id="{4CA7A75B-F0D9-E94D-9BC4-C58C0B20CDA9}"/>
              </a:ext>
            </a:extLst>
          </p:cNvPr>
          <p:cNvSpPr txBox="1"/>
          <p:nvPr/>
        </p:nvSpPr>
        <p:spPr>
          <a:xfrm>
            <a:off x="2064321" y="6048703"/>
            <a:ext cx="6741748" cy="590675"/>
          </a:xfrm>
          <a:prstGeom prst="rect">
            <a:avLst/>
          </a:prstGeom>
          <a:noFill/>
        </p:spPr>
        <p:txBody>
          <a:bodyPr wrap="square" rtlCol="0">
            <a:spAutoFit/>
          </a:bodyPr>
          <a:lstStyle/>
          <a:p>
            <a:pPr>
              <a:lnSpc>
                <a:spcPct val="150000"/>
              </a:lnSpc>
            </a:pPr>
            <a:r>
              <a:rPr lang="en-US" sz="2400" spc="300" dirty="0">
                <a:solidFill>
                  <a:schemeClr val="tx1">
                    <a:lumMod val="65000"/>
                    <a:lumOff val="35000"/>
                  </a:schemeClr>
                </a:solidFill>
                <a:latin typeface="Amazon Ember Light" panose="020B0403020204020204" pitchFamily="34" charset="0"/>
                <a:ea typeface="Amazon Ember Light" panose="020B0403020204020204" pitchFamily="34" charset="0"/>
                <a:cs typeface="Amazon Ember Light" panose="020B0403020204020204" pitchFamily="34" charset="0"/>
              </a:rPr>
              <a:t>Unbiased:</a:t>
            </a:r>
          </a:p>
        </p:txBody>
      </p:sp>
      <p:pic>
        <p:nvPicPr>
          <p:cNvPr id="11" name="Picture 10">
            <a:extLst>
              <a:ext uri="{FF2B5EF4-FFF2-40B4-BE49-F238E27FC236}">
                <a16:creationId xmlns:a16="http://schemas.microsoft.com/office/drawing/2014/main" id="{53DBB85E-52FC-DD47-BA64-435D350821EA}"/>
              </a:ext>
            </a:extLst>
          </p:cNvPr>
          <p:cNvPicPr>
            <a:picLocks noChangeAspect="1"/>
          </p:cNvPicPr>
          <p:nvPr/>
        </p:nvPicPr>
        <p:blipFill>
          <a:blip r:embed="rId4"/>
          <a:stretch>
            <a:fillRect/>
          </a:stretch>
        </p:blipFill>
        <p:spPr>
          <a:xfrm>
            <a:off x="2101599" y="3163199"/>
            <a:ext cx="5346700" cy="1016000"/>
          </a:xfrm>
          <a:prstGeom prst="rect">
            <a:avLst/>
          </a:prstGeom>
        </p:spPr>
      </p:pic>
      <p:pic>
        <p:nvPicPr>
          <p:cNvPr id="15" name="Picture 14">
            <a:extLst>
              <a:ext uri="{FF2B5EF4-FFF2-40B4-BE49-F238E27FC236}">
                <a16:creationId xmlns:a16="http://schemas.microsoft.com/office/drawing/2014/main" id="{C89F79D4-6BD0-E441-9E63-056DB540F6EE}"/>
              </a:ext>
            </a:extLst>
          </p:cNvPr>
          <p:cNvPicPr>
            <a:picLocks noChangeAspect="1"/>
          </p:cNvPicPr>
          <p:nvPr/>
        </p:nvPicPr>
        <p:blipFill>
          <a:blip r:embed="rId5"/>
          <a:stretch>
            <a:fillRect/>
          </a:stretch>
        </p:blipFill>
        <p:spPr>
          <a:xfrm>
            <a:off x="2064321" y="6705928"/>
            <a:ext cx="3873500" cy="558800"/>
          </a:xfrm>
          <a:prstGeom prst="rect">
            <a:avLst/>
          </a:prstGeom>
        </p:spPr>
      </p:pic>
    </p:spTree>
    <p:extLst>
      <p:ext uri="{BB962C8B-B14F-4D97-AF65-F5344CB8AC3E}">
        <p14:creationId xmlns:p14="http://schemas.microsoft.com/office/powerpoint/2010/main" val="1631824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36928</TotalTime>
  <Words>363</Words>
  <Application>Microsoft Macintosh PowerPoint</Application>
  <PresentationFormat>Custom</PresentationFormat>
  <Paragraphs>97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Amazon Ember</vt:lpstr>
      <vt:lpstr>Amazon Ember Light</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Masi</dc:creator>
  <cp:lastModifiedBy>Microsoft Office User</cp:lastModifiedBy>
  <cp:revision>36</cp:revision>
  <dcterms:created xsi:type="dcterms:W3CDTF">2022-02-21T14:44:05Z</dcterms:created>
  <dcterms:modified xsi:type="dcterms:W3CDTF">2023-12-19T22:51:07Z</dcterms:modified>
</cp:coreProperties>
</file>