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60" r:id="rId5"/>
    <p:sldId id="263" r:id="rId6"/>
    <p:sldId id="264" r:id="rId7"/>
    <p:sldId id="262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6609E-AA0D-4A89-8B5D-20B446058B33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6760C-8B10-4B4F-A9CB-E8C8E49F0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37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6760C-8B10-4B4F-A9CB-E8C8E49F0F2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594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6760C-8B10-4B4F-A9CB-E8C8E49F0F2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181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6760C-8B10-4B4F-A9CB-E8C8E49F0F2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84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36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4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1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96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53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0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57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61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34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FE22-8732-4537-8DD2-1F80F0A42DF5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0662-CCFA-4174-9846-32846DE33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29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Introduction </a:t>
            </a:r>
            <a:r>
              <a:rPr lang="fr-FR" sz="4800" dirty="0"/>
              <a:t>à la </a:t>
            </a:r>
            <a:r>
              <a:rPr lang="fr-FR" sz="4800" smtClean="0"/>
              <a:t>cryptographie cours </a:t>
            </a:r>
            <a:r>
              <a:rPr lang="fr-FR" sz="4800" dirty="0" smtClean="0"/>
              <a:t>2: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dirty="0"/>
              <a:t>Chiffrement </a:t>
            </a:r>
            <a:r>
              <a:rPr lang="fr-FR" sz="4800" smtClean="0"/>
              <a:t>par flot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Université Paris 13 </a:t>
            </a:r>
            <a:r>
              <a:rPr lang="fr-FR" dirty="0" smtClean="0"/>
              <a:t>Villetaneuse</a:t>
            </a:r>
          </a:p>
          <a:p>
            <a:endParaRPr lang="fr-FR" dirty="0"/>
          </a:p>
          <a:p>
            <a:pPr lvl="0"/>
            <a:r>
              <a:rPr lang="fr-FR" dirty="0" err="1" smtClean="0">
                <a:solidFill>
                  <a:prstClr val="black"/>
                </a:solidFill>
              </a:rPr>
              <a:t>Houda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>
                <a:solidFill>
                  <a:prstClr val="black"/>
                </a:solidFill>
              </a:rPr>
              <a:t>FERRADI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98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Masque Jetable ou le « One Time Pad »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662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i="1" dirty="0" smtClean="0"/>
                  <a:t>Le chiffrement est donné par l’utilisation d’un OU Exclusif  « XOR » entre le message à chiffrer et la clé modulo 2:</a:t>
                </a:r>
              </a:p>
              <a:p>
                <a:endParaRPr lang="fr-FR" dirty="0" smtClean="0"/>
              </a:p>
              <a:p>
                <a:r>
                  <a:rPr lang="fr-FR" dirty="0" smtClean="0">
                    <a:solidFill>
                      <a:srgbClr val="FF0000"/>
                    </a:solidFill>
                  </a:rPr>
                  <a:t>La méthode du chiffrement:  	 	</a:t>
                </a:r>
                <a:r>
                  <a:rPr lang="fr-FR" dirty="0" smtClean="0"/>
                  <a:t>c ←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fr-FR" dirty="0" smtClean="0"/>
                  <a:t> </a:t>
                </a:r>
                <a:endParaRPr lang="fr-FR" b="0" i="1" dirty="0" smtClean="0">
                  <a:latin typeface="Cambria Math" panose="02040503050406030204" pitchFamily="18" charset="0"/>
                </a:endParaRPr>
              </a:p>
              <a:p>
                <a:r>
                  <a:rPr lang="fr-FR" b="0" dirty="0" smtClean="0">
                    <a:solidFill>
                      <a:srgbClr val="FF0000"/>
                    </a:solidFill>
                  </a:rPr>
                  <a:t>La méthode du déchiffrement:	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fr-FR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fr-FR" dirty="0"/>
                      <m:t>←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fr-FR" dirty="0" smtClean="0"/>
                  <a:t> </a:t>
                </a:r>
              </a:p>
              <a:p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66244"/>
              </a:xfrm>
              <a:blipFill rotWithShape="0">
                <a:blip r:embed="rId2"/>
                <a:stretch>
                  <a:fillRect l="-1217" t="-2046" r="-1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Espace réservé du contenu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971" y="4436765"/>
            <a:ext cx="3262954" cy="215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50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Masque Jetable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Le masque jetable a de très bonnes avantages:</a:t>
            </a:r>
          </a:p>
          <a:p>
            <a:endParaRPr lang="fr-FR" dirty="0"/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Sécurité inconditionnelle: </a:t>
            </a:r>
            <a:r>
              <a:rPr lang="fr-FR" dirty="0" smtClean="0"/>
              <a:t>Probabilité discrète </a:t>
            </a:r>
            <a:r>
              <a:rPr lang="fr-FR" i="1" u="sng" dirty="0">
                <a:solidFill>
                  <a:srgbClr val="FF0000"/>
                </a:solidFill>
              </a:rPr>
              <a:t>uniforme</a:t>
            </a:r>
            <a:r>
              <a:rPr lang="fr-FR" dirty="0" smtClean="0"/>
              <a:t> des messages chiffrés</a:t>
            </a: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Efficacité: </a:t>
            </a:r>
            <a:r>
              <a:rPr lang="fr-FR" dirty="0" smtClean="0"/>
              <a:t>XOR est très simple à calculer en informatique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Inconvénients: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Clé aussi longue que le message: </a:t>
            </a:r>
            <a:r>
              <a:rPr lang="fr-FR" dirty="0" smtClean="0"/>
              <a:t>Problème de Stockage, d’accessibilité et de confidentialité des clés.</a:t>
            </a:r>
          </a:p>
          <a:p>
            <a:endParaRPr lang="fr-FR" b="1" dirty="0">
              <a:solidFill>
                <a:srgbClr val="00206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65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Rappel : Sécurité Inconditionnelle (ou Parfaite)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Claude Shannon  en 1949 dans son article </a:t>
            </a:r>
            <a:r>
              <a:rPr lang="en-US" dirty="0" smtClean="0"/>
              <a:t>« Communication theory of secrecy systems », a </a:t>
            </a:r>
            <a:r>
              <a:rPr lang="en-US" dirty="0" err="1" smtClean="0"/>
              <a:t>introduit</a:t>
            </a:r>
            <a:r>
              <a:rPr lang="fr-FR" dirty="0" smtClean="0"/>
              <a:t> la notion de l’« information » sur un message</a:t>
            </a:r>
            <a:r>
              <a:rPr lang="fr-FR" dirty="0"/>
              <a:t> </a:t>
            </a:r>
            <a:r>
              <a:rPr lang="fr-FR" dirty="0" smtClean="0"/>
              <a:t>et de l’entropie.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121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Rappel : Sécurité Inconditionnelle (ou Parfaite)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r>
                  <a:rPr lang="fr-FR" dirty="0" smtClean="0"/>
                  <a:t>Plus formellement: </a:t>
                </a:r>
                <a:r>
                  <a:rPr lang="fr-FR" i="1" dirty="0" smtClean="0">
                    <a:solidFill>
                      <a:srgbClr val="FF0000"/>
                    </a:solidFill>
                  </a:rPr>
                  <a:t>Si </a:t>
                </a:r>
                <a:r>
                  <a:rPr lang="fr-FR" i="1" dirty="0">
                    <a:solidFill>
                      <a:srgbClr val="FF0000"/>
                    </a:solidFill>
                  </a:rPr>
                  <a:t>on choisit une </a:t>
                </a:r>
                <a:r>
                  <a:rPr lang="fr-FR" i="1" dirty="0" smtClean="0">
                    <a:solidFill>
                      <a:srgbClr val="FF0000"/>
                    </a:solidFill>
                  </a:rPr>
                  <a:t>clé </a:t>
                </a:r>
                <a:r>
                  <a:rPr lang="fr-FR" i="1" u="sng" dirty="0" smtClean="0">
                    <a:solidFill>
                      <a:srgbClr val="FF0000"/>
                    </a:solidFill>
                  </a:rPr>
                  <a:t>différente</a:t>
                </a:r>
                <a:r>
                  <a:rPr lang="fr-FR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i="1" dirty="0">
                    <a:solidFill>
                      <a:srgbClr val="FF0000"/>
                    </a:solidFill>
                  </a:rPr>
                  <a:t>pour chaque message </a:t>
                </a:r>
                <a:r>
                  <a:rPr lang="fr-FR" dirty="0"/>
                  <a:t>alors </a:t>
                </a:r>
                <a:r>
                  <a:rPr lang="fr-FR" i="1" dirty="0">
                    <a:solidFill>
                      <a:srgbClr val="002060"/>
                    </a:solidFill>
                  </a:rPr>
                  <a:t>un système cryptographique est parfaitement sûr</a:t>
                </a:r>
                <a:r>
                  <a:rPr lang="fr-FR" dirty="0">
                    <a:solidFill>
                      <a:srgbClr val="002060"/>
                    </a:solidFill>
                  </a:rPr>
                  <a:t> </a:t>
                </a:r>
                <a:r>
                  <a:rPr lang="fr-FR" dirty="0" err="1" smtClean="0"/>
                  <a:t>ssi</a:t>
                </a:r>
                <a:r>
                  <a:rPr lang="fr-FR" dirty="0" smtClean="0"/>
                  <a:t> </a:t>
                </a:r>
                <a:r>
                  <a:rPr lang="fr-FR" dirty="0"/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i="1" dirty="0"/>
                      <m:t>∀</m:t>
                    </m:r>
                  </m:oMath>
                </a14:m>
                <a:r>
                  <a:rPr lang="fr-FR" i="1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fr-FR" i="1" dirty="0"/>
                      <m:t>∀ </m:t>
                    </m:r>
                    <m:r>
                      <m:rPr>
                        <m:nor/>
                      </m:rPr>
                      <a:rPr lang="fr-FR" dirty="0"/>
                      <m:t>y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r-F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fr-F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F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r>
                  <a:rPr lang="fr-FR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Autrement dit:  </a:t>
                </a:r>
                <a:r>
                  <a:rPr lang="fr-FR" dirty="0" smtClean="0"/>
                  <a:t>la probabilité d’un texte clair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dirty="0" smtClean="0"/>
                  <a:t> sachant que le texte chiffré est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fr-FR" dirty="0" smtClean="0"/>
                  <a:t> est la même que la probabilité de n’importe quel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dirty="0" smtClean="0"/>
                  <a:t>. Le texte chiffré dans ce cas n’apporte aucune information sur le texte clair. </a:t>
                </a:r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r="-18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580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Exemple d’une sécurité inconditionnelle(ou parfaite)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080516" y="1690688"/>
                <a:ext cx="10515600" cy="4513569"/>
              </a:xfrm>
            </p:spPr>
            <p:txBody>
              <a:bodyPr>
                <a:normAutofit fontScale="92500"/>
              </a:bodyPr>
              <a:lstStyle/>
              <a:p>
                <a:r>
                  <a:rPr lang="fr-FR" sz="2200" dirty="0" smtClean="0"/>
                  <a:t>Si on tire </a:t>
                </a:r>
                <a:r>
                  <a:rPr lang="fr-FR" sz="2200" i="1" dirty="0" smtClean="0">
                    <a:solidFill>
                      <a:srgbClr val="FF0000"/>
                    </a:solidFill>
                  </a:rPr>
                  <a:t>aléatoirement</a:t>
                </a:r>
                <a:r>
                  <a:rPr lang="fr-FR" sz="2200" dirty="0" smtClean="0"/>
                  <a:t> une clé k d’un espace de clé </a:t>
                </a:r>
                <a:r>
                  <a:rPr lang="fr-FR" dirty="0" smtClean="0"/>
                  <a:t>K: </a:t>
                </a:r>
                <a14:m>
                  <m:oMath xmlns:m="http://schemas.openxmlformats.org/officeDocument/2006/math"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fr-FR" sz="2400" b="0" dirty="0" smtClean="0"/>
              </a:p>
              <a:p>
                <a:endParaRPr lang="fr-FR" sz="2400" dirty="0" smtClean="0"/>
              </a:p>
              <a:p>
                <a:r>
                  <a:rPr lang="fr-FR" sz="2200" dirty="0" smtClean="0"/>
                  <a:t>Etant une fonction de chiffrement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fr-FR" sz="2200" dirty="0" smtClean="0"/>
                  <a:t> et de déchiffrement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fr-FR" sz="2200" dirty="0" smtClean="0"/>
                  <a:t>. Une clé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fr-FR" sz="2200" dirty="0" smtClean="0"/>
                  <a:t> , un message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fr-FR" sz="2200" dirty="0" smtClean="0"/>
                  <a:t> et un chiffre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sz="2200" dirty="0" smtClean="0"/>
                  <a:t>: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200" i="1" dirty="0" err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r-FR" sz="22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200" i="1" dirty="0" err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fr-FR" sz="22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2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sz="2200" dirty="0" smtClean="0"/>
                  <a:t>)</a:t>
                </a:r>
              </a:p>
              <a:p>
                <a:pPr marL="0" indent="0">
                  <a:buNone/>
                </a:pPr>
                <a:r>
                  <a:rPr lang="fr-FR" sz="2200" dirty="0" smtClean="0"/>
                  <a:t>Un chiffrement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fr-FR" sz="2200" dirty="0" smtClean="0"/>
                  <a:t> est sûr si:</a:t>
                </a:r>
                <a:endParaRPr lang="fr-FR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∀(</m:t>
                      </m:r>
                      <m:sSub>
                        <m:sSubPr>
                          <m:ctrlP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2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 </m:t>
                      </m:r>
                      <m:r>
                        <a:rPr lang="fr-FR" sz="22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2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fr-FR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200" dirty="0" smtClean="0">
                  <a:solidFill>
                    <a:srgbClr val="FF0000"/>
                  </a:solidFill>
                </a:endParaRPr>
              </a:p>
              <a:p>
                <a:pPr marL="0" lvl="0" indent="0">
                  <a:buNone/>
                </a:pPr>
                <a:endParaRPr lang="fr-FR" sz="22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fr-FR" sz="2200" dirty="0" smtClean="0">
                    <a:solidFill>
                      <a:prstClr val="black"/>
                    </a:solidFill>
                  </a:rPr>
                  <a:t>Autrement dit: La </a:t>
                </a:r>
                <a:r>
                  <a:rPr lang="fr-FR" sz="2200" dirty="0">
                    <a:solidFill>
                      <a:prstClr val="black"/>
                    </a:solidFill>
                  </a:rPr>
                  <a:t>probabilité d’un texte clair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200" dirty="0" smtClean="0">
                    <a:solidFill>
                      <a:prstClr val="black"/>
                    </a:solidFill>
                  </a:rPr>
                  <a:t>sachant </a:t>
                </a:r>
                <a:r>
                  <a:rPr lang="fr-FR" sz="2200" dirty="0">
                    <a:solidFill>
                      <a:prstClr val="black"/>
                    </a:solidFill>
                  </a:rPr>
                  <a:t>que le texte chiffré est </a:t>
                </a:r>
                <a14:m>
                  <m:oMath xmlns:m="http://schemas.openxmlformats.org/officeDocument/2006/math">
                    <m:r>
                      <a:rPr lang="fr-FR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fr-FR" sz="2200" dirty="0" smtClean="0">
                    <a:solidFill>
                      <a:prstClr val="black"/>
                    </a:solidFill>
                  </a:rPr>
                  <a:t> est </a:t>
                </a:r>
                <a:r>
                  <a:rPr lang="fr-FR" sz="2200" dirty="0">
                    <a:solidFill>
                      <a:prstClr val="black"/>
                    </a:solidFill>
                  </a:rPr>
                  <a:t>la même que la probabilité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200" dirty="0" smtClean="0">
                    <a:solidFill>
                      <a:prstClr val="black"/>
                    </a:solidFill>
                  </a:rPr>
                  <a:t>. </a:t>
                </a:r>
                <a:r>
                  <a:rPr lang="fr-FR" sz="2200" dirty="0">
                    <a:solidFill>
                      <a:prstClr val="black"/>
                    </a:solidFill>
                  </a:rPr>
                  <a:t>Le texte chiffré dans ce cas n’apporte </a:t>
                </a:r>
                <a:r>
                  <a:rPr lang="fr-FR" sz="2200" i="1" dirty="0">
                    <a:solidFill>
                      <a:srgbClr val="FF0000"/>
                    </a:solidFill>
                  </a:rPr>
                  <a:t>aucune information </a:t>
                </a:r>
                <a:r>
                  <a:rPr lang="fr-FR" sz="2200" dirty="0">
                    <a:solidFill>
                      <a:prstClr val="black"/>
                    </a:solidFill>
                  </a:rPr>
                  <a:t>sur le texte clair. </a:t>
                </a:r>
              </a:p>
              <a:p>
                <a:pPr marL="0" indent="0">
                  <a:buNone/>
                </a:pPr>
                <a:endParaRPr lang="fr-FR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0516" y="1690688"/>
                <a:ext cx="10515600" cy="4513569"/>
              </a:xfrm>
              <a:blipFill rotWithShape="0">
                <a:blip r:embed="rId2"/>
                <a:stretch>
                  <a:fillRect l="-580" t="-20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lèche vers le bas 7"/>
          <p:cNvSpPr/>
          <p:nvPr/>
        </p:nvSpPr>
        <p:spPr>
          <a:xfrm>
            <a:off x="6096000" y="4605322"/>
            <a:ext cx="484632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7697691" y="2006931"/>
            <a:ext cx="888168" cy="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811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Implications Théoriques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u="sng" dirty="0" smtClean="0"/>
                  <a:t>Lemme</a:t>
                </a:r>
                <a:r>
                  <a:rPr lang="fr-FR" dirty="0" smtClean="0"/>
                  <a:t>: Le masque jetable est </a:t>
                </a:r>
                <a:r>
                  <a:rPr lang="fr-FR" i="1" dirty="0" smtClean="0">
                    <a:solidFill>
                      <a:srgbClr val="FF0000"/>
                    </a:solidFill>
                  </a:rPr>
                  <a:t>parfaitement sûr </a:t>
                </a:r>
                <a:endParaRPr lang="fr-FR" dirty="0"/>
              </a:p>
              <a:p>
                <a:pPr marL="0" indent="0">
                  <a:buNone/>
                </a:pPr>
                <a:r>
                  <a:rPr lang="fr-FR" u="sng" dirty="0" smtClean="0"/>
                  <a:t>Preuve: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fr-F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∀ </m:t>
                    </m:r>
                    <m:d>
                      <m:dPr>
                        <m:ctrlPr>
                          <a:rPr lang="fr-F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fr-FR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𝑁𝑜𝑚𝑏𝑟𝑒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𝑐𝑙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𝑢𝑡𝑖𝑙𝑖𝑠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𝑝𝑎𝑟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𝑐h𝑖𝑓𝑓𝑟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𝑇𝑎𝑖𝑙𝑙𝑒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𝑒𝑠𝑝𝑎𝑐𝑒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𝑐𝑙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fr-FR" dirty="0" smtClean="0"/>
              </a:p>
              <a:p>
                <a:endParaRPr lang="fr-FR" dirty="0" smtClean="0"/>
              </a:p>
              <a:p>
                <a:r>
                  <a:rPr lang="fr-FR" b="0" dirty="0" smtClean="0"/>
                  <a:t>Sachant que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dirty="0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fr-FR" b="0" i="0" dirty="0" smtClean="0"/>
                      <m:t>e</m:t>
                    </m:r>
                    <m:r>
                      <m:rPr>
                        <m:nor/>
                      </m:rPr>
                      <a:rPr lang="fr-FR" b="0" i="0" dirty="0" smtClean="0"/>
                      <m:t> </m:t>
                    </m:r>
                    <m:r>
                      <m:rPr>
                        <m:nor/>
                      </m:rPr>
                      <a:rPr lang="fr-FR" b="0" i="0" dirty="0" smtClean="0"/>
                      <m:t>masque</m:t>
                    </m:r>
                    <m:r>
                      <m:rPr>
                        <m:nor/>
                      </m:rPr>
                      <a:rPr lang="fr-FR" b="0" i="0" dirty="0" smtClean="0"/>
                      <m:t> </m:t>
                    </m:r>
                    <m:r>
                      <m:rPr>
                        <m:nor/>
                      </m:rPr>
                      <a:rPr lang="fr-FR" b="0" i="0" dirty="0" smtClean="0"/>
                      <m:t>jetable</m:t>
                    </m:r>
                    <m:r>
                      <m:rPr>
                        <m:nor/>
                      </m:rPr>
                      <a:rPr lang="fr-FR" b="0" i="0" dirty="0" smtClean="0"/>
                      <m:t> </m:t>
                    </m:r>
                    <m:r>
                      <m:rPr>
                        <m:nor/>
                      </m:rPr>
                      <a:rPr lang="fr-FR" b="0" i="0" dirty="0" smtClean="0"/>
                      <m:t>utilise</m:t>
                    </m:r>
                    <m:r>
                      <m:rPr>
                        <m:nor/>
                      </m:rPr>
                      <a:rPr lang="fr-FR" b="0" i="0" dirty="0" smtClean="0"/>
                      <m:t> </m:t>
                    </m:r>
                    <m:r>
                      <m:rPr>
                        <m:nor/>
                      </m:rPr>
                      <a:rPr lang="fr-FR" b="1" i="0" dirty="0" smtClean="0">
                        <a:solidFill>
                          <a:srgbClr val="FF0000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fr-FR" b="0" i="0" dirty="0" smtClean="0"/>
                      <m:t> </m:t>
                    </m:r>
                    <m:r>
                      <m:rPr>
                        <m:nor/>
                      </m:rPr>
                      <a:rPr lang="fr-FR" b="0" i="0" dirty="0" smtClean="0"/>
                      <m:t>cl</m:t>
                    </m:r>
                    <m:r>
                      <m:rPr>
                        <m:nor/>
                      </m:rPr>
                      <a:rPr lang="fr-FR" b="0" i="0" dirty="0" smtClean="0"/>
                      <m:t>é </m:t>
                    </m:r>
                    <m:r>
                      <m:rPr>
                        <m:nor/>
                      </m:rPr>
                      <a:rPr lang="fr-FR" b="0" i="0" dirty="0" smtClean="0"/>
                      <m:t>par</m:t>
                    </m:r>
                    <m:r>
                      <m:rPr>
                        <m:nor/>
                      </m:rPr>
                      <a:rPr lang="fr-FR" b="0" i="0" dirty="0" smtClean="0"/>
                      <m:t> </m:t>
                    </m:r>
                    <m:r>
                      <m:rPr>
                        <m:nor/>
                      </m:rPr>
                      <a:rPr lang="fr-FR" b="0" i="0" dirty="0" smtClean="0"/>
                      <m:t>chiffr</m:t>
                    </m:r>
                    <m:r>
                      <m:rPr>
                        <m:nor/>
                      </m:rPr>
                      <a:rPr lang="fr-FR" b="0" i="0" dirty="0" smtClean="0"/>
                      <m:t>é 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"</m:t>
                    </m:r>
                    <m:r>
                      <m:rPr>
                        <m:sty m:val="p"/>
                      </m:rPr>
                      <a:rPr lang="fr-FR" b="0" i="1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"</m:t>
                    </m:r>
                    <m:r>
                      <m:rPr>
                        <m:nor/>
                      </m:rPr>
                      <a:rPr lang="fr-FR" b="0" i="0" dirty="0" smtClean="0"/>
                      <m:t>.</m:t>
                    </m:r>
                  </m:oMath>
                </a14:m>
                <a:endParaRPr lang="fr-FR" dirty="0" smtClean="0"/>
              </a:p>
              <a:p>
                <a:r>
                  <a:rPr lang="fr-FR" dirty="0" smtClean="0"/>
                  <a:t>Alors on obtient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𝑇𝑎𝑖𝑙𝑙𝑒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𝑐𝑙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fr-FR" dirty="0" smtClean="0"/>
                  <a:t>  , qui représente une </a:t>
                </a:r>
                <a:r>
                  <a:rPr lang="fr-FR" i="1" dirty="0" smtClean="0">
                    <a:solidFill>
                      <a:srgbClr val="FF0000"/>
                    </a:solidFill>
                  </a:rPr>
                  <a:t>probabilité</a:t>
                </a:r>
                <a:r>
                  <a:rPr lang="fr-FR" dirty="0" smtClean="0"/>
                  <a:t> </a:t>
                </a:r>
              </a:p>
              <a:p>
                <a:pPr marL="0" indent="0">
                  <a:buNone/>
                </a:pPr>
                <a:r>
                  <a:rPr lang="fr-FR" i="1" dirty="0" smtClean="0">
                    <a:solidFill>
                      <a:srgbClr val="FF0000"/>
                    </a:solidFill>
                  </a:rPr>
                  <a:t>maximale</a:t>
                </a:r>
                <a:r>
                  <a:rPr lang="fr-FR" dirty="0" smtClean="0"/>
                  <a:t>  pour une </a:t>
                </a:r>
                <a:r>
                  <a:rPr lang="fr-FR" i="1" dirty="0" smtClean="0">
                    <a:solidFill>
                      <a:srgbClr val="FF0000"/>
                    </a:solidFill>
                  </a:rPr>
                  <a:t>sécurité parfaite.</a:t>
                </a:r>
                <a:endParaRPr lang="fr-FR" i="1" dirty="0">
                  <a:solidFill>
                    <a:srgbClr val="FF0000"/>
                  </a:solidFill>
                </a:endParaRPr>
              </a:p>
              <a:p>
                <a:endParaRPr lang="fr-FR" dirty="0" smtClean="0"/>
              </a:p>
              <a:p>
                <a:endParaRPr lang="fr-FR" dirty="0"/>
              </a:p>
              <a:p>
                <a:pPr marL="0" indent="0">
                  <a:buNone/>
                </a:pPr>
                <a:endParaRPr lang="fr-FR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217" t="-19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6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Implications Théoriques du « OTP »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fr-FR" dirty="0" smtClean="0"/>
                  <a:t>Un attaquant à partir d’un chiffré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fr-FR" dirty="0" smtClean="0"/>
                  <a:t> il ne peut pas distingué que c’est un chiffré 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fr-FR" b="0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fr-FR" b="0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𝑜𝑢</m:t>
                    </m:r>
                    <m:r>
                      <a:rPr lang="fr-FR" b="0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b="0" i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de</m:t>
                    </m:r>
                    <m:r>
                      <a:rPr lang="fr-FR" b="0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pPr marL="514350" indent="-514350">
                  <a:buAutoNum type="arabicPeriod" startAt="2"/>
                </a:pPr>
                <a:r>
                  <a:rPr lang="fr-FR" dirty="0" smtClean="0"/>
                  <a:t>Même si on suppose l’adversaire le plus 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« puissant », </a:t>
                </a:r>
                <a:r>
                  <a:rPr lang="fr-FR" dirty="0" smtClean="0"/>
                  <a:t>il n’apprendrait 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aucune information</a:t>
                </a:r>
                <a:r>
                  <a:rPr lang="fr-FR" dirty="0" smtClean="0"/>
                  <a:t> sur le message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fr-FR" dirty="0" smtClean="0"/>
                  <a:t> à partir de son chiffré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dirty="0" smtClean="0"/>
                  <a:t>.</a:t>
                </a:r>
              </a:p>
              <a:p>
                <a:pPr marL="514350" indent="-514350">
                  <a:buAutoNum type="arabicPeriod" startAt="2"/>
                </a:pPr>
                <a:endParaRPr lang="fr-FR" dirty="0"/>
              </a:p>
              <a:p>
                <a:pPr marL="514350" indent="-514350">
                  <a:buAutoNum type="arabicPeriod" startAt="2"/>
                </a:pPr>
                <a:r>
                  <a:rPr lang="fr-FR" dirty="0" smtClean="0"/>
                  <a:t>Le masque jetable remplit la condition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fr-FR" i="1" dirty="0" smtClean="0">
                        <a:latin typeface="Cambria Math" panose="02040503050406030204" pitchFamily="18" charset="0"/>
                      </a:rPr>
                      <m:t>|= |</m:t>
                    </m:r>
                    <m:r>
                      <a:rPr lang="fr-FR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fr-FR" dirty="0" smtClean="0"/>
                  <a:t> qui signifie que </a:t>
                </a:r>
                <a:r>
                  <a:rPr lang="fr-FR" i="1" dirty="0" smtClean="0"/>
                  <a:t>les clés sont équiprobables : </a:t>
                </a:r>
                <a:r>
                  <a:rPr lang="fr-FR" i="1" dirty="0"/>
                  <a:t>P</a:t>
                </a:r>
                <a:r>
                  <a:rPr lang="fr-FR" i="1" dirty="0" smtClean="0"/>
                  <a:t>our 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m:rPr>
                        <m:nor/>
                      </m:rPr>
                      <a:rPr lang="fr-FR" i="1" dirty="0" smtClean="0"/>
                      <m:t>x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∀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𝑖𝑙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𝑒𝑥𝑖𝑠𝑡𝑒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𝑢𝑛𝑒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𝑢𝑛𝑖𝑞𝑢𝑒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𝑐𝑙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𝑣𝑒𝑟𝑖𝑓𝑖𝑎𝑛𝑡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fr-FR" i="1" dirty="0" smtClean="0"/>
                  <a:t> (tel que la fonction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i="1" dirty="0" smtClean="0">
                        <a:latin typeface="Cambria Math" panose="02040503050406030204" pitchFamily="18" charset="0"/>
                      </a:rPr>
                      <m:t>() </m:t>
                    </m:r>
                  </m:oMath>
                </a14:m>
                <a:r>
                  <a:rPr lang="fr-FR" i="1" dirty="0" smtClean="0"/>
                  <a:t>est bijective)</a:t>
                </a:r>
                <a:endParaRPr lang="fr-FR" i="1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1" t="-2941" r="-1275" b="-7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87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Implication Pratique du « OTP »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Pour une </a:t>
                </a:r>
                <a:r>
                  <a:rPr lang="fr-FR" i="1" dirty="0" smtClean="0"/>
                  <a:t>sécurité parfaite</a:t>
                </a:r>
                <a:r>
                  <a:rPr lang="fr-FR" dirty="0" smtClean="0"/>
                  <a:t>, il faut obtenir : 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|= |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(condition impossible à obtenir aujourd’hui avec les générateurs de nombres aléatoires actuels) 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 smtClean="0"/>
                  <a:t>Faut que les clés soient aussi </a:t>
                </a:r>
                <a:r>
                  <a:rPr lang="fr-FR" i="1" dirty="0" smtClean="0"/>
                  <a:t>longues</a:t>
                </a:r>
                <a:r>
                  <a:rPr lang="fr-FR" dirty="0" smtClean="0"/>
                  <a:t> que le message, et donc un espace de stockage </a:t>
                </a:r>
                <a:r>
                  <a:rPr lang="fr-FR" smtClean="0"/>
                  <a:t>très grand.</a:t>
                </a:r>
                <a:endParaRPr lang="fr-FR" dirty="0" smtClean="0"/>
              </a:p>
              <a:p>
                <a:endParaRPr lang="fr-FR" dirty="0"/>
              </a:p>
              <a:p>
                <a:pPr marL="0" indent="0">
                  <a:buNone/>
                </a:pPr>
                <a:r>
                  <a:rPr lang="fr-FR" i="1" dirty="0" smtClean="0">
                    <a:solidFill>
                      <a:srgbClr val="FF0000"/>
                    </a:solidFill>
                  </a:rPr>
                  <a:t>Question: Comment optimiser la sécurité d’un masque jetable en pratique ?</a:t>
                </a:r>
              </a:p>
              <a:p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87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Rappel : chiffrement symétrique ou à clé secrète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84876" y="5349311"/>
            <a:ext cx="79885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 (Fonction de chiffrement) et D (Fonction de déchiffrement): Fonctions inversibles et efficaces</a:t>
            </a:r>
          </a:p>
          <a:p>
            <a:r>
              <a:rPr lang="fr-FR" sz="1600" dirty="0" smtClean="0"/>
              <a:t>K: Clé secrète ou symétrique</a:t>
            </a:r>
          </a:p>
          <a:p>
            <a:r>
              <a:rPr lang="fr-FR" sz="1600" dirty="0" smtClean="0"/>
              <a:t>C: Le message chiffré </a:t>
            </a:r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91820" y="1690689"/>
            <a:ext cx="10261979" cy="3126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i="1" dirty="0" smtClean="0">
                <a:solidFill>
                  <a:srgbClr val="FF0000"/>
                </a:solidFill>
              </a:rPr>
              <a:t>Alice	</a:t>
            </a:r>
            <a:r>
              <a:rPr lang="fr-FR" sz="2400" i="1" dirty="0" smtClean="0"/>
              <a:t>								</a:t>
            </a:r>
            <a:r>
              <a:rPr lang="fr-FR" sz="2400" i="1" dirty="0" smtClean="0">
                <a:solidFill>
                  <a:srgbClr val="FF0000"/>
                </a:solidFill>
              </a:rPr>
              <a:t>	Bob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29051" y="294791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996150" y="294791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Connecteur droit avec flèche 12"/>
          <p:cNvCxnSpPr>
            <a:endCxn id="8" idx="1"/>
          </p:cNvCxnSpPr>
          <p:nvPr/>
        </p:nvCxnSpPr>
        <p:spPr>
          <a:xfrm>
            <a:off x="1554480" y="3405116"/>
            <a:ext cx="57457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2586251" y="3862316"/>
            <a:ext cx="0" cy="572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043451" y="3405116"/>
            <a:ext cx="595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9453350" y="3862316"/>
            <a:ext cx="0" cy="572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554480" y="34051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8652681" y="3375525"/>
            <a:ext cx="343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9281615" y="4604427"/>
            <a:ext cx="343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414516" y="4577767"/>
            <a:ext cx="343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069609" y="3467287"/>
            <a:ext cx="343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4" name="Connecteur droit avec flèche 3"/>
          <p:cNvCxnSpPr>
            <a:stCxn id="12" idx="3"/>
          </p:cNvCxnSpPr>
          <p:nvPr/>
        </p:nvCxnSpPr>
        <p:spPr>
          <a:xfrm>
            <a:off x="9910550" y="3405116"/>
            <a:ext cx="7059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0224654" y="3369182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119" y="1884755"/>
            <a:ext cx="1124107" cy="1190791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>
            <a:off x="6095999" y="2947916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54" y="2296385"/>
            <a:ext cx="905001" cy="95263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534" y="2335137"/>
            <a:ext cx="1095528" cy="962159"/>
          </a:xfrm>
          <a:prstGeom prst="rect">
            <a:avLst/>
          </a:prstGeom>
        </p:spPr>
      </p:pic>
      <p:cxnSp>
        <p:nvCxnSpPr>
          <p:cNvPr id="25" name="Connecteur droit 24"/>
          <p:cNvCxnSpPr/>
          <p:nvPr/>
        </p:nvCxnSpPr>
        <p:spPr>
          <a:xfrm flipH="1">
            <a:off x="5934360" y="3039594"/>
            <a:ext cx="321623" cy="173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972049" y="3065376"/>
            <a:ext cx="246250" cy="173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552170" y="2480150"/>
            <a:ext cx="71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Eve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8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Chiffrement par flot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fr-FR" sz="2400" b="0" i="0" dirty="0" smtClean="0">
                <a:effectLst/>
                <a:latin typeface="Calibri corps"/>
              </a:rPr>
              <a:t>Le </a:t>
            </a:r>
            <a:r>
              <a:rPr lang="fr-FR" sz="2400" b="1" i="0" dirty="0" smtClean="0">
                <a:effectLst/>
                <a:latin typeface="Calibri corps"/>
              </a:rPr>
              <a:t>chiffrement par flot</a:t>
            </a:r>
            <a:r>
              <a:rPr lang="fr-FR" sz="2400" b="0" i="0" dirty="0" smtClean="0">
                <a:effectLst/>
                <a:latin typeface="Calibri corps"/>
              </a:rPr>
              <a:t> (</a:t>
            </a:r>
            <a:r>
              <a:rPr lang="fr-FR" sz="2400" b="0" i="1" dirty="0" err="1" smtClean="0">
                <a:effectLst/>
                <a:latin typeface="Calibri corps"/>
              </a:rPr>
              <a:t>stream</a:t>
            </a:r>
            <a:r>
              <a:rPr lang="fr-FR" sz="2400" b="0" i="1" dirty="0" smtClean="0">
                <a:effectLst/>
                <a:latin typeface="Calibri corps"/>
              </a:rPr>
              <a:t> </a:t>
            </a:r>
            <a:r>
              <a:rPr lang="fr-FR" sz="2400" b="0" i="1" dirty="0" err="1" smtClean="0">
                <a:effectLst/>
                <a:latin typeface="Calibri corps"/>
              </a:rPr>
              <a:t>cipher</a:t>
            </a:r>
            <a:r>
              <a:rPr lang="fr-FR" sz="2400" b="0" i="0" dirty="0" smtClean="0">
                <a:effectLst/>
                <a:latin typeface="Calibri corps"/>
              </a:rPr>
              <a:t>) est une des deux grandes catégories de chiffrements modernes </a:t>
            </a:r>
            <a:r>
              <a:rPr lang="fr-FR" sz="2400" b="0" i="0" dirty="0" smtClean="0">
                <a:solidFill>
                  <a:srgbClr val="252525"/>
                </a:solidFill>
                <a:effectLst/>
                <a:latin typeface="Calibri corps"/>
              </a:rPr>
              <a:t>(</a:t>
            </a:r>
            <a:r>
              <a:rPr lang="fr-FR" sz="2400" i="1" dirty="0" smtClean="0">
                <a:latin typeface="Calibri corps"/>
              </a:rPr>
              <a:t>Chiffrements par flux </a:t>
            </a:r>
            <a:r>
              <a:rPr lang="fr-FR" sz="2400" dirty="0" smtClean="0">
                <a:latin typeface="Calibri corps"/>
              </a:rPr>
              <a:t>et </a:t>
            </a:r>
            <a:r>
              <a:rPr lang="fr-FR" sz="2400" i="1" dirty="0" smtClean="0">
                <a:latin typeface="Calibri corps"/>
              </a:rPr>
              <a:t>chiffrement pas bloc)</a:t>
            </a:r>
            <a:r>
              <a:rPr lang="fr-FR" sz="2400" dirty="0" smtClean="0">
                <a:solidFill>
                  <a:srgbClr val="252525"/>
                </a:solidFill>
                <a:latin typeface="Calibri corps"/>
              </a:rPr>
              <a:t>, utilisant </a:t>
            </a:r>
            <a:r>
              <a:rPr lang="fr-FR" sz="2400" b="0" i="0" dirty="0" smtClean="0">
                <a:solidFill>
                  <a:srgbClr val="FF0000"/>
                </a:solidFill>
                <a:effectLst/>
                <a:latin typeface="Calibri corps"/>
              </a:rPr>
              <a:t>une seule clé.</a:t>
            </a:r>
          </a:p>
          <a:p>
            <a:endParaRPr lang="fr-FR" sz="2400" b="0" i="0" dirty="0" smtClean="0">
              <a:solidFill>
                <a:srgbClr val="FF0000"/>
              </a:solidFill>
              <a:effectLst/>
              <a:latin typeface="Calibri corps"/>
            </a:endParaRPr>
          </a:p>
          <a:p>
            <a:r>
              <a:rPr lang="fr-FR" sz="2400" dirty="0" smtClean="0">
                <a:latin typeface="Calibri corps"/>
              </a:rPr>
              <a:t>Son grand avantage : La taille de texte peut être arbitraire</a:t>
            </a:r>
          </a:p>
          <a:p>
            <a:endParaRPr lang="fr-FR" sz="2400" dirty="0">
              <a:latin typeface="Calibri corps"/>
            </a:endParaRPr>
          </a:p>
          <a:p>
            <a:r>
              <a:rPr lang="fr-FR" sz="2400" dirty="0" smtClean="0">
                <a:latin typeface="Calibri corps"/>
              </a:rPr>
              <a:t>Il utilise le </a:t>
            </a:r>
            <a:r>
              <a:rPr lang="fr-FR" sz="2400" dirty="0" smtClean="0">
                <a:solidFill>
                  <a:srgbClr val="FF0000"/>
                </a:solidFill>
                <a:latin typeface="Calibri corps"/>
              </a:rPr>
              <a:t>chiffrement symétrique: </a:t>
            </a:r>
            <a:r>
              <a:rPr lang="fr-FR" sz="2400" dirty="0" smtClean="0">
                <a:latin typeface="Calibri corps"/>
              </a:rPr>
              <a:t>systèmes rapides et utilise des clés relativement courtes (128 à ou 256 bits) 	  </a:t>
            </a:r>
          </a:p>
          <a:p>
            <a:pPr marL="0" indent="0">
              <a:buNone/>
            </a:pPr>
            <a:r>
              <a:rPr lang="fr-FR" sz="2400" dirty="0" smtClean="0">
                <a:latin typeface="Calibri corps"/>
              </a:rPr>
              <a:t>  </a:t>
            </a:r>
          </a:p>
          <a:p>
            <a:r>
              <a:rPr lang="fr-FR" sz="2400" b="0" i="0" dirty="0" smtClean="0">
                <a:effectLst/>
                <a:latin typeface="Calibri corps"/>
              </a:rPr>
              <a:t>Il est très utilisé dans le contexte de chiffrement des communications téléphoniques (RC4, A5/1…) 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fr-FR" b="0" i="0" dirty="0" smtClean="0">
              <a:effectLst/>
              <a:latin typeface="Arial" panose="020B0604020202020204" pitchFamily="34" charset="0"/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Outils de base pour comprendre la crypto symétrique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notion du XOR (ou le « ou » exclusif)</a:t>
            </a:r>
          </a:p>
          <a:p>
            <a:endParaRPr lang="fr-FR" dirty="0" smtClean="0"/>
          </a:p>
          <a:p>
            <a:r>
              <a:rPr lang="fr-FR" dirty="0" smtClean="0"/>
              <a:t>Savoir représenter des données en binaires</a:t>
            </a:r>
          </a:p>
          <a:p>
            <a:endParaRPr lang="fr-FR" dirty="0" smtClean="0"/>
          </a:p>
          <a:p>
            <a:r>
              <a:rPr lang="fr-FR" dirty="0" smtClean="0"/>
              <a:t>Comprendre la probabilité discrète</a:t>
            </a:r>
          </a:p>
          <a:p>
            <a:endParaRPr lang="fr-FR" dirty="0" smtClean="0"/>
          </a:p>
          <a:p>
            <a:r>
              <a:rPr lang="fr-FR" dirty="0" smtClean="0"/>
              <a:t>Connaitre la notion de l’entropie de Shannon </a:t>
            </a:r>
          </a:p>
          <a:p>
            <a:endParaRPr lang="fr-FR" dirty="0"/>
          </a:p>
          <a:p>
            <a:r>
              <a:rPr lang="fr-FR" dirty="0" smtClean="0"/>
              <a:t>Simuler des générateurs pseudo aléatoires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792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Rappel : Probabilité discrète 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736979" y="1825625"/>
                <a:ext cx="10616821" cy="4738948"/>
              </a:xfr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fr-FR" dirty="0" smtClean="0"/>
                  <a:t>Une distribution de probabilité suit une loi uniforme lorsque toutes les valeurs prises par la </a:t>
                </a:r>
                <a:r>
                  <a:rPr lang="fr-FR" i="1" u="sng" dirty="0" smtClean="0">
                    <a:solidFill>
                      <a:srgbClr val="FF0000"/>
                    </a:solidFill>
                  </a:rPr>
                  <a:t>variable aléatoire </a:t>
                </a:r>
                <a:r>
                  <a:rPr lang="fr-FR" dirty="0" smtClean="0"/>
                  <a:t>sont </a:t>
                </a:r>
                <a:r>
                  <a:rPr lang="fr-FR" i="1" u="sng" dirty="0" smtClean="0">
                    <a:solidFill>
                      <a:srgbClr val="FF0000"/>
                    </a:solidFill>
                  </a:rPr>
                  <a:t>équiprobables</a:t>
                </a:r>
                <a:r>
                  <a:rPr lang="fr-FR" i="1" dirty="0" smtClean="0">
                    <a:solidFill>
                      <a:srgbClr val="FF0000"/>
                    </a:solidFill>
                  </a:rPr>
                  <a:t>.</a:t>
                </a:r>
                <a:r>
                  <a:rPr lang="fr-FR" b="1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Si </a:t>
                </a:r>
                <a14:m>
                  <m:oMath xmlns:m="http://schemas.openxmlformats.org/officeDocument/2006/math">
                    <m:r>
                      <a:rPr lang="fr-F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fr-FR" dirty="0" smtClean="0">
                    <a:solidFill>
                      <a:schemeClr val="tx1"/>
                    </a:solidFill>
                  </a:rPr>
                  <a:t> est le nombre de valeurs différentes prises par la variable aléatoire:</a:t>
                </a:r>
              </a:p>
              <a:p>
                <a:endParaRPr lang="fr-FR" b="1" i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fr-FR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fr-FR" b="1" i="1" dirty="0">
                  <a:solidFill>
                    <a:srgbClr val="FF0000"/>
                  </a:solidFill>
                </a:endParaRPr>
              </a:p>
              <a:p>
                <a:r>
                  <a:rPr lang="fr-FR" dirty="0" smtClean="0">
                    <a:solidFill>
                      <a:schemeClr val="tx1"/>
                    </a:solidFill>
                  </a:rPr>
                  <a:t>Exemple: Si U est un ensemble fini et 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{0,1}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fr-FR" dirty="0" smtClean="0">
                  <a:solidFill>
                    <a:schemeClr val="tx1"/>
                  </a:solidFill>
                </a:endParaRPr>
              </a:p>
              <a:p>
                <a:r>
                  <a:rPr lang="fr-FR" dirty="0" smtClean="0">
                    <a:solidFill>
                      <a:schemeClr val="tx1"/>
                    </a:solidFill>
                  </a:rPr>
                  <a:t>Etant U={0,1}² ,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X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a une distribution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uniforme sur U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	</a:t>
                </a:r>
                <a:r>
                  <a:rPr lang="fr-FR" dirty="0">
                    <a:solidFill>
                      <a:schemeClr val="tx1"/>
                    </a:solidFill>
                  </a:rPr>
                  <a:t>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      Pour </a:t>
                </a:r>
                <a:endParaRPr lang="fr-FR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fr-FR" dirty="0" smtClean="0">
                    <a:solidFill>
                      <a:schemeClr val="tx1"/>
                    </a:solidFill>
                  </a:rPr>
                  <a:t>Pour chaque {00} ,{01} ,{11} </a:t>
                </a:r>
                <a:r>
                  <a:rPr lang="fr-FR" dirty="0">
                    <a:solidFill>
                      <a:schemeClr val="tx1"/>
                    </a:solidFill>
                  </a:rPr>
                  <a:t>,{10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}, la probabilité est: 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fr-FR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fr-FR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dirty="0" smtClean="0">
                    <a:solidFill>
                      <a:srgbClr val="FF0000"/>
                    </a:solidFill>
                  </a:rPr>
                  <a:t>0,25 tel que ∑ 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fr-FR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fr-FR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6979" y="1825625"/>
                <a:ext cx="10616821" cy="4738948"/>
              </a:xfrm>
              <a:blipFill rotWithShape="0">
                <a:blip r:embed="rId2"/>
                <a:stretch>
                  <a:fillRect l="-1147" t="-1923" r="-149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uble flèche horizontale 4"/>
          <p:cNvSpPr/>
          <p:nvPr/>
        </p:nvSpPr>
        <p:spPr>
          <a:xfrm>
            <a:off x="8675648" y="4879573"/>
            <a:ext cx="680224" cy="3391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10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Rappel sur le XOR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607" y="2678329"/>
            <a:ext cx="3262954" cy="1875134"/>
          </a:xfrm>
        </p:spPr>
      </p:pic>
      <p:sp>
        <p:nvSpPr>
          <p:cNvPr id="7" name="Rectangle 6"/>
          <p:cNvSpPr/>
          <p:nvPr/>
        </p:nvSpPr>
        <p:spPr>
          <a:xfrm>
            <a:off x="819719" y="1861343"/>
            <a:ext cx="9961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0" i="0" dirty="0" smtClean="0">
                <a:solidFill>
                  <a:srgbClr val="252525"/>
                </a:solidFill>
                <a:effectLst/>
                <a:latin typeface="Calibri corps"/>
              </a:rPr>
              <a:t>L'application de l'opération </a:t>
            </a:r>
            <a:r>
              <a:rPr lang="fr-FR" sz="2000" b="0" i="0" u="none" strike="noStrike" dirty="0" smtClean="0">
                <a:solidFill>
                  <a:srgbClr val="FF0000"/>
                </a:solidFill>
                <a:effectLst/>
                <a:latin typeface="Calibri corps"/>
              </a:rPr>
              <a:t>XOR</a:t>
            </a:r>
            <a:r>
              <a:rPr lang="fr-FR" sz="2000" b="0" i="0" dirty="0" smtClean="0">
                <a:solidFill>
                  <a:srgbClr val="252525"/>
                </a:solidFill>
                <a:effectLst/>
                <a:latin typeface="Calibri corps"/>
              </a:rPr>
              <a:t> étant simple en informatique, ces traitements peuvent s'effectuer à très grande vitesse.</a:t>
            </a:r>
            <a:endParaRPr lang="fr-FR" sz="2000" dirty="0">
              <a:latin typeface="Calibri corps"/>
            </a:endParaRPr>
          </a:p>
        </p:txBody>
      </p:sp>
      <p:pic>
        <p:nvPicPr>
          <p:cNvPr id="1034" name="Picture 10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72" y="5172664"/>
            <a:ext cx="3587370" cy="158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720273" y="4662563"/>
            <a:ext cx="2680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Propriétés mathématique du XOR: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4540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Rappel sur les propriétés d’un XOR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 smtClean="0"/>
                  <a:t>La probabilité discrète uniforme est assurée par la propriété du XOR:</a:t>
                </a:r>
              </a:p>
              <a:p>
                <a:pPr marL="0" indent="0">
                  <a:buNone/>
                </a:pPr>
                <a:r>
                  <a:rPr lang="fr-FR" dirty="0" smtClean="0"/>
                  <a:t>Etant: </a:t>
                </a:r>
              </a:p>
              <a:p>
                <a:r>
                  <a:rPr lang="fr-FR" dirty="0" smtClean="0"/>
                  <a:t>Y est une distribution inconnue sur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{0,1}</m:t>
                        </m:r>
                      </m:e>
                      <m:sup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fr-FR" dirty="0"/>
              </a:p>
              <a:p>
                <a:r>
                  <a:rPr lang="fr-FR" dirty="0" smtClean="0"/>
                  <a:t>X est une distribution uniforme sur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{0,1}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fr-FR" dirty="0" smtClean="0"/>
              </a:p>
              <a:p>
                <a:endParaRPr lang="fr-FR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fr-FR" b="0" i="0" dirty="0" smtClean="0">
                    <a:solidFill>
                      <a:srgbClr val="FF0000"/>
                    </a:solidFill>
                    <a:latin typeface="+mj-lt"/>
                  </a:rPr>
                  <a:t>Alors: Z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:= </a:t>
                </a:r>
                <a:r>
                  <a:rPr lang="fr-FR" dirty="0">
                    <a:solidFill>
                      <a:srgbClr val="FF0000"/>
                    </a:solidFill>
                  </a:rPr>
                  <a:t>Y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⊕X sera uniforme aussi! 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11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Masque jetable ou le OTP « One Time Pad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masque jetable utilise la propriété du XOR qui permet d’obtenir une </a:t>
            </a:r>
            <a:r>
              <a:rPr lang="fr-FR" i="1" dirty="0" smtClean="0">
                <a:solidFill>
                  <a:srgbClr val="FF0000"/>
                </a:solidFill>
              </a:rPr>
              <a:t>probabilité discrète uniforme.</a:t>
            </a:r>
          </a:p>
          <a:p>
            <a:endParaRPr lang="fr-FR" dirty="0" smtClean="0"/>
          </a:p>
          <a:p>
            <a:r>
              <a:rPr lang="fr-FR" dirty="0" smtClean="0"/>
              <a:t>Masque jetable inventé par </a:t>
            </a:r>
            <a:r>
              <a:rPr lang="fr-FR" i="1" dirty="0" err="1" smtClean="0"/>
              <a:t>Vernam</a:t>
            </a:r>
            <a:r>
              <a:rPr lang="fr-FR" dirty="0" smtClean="0"/>
              <a:t> en 1917 et amélioré par </a:t>
            </a:r>
            <a:r>
              <a:rPr lang="fr-FR" i="1" dirty="0" err="1" smtClean="0"/>
              <a:t>Mauborne</a:t>
            </a:r>
            <a:r>
              <a:rPr lang="fr-FR" i="1" dirty="0" smtClean="0"/>
              <a:t> </a:t>
            </a:r>
            <a:r>
              <a:rPr lang="fr-FR" dirty="0" smtClean="0"/>
              <a:t>qui a introduit la notion de </a:t>
            </a:r>
            <a:r>
              <a:rPr lang="fr-FR" i="1" dirty="0" smtClean="0">
                <a:solidFill>
                  <a:srgbClr val="FF0000"/>
                </a:solidFill>
              </a:rPr>
              <a:t>la clé aléatoire.</a:t>
            </a:r>
          </a:p>
          <a:p>
            <a:endParaRPr lang="fr-FR" i="1" dirty="0">
              <a:solidFill>
                <a:srgbClr val="FF0000"/>
              </a:solidFill>
            </a:endParaRPr>
          </a:p>
          <a:p>
            <a:r>
              <a:rPr lang="fr-FR" dirty="0" smtClean="0"/>
              <a:t>Système théoriquement « incassable » et </a:t>
            </a:r>
            <a:r>
              <a:rPr lang="fr-FR" i="1" dirty="0" smtClean="0"/>
              <a:t>parfaitement sûr </a:t>
            </a:r>
            <a:r>
              <a:rPr lang="fr-FR" dirty="0" smtClean="0"/>
              <a:t>mais dans la pratique </a:t>
            </a:r>
            <a:r>
              <a:rPr lang="fr-FR" i="1" dirty="0" smtClean="0">
                <a:solidFill>
                  <a:srgbClr val="FF0000"/>
                </a:solidFill>
              </a:rPr>
              <a:t>impossible</a:t>
            </a:r>
            <a:r>
              <a:rPr lang="fr-FR" i="1" dirty="0" smtClean="0"/>
              <a:t> </a:t>
            </a:r>
            <a:r>
              <a:rPr lang="fr-FR" dirty="0" smtClean="0"/>
              <a:t>d’être implémenté correctement ! (explication dans ce cours)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740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 marche un Masque Jetable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Principe d’un masque jetable :</a:t>
            </a:r>
          </a:p>
          <a:p>
            <a:endParaRPr lang="fr-FR" dirty="0"/>
          </a:p>
          <a:p>
            <a:r>
              <a:rPr lang="fr-FR" dirty="0" smtClean="0"/>
              <a:t>Clé doit être utilisé </a:t>
            </a:r>
            <a:r>
              <a:rPr lang="fr-FR" i="1" u="sng" dirty="0" smtClean="0">
                <a:solidFill>
                  <a:srgbClr val="FF0000"/>
                </a:solidFill>
              </a:rPr>
              <a:t>une seule </a:t>
            </a:r>
            <a:r>
              <a:rPr lang="fr-FR" dirty="0"/>
              <a:t>fois (d’où le terme </a:t>
            </a:r>
            <a:r>
              <a:rPr lang="fr-FR" dirty="0" smtClean="0"/>
              <a:t>jetable)</a:t>
            </a:r>
          </a:p>
          <a:p>
            <a:r>
              <a:rPr lang="fr-FR" dirty="0" smtClean="0"/>
              <a:t>La taille de la clé doit être </a:t>
            </a:r>
            <a:r>
              <a:rPr lang="fr-FR" i="1" u="sng" dirty="0" smtClean="0">
                <a:solidFill>
                  <a:srgbClr val="FF0000"/>
                </a:solidFill>
              </a:rPr>
              <a:t>aussi longue </a:t>
            </a:r>
            <a:r>
              <a:rPr lang="fr-FR" dirty="0" smtClean="0"/>
              <a:t>que le message</a:t>
            </a:r>
          </a:p>
          <a:p>
            <a:r>
              <a:rPr lang="fr-FR" dirty="0" smtClean="0"/>
              <a:t>Les bits composant la clé, ou « masque » doivent être choisis </a:t>
            </a:r>
            <a:r>
              <a:rPr lang="fr-FR" i="1" u="sng" dirty="0" smtClean="0">
                <a:solidFill>
                  <a:srgbClr val="FF0000"/>
                </a:solidFill>
              </a:rPr>
              <a:t>aléatoirement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642216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551</Words>
  <Application>Microsoft Office PowerPoint</Application>
  <PresentationFormat>Grand écran</PresentationFormat>
  <Paragraphs>125</Paragraphs>
  <Slides>17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corps</vt:lpstr>
      <vt:lpstr>Calibri Light</vt:lpstr>
      <vt:lpstr>Cambria Math</vt:lpstr>
      <vt:lpstr>Thème Office</vt:lpstr>
      <vt:lpstr>Introduction à la cryptographie cours 2: Chiffrement par flot</vt:lpstr>
      <vt:lpstr>Rappel : chiffrement symétrique ou à clé secrète </vt:lpstr>
      <vt:lpstr>Chiffrement par flot</vt:lpstr>
      <vt:lpstr>Outils de base pour comprendre la crypto symétrique</vt:lpstr>
      <vt:lpstr>Rappel : Probabilité discrète </vt:lpstr>
      <vt:lpstr>Rappel sur le XOR</vt:lpstr>
      <vt:lpstr>Rappel sur les propriétés d’un XOR</vt:lpstr>
      <vt:lpstr>Masque jetable ou le OTP « One Time Pad »</vt:lpstr>
      <vt:lpstr>Comment marche un Masque Jetable ?</vt:lpstr>
      <vt:lpstr>Le Masque Jetable ou le « One Time Pad »</vt:lpstr>
      <vt:lpstr>Masque Jetable</vt:lpstr>
      <vt:lpstr>Rappel : Sécurité Inconditionnelle (ou Parfaite)</vt:lpstr>
      <vt:lpstr>Rappel : Sécurité Inconditionnelle (ou Parfaite)</vt:lpstr>
      <vt:lpstr>Exemple d’une sécurité inconditionnelle(ou parfaite)</vt:lpstr>
      <vt:lpstr>Implications Théoriques </vt:lpstr>
      <vt:lpstr>Implications Théoriques du « OTP »</vt:lpstr>
      <vt:lpstr>Implication Pratique du « OTP 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2: Chiffrement de flux </dc:title>
  <dc:creator>ferradi</dc:creator>
  <cp:lastModifiedBy>ferradi</cp:lastModifiedBy>
  <cp:revision>69</cp:revision>
  <cp:lastPrinted>2016-01-11T18:24:16Z</cp:lastPrinted>
  <dcterms:created xsi:type="dcterms:W3CDTF">2016-01-11T13:38:45Z</dcterms:created>
  <dcterms:modified xsi:type="dcterms:W3CDTF">2016-01-18T16:26:13Z</dcterms:modified>
</cp:coreProperties>
</file>