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72" r:id="rId11"/>
    <p:sldId id="273" r:id="rId12"/>
    <p:sldId id="265" r:id="rId13"/>
    <p:sldId id="266" r:id="rId14"/>
    <p:sldId id="270" r:id="rId15"/>
    <p:sldId id="267" r:id="rId16"/>
    <p:sldId id="268" r:id="rId17"/>
    <p:sldId id="269" r:id="rId18"/>
    <p:sldId id="2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6A5DD-D0AA-4635-BFF0-162CA5750830}" type="datetimeFigureOut">
              <a:rPr lang="en-GB" smtClean="0"/>
              <a:t>24/08/2014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EA7B9-CCEC-466D-AAF8-5B811117B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EA7B9-CCEC-466D-AAF8-5B811117B3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83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43CF-F64C-40D3-8658-DA0F6A0B84C5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1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84BB-464A-477E-9C95-8036929AABF4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FD53D-BDD4-46FD-BC69-F368A0C33405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6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2DAA-4321-4170-B758-8E64E59D7BE8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09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A503-1A36-4927-BE43-BB9D3E4BAEC4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30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6084-FC91-48EC-978D-36B5074C6FA4}" type="datetime1">
              <a:rPr lang="en-GB" smtClean="0"/>
              <a:t>24/08/2014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40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45AD-EC86-46EF-BEC2-8AB2B1C87D08}" type="datetime1">
              <a:rPr lang="en-GB" smtClean="0"/>
              <a:t>24/08/2014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7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C76A-46C7-4A0D-A1E9-D5397D18B7B1}" type="datetime1">
              <a:rPr lang="en-GB" smtClean="0"/>
              <a:t>24/08/2014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74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3054-460D-4831-B602-EB64CA30B484}" type="datetime1">
              <a:rPr lang="en-GB" smtClean="0"/>
              <a:t>24/08/2014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04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C521-25B7-4E35-998B-97018E5641CC}" type="datetime1">
              <a:rPr lang="en-GB" smtClean="0"/>
              <a:t>24/08/2014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E1E-2F51-4F11-99AD-CF96255252D8}" type="datetime1">
              <a:rPr lang="en-GB" smtClean="0"/>
              <a:t>24/08/2014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30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F8C6-AA39-442B-8E26-6CCC451B6B3A}" type="datetime1">
              <a:rPr lang="en-GB" smtClean="0"/>
              <a:t>24/08/2014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B7167-1484-45AD-B47C-06ADAD68C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21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00B050"/>
                </a:solidFill>
              </a:rPr>
              <a:t>Balanced Graph Edge Partition</a:t>
            </a:r>
            <a:endParaRPr lang="en-GB" sz="54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" y="6263640"/>
            <a:ext cx="16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ACM KDD 2014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70781" y="4014420"/>
            <a:ext cx="1981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Florian Bourse</a:t>
            </a:r>
          </a:p>
          <a:p>
            <a:pPr algn="ctr"/>
            <a:r>
              <a:rPr lang="en-GB" sz="2400" dirty="0" smtClean="0"/>
              <a:t>ENS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991648" y="4014420"/>
            <a:ext cx="1797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Marc Lelarge</a:t>
            </a:r>
          </a:p>
          <a:p>
            <a:pPr algn="ctr"/>
            <a:r>
              <a:rPr lang="en-GB" sz="2400" dirty="0" smtClean="0"/>
              <a:t>INRIA-ENS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47847" y="4014419"/>
            <a:ext cx="2591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Milan Vojnovic</a:t>
            </a:r>
          </a:p>
          <a:p>
            <a:pPr algn="ctr"/>
            <a:r>
              <a:rPr lang="en-GB" sz="2400" dirty="0" smtClean="0"/>
              <a:t>Microsoft Research</a:t>
            </a:r>
            <a:endParaRPr lang="en-GB" sz="2400" dirty="0"/>
          </a:p>
        </p:txBody>
      </p:sp>
      <p:pic>
        <p:nvPicPr>
          <p:cNvPr id="8" name="Image 19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391" y="5810503"/>
            <a:ext cx="2060492" cy="63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993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Streaming Heuristics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77" y="1690688"/>
            <a:ext cx="10844646" cy="5028767"/>
          </a:xfrm>
        </p:spPr>
        <p:txBody>
          <a:bodyPr>
            <a:normAutofit fontScale="85000" lnSpcReduction="20000"/>
          </a:bodyPr>
          <a:lstStyle/>
          <a:p>
            <a:r>
              <a:rPr lang="en-GB" sz="3200" dirty="0" smtClean="0"/>
              <a:t>Online assignment of vertices or edges as they are observed in an input stream</a:t>
            </a:r>
            <a:br>
              <a:rPr lang="en-GB" sz="3200" dirty="0" smtClean="0"/>
            </a:br>
            <a:endParaRPr lang="en-GB" sz="3200" dirty="0" smtClean="0"/>
          </a:p>
          <a:p>
            <a:r>
              <a:rPr lang="en-GB" sz="3200" dirty="0" smtClean="0"/>
              <a:t>Irrevocable assignments</a:t>
            </a:r>
          </a:p>
          <a:p>
            <a:pPr lvl="1"/>
            <a:r>
              <a:rPr lang="en-GB" sz="2800" dirty="0" smtClean="0"/>
              <a:t>Reassignments are expensive in web-scale systems </a:t>
            </a:r>
            <a:br>
              <a:rPr lang="en-GB" sz="2800" dirty="0" smtClean="0"/>
            </a:br>
            <a:r>
              <a:rPr lang="en-GB" sz="2800" dirty="0" smtClean="0"/>
              <a:t>(consistency of distributed state)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Use local graph knowledge (neighbourhood sets)</a:t>
            </a:r>
          </a:p>
          <a:p>
            <a:endParaRPr lang="en-GB" sz="3200" dirty="0"/>
          </a:p>
          <a:p>
            <a:r>
              <a:rPr lang="en-GB" sz="3200" dirty="0" smtClean="0"/>
              <a:t>Scalable</a:t>
            </a:r>
          </a:p>
          <a:p>
            <a:pPr marL="685800" lvl="2">
              <a:spcBef>
                <a:spcPts val="1000"/>
              </a:spcBef>
            </a:pPr>
            <a:r>
              <a:rPr lang="en-GB" sz="2800" dirty="0" smtClean="0"/>
              <a:t>One pass through the vertices or edges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Previously proposed streaming heuristic: </a:t>
            </a:r>
            <a:r>
              <a:rPr lang="en-GB" sz="3200" dirty="0" err="1" smtClean="0"/>
              <a:t>PowerGraph</a:t>
            </a:r>
            <a:r>
              <a:rPr lang="en-GB" sz="3200" dirty="0" smtClean="0"/>
              <a:t> [OSDI 2012]</a:t>
            </a:r>
            <a:endParaRPr lang="en-GB" sz="320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PowerGraph</a:t>
            </a:r>
            <a:r>
              <a:rPr lang="en-GB" dirty="0" smtClean="0"/>
              <a:t> Streaming Heuristic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489" y="5999018"/>
            <a:ext cx="10910455" cy="76711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Prioritizes assignment of edges to clusters that already contain its end vertices: </a:t>
            </a:r>
            <a:r>
              <a:rPr lang="en-GB" b="1" dirty="0" smtClean="0"/>
              <a:t>prone to large load imbalance 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696547" y="2822329"/>
                <a:ext cx="12073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47" y="2822329"/>
                <a:ext cx="1207382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 78"/>
          <p:cNvGrpSpPr/>
          <p:nvPr/>
        </p:nvGrpSpPr>
        <p:grpSpPr>
          <a:xfrm>
            <a:off x="2586417" y="1367456"/>
            <a:ext cx="1709576" cy="3964591"/>
            <a:chOff x="2586417" y="1367456"/>
            <a:chExt cx="1709576" cy="3964591"/>
          </a:xfrm>
        </p:grpSpPr>
        <p:sp>
          <p:nvSpPr>
            <p:cNvPr id="5" name="Rectangle 4"/>
            <p:cNvSpPr/>
            <p:nvPr/>
          </p:nvSpPr>
          <p:spPr>
            <a:xfrm rot="5400000">
              <a:off x="2765702" y="1370588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2765702" y="2577535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2765702" y="3759396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5400000" flipH="1">
              <a:off x="3103475" y="2926183"/>
              <a:ext cx="286966" cy="36961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109679" y="1845569"/>
              <a:ext cx="262841" cy="37951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3119820" y="1576004"/>
              <a:ext cx="209979" cy="346940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V="1">
              <a:off x="3288129" y="4180451"/>
              <a:ext cx="318874" cy="9456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25" idx="1"/>
            </p:cNvCxnSpPr>
            <p:nvPr/>
          </p:nvCxnSpPr>
          <p:spPr>
            <a:xfrm rot="5400000">
              <a:off x="3119366" y="3948438"/>
              <a:ext cx="151128" cy="375707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 rot="5400000">
              <a:off x="2999343" y="2894028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9" name="Oval 18"/>
            <p:cNvSpPr/>
            <p:nvPr/>
          </p:nvSpPr>
          <p:spPr>
            <a:xfrm rot="5400000">
              <a:off x="3368955" y="3180993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0" name="Oval 19"/>
            <p:cNvSpPr/>
            <p:nvPr/>
          </p:nvSpPr>
          <p:spPr>
            <a:xfrm rot="5400000">
              <a:off x="3389133" y="1809864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1" name="Oval 20"/>
            <p:cNvSpPr/>
            <p:nvPr/>
          </p:nvSpPr>
          <p:spPr>
            <a:xfrm rot="5400000">
              <a:off x="2983259" y="2086495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2" name="Oval 21"/>
            <p:cNvSpPr/>
            <p:nvPr/>
          </p:nvSpPr>
          <p:spPr>
            <a:xfrm rot="5400000">
              <a:off x="2999708" y="1571007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3" name="Oval 22"/>
            <p:cNvSpPr/>
            <p:nvPr/>
          </p:nvSpPr>
          <p:spPr>
            <a:xfrm rot="5400000">
              <a:off x="3358560" y="3974251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4" name="Oval 23"/>
            <p:cNvSpPr/>
            <p:nvPr/>
          </p:nvSpPr>
          <p:spPr>
            <a:xfrm rot="5400000">
              <a:off x="3458235" y="4361962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5" name="Oval 24"/>
            <p:cNvSpPr/>
            <p:nvPr/>
          </p:nvSpPr>
          <p:spPr>
            <a:xfrm rot="5400000">
              <a:off x="2892310" y="4182791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062152" y="1367456"/>
                  <a:ext cx="376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2152" y="1367456"/>
                  <a:ext cx="376449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782642" y="1812543"/>
                  <a:ext cx="376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2642" y="1812543"/>
                  <a:ext cx="376449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TextBox 30"/>
            <p:cNvSpPr txBox="1"/>
            <p:nvPr/>
          </p:nvSpPr>
          <p:spPr>
            <a:xfrm>
              <a:off x="2586417" y="4931937"/>
              <a:ext cx="1387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Place e to 1</a:t>
              </a:r>
              <a:endParaRPr lang="en-GB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944535" y="174609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</a:t>
              </a:r>
              <a:endParaRPr lang="en-GB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81483" y="296750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2</a:t>
              </a:r>
              <a:endParaRPr lang="en-GB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81483" y="408716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3</a:t>
              </a:r>
              <a:endParaRPr lang="en-GB" sz="20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095063" y="1411498"/>
            <a:ext cx="3733523" cy="4497409"/>
            <a:chOff x="4830472" y="1411499"/>
            <a:chExt cx="3733523" cy="4497409"/>
          </a:xfrm>
        </p:grpSpPr>
        <p:sp>
          <p:nvSpPr>
            <p:cNvPr id="35" name="Rectangle 34"/>
            <p:cNvSpPr/>
            <p:nvPr/>
          </p:nvSpPr>
          <p:spPr>
            <a:xfrm rot="5400000">
              <a:off x="6104649" y="1370589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36" name="Rectangle 35"/>
            <p:cNvSpPr/>
            <p:nvPr/>
          </p:nvSpPr>
          <p:spPr>
            <a:xfrm rot="5400000">
              <a:off x="6104649" y="2577536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37" name="Rectangle 36"/>
            <p:cNvSpPr/>
            <p:nvPr/>
          </p:nvSpPr>
          <p:spPr>
            <a:xfrm rot="5400000">
              <a:off x="6104649" y="3759397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5400000" flipH="1">
              <a:off x="6442422" y="2926184"/>
              <a:ext cx="286966" cy="36961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448626" y="1845570"/>
              <a:ext cx="262841" cy="37951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>
              <a:off x="6458767" y="1576005"/>
              <a:ext cx="209979" cy="346940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V="1">
              <a:off x="6627076" y="4180452"/>
              <a:ext cx="318874" cy="9456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50" idx="1"/>
            </p:cNvCxnSpPr>
            <p:nvPr/>
          </p:nvCxnSpPr>
          <p:spPr>
            <a:xfrm rot="5400000">
              <a:off x="6458313" y="3948439"/>
              <a:ext cx="151128" cy="375707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 rot="5400000">
              <a:off x="6338290" y="2894029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4" name="Oval 43"/>
            <p:cNvSpPr/>
            <p:nvPr/>
          </p:nvSpPr>
          <p:spPr>
            <a:xfrm rot="5400000">
              <a:off x="6707902" y="3180994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5" name="Oval 44"/>
            <p:cNvSpPr/>
            <p:nvPr/>
          </p:nvSpPr>
          <p:spPr>
            <a:xfrm rot="5400000">
              <a:off x="6728080" y="1809865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6" name="Oval 45"/>
            <p:cNvSpPr/>
            <p:nvPr/>
          </p:nvSpPr>
          <p:spPr>
            <a:xfrm rot="5400000">
              <a:off x="6322206" y="2086496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7" name="Oval 46"/>
            <p:cNvSpPr/>
            <p:nvPr/>
          </p:nvSpPr>
          <p:spPr>
            <a:xfrm rot="5400000">
              <a:off x="6338655" y="1571008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8" name="Oval 47"/>
            <p:cNvSpPr/>
            <p:nvPr/>
          </p:nvSpPr>
          <p:spPr>
            <a:xfrm rot="5400000">
              <a:off x="6697507" y="3974252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49" name="Oval 48"/>
            <p:cNvSpPr/>
            <p:nvPr/>
          </p:nvSpPr>
          <p:spPr>
            <a:xfrm rot="5400000">
              <a:off x="6797182" y="4361963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50" name="Oval 49"/>
            <p:cNvSpPr/>
            <p:nvPr/>
          </p:nvSpPr>
          <p:spPr>
            <a:xfrm rot="5400000">
              <a:off x="6231257" y="4182792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6622567" y="2847728"/>
                  <a:ext cx="376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567" y="2847728"/>
                  <a:ext cx="376449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6121589" y="1812544"/>
                  <a:ext cx="376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1589" y="1812544"/>
                  <a:ext cx="376449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830472" y="4893245"/>
                  <a:ext cx="3733523" cy="1015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2000" dirty="0" smtClean="0"/>
                    <a:t>Place e to 1 or 2 whichever </a:t>
                  </a:r>
                  <a:br>
                    <a:rPr lang="en-GB" sz="2000" dirty="0" smtClean="0"/>
                  </a:br>
                  <a:r>
                    <a:rPr lang="en-GB" sz="2000" dirty="0" smtClean="0"/>
                    <a:t>contains either </a:t>
                  </a:r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a14:m>
                  <a:r>
                    <a:rPr lang="en-GB" sz="2000" dirty="0" smtClean="0"/>
                    <a:t> or </a:t>
                  </a:r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a14:m>
                  <a:r>
                    <a:rPr lang="en-GB" sz="2000" dirty="0" smtClean="0"/>
                    <a:t> with the </a:t>
                  </a:r>
                  <a:br>
                    <a:rPr lang="en-GB" sz="2000" dirty="0" smtClean="0"/>
                  </a:br>
                  <a:r>
                    <a:rPr lang="en-GB" sz="2000" dirty="0" smtClean="0"/>
                    <a:t>least number of unassigned edges</a:t>
                  </a:r>
                  <a:endParaRPr lang="en-GB" sz="2000" dirty="0"/>
                </a:p>
              </p:txBody>
            </p:sp>
          </mc:Choice>
          <mc:Fallback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0472" y="4893245"/>
                  <a:ext cx="3733523" cy="1015663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471" t="-3614" r="-1144" b="-1024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/>
            <p:cNvSpPr txBox="1"/>
            <p:nvPr/>
          </p:nvSpPr>
          <p:spPr>
            <a:xfrm>
              <a:off x="7283482" y="174609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</a:t>
              </a:r>
              <a:endParaRPr lang="en-GB" sz="2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320430" y="296750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2</a:t>
              </a:r>
              <a:endParaRPr lang="en-GB" sz="2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320430" y="408716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3</a:t>
              </a:r>
              <a:endParaRPr lang="en-GB" sz="2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605062" y="1380032"/>
            <a:ext cx="1992277" cy="4242252"/>
            <a:chOff x="8981610" y="1380032"/>
            <a:chExt cx="1992277" cy="4242252"/>
          </a:xfrm>
        </p:grpSpPr>
        <p:sp>
          <p:nvSpPr>
            <p:cNvPr id="57" name="Rectangle 56"/>
            <p:cNvSpPr/>
            <p:nvPr/>
          </p:nvSpPr>
          <p:spPr>
            <a:xfrm rot="5400000">
              <a:off x="9443596" y="1339122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58" name="Rectangle 57"/>
            <p:cNvSpPr/>
            <p:nvPr/>
          </p:nvSpPr>
          <p:spPr>
            <a:xfrm rot="5400000">
              <a:off x="9443596" y="2546069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9443596" y="3727930"/>
              <a:ext cx="1003389" cy="108521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>
              <a:off x="9781369" y="2894717"/>
              <a:ext cx="286966" cy="36961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9787573" y="1814103"/>
              <a:ext cx="262841" cy="37951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>
              <a:off x="9797714" y="1544538"/>
              <a:ext cx="209979" cy="346940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V="1">
              <a:off x="9966023" y="4148985"/>
              <a:ext cx="318874" cy="94562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72" idx="1"/>
            </p:cNvCxnSpPr>
            <p:nvPr/>
          </p:nvCxnSpPr>
          <p:spPr>
            <a:xfrm rot="5400000">
              <a:off x="9797260" y="3916972"/>
              <a:ext cx="151128" cy="375707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 rot="5400000">
              <a:off x="9677237" y="2862562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66" name="Oval 65"/>
            <p:cNvSpPr/>
            <p:nvPr/>
          </p:nvSpPr>
          <p:spPr>
            <a:xfrm rot="5400000">
              <a:off x="10046849" y="3149527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67" name="Oval 66"/>
            <p:cNvSpPr/>
            <p:nvPr/>
          </p:nvSpPr>
          <p:spPr>
            <a:xfrm rot="5400000">
              <a:off x="10067027" y="1778398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68" name="Oval 67"/>
            <p:cNvSpPr/>
            <p:nvPr/>
          </p:nvSpPr>
          <p:spPr>
            <a:xfrm rot="5400000">
              <a:off x="9661153" y="2055029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9677602" y="1539541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70" name="Oval 69"/>
            <p:cNvSpPr/>
            <p:nvPr/>
          </p:nvSpPr>
          <p:spPr>
            <a:xfrm rot="5400000">
              <a:off x="10036454" y="3942785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10136129" y="4330496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72" name="Oval 71"/>
            <p:cNvSpPr/>
            <p:nvPr/>
          </p:nvSpPr>
          <p:spPr>
            <a:xfrm rot="5400000">
              <a:off x="9570204" y="4151325"/>
              <a:ext cx="125619" cy="14695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981610" y="4914398"/>
              <a:ext cx="19922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/>
                <a:t>Place e to a least </a:t>
              </a:r>
            </a:p>
            <a:p>
              <a:pPr algn="ctr"/>
              <a:r>
                <a:rPr lang="en-GB" sz="2000" dirty="0" smtClean="0"/>
                <a:t>loaded cluster</a:t>
              </a:r>
              <a:endParaRPr lang="en-GB" sz="2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0622429" y="17146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1</a:t>
              </a:r>
              <a:endParaRPr lang="en-GB" sz="2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659377" y="293603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2</a:t>
              </a:r>
              <a:endParaRPr lang="en-GB" sz="2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659377" y="405569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3</a:t>
              </a:r>
              <a:endParaRPr lang="en-GB" sz="2000" dirty="0"/>
            </a:p>
          </p:txBody>
        </p:sp>
      </p:grp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49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Greedy: Least Incremental Cost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Each edge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has </a:t>
                </a:r>
                <a:r>
                  <a:rPr lang="en-GB" dirty="0"/>
                  <a:t>i</a:t>
                </a:r>
                <a:r>
                  <a:rPr lang="en-GB" dirty="0" smtClean="0"/>
                  <a:t>ncremental cost 0, 1 or 2</a:t>
                </a:r>
              </a:p>
              <a:p>
                <a:pPr lvl="1"/>
                <a:r>
                  <a:rPr lang="en-GB" dirty="0" smtClean="0"/>
                  <a:t>0 : both end vertices of edge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smtClean="0"/>
                  <a:t>already in the given cluster</a:t>
                </a:r>
              </a:p>
              <a:p>
                <a:pPr lvl="1"/>
                <a:r>
                  <a:rPr lang="en-GB" dirty="0" smtClean="0"/>
                  <a:t>1 : one end vertex of </a:t>
                </a:r>
                <a:r>
                  <a:rPr lang="en-GB" dirty="0" smtClean="0"/>
                  <a:t>edge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already in the given cluster</a:t>
                </a:r>
              </a:p>
              <a:p>
                <a:pPr lvl="1"/>
                <a:r>
                  <a:rPr lang="en-GB" dirty="0" smtClean="0"/>
                  <a:t>2 : none of end vertices of </a:t>
                </a:r>
                <a:r>
                  <a:rPr lang="en-GB" dirty="0" smtClean="0"/>
                  <a:t>edge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</a:t>
                </a:r>
                <a:r>
                  <a:rPr lang="en-GB" dirty="0" smtClean="0"/>
                  <a:t>are </a:t>
                </a:r>
                <a:r>
                  <a:rPr lang="en-GB" dirty="0" smtClean="0"/>
                  <a:t>already </a:t>
                </a:r>
                <a:r>
                  <a:rPr lang="en-GB" dirty="0" smtClean="0"/>
                  <a:t>in </a:t>
                </a:r>
                <a:r>
                  <a:rPr lang="en-GB" dirty="0" smtClean="0"/>
                  <a:t>the given </a:t>
                </a:r>
                <a:r>
                  <a:rPr lang="en-GB" dirty="0" smtClean="0"/>
                  <a:t>cluster</a:t>
                </a:r>
                <a:br>
                  <a:rPr lang="en-GB" dirty="0" smtClean="0"/>
                </a:br>
                <a:endParaRPr lang="en-GB" dirty="0"/>
              </a:p>
              <a:p>
                <a:r>
                  <a:rPr lang="en-GB" dirty="0" smtClean="0"/>
                  <a:t>Combine with the criterion of load balancing</a:t>
                </a:r>
              </a:p>
              <a:p>
                <a:pPr lvl="1"/>
                <a:r>
                  <a:rPr lang="en-GB" dirty="0" smtClean="0"/>
                  <a:t>Ex 1. adding a penalty function that is convex increasing in the load of cluster</a:t>
                </a:r>
              </a:p>
              <a:p>
                <a:pPr lvl="1"/>
                <a:r>
                  <a:rPr lang="en-GB" dirty="0" smtClean="0"/>
                  <a:t>Ex 2. restrict application of least incremental cost to a subset of clusters with a small load relative to other clusters 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5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8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Evaluation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039411" cy="1572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82054"/>
            <a:ext cx="10595611" cy="201144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8180" y="1718413"/>
            <a:ext cx="6173820" cy="4607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of Random Assignment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85" y="1676653"/>
            <a:ext cx="6090390" cy="46492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8610" y="6280214"/>
            <a:ext cx="2111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Graph: Amazon</a:t>
            </a:r>
            <a:endParaRPr lang="en-GB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92780" y="2194560"/>
            <a:ext cx="0" cy="548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05300" y="2506980"/>
            <a:ext cx="0" cy="548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0173886" y="3078480"/>
            <a:ext cx="2010" cy="2504948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Streaming Heuristics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08610" y="6280214"/>
            <a:ext cx="2111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Graph: Amazon</a:t>
            </a:r>
            <a:endParaRPr lang="en-GB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5906940" y="1711453"/>
            <a:ext cx="6285060" cy="4614481"/>
            <a:chOff x="5906940" y="1711453"/>
            <a:chExt cx="6285060" cy="461448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06940" y="1711453"/>
              <a:ext cx="6285060" cy="4614481"/>
            </a:xfrm>
            <a:prstGeom prst="rect">
              <a:avLst/>
            </a:prstGeom>
          </p:spPr>
        </p:pic>
        <p:cxnSp>
          <p:nvCxnSpPr>
            <p:cNvPr id="10" name="Straight Arrow Connector 9"/>
            <p:cNvCxnSpPr/>
            <p:nvPr/>
          </p:nvCxnSpPr>
          <p:spPr>
            <a:xfrm>
              <a:off x="10123170" y="4152900"/>
              <a:ext cx="3810" cy="148209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0652760" y="5234940"/>
              <a:ext cx="537210" cy="582930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2300" y="1673842"/>
            <a:ext cx="5951340" cy="4503121"/>
            <a:chOff x="222300" y="1673842"/>
            <a:chExt cx="5951340" cy="4503121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300" y="1673842"/>
              <a:ext cx="5951340" cy="4503121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4354830" y="3051810"/>
              <a:ext cx="7620" cy="164973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354830" y="4720590"/>
              <a:ext cx="7620" cy="80581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4775835" y="4602480"/>
              <a:ext cx="537210" cy="582930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12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of Random Assignment (cont’d)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990" y="1716622"/>
            <a:ext cx="5784480" cy="43917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" y="1618162"/>
            <a:ext cx="5923530" cy="45588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8610" y="6280214"/>
            <a:ext cx="2133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Graph: </a:t>
            </a:r>
            <a:r>
              <a:rPr lang="en-GB" sz="2400" dirty="0" err="1" smtClean="0"/>
              <a:t>Youtube</a:t>
            </a:r>
            <a:endParaRPr lang="en-GB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989820" y="3543300"/>
            <a:ext cx="0" cy="190881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652760" y="5234940"/>
            <a:ext cx="537210" cy="58293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8845" y="2804160"/>
            <a:ext cx="537210" cy="58293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51610"/>
                <a:ext cx="10660380" cy="513207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Balanced graph vertex and edge </a:t>
                </a:r>
                <a:r>
                  <a:rPr lang="en-GB" dirty="0" err="1" smtClean="0"/>
                  <a:t>partiton</a:t>
                </a:r>
                <a:r>
                  <a:rPr lang="en-GB" dirty="0" smtClean="0"/>
                  <a:t> w/o aggregation</a:t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Expected communication for random vertex or edge assignment</a:t>
                </a:r>
              </a:p>
              <a:p>
                <a:pPr lvl="1"/>
                <a:r>
                  <a:rPr lang="en-GB" dirty="0" smtClean="0"/>
                  <a:t>Comparison results</a:t>
                </a:r>
                <a:br>
                  <a:rPr lang="en-GB" dirty="0" smtClean="0"/>
                </a:br>
                <a:endParaRPr lang="en-GB" dirty="0" smtClean="0"/>
              </a:p>
              <a:p>
                <a:pPr marL="228600" lvl="1">
                  <a:spcBef>
                    <a:spcPts val="1000"/>
                  </a:spcBef>
                </a:pPr>
                <a:r>
                  <a:rPr lang="en-GB" dirty="0" smtClean="0"/>
                  <a:t>Approximation algorithms </a:t>
                </a:r>
                <a:r>
                  <a:rPr lang="en-GB" dirty="0" smtClean="0"/>
                  <a:t>for edge partition w/o aggregation</a:t>
                </a:r>
                <a:endParaRPr lang="en-GB" dirty="0" smtClean="0"/>
              </a:p>
              <a:p>
                <a:pPr lvl="1"/>
                <a:r>
                  <a:rPr lang="en-GB" dirty="0" smtClean="0"/>
                  <a:t>Without aggregation: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func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 smtClean="0"/>
              </a:p>
              <a:p>
                <a:pPr lvl="1"/>
                <a:r>
                  <a:rPr lang="en-GB" dirty="0" smtClean="0"/>
                  <a:t>With no aggregation: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func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, same as for balanced vertex partition</a:t>
                </a:r>
              </a:p>
              <a:p>
                <a:pPr lvl="1"/>
                <a:r>
                  <a:rPr lang="en-GB" dirty="0" smtClean="0"/>
                  <a:t>In both cases, balanced vertex partition used as subroutine (practical)</a:t>
                </a:r>
                <a:br>
                  <a:rPr lang="en-GB" dirty="0" smtClean="0"/>
                </a:br>
                <a:r>
                  <a:rPr lang="en-GB" dirty="0" smtClean="0"/>
                  <a:t> </a:t>
                </a:r>
              </a:p>
              <a:p>
                <a:r>
                  <a:rPr lang="en-GB" dirty="0" smtClean="0"/>
                  <a:t>Empirical evidence suggests greedy incremental cost streaming heuristics performs well on real-world graphs</a:t>
                </a:r>
              </a:p>
              <a:p>
                <a:pPr lvl="1"/>
                <a:r>
                  <a:rPr lang="en-GB" dirty="0" smtClean="0"/>
                  <a:t>It alleviates high load imbalance of </a:t>
                </a:r>
                <a:r>
                  <a:rPr lang="en-GB" dirty="0" err="1" smtClean="0"/>
                  <a:t>PowerGraph</a:t>
                </a:r>
                <a:r>
                  <a:rPr lang="en-GB" dirty="0" smtClean="0"/>
                  <a:t> heuristic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51610"/>
                <a:ext cx="10660380" cy="5132070"/>
              </a:xfrm>
              <a:blipFill rotWithShape="0">
                <a:blip r:embed="rId2"/>
                <a:stretch>
                  <a:fillRect l="-1030" t="-2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Streaming Heuristics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4154"/>
                <a:ext cx="10515600" cy="4838065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Online assignment of vertices or edges as they are observed in an input stream</a:t>
                </a:r>
              </a:p>
              <a:p>
                <a:r>
                  <a:rPr lang="en-GB" dirty="0" smtClean="0"/>
                  <a:t>Power Graph streaming heuristic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 set of clusters that contain an edge with end-vertex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dirty="0" smtClean="0"/>
              </a:p>
              <a:p>
                <a:pPr lvl="1"/>
                <a:r>
                  <a:rPr lang="en-GB" dirty="0" smtClean="0"/>
                  <a:t>For each edge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:</a:t>
                </a:r>
              </a:p>
              <a:p>
                <a:pPr lvl="1"/>
                <a:r>
                  <a:rPr lang="en-GB" dirty="0" smtClean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is non-empty, assign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to a cluster from this set</a:t>
                </a:r>
              </a:p>
              <a:p>
                <a:pPr lvl="1"/>
                <a:r>
                  <a:rPr lang="en-GB" dirty="0" smtClean="0"/>
                  <a:t>Otherwise, </a:t>
                </a:r>
                <a:br>
                  <a:rPr lang="en-GB" dirty="0" smtClean="0"/>
                </a:br>
                <a:r>
                  <a:rPr lang="en-GB" dirty="0" smtClean="0"/>
                  <a:t>if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is non-empty, assign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to a cluster from thi</a:t>
                </a:r>
                <a:r>
                  <a:rPr lang="en-GB" dirty="0" smtClean="0"/>
                  <a:t>s set that contains a copy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 smtClean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dirty="0" smtClean="0"/>
                  <a:t> with largest number of unassigned edges</a:t>
                </a:r>
                <a:br>
                  <a:rPr lang="en-GB" dirty="0" smtClean="0"/>
                </a:br>
                <a:r>
                  <a:rPr lang="en-GB" dirty="0" smtClean="0"/>
                  <a:t>Else, assign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 smtClean="0"/>
                  <a:t> to a cluster with the least number of assigned edges </a:t>
                </a:r>
              </a:p>
              <a:p>
                <a:r>
                  <a:rPr lang="en-GB" dirty="0" smtClean="0"/>
                  <a:t>Power Graph prioritizes greedy assignment of edges to clusters that already contain copies of its end-vertices: prone to load imbalance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4154"/>
                <a:ext cx="10515600" cy="4838065"/>
              </a:xfrm>
              <a:blipFill rotWithShape="0">
                <a:blip r:embed="rId2"/>
                <a:stretch>
                  <a:fillRect l="-1043" t="-2015" r="-1159" b="-3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30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96"/>
            <a:ext cx="10515600" cy="1325563"/>
          </a:xfrm>
        </p:spPr>
        <p:txBody>
          <a:bodyPr/>
          <a:lstStyle/>
          <a:p>
            <a:r>
              <a:rPr lang="en-GB" dirty="0" smtClean="0"/>
              <a:t>Balanced Graph Partition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673328" y="4524720"/>
                <a:ext cx="5025390" cy="1382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Minimize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 smtClean="0"/>
              </a:p>
              <a:p>
                <a:r>
                  <a:rPr lang="en-GB" sz="2400" dirty="0" smtClean="0"/>
                  <a:t>Subject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≤(1+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GB" sz="2400" dirty="0" smtClean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∀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400" dirty="0" smtClean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 smtClean="0"/>
                  <a:t> is a valid assignment</a:t>
                </a:r>
                <a:endParaRPr lang="en-GB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328" y="4524720"/>
                <a:ext cx="5025390" cy="1382623"/>
              </a:xfrm>
              <a:prstGeom prst="rect">
                <a:avLst/>
              </a:prstGeom>
              <a:blipFill rotWithShape="0">
                <a:blip r:embed="rId2"/>
                <a:stretch>
                  <a:fillRect l="-1818" t="-3524" b="-92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1569763" y="4445230"/>
            <a:ext cx="4973534" cy="1462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66551"/>
                <a:ext cx="11120252" cy="4836432"/>
              </a:xfrm>
            </p:spPr>
            <p:txBody>
              <a:bodyPr>
                <a:noAutofit/>
              </a:bodyPr>
              <a:lstStyle/>
              <a:p>
                <a:r>
                  <a:rPr lang="en-GB" dirty="0" smtClean="0"/>
                  <a:t>Much interest in practice:</a:t>
                </a:r>
                <a:r>
                  <a:rPr lang="en-GB" dirty="0" smtClean="0"/>
                  <a:t> </a:t>
                </a:r>
              </a:p>
              <a:p>
                <a:pPr lvl="1"/>
                <a:r>
                  <a:rPr lang="en-GB" dirty="0" smtClean="0"/>
                  <a:t>Iterative computation platforms (ex. </a:t>
                </a:r>
                <a:r>
                  <a:rPr lang="en-GB" dirty="0" err="1" smtClean="0"/>
                  <a:t>Pregel</a:t>
                </a:r>
                <a:r>
                  <a:rPr lang="en-GB" dirty="0" smtClean="0"/>
                  <a:t>, </a:t>
                </a:r>
                <a:r>
                  <a:rPr lang="en-GB" dirty="0" err="1" smtClean="0"/>
                  <a:t>Giraph</a:t>
                </a:r>
                <a:r>
                  <a:rPr lang="en-GB" dirty="0" smtClean="0"/>
                  <a:t>)</a:t>
                </a:r>
              </a:p>
              <a:p>
                <a:pPr lvl="1"/>
                <a:r>
                  <a:rPr lang="en-GB" dirty="0" smtClean="0"/>
                  <a:t>Machine learning (ex. </a:t>
                </a:r>
                <a:r>
                  <a:rPr lang="en-GB" dirty="0" err="1" smtClean="0"/>
                  <a:t>Graphlab</a:t>
                </a:r>
                <a:r>
                  <a:rPr lang="en-GB" dirty="0" smtClean="0"/>
                  <a:t>)</a:t>
                </a:r>
              </a:p>
              <a:p>
                <a:pPr lvl="1"/>
                <a:r>
                  <a:rPr lang="en-GB" dirty="0" smtClean="0"/>
                  <a:t>Graph databases</a:t>
                </a:r>
                <a:endParaRPr lang="en-GB" dirty="0" smtClean="0"/>
              </a:p>
              <a:p>
                <a:r>
                  <a:rPr lang="en-GB" dirty="0" smtClean="0"/>
                  <a:t>Problem</a:t>
                </a:r>
              </a:p>
              <a:p>
                <a:pPr lvl="1"/>
                <a:r>
                  <a:rPr lang="en-GB" dirty="0" smtClean="0"/>
                  <a:t>Given a directed graph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 and a positive integer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 smtClean="0"/>
                  <a:t>, partition either the set of vertices or the set of edges into balanced components such that a cut cost function is minimized</a:t>
                </a:r>
              </a:p>
              <a:p>
                <a:pPr marL="457200" lvl="1" indent="0">
                  <a:buNone/>
                </a:pPr>
                <a:endParaRPr lang="en-GB" dirty="0" smtClean="0"/>
              </a:p>
              <a:p>
                <a:pPr marL="457200" lvl="1" indent="0">
                  <a:buNone/>
                </a:pPr>
                <a:endParaRPr lang="en-GB" dirty="0" smtClean="0"/>
              </a:p>
              <a:p>
                <a:pPr marL="457200" lvl="1" indent="0">
                  <a:buNone/>
                </a:pPr>
                <a:endParaRPr lang="en-GB" dirty="0" smtClean="0"/>
              </a:p>
              <a:p>
                <a:pPr marL="457200" lvl="1" indent="0">
                  <a:buNone/>
                </a:pPr>
                <a:endParaRPr lang="en-GB" dirty="0" smtClean="0"/>
              </a:p>
              <a:p>
                <a:r>
                  <a:rPr lang="en-GB" dirty="0" smtClean="0"/>
                  <a:t>Online problem: vertices or edges presented as a stream: </a:t>
                </a:r>
                <a:br>
                  <a:rPr lang="en-GB" dirty="0" smtClean="0"/>
                </a:br>
                <a:r>
                  <a:rPr lang="en-GB" b="1" dirty="0" smtClean="0"/>
                  <a:t>streaming graph partition</a:t>
                </a:r>
              </a:p>
            </p:txBody>
          </p:sp>
        </mc:Choice>
        <mc:Fallback>
          <p:sp>
            <p:nvSpPr>
              <p:cNvPr id="1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66551"/>
                <a:ext cx="11120252" cy="4836432"/>
              </a:xfrm>
              <a:blipFill rotWithShape="0">
                <a:blip r:embed="rId3"/>
                <a:stretch>
                  <a:fillRect l="-987" t="-2015" b="-21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843" y="76702"/>
            <a:ext cx="4360065" cy="1325563"/>
          </a:xfrm>
        </p:spPr>
        <p:txBody>
          <a:bodyPr/>
          <a:lstStyle/>
          <a:p>
            <a:r>
              <a:rPr lang="en-GB" dirty="0" smtClean="0"/>
              <a:t>Different Variants</a:t>
            </a:r>
            <a:endParaRPr lang="en-GB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250647" y="309222"/>
            <a:ext cx="5871738" cy="1283370"/>
            <a:chOff x="5934270" y="373184"/>
            <a:chExt cx="5871738" cy="1283370"/>
          </a:xfrm>
        </p:grpSpPr>
        <p:sp>
          <p:nvSpPr>
            <p:cNvPr id="25" name="Rectangle 24"/>
            <p:cNvSpPr/>
            <p:nvPr/>
          </p:nvSpPr>
          <p:spPr>
            <a:xfrm>
              <a:off x="6785966" y="373185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67149" y="373185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534100" y="373184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9109622" y="820488"/>
              <a:ext cx="363761" cy="437103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10150" y="821559"/>
              <a:ext cx="333180" cy="44881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081301" y="860087"/>
              <a:ext cx="266172" cy="410291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10873805" y="745886"/>
              <a:ext cx="404208" cy="11182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95" idx="1"/>
            </p:cNvCxnSpPr>
            <p:nvPr/>
          </p:nvCxnSpPr>
          <p:spPr>
            <a:xfrm>
              <a:off x="10864212" y="878412"/>
              <a:ext cx="191572" cy="444311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70"/>
            <p:cNvSpPr txBox="1"/>
            <p:nvPr/>
          </p:nvSpPr>
          <p:spPr>
            <a:xfrm>
              <a:off x="5934270" y="814455"/>
              <a:ext cx="5491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fr-FR" sz="1400" b="1" dirty="0" smtClean="0">
                  <a:latin typeface="Segoe"/>
                </a:rPr>
                <a:t>VP</a:t>
              </a:r>
              <a:endParaRPr lang="fr-FR" sz="1400" dirty="0">
                <a:latin typeface="Segoe"/>
              </a:endParaRPr>
            </a:p>
          </p:txBody>
        </p:sp>
        <p:cxnSp>
          <p:nvCxnSpPr>
            <p:cNvPr id="64" name="Straight Connector 63"/>
            <p:cNvCxnSpPr>
              <a:stCxn id="90" idx="6"/>
              <a:endCxn id="88" idx="1"/>
            </p:cNvCxnSpPr>
            <p:nvPr/>
          </p:nvCxnSpPr>
          <p:spPr>
            <a:xfrm>
              <a:off x="7463697" y="796625"/>
              <a:ext cx="1589626" cy="39952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91" idx="6"/>
            </p:cNvCxnSpPr>
            <p:nvPr/>
          </p:nvCxnSpPr>
          <p:spPr>
            <a:xfrm flipV="1">
              <a:off x="7814357" y="1218892"/>
              <a:ext cx="1263218" cy="5771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9" idx="6"/>
              <a:endCxn id="93" idx="2"/>
            </p:cNvCxnSpPr>
            <p:nvPr/>
          </p:nvCxnSpPr>
          <p:spPr>
            <a:xfrm>
              <a:off x="9553000" y="820488"/>
              <a:ext cx="1215116" cy="1229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95" idx="1"/>
            </p:cNvCxnSpPr>
            <p:nvPr/>
          </p:nvCxnSpPr>
          <p:spPr>
            <a:xfrm>
              <a:off x="9595818" y="796625"/>
              <a:ext cx="1459966" cy="52609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94" idx="2"/>
            </p:cNvCxnSpPr>
            <p:nvPr/>
          </p:nvCxnSpPr>
          <p:spPr>
            <a:xfrm flipV="1">
              <a:off x="9566048" y="714905"/>
              <a:ext cx="1693537" cy="824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/>
            <p:cNvSpPr/>
            <p:nvPr/>
          </p:nvSpPr>
          <p:spPr>
            <a:xfrm>
              <a:off x="9030004" y="1170696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89" name="Oval 88"/>
            <p:cNvSpPr/>
            <p:nvPr/>
          </p:nvSpPr>
          <p:spPr>
            <a:xfrm>
              <a:off x="9393764" y="733593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0" name="Oval 89"/>
            <p:cNvSpPr/>
            <p:nvPr/>
          </p:nvSpPr>
          <p:spPr>
            <a:xfrm>
              <a:off x="7304461" y="709730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1" name="Oval 90"/>
            <p:cNvSpPr/>
            <p:nvPr/>
          </p:nvSpPr>
          <p:spPr>
            <a:xfrm>
              <a:off x="7655122" y="1189717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2" name="Oval 91"/>
            <p:cNvSpPr/>
            <p:nvPr/>
          </p:nvSpPr>
          <p:spPr>
            <a:xfrm>
              <a:off x="7001683" y="1170264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3" name="Oval 92"/>
            <p:cNvSpPr/>
            <p:nvPr/>
          </p:nvSpPr>
          <p:spPr>
            <a:xfrm>
              <a:off x="10768116" y="745886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4" name="Oval 93"/>
            <p:cNvSpPr/>
            <p:nvPr/>
          </p:nvSpPr>
          <p:spPr>
            <a:xfrm>
              <a:off x="11259584" y="628011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5" name="Oval 94"/>
            <p:cNvSpPr/>
            <p:nvPr/>
          </p:nvSpPr>
          <p:spPr>
            <a:xfrm>
              <a:off x="11032464" y="1297273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80043" y="5151072"/>
            <a:ext cx="6042342" cy="1379618"/>
            <a:chOff x="80043" y="5151072"/>
            <a:chExt cx="6042342" cy="1379618"/>
          </a:xfrm>
        </p:grpSpPr>
        <p:sp>
          <p:nvSpPr>
            <p:cNvPr id="63" name="ZoneTexte 70"/>
            <p:cNvSpPr txBox="1"/>
            <p:nvPr/>
          </p:nvSpPr>
          <p:spPr>
            <a:xfrm>
              <a:off x="80043" y="5634313"/>
              <a:ext cx="802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fr-FR" sz="1400" b="1" dirty="0" smtClean="0">
                  <a:latin typeface="Segoe"/>
                </a:rPr>
                <a:t>EPA</a:t>
              </a:r>
              <a:endParaRPr lang="fr-FR" sz="1400" dirty="0">
                <a:latin typeface="Segoe"/>
              </a:endParaRPr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1102343" y="5151072"/>
              <a:ext cx="5020042" cy="1379618"/>
              <a:chOff x="6785966" y="5177197"/>
              <a:chExt cx="5020042" cy="1379618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785966" y="5255121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8667149" y="5273446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0534100" y="5255121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9336151" y="5714717"/>
                <a:ext cx="333180" cy="448819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7235263" y="5659929"/>
                <a:ext cx="363761" cy="437103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9007302" y="5753244"/>
                <a:ext cx="266172" cy="410291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118" idx="4"/>
              </p:cNvCxnSpPr>
              <p:nvPr/>
            </p:nvCxnSpPr>
            <p:spPr>
              <a:xfrm>
                <a:off x="9310080" y="5776676"/>
                <a:ext cx="26071" cy="554601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10964097" y="5627822"/>
                <a:ext cx="404208" cy="111829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108" idx="4"/>
              </p:cNvCxnSpPr>
              <p:nvPr/>
            </p:nvCxnSpPr>
            <p:spPr>
              <a:xfrm>
                <a:off x="10938026" y="5801611"/>
                <a:ext cx="26071" cy="554601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206"/>
              <p:cNvSpPr txBox="1"/>
              <p:nvPr/>
            </p:nvSpPr>
            <p:spPr>
              <a:xfrm>
                <a:off x="9009356" y="5177197"/>
                <a:ext cx="369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i="1" dirty="0" smtClean="0"/>
                  <a:t>u</a:t>
                </a:r>
                <a:endParaRPr lang="en-GB" sz="2800" i="1" dirty="0"/>
              </a:p>
            </p:txBody>
          </p:sp>
          <p:sp>
            <p:nvSpPr>
              <p:cNvPr id="59" name="TextBox 207"/>
              <p:cNvSpPr txBox="1"/>
              <p:nvPr/>
            </p:nvSpPr>
            <p:spPr>
              <a:xfrm>
                <a:off x="7257992" y="5878481"/>
                <a:ext cx="369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i="1" dirty="0" smtClean="0"/>
                  <a:t>u</a:t>
                </a:r>
                <a:endParaRPr lang="en-GB" sz="2800" i="1" dirty="0"/>
              </a:p>
            </p:txBody>
          </p:sp>
          <p:sp>
            <p:nvSpPr>
              <p:cNvPr id="60" name="TextBox 208"/>
              <p:cNvSpPr txBox="1"/>
              <p:nvPr/>
            </p:nvSpPr>
            <p:spPr>
              <a:xfrm>
                <a:off x="10992748" y="5545520"/>
                <a:ext cx="369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i="1" dirty="0" smtClean="0"/>
                  <a:t>u</a:t>
                </a:r>
                <a:endParaRPr lang="en-GB" sz="2800" i="1" dirty="0"/>
              </a:p>
            </p:txBody>
          </p:sp>
          <p:cxnSp>
            <p:nvCxnSpPr>
              <p:cNvPr id="77" name="Straight Connector 76"/>
              <p:cNvCxnSpPr>
                <a:stCxn id="116" idx="1"/>
              </p:cNvCxnSpPr>
              <p:nvPr/>
            </p:nvCxnSpPr>
            <p:spPr>
              <a:xfrm flipH="1" flipV="1">
                <a:off x="10513659" y="5456993"/>
                <a:ext cx="859537" cy="78404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H="1" flipV="1">
                <a:off x="10554557" y="5496196"/>
                <a:ext cx="348875" cy="784460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7746246" y="5660438"/>
                <a:ext cx="1544732" cy="42678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9372565" y="5456993"/>
                <a:ext cx="1141093" cy="212215"/>
              </a:xfrm>
              <a:prstGeom prst="line">
                <a:avLst/>
              </a:prstGeom>
              <a:ln w="571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Oval 102"/>
              <p:cNvSpPr/>
              <p:nvPr/>
            </p:nvSpPr>
            <p:spPr>
              <a:xfrm>
                <a:off x="9581123" y="6082874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7155645" y="6010137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519405" y="5573034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8927684" y="6063421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9256533" y="6225495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0858408" y="5627822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1349876" y="5509947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10884478" y="6250429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9230462" y="5602887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297778" y="3545823"/>
            <a:ext cx="5824607" cy="1394032"/>
            <a:chOff x="5981401" y="3571948"/>
            <a:chExt cx="5824607" cy="1394032"/>
          </a:xfrm>
        </p:grpSpPr>
        <p:sp>
          <p:nvSpPr>
            <p:cNvPr id="37" name="Rectangle 36"/>
            <p:cNvSpPr/>
            <p:nvPr/>
          </p:nvSpPr>
          <p:spPr>
            <a:xfrm>
              <a:off x="6785966" y="3651462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667149" y="3682611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534100" y="3664285"/>
              <a:ext cx="1271908" cy="128336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9324549" y="4123881"/>
              <a:ext cx="333180" cy="44881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7230750" y="4056269"/>
              <a:ext cx="363761" cy="437103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8995701" y="4162409"/>
              <a:ext cx="266172" cy="410291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19" idx="4"/>
            </p:cNvCxnSpPr>
            <p:nvPr/>
          </p:nvCxnSpPr>
          <p:spPr>
            <a:xfrm>
              <a:off x="9298479" y="4185841"/>
              <a:ext cx="26071" cy="554601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0920705" y="4036987"/>
              <a:ext cx="404208" cy="111829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0894634" y="4229663"/>
              <a:ext cx="26071" cy="535713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184"/>
            <p:cNvSpPr txBox="1"/>
            <p:nvPr/>
          </p:nvSpPr>
          <p:spPr>
            <a:xfrm>
              <a:off x="9010159" y="3571948"/>
              <a:ext cx="369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i="1" dirty="0" smtClean="0"/>
                <a:t>u</a:t>
              </a:r>
              <a:endParaRPr lang="en-GB" sz="2800" i="1" dirty="0"/>
            </a:p>
          </p:txBody>
        </p:sp>
        <p:sp>
          <p:nvSpPr>
            <p:cNvPr id="47" name="TextBox 185"/>
            <p:cNvSpPr txBox="1"/>
            <p:nvPr/>
          </p:nvSpPr>
          <p:spPr>
            <a:xfrm>
              <a:off x="7285083" y="4271950"/>
              <a:ext cx="369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i="1" dirty="0" smtClean="0"/>
                <a:t>u</a:t>
              </a:r>
              <a:endParaRPr lang="en-GB" sz="2800" i="1" dirty="0"/>
            </a:p>
          </p:txBody>
        </p:sp>
        <p:sp>
          <p:nvSpPr>
            <p:cNvPr id="48" name="TextBox 186"/>
            <p:cNvSpPr txBox="1"/>
            <p:nvPr/>
          </p:nvSpPr>
          <p:spPr>
            <a:xfrm>
              <a:off x="10929384" y="3966709"/>
              <a:ext cx="3683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i="1" dirty="0" smtClean="0"/>
                <a:t>u</a:t>
              </a:r>
              <a:endParaRPr lang="en-GB" sz="2800" i="1" dirty="0"/>
            </a:p>
          </p:txBody>
        </p:sp>
        <p:sp>
          <p:nvSpPr>
            <p:cNvPr id="62" name="ZoneTexte 70"/>
            <p:cNvSpPr txBox="1"/>
            <p:nvPr/>
          </p:nvSpPr>
          <p:spPr>
            <a:xfrm>
              <a:off x="5981401" y="4092732"/>
              <a:ext cx="5020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fr-FR" sz="1400" b="1" dirty="0" smtClean="0">
                  <a:latin typeface="Segoe"/>
                </a:rPr>
                <a:t>EP</a:t>
              </a:r>
              <a:endParaRPr lang="fr-FR" sz="1400" dirty="0">
                <a:latin typeface="Segoe"/>
              </a:endParaRPr>
            </a:p>
          </p:txBody>
        </p:sp>
        <p:cxnSp>
          <p:nvCxnSpPr>
            <p:cNvPr id="83" name="Straight Connector 82"/>
            <p:cNvCxnSpPr>
              <a:stCxn id="98" idx="6"/>
              <a:endCxn id="119" idx="2"/>
            </p:cNvCxnSpPr>
            <p:nvPr/>
          </p:nvCxnSpPr>
          <p:spPr>
            <a:xfrm>
              <a:off x="7674129" y="4056269"/>
              <a:ext cx="1544732" cy="42678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endCxn id="102" idx="2"/>
            </p:cNvCxnSpPr>
            <p:nvPr/>
          </p:nvCxnSpPr>
          <p:spPr>
            <a:xfrm>
              <a:off x="9415266" y="4127477"/>
              <a:ext cx="1425820" cy="619012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endCxn id="101" idx="2"/>
            </p:cNvCxnSpPr>
            <p:nvPr/>
          </p:nvCxnSpPr>
          <p:spPr>
            <a:xfrm flipV="1">
              <a:off x="9429520" y="4006006"/>
              <a:ext cx="1876964" cy="106004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9569521" y="4492039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7" name="Oval 96"/>
            <p:cNvSpPr/>
            <p:nvPr/>
          </p:nvSpPr>
          <p:spPr>
            <a:xfrm>
              <a:off x="7151132" y="4406477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8" name="Oval 97"/>
            <p:cNvSpPr/>
            <p:nvPr/>
          </p:nvSpPr>
          <p:spPr>
            <a:xfrm>
              <a:off x="7514893" y="3969374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99" name="Oval 98"/>
            <p:cNvSpPr/>
            <p:nvPr/>
          </p:nvSpPr>
          <p:spPr>
            <a:xfrm>
              <a:off x="8916082" y="4472586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00" name="Oval 99"/>
            <p:cNvSpPr/>
            <p:nvPr/>
          </p:nvSpPr>
          <p:spPr>
            <a:xfrm>
              <a:off x="9244931" y="4634660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01" name="Oval 100"/>
            <p:cNvSpPr/>
            <p:nvPr/>
          </p:nvSpPr>
          <p:spPr>
            <a:xfrm>
              <a:off x="11306484" y="3919112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0841086" y="4659594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15" name="Oval 114"/>
            <p:cNvSpPr/>
            <p:nvPr/>
          </p:nvSpPr>
          <p:spPr>
            <a:xfrm>
              <a:off x="10815016" y="4071628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  <p:sp>
          <p:nvSpPr>
            <p:cNvPr id="119" name="Oval 118"/>
            <p:cNvSpPr/>
            <p:nvPr/>
          </p:nvSpPr>
          <p:spPr>
            <a:xfrm>
              <a:off x="9218860" y="4012052"/>
              <a:ext cx="159236" cy="173789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3600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1814" y="1978640"/>
            <a:ext cx="6060571" cy="1283369"/>
            <a:chOff x="61814" y="1978640"/>
            <a:chExt cx="6060571" cy="1283369"/>
          </a:xfrm>
        </p:grpSpPr>
        <p:sp>
          <p:nvSpPr>
            <p:cNvPr id="61" name="ZoneTexte 70"/>
            <p:cNvSpPr txBox="1"/>
            <p:nvPr/>
          </p:nvSpPr>
          <p:spPr>
            <a:xfrm>
              <a:off x="61814" y="2381978"/>
              <a:ext cx="7854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156751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fr-FR" sz="1400" b="1" dirty="0" smtClean="0">
                  <a:latin typeface="Segoe"/>
                </a:rPr>
                <a:t>VPA</a:t>
              </a:r>
              <a:endParaRPr lang="fr-FR" sz="1400" dirty="0">
                <a:latin typeface="Segoe"/>
              </a:endParaRPr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1102343" y="1978640"/>
              <a:ext cx="5020042" cy="1283369"/>
              <a:chOff x="6785966" y="2004765"/>
              <a:chExt cx="5020042" cy="1283369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5966" y="2004765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667149" y="2004765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534100" y="2004765"/>
                <a:ext cx="1271908" cy="1283369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 flipH="1">
                <a:off x="9101674" y="2472410"/>
                <a:ext cx="363761" cy="437103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7402201" y="2473481"/>
                <a:ext cx="333180" cy="448819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7073353" y="2512009"/>
                <a:ext cx="266172" cy="410291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10895806" y="2397807"/>
                <a:ext cx="404208" cy="111829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endCxn id="114" idx="1"/>
              </p:cNvCxnSpPr>
              <p:nvPr/>
            </p:nvCxnSpPr>
            <p:spPr>
              <a:xfrm>
                <a:off x="10886212" y="2530334"/>
                <a:ext cx="191572" cy="444311"/>
              </a:xfrm>
              <a:prstGeom prst="line">
                <a:avLst/>
              </a:prstGeom>
              <a:ln w="635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121" idx="6"/>
              </p:cNvCxnSpPr>
              <p:nvPr/>
            </p:nvCxnSpPr>
            <p:spPr>
              <a:xfrm>
                <a:off x="7455749" y="2448546"/>
                <a:ext cx="602125" cy="302288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7726791" y="2750834"/>
                <a:ext cx="331083" cy="17146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endCxn id="109" idx="2"/>
              </p:cNvCxnSpPr>
              <p:nvPr/>
            </p:nvCxnSpPr>
            <p:spPr>
              <a:xfrm>
                <a:off x="8057874" y="2752489"/>
                <a:ext cx="964181" cy="157023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112" idx="2"/>
              </p:cNvCxnSpPr>
              <p:nvPr/>
            </p:nvCxnSpPr>
            <p:spPr>
              <a:xfrm flipH="1" flipV="1">
                <a:off x="10534100" y="2323379"/>
                <a:ext cx="747485" cy="43448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 flipV="1">
                <a:off x="10534100" y="2323380"/>
                <a:ext cx="335634" cy="16132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10534100" y="2323379"/>
                <a:ext cx="521685" cy="694713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endCxn id="110" idx="6"/>
              </p:cNvCxnSpPr>
              <p:nvPr/>
            </p:nvCxnSpPr>
            <p:spPr>
              <a:xfrm flipH="1">
                <a:off x="9545052" y="2323379"/>
                <a:ext cx="989049" cy="14903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Oval 108"/>
              <p:cNvSpPr/>
              <p:nvPr/>
            </p:nvSpPr>
            <p:spPr>
              <a:xfrm>
                <a:off x="9022055" y="2822618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9385816" y="2385515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6993735" y="2822185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1281585" y="2279932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0790117" y="2397807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054465" y="2949195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7647173" y="2841638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7296513" y="2361652"/>
                <a:ext cx="159236" cy="17378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3600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59803" y="1445395"/>
            <a:ext cx="5356049" cy="5163301"/>
            <a:chOff x="6252358" y="1343141"/>
            <a:chExt cx="5356049" cy="5163301"/>
          </a:xfrm>
        </p:grpSpPr>
        <p:grpSp>
          <p:nvGrpSpPr>
            <p:cNvPr id="133" name="Group 132"/>
            <p:cNvGrpSpPr/>
            <p:nvPr/>
          </p:nvGrpSpPr>
          <p:grpSpPr>
            <a:xfrm>
              <a:off x="6252358" y="1343141"/>
              <a:ext cx="5356049" cy="5163301"/>
              <a:chOff x="241607" y="1420739"/>
              <a:chExt cx="5356049" cy="5163301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3321403" y="3942600"/>
                <a:ext cx="2148825" cy="2120822"/>
              </a:xfrm>
              <a:prstGeom prst="rect">
                <a:avLst/>
              </a:prstGeom>
              <a:solidFill>
                <a:srgbClr val="00B05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314704" y="1594416"/>
                <a:ext cx="2155524" cy="2232221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934592" y="3941925"/>
                <a:ext cx="2235295" cy="215510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   </a:t>
                </a:r>
                <a:endParaRPr lang="en-GB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934592" y="1589876"/>
                <a:ext cx="2232117" cy="22322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" name="Straight Arrow Connector 4"/>
              <p:cNvCxnSpPr/>
              <p:nvPr/>
            </p:nvCxnSpPr>
            <p:spPr>
              <a:xfrm flipV="1">
                <a:off x="3235323" y="1420739"/>
                <a:ext cx="4608" cy="48408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>
                <a:off x="743742" y="3882117"/>
                <a:ext cx="485391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20"/>
              <p:cNvSpPr txBox="1"/>
              <p:nvPr/>
            </p:nvSpPr>
            <p:spPr>
              <a:xfrm>
                <a:off x="1140080" y="6183930"/>
                <a:ext cx="18211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smtClean="0"/>
                  <a:t>Vertex partition</a:t>
                </a:r>
                <a:endParaRPr lang="en-GB" sz="2000" dirty="0"/>
              </a:p>
            </p:txBody>
          </p:sp>
          <p:sp>
            <p:nvSpPr>
              <p:cNvPr id="12" name="TextBox 94"/>
              <p:cNvSpPr txBox="1"/>
              <p:nvPr/>
            </p:nvSpPr>
            <p:spPr>
              <a:xfrm>
                <a:off x="3550604" y="6180808"/>
                <a:ext cx="16535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smtClean="0"/>
                  <a:t>Edge partition</a:t>
                </a:r>
                <a:endParaRPr lang="en-GB" sz="2000" dirty="0"/>
              </a:p>
            </p:txBody>
          </p:sp>
          <p:sp>
            <p:nvSpPr>
              <p:cNvPr id="13" name="TextBox 95"/>
              <p:cNvSpPr txBox="1"/>
              <p:nvPr/>
            </p:nvSpPr>
            <p:spPr>
              <a:xfrm rot="16200000">
                <a:off x="-458521" y="2490905"/>
                <a:ext cx="180036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smtClean="0"/>
                  <a:t>No Aggregation</a:t>
                </a:r>
                <a:endParaRPr lang="en-GB" sz="2000" dirty="0"/>
              </a:p>
            </p:txBody>
          </p:sp>
          <p:sp>
            <p:nvSpPr>
              <p:cNvPr id="14" name="TextBox 99"/>
              <p:cNvSpPr txBox="1"/>
              <p:nvPr/>
            </p:nvSpPr>
            <p:spPr>
              <a:xfrm rot="16200000">
                <a:off x="-229410" y="4769584"/>
                <a:ext cx="14428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smtClean="0"/>
                  <a:t>Aggregation</a:t>
                </a:r>
                <a:endParaRPr lang="en-GB" sz="2000" dirty="0"/>
              </a:p>
            </p:txBody>
          </p:sp>
          <p:sp>
            <p:nvSpPr>
              <p:cNvPr id="16" name="TextBox 27"/>
              <p:cNvSpPr txBox="1"/>
              <p:nvPr/>
            </p:nvSpPr>
            <p:spPr>
              <a:xfrm>
                <a:off x="1460317" y="2490905"/>
                <a:ext cx="127105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traditional</a:t>
                </a:r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6" name="TextBox 27"/>
              <p:cNvSpPr txBox="1"/>
              <p:nvPr/>
            </p:nvSpPr>
            <p:spPr>
              <a:xfrm>
                <a:off x="1885215" y="4690108"/>
                <a:ext cx="37542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3200" dirty="0" smtClean="0">
                    <a:solidFill>
                      <a:srgbClr val="FF0000"/>
                    </a:solidFill>
                  </a:rPr>
                  <a:t>?</a:t>
                </a:r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7" name="TextBox 27"/>
              <p:cNvSpPr txBox="1"/>
              <p:nvPr/>
            </p:nvSpPr>
            <p:spPr>
              <a:xfrm>
                <a:off x="4153843" y="4677080"/>
                <a:ext cx="37542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3200" dirty="0" smtClean="0">
                    <a:solidFill>
                      <a:srgbClr val="FF0000"/>
                    </a:solidFill>
                  </a:rPr>
                  <a:t>?</a:t>
                </a:r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8" name="TextBox 27"/>
              <p:cNvSpPr txBox="1"/>
              <p:nvPr/>
            </p:nvSpPr>
            <p:spPr>
              <a:xfrm>
                <a:off x="4111903" y="2419291"/>
                <a:ext cx="37542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6751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135020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70253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27004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83755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40506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972571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540082" algn="l" defTabSz="1567510" rtl="0" eaLnBrk="1" latinLnBrk="0" hangingPunct="1">
                  <a:defRPr sz="6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3200" dirty="0" smtClean="0">
                    <a:solidFill>
                      <a:srgbClr val="FF0000"/>
                    </a:solidFill>
                  </a:rPr>
                  <a:t>?</a:t>
                </a:r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4" name="Rectangle 133"/>
            <p:cNvSpPr/>
            <p:nvPr/>
          </p:nvSpPr>
          <p:spPr>
            <a:xfrm>
              <a:off x="9731593" y="5236544"/>
              <a:ext cx="140666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err="1" smtClean="0"/>
                <a:t>PowerGraph</a:t>
              </a:r>
              <a:r>
                <a:rPr lang="en-GB" dirty="0" smtClean="0"/>
                <a:t> </a:t>
              </a:r>
              <a:br>
                <a:rPr lang="en-GB" dirty="0" smtClean="0"/>
              </a:br>
              <a:r>
                <a:rPr lang="en-GB" dirty="0" smtClean="0"/>
                <a:t>[OSDI 2012]</a:t>
              </a:r>
            </a:p>
          </p:txBody>
        </p:sp>
      </p:grpSp>
      <p:sp>
        <p:nvSpPr>
          <p:cNvPr id="139" name="Slide Number Placeholder 1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63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Performance benefits of using balanced edge partition as opposed to using more traditional balanced vertex partition ?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i="1" dirty="0" smtClean="0"/>
              <a:t>Practical algorithms for balanced edge partition w/o aggregation and their theoretical guarantees ?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i="1" dirty="0" smtClean="0"/>
              <a:t>Streaming heuristics for balanced edge partition ?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112142" y="3992660"/>
            <a:ext cx="5038725" cy="2232221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105525" y="1690688"/>
            <a:ext cx="5038725" cy="2232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005840" y="3979887"/>
            <a:ext cx="5038725" cy="223222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005840" y="1684876"/>
            <a:ext cx="5038725" cy="22322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Costs: Cuts and Loads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615440" y="2030020"/>
                <a:ext cx="3508396" cy="9066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𝑉𝑃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2030020"/>
                <a:ext cx="3508396" cy="90665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615440" y="2880912"/>
                <a:ext cx="2075055" cy="764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2880912"/>
                <a:ext cx="2075055" cy="7646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15440" y="4305245"/>
                <a:ext cx="3987182" cy="908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𝑉𝑃𝐴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≠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func>
                                    <m:func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limLow>
                                        <m:limLow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limLow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b="0" i="0" smtClean="0">
                                              <a:latin typeface="Cambria Math" panose="02040503050406030204" pitchFamily="18" charset="0"/>
                                            </a:rPr>
                                            <m:t>max</m:t>
                                          </m:r>
                                        </m:e>
                                        <m:lim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𝑖𝑛</m:t>
                                              </m:r>
                                            </m:sub>
                                          </m:sSub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lim>
                                      </m:limLow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4305245"/>
                <a:ext cx="3987182" cy="9081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615440" y="5095997"/>
                <a:ext cx="2075055" cy="764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5095997"/>
                <a:ext cx="2075055" cy="7646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036961" y="1976438"/>
                <a:ext cx="5180713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𝐸𝑃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𝑖𝑛</m:t>
                                          </m:r>
                                        </m:sub>
                                      </m:s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𝑣</m:t>
                                              </m:r>
                                            </m:e>
                                          </m:d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, 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961" y="1976438"/>
                <a:ext cx="5180713" cy="9840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95774" y="2878238"/>
                <a:ext cx="2435731" cy="764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774" y="2878238"/>
                <a:ext cx="2435731" cy="76463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432182" y="4293029"/>
                <a:ext cx="3463320" cy="876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𝐸𝑃𝐴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  <m:sup/>
                            <m:e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max</m:t>
                                      </m:r>
                                    </m:e>
                                    <m:lim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𝑖𝑛</m:t>
                                          </m:r>
                                        </m:sub>
                                      </m:s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lim>
                                  </m:limLow>
                                </m:fName>
                                <m:e>
                                  <m:sSub>
                                    <m:sSub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d>
                                        <m:d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</m:d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182" y="4293029"/>
                <a:ext cx="3463320" cy="8769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432182" y="5157498"/>
                <a:ext cx="1787669" cy="764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182" y="5157498"/>
                <a:ext cx="1787669" cy="76450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5</a:t>
            </a:fld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9296400" y="1343891"/>
            <a:ext cx="415636" cy="1025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504218" y="924725"/>
            <a:ext cx="2609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Master vertex assignment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5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100712" y="3628949"/>
            <a:ext cx="5038725" cy="1558906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094095" y="1978156"/>
            <a:ext cx="5038725" cy="155890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94410" y="3616176"/>
            <a:ext cx="5038725" cy="155890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994410" y="1972344"/>
            <a:ext cx="5038725" cy="15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Costs of Random Assignments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35452" y="2173995"/>
                <a:ext cx="2946832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𝑉𝑃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452" y="2173995"/>
                <a:ext cx="2946832" cy="9221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15386" y="4118856"/>
                <a:ext cx="5033557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𝑉𝑃𝐴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86" y="4118856"/>
                <a:ext cx="5033557" cy="5091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392702" y="4151860"/>
                <a:ext cx="4608185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𝐸𝑃𝐴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𝑘𝑛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02" y="4151860"/>
                <a:ext cx="4608185" cy="5091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156134" y="2158263"/>
                <a:ext cx="2945230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𝐸𝑃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134" y="2158263"/>
                <a:ext cx="2945230" cy="9221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6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034934" y="5591737"/>
                <a:ext cx="10131556" cy="1103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 smtClean="0"/>
                  <a:t> = number of vertices,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400" dirty="0" smtClean="0"/>
                  <a:t> = number of edges,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GB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sub>
                            </m:s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e>
                    </m:nary>
                  </m:oMath>
                </a14:m>
                <a:endParaRPr lang="en-GB" sz="2400" dirty="0"/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934" y="5591737"/>
                <a:ext cx="10131556" cy="110376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5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 Assignment Comparison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05635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𝐸𝑃𝐴</m:t>
                            </m:r>
                          </m:sup>
                        </m:sSup>
                      </m:e>
                    </m:d>
                    <m:r>
                      <a:rPr lang="en-GB" b="1" i="0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 smtClean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 smtClean="0"/>
                  <a:t/>
                </a:r>
                <a:br>
                  <a:rPr lang="en-GB" dirty="0" smtClean="0"/>
                </a:br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𝑉𝑃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 smtClean="0"/>
                  <a:t/>
                </a:r>
                <a:br>
                  <a:rPr lang="en-GB" dirty="0" smtClean="0"/>
                </a:br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𝐸𝑃𝐴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𝑃𝐴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:r>
                  <a:rPr lang="en-GB" b="0" dirty="0" smtClean="0">
                    <a:latin typeface="Cambria Math" panose="02040503050406030204" pitchFamily="18" charset="0"/>
                  </a:rPr>
                  <a:t>Gap: 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𝐸𝑃𝐴</m:t>
                            </m:r>
                          </m:sup>
                        </m:sSup>
                      </m:e>
                    </m:d>
                    <m:r>
                      <a:rPr lang="en-GB" b="1" i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𝑉𝑃𝐴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−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05635"/>
                <a:ext cx="10515600" cy="4351338"/>
              </a:xfrm>
              <a:blipFill rotWithShape="0">
                <a:blip r:embed="rId2"/>
                <a:stretch>
                  <a:fillRect t="-1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Approximation Guarantees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8750"/>
                <a:ext cx="10515600" cy="5223510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There exists a polynomial-time algorithm such that given a feasible vertex assignment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 smtClean="0"/>
                  <a:t> with load constraint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GB" dirty="0" smtClean="0"/>
                  <a:t> for the problem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GB" dirty="0" smtClean="0">
                    <a:solidFill>
                      <a:srgbClr val="0070C0"/>
                    </a:solidFill>
                  </a:rPr>
                  <a:t>-VP</a:t>
                </a:r>
                <a:r>
                  <a:rPr lang="en-GB" dirty="0" smtClean="0"/>
                  <a:t> with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𝑉𝑃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 smtClean="0"/>
                  <a:t> outputs a feasible edge assignment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 smtClean="0"/>
                  <a:t> with load constraint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 smtClean="0"/>
                  <a:t> for the problem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 smtClean="0">
                    <a:solidFill>
                      <a:srgbClr val="0070C0"/>
                    </a:solidFill>
                  </a:rPr>
                  <a:t>-EPA</a:t>
                </a:r>
                <a:r>
                  <a:rPr lang="en-GB" dirty="0" smtClean="0"/>
                  <a:t> with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𝐸𝑃𝐴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:</a:t>
                </a:r>
                <a:br>
                  <a:rPr lang="en-GB" dirty="0" smtClean="0"/>
                </a:br>
                <a:r>
                  <a:rPr lang="en-GB" dirty="0" smtClean="0"/>
                  <a:t/>
                </a:r>
                <a:br>
                  <a:rPr lang="en-GB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𝑚𝑎𝑥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𝑉𝑃</m:t>
                            </m:r>
                          </m:sup>
                        </m:sSup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𝐸𝑃𝐴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𝑉𝑃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 smtClean="0"/>
                  <a:t/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Algorithm: given a vertex assignment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 smtClean="0"/>
                  <a:t>, split the edges that span each pair of clusters evenly between the two clusters</a:t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 Approximation guarantee: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8750"/>
                <a:ext cx="10515600" cy="5223510"/>
              </a:xfrm>
              <a:blipFill rotWithShape="0">
                <a:blip r:embed="rId2"/>
                <a:stretch>
                  <a:fillRect l="-1043" t="-1867" r="-1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2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Approximation Guarantees (cont’d)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38065"/>
              </a:xfrm>
            </p:spPr>
            <p:txBody>
              <a:bodyPr/>
              <a:lstStyle/>
              <a:p>
                <a:r>
                  <a:rPr lang="en-GB" dirty="0" smtClean="0"/>
                  <a:t>Edge partition with aggregation is in a one-to-one correspondence to a vertex partition with no aggregation and degree-weighted vertices</a:t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Algorithm: </a:t>
                </a:r>
              </a:p>
              <a:p>
                <a:pPr lvl="1"/>
                <a:r>
                  <a:rPr lang="en-GB" dirty="0" smtClean="0"/>
                  <a:t>Find a balanced vertex partition with degree-weighted vertices</a:t>
                </a:r>
              </a:p>
              <a:p>
                <a:pPr lvl="1"/>
                <a:r>
                  <a:rPr lang="en-GB" dirty="0" smtClean="0"/>
                  <a:t>Assign each edge to any cluster that contains at least one vertex of this edge</a:t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Approximation guarantee: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func>
                              </m:e>
                            </m:func>
                          </m:e>
                        </m:rad>
                      </m:e>
                    </m:d>
                  </m:oMath>
                </a14:m>
                <a:r>
                  <a:rPr lang="en-GB" dirty="0" smtClean="0"/>
                  <a:t> for edge partition with no aggregation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38065"/>
              </a:xfrm>
              <a:blipFill rotWithShape="0">
                <a:blip r:embed="rId2"/>
                <a:stretch>
                  <a:fillRect l="-1043" t="-2015" r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7167-1484-45AD-B47C-06ADAD68C95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8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431</Words>
  <Application>Microsoft Office PowerPoint</Application>
  <PresentationFormat>Widescreen</PresentationFormat>
  <Paragraphs>163</Paragraphs>
  <Slides>18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Segoe</vt:lpstr>
      <vt:lpstr>Office Theme</vt:lpstr>
      <vt:lpstr>Balanced Graph Edge Partition</vt:lpstr>
      <vt:lpstr>Balanced Graph Partition</vt:lpstr>
      <vt:lpstr>Different Variants</vt:lpstr>
      <vt:lpstr>Questions</vt:lpstr>
      <vt:lpstr>Costs: Cuts and Loads</vt:lpstr>
      <vt:lpstr>Expected Costs of Random Assignments</vt:lpstr>
      <vt:lpstr>Random Assignment Comparison</vt:lpstr>
      <vt:lpstr>Approximation Guarantees</vt:lpstr>
      <vt:lpstr>Approximation Guarantees (cont’d)</vt:lpstr>
      <vt:lpstr>Streaming Heuristics</vt:lpstr>
      <vt:lpstr>PowerGraph Streaming Heuristic</vt:lpstr>
      <vt:lpstr>Greedy: Least Incremental Cost</vt:lpstr>
      <vt:lpstr>Experimental Evaluation</vt:lpstr>
      <vt:lpstr>Performance of Random Assignment</vt:lpstr>
      <vt:lpstr>Streaming Heuristics</vt:lpstr>
      <vt:lpstr>Performance of Random Assignment (cont’d)</vt:lpstr>
      <vt:lpstr>Concluding Remarks</vt:lpstr>
      <vt:lpstr>Streaming Heuristics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Graph Edge Partition</dc:title>
  <dc:creator>Milan Vojnovic</dc:creator>
  <cp:lastModifiedBy>Milan Vojnovic</cp:lastModifiedBy>
  <cp:revision>40</cp:revision>
  <dcterms:created xsi:type="dcterms:W3CDTF">2014-08-24T13:48:53Z</dcterms:created>
  <dcterms:modified xsi:type="dcterms:W3CDTF">2014-08-25T18:57:11Z</dcterms:modified>
</cp:coreProperties>
</file>