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theme/theme7.xml" ContentType="application/vnd.openxmlformats-officedocument.theme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media/image57.png" ContentType="image/png"/>
  <Override PartName="/ppt/media/image29.png" ContentType="image/png"/>
  <Override PartName="/ppt/media/image30.png" ContentType="image/png"/>
  <Override PartName="/ppt/media/image61.png" ContentType="image/png"/>
  <Override PartName="/ppt/media/image64.png" ContentType="image/png"/>
  <Override PartName="/ppt/media/image44.jpeg" ContentType="image/jpeg"/>
  <Override PartName="/ppt/media/image40.png" ContentType="image/png"/>
  <Override PartName="/ppt/media/image22.jpeg" ContentType="image/jpeg"/>
  <Override PartName="/ppt/media/image43.png" ContentType="image/png"/>
  <Override PartName="/ppt/media/image15.png" ContentType="image/png"/>
  <Override PartName="/ppt/media/image5.jpeg" ContentType="image/jpeg"/>
  <Override PartName="/ppt/media/image3.wmf" ContentType="image/x-wmf"/>
  <Override PartName="/ppt/media/image18.png" ContentType="image/png"/>
  <Override PartName="/ppt/media/image45.jpeg" ContentType="image/jpeg"/>
  <Override PartName="/ppt/media/image32.jpeg" ContentType="image/jpeg"/>
  <Override PartName="/ppt/media/image6.wmf" ContentType="image/x-wmf"/>
  <Override PartName="/ppt/media/image11.jpeg" ContentType="image/jpeg"/>
  <Override PartName="/ppt/media/image23.jpeg" ContentType="image/jpeg"/>
  <Override PartName="/ppt/media/image53.png" ContentType="image/png"/>
  <Override PartName="/ppt/media/image9.wmf" ContentType="image/x-wmf"/>
  <Override PartName="/ppt/media/image56.png" ContentType="image/png"/>
  <Override PartName="/ppt/media/image28.png" ContentType="image/png"/>
  <Override PartName="/ppt/media/image59.png" ContentType="image/png"/>
  <Override PartName="/ppt/media/image46.jpeg" ContentType="image/jpeg"/>
  <Override PartName="/ppt/media/image33.jpeg" ContentType="image/jpeg"/>
  <Override PartName="/ppt/media/image60.png" ContentType="image/png"/>
  <Override PartName="/ppt/media/image12.jpeg" ContentType="image/jpeg"/>
  <Override PartName="/ppt/media/image24.jpeg" ContentType="image/jpeg"/>
  <Override PartName="/ppt/media/image63.png" ContentType="image/png"/>
  <Override PartName="/ppt/media/image50.jpeg" ContentType="image/jpeg"/>
  <Override PartName="/ppt/media/image47.jpeg" ContentType="image/jpeg"/>
  <Override PartName="/ppt/media/image34.jpeg" ContentType="image/jpeg"/>
  <Override PartName="/ppt/media/image13.jpeg" ContentType="image/jpeg"/>
  <Override PartName="/ppt/media/image42.png" ContentType="image/png"/>
  <Override PartName="/ppt/media/image38.jpeg" ContentType="image/jpeg"/>
  <Override PartName="/ppt/media/image25.jpeg" ContentType="image/jpeg"/>
  <Override PartName="/ppt/media/image2.wmf" ContentType="image/x-wmf"/>
  <Override PartName="/ppt/media/image48.jpeg" ContentType="image/jpeg"/>
  <Override PartName="/ppt/media/image35.jpeg" ContentType="image/jpeg"/>
  <Override PartName="/ppt/media/image21.png" ContentType="image/png"/>
  <Override PartName="/ppt/media/image14.jpeg" ContentType="image/jpeg"/>
  <Override PartName="/ppt/media/image52.png" ContentType="image/png"/>
  <Override PartName="/ppt/media/image39.jpeg" ContentType="image/jpeg"/>
  <Override PartName="/ppt/media/image26.jpeg" ContentType="image/jpeg"/>
  <Override PartName="/ppt/media/image8.wmf" ContentType="image/x-wmf"/>
  <Override PartName="/ppt/media/image55.png" ContentType="image/png"/>
  <Override PartName="/ppt/media/image58.png" ContentType="image/png"/>
  <Override PartName="/ppt/media/image49.jpeg" ContentType="image/jpeg"/>
  <Override PartName="/ppt/media/image36.jpeg" ContentType="image/jpeg"/>
  <Override PartName="/ppt/media/image31.png" ContentType="image/png"/>
  <Override PartName="/ppt/media/image62.png" ContentType="image/png"/>
  <Override PartName="/ppt/media/image27.jpeg" ContentType="image/jpeg"/>
  <Override PartName="/ppt/media/image1.jpeg" ContentType="image/jpeg"/>
  <Override PartName="/ppt/media/image10.png" ContentType="image/png"/>
  <Override PartName="/ppt/media/image41.png" ContentType="image/png"/>
  <Override PartName="/ppt/media/image37.jpeg" ContentType="image/jpeg"/>
  <Override PartName="/ppt/media/image16.jpeg" ContentType="image/jpeg"/>
  <Override PartName="/ppt/media/image4.wmf" ContentType="image/x-wmf"/>
  <Override PartName="/ppt/media/image19.png" ContentType="image/png"/>
  <Override PartName="/ppt/media/image20.png" ContentType="image/png"/>
  <Override PartName="/ppt/media/image51.png" ContentType="image/png"/>
  <Override PartName="/ppt/media/image7.wmf" ContentType="image/x-wmf"/>
  <Override PartName="/ppt/media/image17.jpeg" ContentType="image/jpeg"/>
  <Override PartName="/ppt/media/image54.png" ContentType="image/png"/>
  <Override PartName="/ppt/presentation.xml" ContentType="application/vnd.openxmlformats-officedocument.presentationml.presentation.main+xml"/>
  <Override PartName="/ppt/_rels/presentation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_rels/slideMaster6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2.xml" ContentType="application/vnd.openxmlformats-officedocument.presentationml.slide+xml"/>
  <Override PartName="/ppt/slides/slide43.xml" ContentType="application/vnd.openxmlformats-officedocument.presentationml.slide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_rels/slide33.xml.rels" ContentType="application/vnd.openxmlformats-package.relationships+xml"/>
  <Override PartName="/ppt/slides/_rels/slide24.xml.rels" ContentType="application/vnd.openxmlformats-package.relationships+xml"/>
  <Override PartName="/ppt/slides/_rels/slide16.xml.rels" ContentType="application/vnd.openxmlformats-package.relationships+xml"/>
  <Override PartName="/ppt/slides/_rels/slide42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8.xml.rels" ContentType="application/vnd.openxmlformats-package.relationships+xml"/>
  <Override PartName="/ppt/slides/_rels/slide47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31.xml.rels" ContentType="application/vnd.openxmlformats-package.relationships+xml"/>
  <Override PartName="/ppt/slides/_rels/slide20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36.xml.rels" ContentType="application/vnd.openxmlformats-package.relationships+xml"/>
  <Override PartName="/ppt/slides/_rels/slide28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45.xml.rels" ContentType="application/vnd.openxmlformats-package.relationships+xml"/>
  <Override PartName="/ppt/slides/_rels/slide34.xml.rels" ContentType="application/vnd.openxmlformats-package.relationships+xml"/>
  <Override PartName="/ppt/slides/_rels/slide25.xml.rels" ContentType="application/vnd.openxmlformats-package.relationships+xml"/>
  <Override PartName="/ppt/slides/_rels/slide17.xml.rels" ContentType="application/vnd.openxmlformats-package.relationships+xml"/>
  <Override PartName="/ppt/slides/_rels/slide1.xml.rels" ContentType="application/vnd.openxmlformats-package.relationships+xml"/>
  <Override PartName="/ppt/slides/_rels/slide43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48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32.xml.rels" ContentType="application/vnd.openxmlformats-package.relationships+xml"/>
  <Override PartName="/ppt/slides/_rels/slide21.xml.rels" ContentType="application/vnd.openxmlformats-package.relationships+xml"/>
  <Override PartName="/ppt/slides/_rels/slide12.xml.rels" ContentType="application/vnd.openxmlformats-package.relationships+xml"/>
  <Override PartName="/ppt/slides/_rels/slide7.xml.rels" ContentType="application/vnd.openxmlformats-package.relationships+xml"/>
  <Override PartName="/ppt/slides/_rels/slide46.xml.rels" ContentType="application/vnd.openxmlformats-package.relationships+xml"/>
  <Override PartName="/ppt/slides/_rels/slide37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35.xml.rels" ContentType="application/vnd.openxmlformats-package.relationships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18.xml.rels" ContentType="application/vnd.openxmlformats-package.relationships+xml"/>
  <Override PartName="/ppt/slides/_rels/slide2.xml.rels" ContentType="application/vnd.openxmlformats-package.relationships+xml"/>
  <Override PartName="/ppt/slides/_rels/slide44.xml.rels" ContentType="application/vnd.openxmlformats-package.relationships+xml"/>
  <Override PartName="/ppt/slides/slide5.xml" ContentType="application/vnd.openxmlformats-officedocument.presentationml.slide+xml"/>
  <Override PartName="/ppt/slides/slide28.xml" ContentType="application/vnd.openxmlformats-officedocument.presentationml.slide+xml"/>
  <Override PartName="/ppt/slides/slide8.xml" ContentType="application/vnd.openxmlformats-officedocument.presentationml.slide+xml"/>
  <Override PartName="/ppt/slides/slide32.xml" ContentType="application/vnd.openxmlformats-officedocument.presentationml.slide+xml"/>
  <Override PartName="/ppt/slides/slide35.xml" ContentType="application/vnd.openxmlformats-officedocument.presentationml.slide+xml"/>
  <Override PartName="/ppt/slides/slide38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14.xml" ContentType="application/vnd.openxmlformats-officedocument.presentationml.slide+xml"/>
  <Override PartName="/ppt/slides/slide45.xml" ContentType="application/vnd.openxmlformats-officedocument.presentationml.slide+xml"/>
  <Override PartName="/ppt/slides/slide17.xml" ContentType="application/vnd.openxmlformats-officedocument.presentationml.slide+xml"/>
  <Override PartName="/ppt/slides/slide48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s/slide7.xml" ContentType="application/vnd.openxmlformats-officedocument.presentationml.slide+xml"/>
  <Override PartName="/ppt/slides/slide31.xml" ContentType="application/vnd.openxmlformats-officedocument.presentationml.slide+xml"/>
  <Override PartName="/ppt/slides/slide34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41.xml" ContentType="application/vnd.openxmlformats-officedocument.presentationml.slide+xml"/>
  <Override PartName="/ppt/slides/slide13.xml" ContentType="application/vnd.openxmlformats-officedocument.presentationml.slide+xml"/>
  <Override PartName="/ppt/slides/slide44.xml" ContentType="application/vnd.openxmlformats-officedocument.presentationml.slide+xml"/>
  <Override PartName="/ppt/slides/slide16.xml" ContentType="application/vnd.openxmlformats-officedocument.presentationml.slide+xml"/>
  <Override PartName="/ppt/slides/slide4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9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slide" Target="slides/slide47.xml"/><Relationship Id="rId56" Type="http://schemas.openxmlformats.org/officeDocument/2006/relationships/slide" Target="slides/slide4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wmf"/><Relationship Id="rId4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wmf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7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0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942840" y="6333120"/>
            <a:ext cx="2019240" cy="401760"/>
          </a:xfrm>
          <a:prstGeom prst="rect">
            <a:avLst/>
          </a:prstGeom>
        </p:spPr>
      </p:pic>
      <p:sp>
        <p:nvSpPr>
          <p:cNvPr id="1" name="Line 1"/>
          <p:cNvSpPr/>
          <p:nvPr/>
        </p:nvSpPr>
        <p:spPr>
          <a:xfrm>
            <a:off x="1080000" y="1636560"/>
            <a:ext cx="807120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</p:sp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1346400" y="1644480"/>
            <a:ext cx="6786360" cy="1469520"/>
          </a:xfrm>
          <a:prstGeom prst="rect">
            <a:avLst/>
          </a:prstGeom>
        </p:spPr>
        <p:txBody>
          <a:bodyPr anchor="b" bIns="45000" lIns="0" rIns="90000" tIns="45000"/>
          <a:p>
            <a:pPr>
              <a:lnSpc>
                <a:spcPts val="882"/>
              </a:lnSpc>
            </a:pPr>
            <a:r>
              <a:rPr b="1" lang="en-US" sz="2500">
                <a:solidFill>
                  <a:srgbClr val="ffffff"/>
                </a:solidFill>
                <a:latin typeface="Arial Narrow"/>
              </a:rPr>
              <a:t>Cliquez pour éditer le format du texte-titreClick here and type the title</a:t>
            </a:r>
            <a:endParaRPr/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1346400" y="3035160"/>
            <a:ext cx="6787800" cy="1101240"/>
          </a:xfrm>
          <a:prstGeom prst="rect">
            <a:avLst/>
          </a:prstGeom>
        </p:spPr>
        <p:txBody>
          <a:bodyPr bIns="45000" lIns="0" rIns="90000" tIns="45000"/>
          <a:p>
            <a:pPr>
              <a:buSzPct val="45000"/>
              <a:buFont typeface="StarSymbol"/>
              <a:buChar char=""/>
            </a:pPr>
            <a:r>
              <a:rPr lang="en-US">
                <a:solidFill>
                  <a:srgbClr val="ffffff"/>
                </a:solidFill>
                <a:latin typeface="Arial Narrow"/>
              </a:rPr>
              <a:t>Cliquez pour éditer le format du plan de texte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>
                <a:solidFill>
                  <a:srgbClr val="ffffff"/>
                </a:solidFill>
                <a:latin typeface="Arial Narrow"/>
              </a:rPr>
              <a:t>Second niveau de plan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>
                <a:solidFill>
                  <a:srgbClr val="ffffff"/>
                </a:solidFill>
                <a:latin typeface="Arial Narrow"/>
              </a:rPr>
              <a:t>Troisième niveau de plan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>
                <a:solidFill>
                  <a:srgbClr val="ffffff"/>
                </a:solidFill>
                <a:latin typeface="Arial Narrow"/>
              </a:rPr>
              <a:t>Quatrième niveau de plan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>
                <a:solidFill>
                  <a:srgbClr val="ffffff"/>
                </a:solidFill>
                <a:latin typeface="Arial Narrow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solidFill>
                  <a:srgbClr val="ffffff"/>
                </a:solidFill>
                <a:latin typeface="Arial Narrow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solidFill>
                  <a:srgbClr val="ffffff"/>
                </a:solidFill>
                <a:latin typeface="Arial Narrow"/>
              </a:rPr>
              <a:t>Septième niveau de plan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>
                <a:solidFill>
                  <a:srgbClr val="ffffff"/>
                </a:solidFill>
                <a:latin typeface="Arial Narrow"/>
              </a:rPr>
              <a:t>Huitième niveau de plan</a:t>
            </a:r>
            <a:endParaRPr/>
          </a:p>
          <a:p>
            <a:pPr>
              <a:lnSpc>
                <a:spcPts val="882"/>
              </a:lnSpc>
            </a:pPr>
            <a:r>
              <a:rPr lang="en-US">
                <a:solidFill>
                  <a:srgbClr val="ffffff"/>
                </a:solidFill>
                <a:latin typeface="Arial Narrow"/>
              </a:rPr>
              <a:t>Neuvième niveau de planClick here and type the subtitle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42840" y="6333120"/>
            <a:ext cx="2019240" cy="401760"/>
          </a:xfrm>
          <a:prstGeom prst="rect">
            <a:avLst/>
          </a:prstGeom>
        </p:spPr>
      </p:pic>
      <p:sp>
        <p:nvSpPr>
          <p:cNvPr id="5" name="Line 1"/>
          <p:cNvSpPr/>
          <p:nvPr/>
        </p:nvSpPr>
        <p:spPr>
          <a:xfrm>
            <a:off x="1080000" y="1636560"/>
            <a:ext cx="807120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080000" y="2050920"/>
            <a:ext cx="7800840" cy="356040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Second niveau de plan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Arial"/>
              </a:rPr>
              <a:t>Troisième niveau de plan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Quatrième niveau de plan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Septième niveau de plan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Huitième niveau de plan</a:t>
            </a:r>
            <a:endParaRPr/>
          </a:p>
          <a:p>
            <a:pPr>
              <a:lnSpc>
                <a:spcPts val="882"/>
              </a:lnSpc>
              <a:buSzPct val="45000"/>
              <a:buFont typeface="Wingdings"/>
              <a:buChar char="§"/>
            </a:pPr>
            <a:r>
              <a:rPr lang="en-US">
                <a:solidFill>
                  <a:srgbClr val="000000"/>
                </a:solidFill>
                <a:latin typeface="Arial"/>
              </a:rPr>
              <a:t>Neuvième niveau de planKlik om de modelstijlen te bewerken</a:t>
            </a:r>
            <a:endParaRPr/>
          </a:p>
          <a:p>
            <a:pPr lvl="1">
              <a:lnSpc>
                <a:spcPts val="882"/>
              </a:lnSpc>
              <a:buSzPct val="45000"/>
              <a:buFont typeface="Wingdings"/>
              <a:buChar char="§"/>
            </a:pPr>
            <a:r>
              <a:rPr lang="en-US">
                <a:solidFill>
                  <a:srgbClr val="000000"/>
                </a:solidFill>
                <a:latin typeface="Arial"/>
              </a:rPr>
              <a:t>Tweede niveau</a:t>
            </a:r>
            <a:endParaRPr/>
          </a:p>
          <a:p>
            <a:pPr lvl="1">
              <a:buSzPct val="45000"/>
              <a:buFont typeface="Wingdings"/>
              <a:buChar char="§"/>
            </a:pPr>
            <a:r>
              <a:rPr lang="en-US">
                <a:solidFill>
                  <a:srgbClr val="000000"/>
                </a:solidFill>
                <a:latin typeface="Arial"/>
              </a:rPr>
              <a:t>Derde niveau</a:t>
            </a:r>
            <a:endParaRPr/>
          </a:p>
          <a:p>
            <a:pPr lvl="2">
              <a:buSzPct val="75000"/>
              <a:buFont typeface="Wingdings"/>
              <a:buChar char="§"/>
            </a:pPr>
            <a:r>
              <a:rPr lang="en-US">
                <a:solidFill>
                  <a:srgbClr val="000000"/>
                </a:solidFill>
                <a:latin typeface="Arial"/>
              </a:rPr>
              <a:t>Vierde niveau</a:t>
            </a:r>
            <a:endParaRPr/>
          </a:p>
          <a:p>
            <a:pPr lvl="3">
              <a:buSzPct val="45000"/>
              <a:buFont typeface="Wingdings"/>
              <a:buChar char="§"/>
            </a:pPr>
            <a:r>
              <a:rPr lang="en-US">
                <a:solidFill>
                  <a:srgbClr val="000000"/>
                </a:solidFill>
                <a:latin typeface="Arial"/>
              </a:rPr>
              <a:t>Vijfde niveau</a:t>
            </a:r>
            <a:endParaRPr/>
          </a:p>
        </p:txBody>
      </p:sp>
      <p:sp>
        <p:nvSpPr>
          <p:cNvPr id="7" name="PlaceHolder 3"/>
          <p:cNvSpPr>
            <a:spLocks noGrp="1"/>
          </p:cNvSpPr>
          <p:nvPr>
            <p:ph type="dt"/>
          </p:nvPr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ts val="529"/>
              </a:lnSpc>
            </a:pPr>
            <a:r>
              <a:rPr lang="en-US" sz="1000">
                <a:solidFill>
                  <a:srgbClr val="000000"/>
                </a:solidFill>
                <a:latin typeface="Arial"/>
              </a:rPr>
              <a:t>2011-10-17</a:t>
            </a:r>
            <a:endParaRPr/>
          </a:p>
        </p:txBody>
      </p:sp>
      <p:sp>
        <p:nvSpPr>
          <p:cNvPr id="8" name="PlaceHolder 4"/>
          <p:cNvSpPr>
            <a:spLocks noGrp="1"/>
          </p:cNvSpPr>
          <p:nvPr>
            <p:ph type="ftr"/>
          </p:nvPr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ts val="529"/>
              </a:lnSpc>
            </a:pPr>
            <a:r>
              <a:rPr lang="en-US" sz="1000">
                <a:solidFill>
                  <a:srgbClr val="000000"/>
                </a:solidFill>
                <a:latin typeface="Arial"/>
              </a:rPr>
              <a:t>ARC Meeting</a:t>
            </a:r>
            <a:endParaRPr/>
          </a:p>
        </p:txBody>
      </p:sp>
      <p:sp>
        <p:nvSpPr>
          <p:cNvPr id="9" name="PlaceHolder 5"/>
          <p:cNvSpPr>
            <a:spLocks noGrp="1"/>
          </p:cNvSpPr>
          <p:nvPr>
            <p:ph type="sldNum"/>
          </p:nvPr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ts val="529"/>
              </a:lnSpc>
            </a:pPr>
            <a:fld id="{71914121-9141-41A1-A141-61A17111C191}" type="slidenum">
              <a:rPr lang="en-US" sz="1000">
                <a:solidFill>
                  <a:srgbClr val="000000"/>
                </a:solidFill>
                <a:latin typeface="Arial"/>
              </a:rPr>
              <a:t>&lt;numéro&gt;</a:t>
            </a:fld>
            <a:endParaRPr/>
          </a:p>
        </p:txBody>
      </p:sp>
      <p:sp>
        <p:nvSpPr>
          <p:cNvPr id="10" name="PlaceHolder 6"/>
          <p:cNvSpPr>
            <a:spLocks noGrp="1"/>
          </p:cNvSpPr>
          <p:nvPr>
            <p:ph type="body"/>
          </p:nvPr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anchor="b" bIns="0" lIns="0" rIns="0" tIns="0"/>
          <a:p>
            <a:pPr>
              <a:buSzPct val="45000"/>
              <a:buFont typeface="StarSymbol"/>
              <a:buChar char="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Cliquez pour éditer le format du plan de texte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Second niveau de plan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Troisième niveau de plan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Quatrième niveau de plan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Septième niveau de plan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Huitième niveau de plan</a:t>
            </a:r>
            <a:endParaRPr/>
          </a:p>
          <a:p>
            <a:pPr>
              <a:lnSpc>
                <a:spcPts val="882"/>
              </a:lnSpc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Neuvième niveau de planClick here and type the title</a:t>
            </a:r>
            <a:endParaRPr/>
          </a:p>
        </p:txBody>
      </p:sp>
      <p:sp>
        <p:nvSpPr>
          <p:cNvPr id="11" name="PlaceHolder 7"/>
          <p:cNvSpPr>
            <a:spLocks noGrp="1"/>
          </p:cNvSpPr>
          <p:nvPr>
            <p:ph type="body"/>
          </p:nvPr>
        </p:nvSpPr>
        <p:spPr>
          <a:xfrm>
            <a:off x="1082880" y="1226880"/>
            <a:ext cx="7774920" cy="285480"/>
          </a:xfrm>
          <a:prstGeom prst="rect">
            <a:avLst/>
          </a:prstGeom>
        </p:spPr>
        <p:txBody>
          <a:bodyPr anchor="b" bIns="0" lIns="0" rIns="0" tIns="0"/>
          <a:p>
            <a:pPr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 Narrow"/>
              </a:rPr>
              <a:t>Cliquez pour éditer le format du plan de texte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 Narrow"/>
              </a:rPr>
              <a:t>Second niveau de plan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Arial Narrow"/>
              </a:rPr>
              <a:t>Troisième niveau de plan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 Narrow"/>
              </a:rPr>
              <a:t>Quatrième niveau de plan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Arial Narrow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 Narrow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 Narrow"/>
              </a:rPr>
              <a:t>Septième niveau de plan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 Narrow"/>
              </a:rPr>
              <a:t>Huitième niveau de plan</a:t>
            </a:r>
            <a:endParaRPr/>
          </a:p>
          <a:p>
            <a:pPr>
              <a:lnSpc>
                <a:spcPts val="882"/>
              </a:lnSpc>
            </a:pPr>
            <a:r>
              <a:rPr lang="en-US">
                <a:solidFill>
                  <a:srgbClr val="000000"/>
                </a:solidFill>
                <a:latin typeface="Arial Narrow"/>
              </a:rPr>
              <a:t>Neuvième niveau de planClick here and type the subtitle</a:t>
            </a:r>
            <a:endParaRPr/>
          </a:p>
        </p:txBody>
      </p:sp>
      <p:sp>
        <p:nvSpPr>
          <p:cNvPr id="12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Cliquez pour éditer le format du texte-titre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42840" y="6333120"/>
            <a:ext cx="2019240" cy="401760"/>
          </a:xfrm>
          <a:prstGeom prst="rect">
            <a:avLst/>
          </a:prstGeom>
        </p:spPr>
      </p:pic>
      <p:sp>
        <p:nvSpPr>
          <p:cNvPr id="14" name="Line 1"/>
          <p:cNvSpPr/>
          <p:nvPr/>
        </p:nvSpPr>
        <p:spPr>
          <a:xfrm>
            <a:off x="1080000" y="1636560"/>
            <a:ext cx="807120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080000" y="2050920"/>
            <a:ext cx="7800840" cy="356040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Second niveau de plan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Arial"/>
              </a:rPr>
              <a:t>Troisième niveau de plan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Quatrième niveau de plan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Septième niveau de plan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Huitième niveau de plan</a:t>
            </a:r>
            <a:endParaRPr/>
          </a:p>
          <a:p>
            <a:pPr>
              <a:lnSpc>
                <a:spcPts val="882"/>
              </a:lnSpc>
              <a:buSzPct val="45000"/>
              <a:buFont typeface="Wingdings"/>
              <a:buChar char="§"/>
            </a:pPr>
            <a:r>
              <a:rPr lang="en-US">
                <a:solidFill>
                  <a:srgbClr val="000000"/>
                </a:solidFill>
                <a:latin typeface="Arial"/>
              </a:rPr>
              <a:t>Neuvième niveau de planKlik om de modelstijlen te bewerken</a:t>
            </a:r>
            <a:endParaRPr/>
          </a:p>
          <a:p>
            <a:pPr lvl="1">
              <a:lnSpc>
                <a:spcPts val="882"/>
              </a:lnSpc>
              <a:buSzPct val="45000"/>
              <a:buFont typeface="Wingdings"/>
              <a:buChar char="§"/>
            </a:pPr>
            <a:r>
              <a:rPr lang="en-US">
                <a:solidFill>
                  <a:srgbClr val="000000"/>
                </a:solidFill>
                <a:latin typeface="Arial"/>
              </a:rPr>
              <a:t>Tweede niveau</a:t>
            </a:r>
            <a:endParaRPr/>
          </a:p>
          <a:p>
            <a:pPr lvl="1">
              <a:buSzPct val="45000"/>
              <a:buFont typeface="Wingdings"/>
              <a:buChar char="§"/>
            </a:pPr>
            <a:r>
              <a:rPr lang="en-US">
                <a:solidFill>
                  <a:srgbClr val="000000"/>
                </a:solidFill>
                <a:latin typeface="Arial"/>
              </a:rPr>
              <a:t>Derde niveau</a:t>
            </a:r>
            <a:endParaRPr/>
          </a:p>
          <a:p>
            <a:pPr lvl="2">
              <a:buSzPct val="75000"/>
              <a:buFont typeface="Wingdings"/>
              <a:buChar char="§"/>
            </a:pPr>
            <a:r>
              <a:rPr lang="en-US">
                <a:solidFill>
                  <a:srgbClr val="000000"/>
                </a:solidFill>
                <a:latin typeface="Arial"/>
              </a:rPr>
              <a:t>Vierde niveau</a:t>
            </a:r>
            <a:endParaRPr/>
          </a:p>
          <a:p>
            <a:pPr lvl="3">
              <a:buSzPct val="45000"/>
              <a:buFont typeface="Wingdings"/>
              <a:buChar char="§"/>
            </a:pPr>
            <a:r>
              <a:rPr lang="en-US">
                <a:solidFill>
                  <a:srgbClr val="000000"/>
                </a:solidFill>
                <a:latin typeface="Arial"/>
              </a:rPr>
              <a:t>Vijfde niveau</a:t>
            </a:r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dt"/>
          </p:nvPr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ts val="529"/>
              </a:lnSpc>
            </a:pPr>
            <a:r>
              <a:rPr lang="en-US" sz="1000">
                <a:solidFill>
                  <a:srgbClr val="000000"/>
                </a:solidFill>
                <a:latin typeface="Arial"/>
              </a:rPr>
              <a:t>2011-10-17</a:t>
            </a:r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ftr"/>
          </p:nvPr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ts val="529"/>
              </a:lnSpc>
            </a:pPr>
            <a:r>
              <a:rPr lang="en-US" sz="1000">
                <a:solidFill>
                  <a:srgbClr val="000000"/>
                </a:solidFill>
                <a:latin typeface="Arial"/>
              </a:rPr>
              <a:t>ARC Meeting</a:t>
            </a:r>
            <a:endParaRPr/>
          </a:p>
        </p:txBody>
      </p:sp>
      <p:sp>
        <p:nvSpPr>
          <p:cNvPr id="18" name="PlaceHolder 5"/>
          <p:cNvSpPr>
            <a:spLocks noGrp="1"/>
          </p:cNvSpPr>
          <p:nvPr>
            <p:ph type="sldNum"/>
          </p:nvPr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ts val="529"/>
              </a:lnSpc>
            </a:pPr>
            <a:fld id="{51913141-D1A1-4101-8191-4151F19191D1}" type="slidenum">
              <a:rPr lang="en-US" sz="1000">
                <a:solidFill>
                  <a:srgbClr val="000000"/>
                </a:solidFill>
                <a:latin typeface="Arial"/>
              </a:rPr>
              <a:t>&lt;numéro&gt;</a:t>
            </a:fld>
            <a:endParaRPr/>
          </a:p>
        </p:txBody>
      </p:sp>
      <p:sp>
        <p:nvSpPr>
          <p:cNvPr id="19" name="PlaceHolder 6"/>
          <p:cNvSpPr>
            <a:spLocks noGrp="1"/>
          </p:cNvSpPr>
          <p:nvPr>
            <p:ph type="body"/>
          </p:nvPr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anchor="b" bIns="0" lIns="0" rIns="0" tIns="0"/>
          <a:p>
            <a:pPr>
              <a:buSzPct val="45000"/>
              <a:buFont typeface="StarSymbol"/>
              <a:buChar char="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Cliquez pour éditer le format du plan de texte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Second niveau de plan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Troisième niveau de plan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Quatrième niveau de plan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Septième niveau de plan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Huitième niveau de plan</a:t>
            </a:r>
            <a:endParaRPr/>
          </a:p>
          <a:p>
            <a:pPr>
              <a:lnSpc>
                <a:spcPts val="882"/>
              </a:lnSpc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Neuvième niveau de planClick here and type the title</a:t>
            </a:r>
            <a:endParaRPr/>
          </a:p>
        </p:txBody>
      </p:sp>
      <p:sp>
        <p:nvSpPr>
          <p:cNvPr id="20" name="PlaceHolder 7"/>
          <p:cNvSpPr>
            <a:spLocks noGrp="1"/>
          </p:cNvSpPr>
          <p:nvPr>
            <p:ph type="body"/>
          </p:nvPr>
        </p:nvSpPr>
        <p:spPr>
          <a:xfrm>
            <a:off x="1082880" y="1226880"/>
            <a:ext cx="7774920" cy="285480"/>
          </a:xfrm>
          <a:prstGeom prst="rect">
            <a:avLst/>
          </a:prstGeom>
        </p:spPr>
        <p:txBody>
          <a:bodyPr anchor="b" bIns="0" lIns="0" rIns="0" tIns="0"/>
          <a:p>
            <a:pPr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 Narrow"/>
              </a:rPr>
              <a:t>Cliquez pour éditer le format du plan de texte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 Narrow"/>
              </a:rPr>
              <a:t>Second niveau de plan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Arial Narrow"/>
              </a:rPr>
              <a:t>Troisième niveau de plan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 Narrow"/>
              </a:rPr>
              <a:t>Quatrième niveau de plan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Arial Narrow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 Narrow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 Narrow"/>
              </a:rPr>
              <a:t>Septième niveau de plan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 Narrow"/>
              </a:rPr>
              <a:t>Huitième niveau de plan</a:t>
            </a:r>
            <a:endParaRPr/>
          </a:p>
          <a:p>
            <a:pPr>
              <a:lnSpc>
                <a:spcPts val="882"/>
              </a:lnSpc>
            </a:pPr>
            <a:r>
              <a:rPr lang="en-US">
                <a:solidFill>
                  <a:srgbClr val="000000"/>
                </a:solidFill>
                <a:latin typeface="Arial Narrow"/>
              </a:rPr>
              <a:t>Neuvième niveau de planClick here and type the subtitle</a:t>
            </a:r>
            <a:endParaRPr/>
          </a:p>
        </p:txBody>
      </p:sp>
      <p:pic>
        <p:nvPicPr>
          <p:cNvPr descr="" id="21" name="Afbeelding 1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63720" cy="6857640"/>
          </a:xfrm>
          <a:prstGeom prst="rect">
            <a:avLst/>
          </a:prstGeom>
        </p:spPr>
      </p:pic>
      <p:sp>
        <p:nvSpPr>
          <p:cNvPr id="22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Cliquez pour éditer le format du texte-titre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3" r:id="rId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42840" y="6333120"/>
            <a:ext cx="2019240" cy="401760"/>
          </a:xfrm>
          <a:prstGeom prst="rect">
            <a:avLst/>
          </a:prstGeom>
        </p:spPr>
      </p:pic>
      <p:sp>
        <p:nvSpPr>
          <p:cNvPr id="24" name="Line 1"/>
          <p:cNvSpPr/>
          <p:nvPr/>
        </p:nvSpPr>
        <p:spPr>
          <a:xfrm>
            <a:off x="1080000" y="1636560"/>
            <a:ext cx="807120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</p:sp>
      <p:sp>
        <p:nvSpPr>
          <p:cNvPr id="25" name="PlaceHolder 2"/>
          <p:cNvSpPr>
            <a:spLocks noGrp="1"/>
          </p:cNvSpPr>
          <p:nvPr>
            <p:ph type="dt"/>
          </p:nvPr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ts val="529"/>
              </a:lnSpc>
            </a:pPr>
            <a:r>
              <a:rPr lang="en-US" sz="1000">
                <a:solidFill>
                  <a:srgbClr val="000000"/>
                </a:solidFill>
                <a:latin typeface="Arial"/>
              </a:rPr>
              <a:t>2011-10-17</a:t>
            </a:r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ftr"/>
          </p:nvPr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ts val="529"/>
              </a:lnSpc>
            </a:pPr>
            <a:r>
              <a:rPr lang="en-US" sz="1000">
                <a:solidFill>
                  <a:srgbClr val="000000"/>
                </a:solidFill>
                <a:latin typeface="Arial"/>
              </a:rPr>
              <a:t>ARC Meeting</a:t>
            </a:r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sldNum"/>
          </p:nvPr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ts val="529"/>
              </a:lnSpc>
            </a:pPr>
            <a:fld id="{21518171-A1C1-4121-B121-D1E10131D131}" type="slidenum">
              <a:rPr lang="en-US" sz="1000">
                <a:solidFill>
                  <a:srgbClr val="000000"/>
                </a:solidFill>
                <a:latin typeface="Arial"/>
              </a:rPr>
              <a:t>&lt;numéro&gt;</a:t>
            </a:fld>
            <a:endParaRPr/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anchor="b" bIns="0" lIns="0" rIns="0" tIns="0"/>
          <a:p>
            <a:pPr>
              <a:buSzPct val="45000"/>
              <a:buFont typeface="StarSymbol"/>
              <a:buChar char="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Cliquez pour éditer le format du plan de texte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Second niveau de plan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Troisième niveau de plan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Quatrième niveau de plan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Septième niveau de plan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Huitième niveau de plan</a:t>
            </a:r>
            <a:endParaRPr/>
          </a:p>
          <a:p>
            <a:pPr>
              <a:lnSpc>
                <a:spcPts val="882"/>
              </a:lnSpc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Neuvième niveau de planClick here and type the title</a:t>
            </a:r>
            <a:endParaRPr/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1082880" y="1226880"/>
            <a:ext cx="7774920" cy="285480"/>
          </a:xfrm>
          <a:prstGeom prst="rect">
            <a:avLst/>
          </a:prstGeom>
        </p:spPr>
        <p:txBody>
          <a:bodyPr anchor="b" bIns="0" lIns="0" rIns="0" tIns="0"/>
          <a:p>
            <a:pPr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 Narrow"/>
              </a:rPr>
              <a:t>Cliquez pour éditer le format du plan de texte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 Narrow"/>
              </a:rPr>
              <a:t>Second niveau de plan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Arial Narrow"/>
              </a:rPr>
              <a:t>Troisième niveau de plan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 Narrow"/>
              </a:rPr>
              <a:t>Quatrième niveau de plan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Arial Narrow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 Narrow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 Narrow"/>
              </a:rPr>
              <a:t>Septième niveau de plan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 Narrow"/>
              </a:rPr>
              <a:t>Huitième niveau de plan</a:t>
            </a:r>
            <a:endParaRPr/>
          </a:p>
          <a:p>
            <a:pPr>
              <a:lnSpc>
                <a:spcPts val="882"/>
              </a:lnSpc>
            </a:pPr>
            <a:r>
              <a:rPr lang="en-US">
                <a:solidFill>
                  <a:srgbClr val="000000"/>
                </a:solidFill>
                <a:latin typeface="Arial Narrow"/>
              </a:rPr>
              <a:t>Neuvième niveau de planClick here and type the subtitle</a:t>
            </a:r>
            <a:endParaRPr/>
          </a:p>
        </p:txBody>
      </p:sp>
      <p:sp>
        <p:nvSpPr>
          <p:cNvPr id="30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Cliquez pour éditer le format du texte-titre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42840" y="6333120"/>
            <a:ext cx="2019240" cy="401760"/>
          </a:xfrm>
          <a:prstGeom prst="rect">
            <a:avLst/>
          </a:prstGeom>
        </p:spPr>
      </p:pic>
      <p:sp>
        <p:nvSpPr>
          <p:cNvPr id="32" name="Line 1"/>
          <p:cNvSpPr/>
          <p:nvPr/>
        </p:nvSpPr>
        <p:spPr>
          <a:xfrm>
            <a:off x="1080000" y="1636560"/>
            <a:ext cx="807120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</p:sp>
      <p:sp>
        <p:nvSpPr>
          <p:cNvPr id="33" name="PlaceHolder 2"/>
          <p:cNvSpPr>
            <a:spLocks noGrp="1"/>
          </p:cNvSpPr>
          <p:nvPr>
            <p:ph type="dt"/>
          </p:nvPr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ts val="529"/>
              </a:lnSpc>
            </a:pPr>
            <a:r>
              <a:rPr lang="en-US" sz="1000">
                <a:solidFill>
                  <a:srgbClr val="000000"/>
                </a:solidFill>
                <a:latin typeface="Arial"/>
              </a:rPr>
              <a:t>2011-10-17</a:t>
            </a:r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ftr"/>
          </p:nvPr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ts val="529"/>
              </a:lnSpc>
            </a:pPr>
            <a:r>
              <a:rPr lang="en-US" sz="1000">
                <a:solidFill>
                  <a:srgbClr val="000000"/>
                </a:solidFill>
                <a:latin typeface="Arial"/>
              </a:rPr>
              <a:t>ARC Meeting</a:t>
            </a:r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sldNum"/>
          </p:nvPr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ts val="529"/>
              </a:lnSpc>
            </a:pPr>
            <a:fld id="{A19141A1-F171-41A1-9191-6151D13131D1}" type="slidenum">
              <a:rPr lang="en-US" sz="1000">
                <a:solidFill>
                  <a:srgbClr val="000000"/>
                </a:solidFill>
                <a:latin typeface="Arial"/>
              </a:rPr>
              <a:t>&lt;numéro&gt;</a:t>
            </a:fld>
            <a:endParaRPr/>
          </a:p>
        </p:txBody>
      </p:sp>
      <p:sp>
        <p:nvSpPr>
          <p:cNvPr id="36" name="CustomShape 5"/>
          <p:cNvSpPr/>
          <p:nvPr/>
        </p:nvSpPr>
        <p:spPr>
          <a:xfrm>
            <a:off x="1071360" y="1641600"/>
            <a:ext cx="8072280" cy="39992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>
                <a:solidFill>
                  <a:srgbClr val="000000"/>
                </a:solidFill>
                <a:latin typeface="Arial"/>
              </a:rPr>
              <a:t>Klik op het pictogram als u een grafiek wilt toevoegen</a:t>
            </a:r>
            <a:endParaRPr/>
          </a:p>
        </p:txBody>
      </p:sp>
      <p:sp>
        <p:nvSpPr>
          <p:cNvPr id="37" name="Line 6"/>
          <p:cNvSpPr/>
          <p:nvPr/>
        </p:nvSpPr>
        <p:spPr>
          <a:xfrm>
            <a:off x="1761840" y="1636560"/>
            <a:ext cx="738216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anchor="b" bIns="0" lIns="0" rIns="0" tIns="0"/>
          <a:p>
            <a:pPr>
              <a:buSzPct val="45000"/>
              <a:buFont typeface="StarSymbol"/>
              <a:buChar char="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Cliquez pour éditer le format du plan de texte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Second niveau de plan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Troisième niveau de plan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Quatrième niveau de plan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Septième niveau de plan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Huitième niveau de plan</a:t>
            </a:r>
            <a:endParaRPr/>
          </a:p>
          <a:p>
            <a:pPr>
              <a:lnSpc>
                <a:spcPts val="882"/>
              </a:lnSpc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Neuvième niveau de planClick here and type the title</a:t>
            </a:r>
            <a:endParaRPr/>
          </a:p>
        </p:txBody>
      </p:sp>
      <p:sp>
        <p:nvSpPr>
          <p:cNvPr id="39" name="PlaceHolder 8"/>
          <p:cNvSpPr>
            <a:spLocks noGrp="1"/>
          </p:cNvSpPr>
          <p:nvPr>
            <p:ph type="body"/>
          </p:nvPr>
        </p:nvSpPr>
        <p:spPr>
          <a:xfrm>
            <a:off x="1082880" y="1226880"/>
            <a:ext cx="7774920" cy="285480"/>
          </a:xfrm>
          <a:prstGeom prst="rect">
            <a:avLst/>
          </a:prstGeom>
        </p:spPr>
        <p:txBody>
          <a:bodyPr anchor="b" bIns="0" lIns="0" rIns="0" tIns="0"/>
          <a:p>
            <a:pPr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 Narrow"/>
              </a:rPr>
              <a:t>Cliquez pour éditer le format du plan de texte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 Narrow"/>
              </a:rPr>
              <a:t>Second niveau de plan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Arial Narrow"/>
              </a:rPr>
              <a:t>Troisième niveau de plan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 Narrow"/>
              </a:rPr>
              <a:t>Quatrième niveau de plan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Arial Narrow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 Narrow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 Narrow"/>
              </a:rPr>
              <a:t>Septième niveau de plan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 Narrow"/>
              </a:rPr>
              <a:t>Huitième niveau de plan</a:t>
            </a:r>
            <a:endParaRPr/>
          </a:p>
          <a:p>
            <a:pPr>
              <a:lnSpc>
                <a:spcPts val="882"/>
              </a:lnSpc>
            </a:pPr>
            <a:r>
              <a:rPr lang="en-US">
                <a:solidFill>
                  <a:srgbClr val="000000"/>
                </a:solidFill>
                <a:latin typeface="Arial Narrow"/>
              </a:rPr>
              <a:t>Neuvième niveau de planClick here and type the subtitle</a:t>
            </a:r>
            <a:endParaRPr/>
          </a:p>
        </p:txBody>
      </p:sp>
      <p:sp>
        <p:nvSpPr>
          <p:cNvPr id="40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Cliquez pour éditer le format du texte-titre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7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42840" y="6333120"/>
            <a:ext cx="2019240" cy="401760"/>
          </a:xfrm>
          <a:prstGeom prst="rect">
            <a:avLst/>
          </a:prstGeom>
        </p:spPr>
      </p:pic>
      <p:sp>
        <p:nvSpPr>
          <p:cNvPr id="42" name="Line 1"/>
          <p:cNvSpPr/>
          <p:nvPr/>
        </p:nvSpPr>
        <p:spPr>
          <a:xfrm>
            <a:off x="1080000" y="1636560"/>
            <a:ext cx="807120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</p:sp>
      <p:sp>
        <p:nvSpPr>
          <p:cNvPr id="43" name="CustomShape 2"/>
          <p:cNvSpPr/>
          <p:nvPr/>
        </p:nvSpPr>
        <p:spPr>
          <a:xfrm>
            <a:off x="1071360" y="1643040"/>
            <a:ext cx="8072280" cy="40003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>
                <a:solidFill>
                  <a:srgbClr val="000000"/>
                </a:solidFill>
                <a:latin typeface="Arial"/>
              </a:rPr>
              <a:t>Klik op het pictogram als u een afbeelding wilt toevoegen</a:t>
            </a:r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dt"/>
          </p:nvPr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ts val="529"/>
              </a:lnSpc>
            </a:pPr>
            <a:r>
              <a:rPr lang="en-US" sz="1000">
                <a:solidFill>
                  <a:srgbClr val="000000"/>
                </a:solidFill>
                <a:latin typeface="Arial"/>
              </a:rPr>
              <a:t>2011-10-17</a:t>
            </a:r>
            <a:endParaRPr/>
          </a:p>
        </p:txBody>
      </p:sp>
      <p:sp>
        <p:nvSpPr>
          <p:cNvPr id="45" name="PlaceHolder 4"/>
          <p:cNvSpPr>
            <a:spLocks noGrp="1"/>
          </p:cNvSpPr>
          <p:nvPr>
            <p:ph type="ftr"/>
          </p:nvPr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ts val="529"/>
              </a:lnSpc>
            </a:pPr>
            <a:r>
              <a:rPr lang="en-US" sz="1000">
                <a:solidFill>
                  <a:srgbClr val="000000"/>
                </a:solidFill>
                <a:latin typeface="Arial"/>
              </a:rPr>
              <a:t>ARC Meeting</a:t>
            </a:r>
            <a:endParaRPr/>
          </a:p>
        </p:txBody>
      </p:sp>
      <p:sp>
        <p:nvSpPr>
          <p:cNvPr id="46" name="PlaceHolder 5"/>
          <p:cNvSpPr>
            <a:spLocks noGrp="1"/>
          </p:cNvSpPr>
          <p:nvPr>
            <p:ph type="sldNum"/>
          </p:nvPr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ts val="529"/>
              </a:lnSpc>
            </a:pPr>
            <a:fld id="{6151B191-9101-4131-B151-D1C161816161}" type="slidenum">
              <a:rPr lang="en-US" sz="1000">
                <a:solidFill>
                  <a:srgbClr val="000000"/>
                </a:solidFill>
                <a:latin typeface="Arial"/>
              </a:rPr>
              <a:t>&lt;numéro&gt;</a:t>
            </a:fld>
            <a:endParaRPr/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anchor="b" bIns="0" lIns="0" rIns="0" tIns="0"/>
          <a:p>
            <a:pPr>
              <a:buSzPct val="45000"/>
              <a:buFont typeface="StarSymbol"/>
              <a:buChar char="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Cliquez pour éditer le format du plan de texte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Second niveau de plan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Troisième niveau de plan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Quatrième niveau de plan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Septième niveau de plan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Huitième niveau de plan</a:t>
            </a:r>
            <a:endParaRPr/>
          </a:p>
          <a:p>
            <a:pPr>
              <a:lnSpc>
                <a:spcPts val="882"/>
              </a:lnSpc>
            </a:pPr>
            <a:r>
              <a:rPr b="1" lang="en-US" sz="2600">
                <a:solidFill>
                  <a:srgbClr val="000000"/>
                </a:solidFill>
                <a:latin typeface="Arial Narrow"/>
              </a:rPr>
              <a:t>Neuvième niveau de planClick here and type the title</a:t>
            </a:r>
            <a:endParaRPr/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1082880" y="1226880"/>
            <a:ext cx="7774920" cy="285480"/>
          </a:xfrm>
          <a:prstGeom prst="rect">
            <a:avLst/>
          </a:prstGeom>
        </p:spPr>
        <p:txBody>
          <a:bodyPr anchor="b" bIns="0" lIns="0" rIns="0" tIns="0"/>
          <a:p>
            <a:pPr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 Narrow"/>
              </a:rPr>
              <a:t>Cliquez pour éditer le format du plan de texte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 Narrow"/>
              </a:rPr>
              <a:t>Second niveau de plan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Arial Narrow"/>
              </a:rPr>
              <a:t>Troisième niveau de plan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 Narrow"/>
              </a:rPr>
              <a:t>Quatrième niveau de plan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Arial Narrow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 Narrow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 Narrow"/>
              </a:rPr>
              <a:t>Septième niveau de plan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Arial Narrow"/>
              </a:rPr>
              <a:t>Huitième niveau de plan</a:t>
            </a:r>
            <a:endParaRPr/>
          </a:p>
          <a:p>
            <a:pPr>
              <a:lnSpc>
                <a:spcPts val="882"/>
              </a:lnSpc>
            </a:pPr>
            <a:r>
              <a:rPr lang="en-US">
                <a:solidFill>
                  <a:srgbClr val="000000"/>
                </a:solidFill>
                <a:latin typeface="Arial Narrow"/>
              </a:rPr>
              <a:t>Neuvième niveau de planClick here and type the subtitle</a:t>
            </a:r>
            <a:endParaRPr/>
          </a:p>
        </p:txBody>
      </p:sp>
      <p:sp>
        <p:nvSpPr>
          <p:cNvPr id="49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Cliquez pour éditer le format du texte-titre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9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42840" y="6333120"/>
            <a:ext cx="2019240" cy="401760"/>
          </a:xfrm>
          <a:prstGeom prst="rect">
            <a:avLst/>
          </a:prstGeom>
        </p:spPr>
      </p:pic>
      <p:sp>
        <p:nvSpPr>
          <p:cNvPr id="51" name="Line 1"/>
          <p:cNvSpPr/>
          <p:nvPr/>
        </p:nvSpPr>
        <p:spPr>
          <a:xfrm>
            <a:off x="1080000" y="1636560"/>
            <a:ext cx="807120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</p:sp>
      <p:sp>
        <p:nvSpPr>
          <p:cNvPr id="52" name="PlaceHolder 2"/>
          <p:cNvSpPr>
            <a:spLocks noGrp="1"/>
          </p:cNvSpPr>
          <p:nvPr>
            <p:ph type="ftr"/>
          </p:nvPr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ts val="529"/>
              </a:lnSpc>
            </a:pPr>
            <a:r>
              <a:rPr lang="en-US" sz="1000">
                <a:solidFill>
                  <a:srgbClr val="000000"/>
                </a:solidFill>
                <a:latin typeface="Arial"/>
              </a:rPr>
              <a:t>ARC Meeting</a:t>
            </a:r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sldNum"/>
          </p:nvPr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ts val="529"/>
              </a:lnSpc>
            </a:pPr>
            <a:r>
              <a:rPr lang="en-US" sz="1000">
                <a:solidFill>
                  <a:srgbClr val="000000"/>
                </a:solidFill>
                <a:latin typeface="Arial"/>
              </a:rPr>
              <a:t>PAGE </a:t>
            </a:r>
            <a:fld id="{C1712171-A181-4131-9191-3111A1C10181}" type="slidenum">
              <a:rPr lang="en-US" sz="1000">
                <a:solidFill>
                  <a:srgbClr val="000000"/>
                </a:solidFill>
                <a:latin typeface="Arial"/>
              </a:rPr>
              <a:t>&lt;numéro&gt;</a:t>
            </a:fld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dt"/>
          </p:nvPr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ts val="529"/>
              </a:lnSpc>
            </a:pPr>
            <a:r>
              <a:rPr lang="en-US" sz="1000">
                <a:solidFill>
                  <a:srgbClr val="000000"/>
                </a:solidFill>
                <a:latin typeface="Arial"/>
              </a:rPr>
              <a:t>2011-10-17</a:t>
            </a:r>
            <a:endParaRPr/>
          </a:p>
        </p:txBody>
      </p:sp>
      <p:sp>
        <p:nvSpPr>
          <p:cNvPr id="55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Cliquez pour éditer le format du texte-titre</a:t>
            </a:r>
            <a:endParaRPr/>
          </a:p>
        </p:txBody>
      </p:sp>
      <p:sp>
        <p:nvSpPr>
          <p:cNvPr id="56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Cliquez pour éditer le format du plan de texte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Second niveau de plan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/>
              <a:t>Troisième niveau de plan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/>
              <a:t>Quatrième niveau de plan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/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Septième niveau de plan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/>
              <a:t>Huitième niveau de plan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/>
              <a:t>Neuvième niveau de plan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1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9" Type="http://schemas.openxmlformats.org/officeDocument/2006/relationships/image" Target="../media/image25.jpeg"/><Relationship Id="rId10" Type="http://schemas.openxmlformats.org/officeDocument/2006/relationships/image" Target="../media/image26.jpeg"/><Relationship Id="rId11" Type="http://schemas.openxmlformats.org/officeDocument/2006/relationships/image" Target="../media/image27.jpeg"/><Relationship Id="rId12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openxmlformats.org/officeDocument/2006/relationships/image" Target="../media/image34.jpeg"/><Relationship Id="rId8" Type="http://schemas.openxmlformats.org/officeDocument/2006/relationships/image" Target="../media/image35.jpeg"/><Relationship Id="rId9" Type="http://schemas.openxmlformats.org/officeDocument/2006/relationships/image" Target="../media/image36.jpeg"/><Relationship Id="rId10" Type="http://schemas.openxmlformats.org/officeDocument/2006/relationships/image" Target="../media/image37.jpeg"/><Relationship Id="rId11" Type="http://schemas.openxmlformats.org/officeDocument/2006/relationships/image" Target="../media/image38.jpeg"/><Relationship Id="rId12" Type="http://schemas.openxmlformats.org/officeDocument/2006/relationships/image" Target="../media/image39.jpeg"/><Relationship Id="rId13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7" Type="http://schemas.openxmlformats.org/officeDocument/2006/relationships/image" Target="../media/image46.jpeg"/><Relationship Id="rId8" Type="http://schemas.openxmlformats.org/officeDocument/2006/relationships/image" Target="../media/image47.jpeg"/><Relationship Id="rId9" Type="http://schemas.openxmlformats.org/officeDocument/2006/relationships/image" Target="../media/image48.jpeg"/><Relationship Id="rId10" Type="http://schemas.openxmlformats.org/officeDocument/2006/relationships/image" Target="../media/image49.jpeg"/><Relationship Id="rId11" Type="http://schemas.openxmlformats.org/officeDocument/2006/relationships/image" Target="../media/image50.jpeg"/><Relationship Id="rId12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slideLayout" Target="../slideLayouts/slideLayout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slideLayout" Target="../slideLayouts/slideLayout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slideLayout" Target="../slideLayouts/slideLayout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slideLayout" Target="../slideLayouts/slideLayout2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image" Target="../media/image64.png"/><Relationship Id="rId3" Type="http://schemas.openxmlformats.org/officeDocument/2006/relationships/slideLayout" Target="../slideLayouts/slideLayout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1346400" y="1644480"/>
            <a:ext cx="6786360" cy="1279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en-US" sz="3200">
                <a:solidFill>
                  <a:srgbClr val="ffffff"/>
                </a:solidFill>
                <a:latin typeface="Arial Narrow"/>
              </a:rPr>
              <a:t>ARC Meeting – overview research</a:t>
            </a:r>
            <a:endParaRPr/>
          </a:p>
        </p:txBody>
      </p:sp>
      <p:sp>
        <p:nvSpPr>
          <p:cNvPr id="58" name="TextShape 2"/>
          <p:cNvSpPr txBox="1"/>
          <p:nvPr/>
        </p:nvSpPr>
        <p:spPr>
          <a:xfrm>
            <a:off x="1346400" y="3141000"/>
            <a:ext cx="6787800" cy="8636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>
                <a:solidFill>
                  <a:srgbClr val="ffffff"/>
                </a:solidFill>
                <a:latin typeface="Arial"/>
              </a:rPr>
              <a:t>	</a:t>
            </a:r>
            <a:r>
              <a:rPr lang="en-US">
                <a:solidFill>
                  <a:srgbClr val="ffffff"/>
                </a:solidFill>
                <a:latin typeface="Arial"/>
              </a:rPr>
              <a:t>	</a:t>
            </a:r>
            <a:r>
              <a:rPr lang="en-US">
                <a:solidFill>
                  <a:srgbClr val="ffffff"/>
                </a:solidFill>
                <a:latin typeface="Arial"/>
              </a:rPr>
              <a:t>	</a:t>
            </a:r>
            <a:r>
              <a:rPr lang="en-US">
                <a:solidFill>
                  <a:srgbClr val="ffffff"/>
                </a:solidFill>
                <a:latin typeface="Arial"/>
              </a:rPr>
              <a:t>	</a:t>
            </a:r>
            <a:r>
              <a:rPr lang="en-US">
                <a:solidFill>
                  <a:srgbClr val="ffffff"/>
                </a:solidFill>
                <a:latin typeface="Arial"/>
              </a:rPr>
              <a:t>	</a:t>
            </a:r>
            <a:r>
              <a:rPr lang="en-US">
                <a:solidFill>
                  <a:srgbClr val="ffffff"/>
                </a:solidFill>
                <a:latin typeface="Arial"/>
              </a:rPr>
              <a:t>	</a:t>
            </a:r>
            <a:r>
              <a:rPr lang="en-US">
                <a:solidFill>
                  <a:srgbClr val="ffffff"/>
                </a:solidFill>
                <a:latin typeface="Arial"/>
              </a:rPr>
              <a:t>	</a:t>
            </a:r>
            <a:r>
              <a:rPr lang="en-US">
                <a:solidFill>
                  <a:srgbClr val="ffffff"/>
                </a:solidFill>
                <a:latin typeface="Arial"/>
              </a:rPr>
              <a:t>	</a:t>
            </a:r>
            <a:r>
              <a:rPr lang="en-US">
                <a:solidFill>
                  <a:srgbClr val="ffffff"/>
                </a:solidFill>
                <a:latin typeface="Arial"/>
              </a:rPr>
              <a:t>	</a:t>
            </a:r>
            <a:r>
              <a:rPr lang="en-US">
                <a:solidFill>
                  <a:srgbClr val="ffffff"/>
                </a:solidFill>
                <a:latin typeface="Arial"/>
              </a:rPr>
              <a:t>	</a:t>
            </a:r>
            <a:r>
              <a:rPr lang="en-US">
                <a:solidFill>
                  <a:srgbClr val="ffffff"/>
                </a:solidFill>
                <a:latin typeface="Arial"/>
              </a:rPr>
              <a:t>Ingrid Vliegen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1080000" y="1700640"/>
            <a:ext cx="7800840" cy="35604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ASML: High tech company produces technical machines</a:t>
            </a:r>
            <a:endParaRPr/>
          </a:p>
          <a:p>
            <a:endParaRPr/>
          </a:p>
          <a:p>
            <a:r>
              <a:rPr lang="en-US"/>
              <a:t>Responsible for machine uptime</a:t>
            </a:r>
            <a:endParaRPr/>
          </a:p>
          <a:p>
            <a:endParaRPr/>
          </a:p>
          <a:p>
            <a:r>
              <a:rPr lang="en-US"/>
              <a:t>To ensure uptime:</a:t>
            </a:r>
            <a:endParaRPr/>
          </a:p>
          <a:p>
            <a:r>
              <a:rPr lang="en-US"/>
              <a:t>preventive maintenance</a:t>
            </a:r>
            <a:endParaRPr/>
          </a:p>
          <a:p>
            <a:r>
              <a:rPr lang="en-US">
                <a:solidFill>
                  <a:srgbClr val="ff0000"/>
                </a:solidFill>
              </a:rPr>
              <a:t>corrective maintenance</a:t>
            </a:r>
            <a:endParaRPr/>
          </a:p>
          <a:p>
            <a:endParaRPr/>
          </a:p>
          <a:p>
            <a:r>
              <a:rPr lang="en-US">
                <a:solidFill>
                  <a:srgbClr val="ff0000"/>
                </a:solidFill>
              </a:rPr>
              <a:t>Needed for maintenance:</a:t>
            </a:r>
            <a:endParaRPr/>
          </a:p>
          <a:p>
            <a:r>
              <a:rPr lang="en-US">
                <a:solidFill>
                  <a:srgbClr val="ff0000"/>
                </a:solidFill>
              </a:rPr>
              <a:t>service engineers</a:t>
            </a:r>
            <a:endParaRPr/>
          </a:p>
          <a:p>
            <a:r>
              <a:rPr lang="en-US">
                <a:solidFill>
                  <a:srgbClr val="ff0000"/>
                </a:solidFill>
              </a:rPr>
              <a:t>spare parts</a:t>
            </a:r>
            <a:endParaRPr/>
          </a:p>
          <a:p>
            <a:r>
              <a:rPr lang="en-US">
                <a:solidFill>
                  <a:srgbClr val="ff0000"/>
                </a:solidFill>
              </a:rPr>
              <a:t>service tools</a:t>
            </a:r>
            <a:endParaRPr/>
          </a:p>
        </p:txBody>
      </p:sp>
      <p:sp>
        <p:nvSpPr>
          <p:cNvPr id="104" name="TextShape 2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105" name="TextShape 3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106" name="TextShape 4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C121C111-71B1-4141-A151-B1C121A1D171}" type="slidenum">
              <a:rPr lang="en-US"/>
              <a:t>&lt;numéro&gt;</a:t>
            </a:fld>
            <a:endParaRPr/>
          </a:p>
        </p:txBody>
      </p:sp>
      <p:sp>
        <p:nvSpPr>
          <p:cNvPr id="107" name="TextShape 5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introduction</a:t>
            </a:r>
            <a:endParaRPr/>
          </a:p>
        </p:txBody>
      </p:sp>
      <p:sp>
        <p:nvSpPr>
          <p:cNvPr id="108" name="TextShape 6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  <p:pic>
        <p:nvPicPr>
          <p:cNvPr descr="" id="109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5251680" y="2566440"/>
            <a:ext cx="3352320" cy="259056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111" name="TextShape 2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112" name="TextShape 3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1141F131-1131-4121-A141-21D131D14121}" type="slidenum">
              <a:rPr lang="en-US"/>
              <a:t>&lt;numéro&gt;</a:t>
            </a:fld>
            <a:endParaRPr/>
          </a:p>
        </p:txBody>
      </p:sp>
      <p:sp>
        <p:nvSpPr>
          <p:cNvPr id="113" name="TextShape 4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Introduction – service tools</a:t>
            </a:r>
            <a:endParaRPr/>
          </a:p>
        </p:txBody>
      </p:sp>
      <p:sp>
        <p:nvSpPr>
          <p:cNvPr id="114" name="TextShape 5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  <p:sp>
        <p:nvSpPr>
          <p:cNvPr id="115" name="CustomShape 6"/>
          <p:cNvSpPr/>
          <p:nvPr/>
        </p:nvSpPr>
        <p:spPr>
          <a:xfrm>
            <a:off x="3352680" y="1777320"/>
            <a:ext cx="5638320" cy="41382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ts val="882"/>
              </a:lnSpc>
              <a:buFont typeface="Wingdings"/>
              <a:buChar char="§"/>
            </a:pPr>
            <a:r>
              <a:rPr lang="en-US">
                <a:solidFill>
                  <a:srgbClr val="000000"/>
                </a:solidFill>
                <a:latin typeface="Arial"/>
              </a:rPr>
              <a:t>Tools used for, among others, the repair, cleaning and/or calibration of machines</a:t>
            </a:r>
            <a:endParaRPr/>
          </a:p>
          <a:p>
            <a:pPr>
              <a:lnSpc>
                <a:spcPts val="882"/>
              </a:lnSpc>
              <a:buFont typeface="Wingdings"/>
              <a:buChar char="§"/>
            </a:pPr>
            <a:r>
              <a:rPr lang="en-US">
                <a:solidFill>
                  <a:srgbClr val="000000"/>
                </a:solidFill>
                <a:latin typeface="Arial"/>
              </a:rPr>
              <a:t>Expensive</a:t>
            </a:r>
            <a:endParaRPr/>
          </a:p>
          <a:p>
            <a:pPr>
              <a:lnSpc>
                <a:spcPts val="882"/>
              </a:lnSpc>
              <a:buFont typeface="Wingdings"/>
              <a:buChar char="§"/>
            </a:pPr>
            <a:r>
              <a:rPr lang="en-US">
                <a:solidFill>
                  <a:srgbClr val="000000"/>
                </a:solidFill>
                <a:latin typeface="Arial"/>
              </a:rPr>
              <a:t>Low demand rates</a:t>
            </a:r>
            <a:endParaRPr/>
          </a:p>
          <a:p>
            <a:pPr>
              <a:lnSpc>
                <a:spcPts val="882"/>
              </a:lnSpc>
              <a:buFont typeface="Wingdings"/>
              <a:buChar char="§"/>
            </a:pPr>
            <a:r>
              <a:rPr lang="en-US">
                <a:solidFill>
                  <a:srgbClr val="000000"/>
                </a:solidFill>
                <a:latin typeface="Arial"/>
              </a:rPr>
              <a:t>Many different tools</a:t>
            </a:r>
            <a:endParaRPr/>
          </a:p>
          <a:p>
            <a:endParaRPr/>
          </a:p>
          <a:p>
            <a:endParaRPr/>
          </a:p>
        </p:txBody>
      </p:sp>
      <p:pic>
        <p:nvPicPr>
          <p:cNvPr descr="" id="11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508000" y="4437000"/>
            <a:ext cx="3386520" cy="1724760"/>
          </a:xfrm>
          <a:prstGeom prst="rect">
            <a:avLst/>
          </a:prstGeom>
        </p:spPr>
      </p:pic>
      <p:sp>
        <p:nvSpPr>
          <p:cNvPr id="117" name="CustomShape 7"/>
          <p:cNvSpPr/>
          <p:nvPr/>
        </p:nvSpPr>
        <p:spPr>
          <a:xfrm>
            <a:off x="3276000" y="3914640"/>
            <a:ext cx="3527280" cy="82188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Wingdings"/>
              <a:buChar char="§"/>
            </a:pPr>
            <a:r>
              <a:rPr lang="en-US" sz="2400">
                <a:solidFill>
                  <a:srgbClr val="000000"/>
                </a:solidFill>
                <a:latin typeface="Arial"/>
              </a:rPr>
              <a:t>  </a:t>
            </a:r>
            <a:r>
              <a:rPr lang="en-US" sz="2400">
                <a:solidFill>
                  <a:srgbClr val="000000"/>
                </a:solidFill>
                <a:latin typeface="Arial"/>
              </a:rPr>
              <a:t>So, no screw drivers…</a:t>
            </a:r>
            <a:endParaRPr/>
          </a:p>
          <a:p>
            <a:endParaRPr/>
          </a:p>
        </p:txBody>
      </p:sp>
    </p:spTree>
  </p:cSld>
  <p:timing>
    <p:tnLst>
      <p:par>
        <p:cTn dur="indefinite" id="23" nodeType="tmRoot" restart="never">
          <p:childTnLst>
            <p:seq>
              <p:cTn dur="indefinite" id="24" nodeType="mainSeq">
                <p:childTnLst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1080000" y="2050920"/>
            <a:ext cx="7800840" cy="35604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Main differences with spare parts:</a:t>
            </a:r>
            <a:endParaRPr/>
          </a:p>
          <a:p>
            <a:r>
              <a:rPr lang="en-US"/>
              <a:t>Tools are usually demanded in sets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Coupling in demands</a:t>
            </a:r>
            <a:endParaRPr/>
          </a:p>
          <a:p>
            <a:r>
              <a:rPr lang="en-US"/>
              <a:t>Spare parts are consumed, while tools are only used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After usage returned to stock point together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Coupling in returns</a:t>
            </a:r>
            <a:endParaRPr/>
          </a:p>
          <a:p>
            <a:endParaRPr/>
          </a:p>
          <a:p>
            <a:r>
              <a:rPr lang="en-US"/>
              <a:t>Now the question is:</a:t>
            </a:r>
            <a:endParaRPr/>
          </a:p>
          <a:p>
            <a:r>
              <a:rPr lang="en-US"/>
              <a:t>Do we need to develop new heuristics for the stock planning of service tools? Or can we (continue to) use available heuristics for spare parts?</a:t>
            </a:r>
            <a:endParaRPr/>
          </a:p>
        </p:txBody>
      </p:sp>
      <p:sp>
        <p:nvSpPr>
          <p:cNvPr id="119" name="TextShape 2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120" name="TextShape 3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121" name="TextShape 4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416191F1-5141-4161-8121-4101B1A131E1}" type="slidenum">
              <a:rPr lang="en-US"/>
              <a:t>&lt;numéro&gt;</a:t>
            </a:fld>
            <a:endParaRPr/>
          </a:p>
        </p:txBody>
      </p:sp>
      <p:sp>
        <p:nvSpPr>
          <p:cNvPr id="122" name="TextShape 5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Introduction - Differences parts and tools</a:t>
            </a:r>
            <a:endParaRPr/>
          </a:p>
        </p:txBody>
      </p:sp>
      <p:sp>
        <p:nvSpPr>
          <p:cNvPr id="123" name="TextShape 6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125" name="TextShape 2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126" name="TextShape 3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F131C181-21B1-4100-8171-4151315191E1}" type="slidenum">
              <a:rPr lang="en-US"/>
              <a:t>&lt;numéro&gt;</a:t>
            </a:fld>
            <a:endParaRPr/>
          </a:p>
        </p:txBody>
      </p:sp>
      <p:sp>
        <p:nvSpPr>
          <p:cNvPr id="127" name="TextShape 4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Introduction – main question</a:t>
            </a:r>
            <a:endParaRPr/>
          </a:p>
        </p:txBody>
      </p:sp>
      <p:sp>
        <p:nvSpPr>
          <p:cNvPr id="128" name="TextShape 5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  <p:sp>
        <p:nvSpPr>
          <p:cNvPr id="129" name="TextShape 6"/>
          <p:cNvSpPr txBox="1"/>
          <p:nvPr/>
        </p:nvSpPr>
        <p:spPr>
          <a:xfrm>
            <a:off x="1080000" y="2050920"/>
            <a:ext cx="7800840" cy="356040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  <a:p>
            <a:endParaRPr/>
          </a:p>
          <a:p>
            <a:endParaRPr/>
          </a:p>
          <a:p>
            <a:pPr algn="ctr"/>
            <a:r>
              <a:rPr lang="en-US" sz="3600"/>
              <a:t>Service tools: why bother?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131" name="TextShape 2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11F151D1-1141-41B1-A1C1-014121217121}" type="slidenum">
              <a:rPr lang="en-US"/>
              <a:t>&lt;numéro&gt;</a:t>
            </a:fld>
            <a:endParaRPr/>
          </a:p>
        </p:txBody>
      </p:sp>
      <p:pic>
        <p:nvPicPr>
          <p:cNvPr descr="" id="132" name="Picture 55"/>
          <p:cNvPicPr/>
          <p:nvPr/>
        </p:nvPicPr>
        <p:blipFill>
          <a:blip r:embed="rId1"/>
          <a:stretch>
            <a:fillRect/>
          </a:stretch>
        </p:blipFill>
        <p:spPr>
          <a:xfrm>
            <a:off x="4512240" y="3430440"/>
            <a:ext cx="1895760" cy="1427400"/>
          </a:xfrm>
          <a:prstGeom prst="rect">
            <a:avLst/>
          </a:prstGeom>
        </p:spPr>
      </p:pic>
      <p:sp>
        <p:nvSpPr>
          <p:cNvPr id="133" name="Line 3"/>
          <p:cNvSpPr/>
          <p:nvPr/>
        </p:nvSpPr>
        <p:spPr>
          <a:xfrm flipV="1">
            <a:off x="4622400" y="2510280"/>
            <a:ext cx="1069920" cy="62388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34" name="Line 4"/>
          <p:cNvSpPr/>
          <p:nvPr/>
        </p:nvSpPr>
        <p:spPr>
          <a:xfrm>
            <a:off x="5235120" y="2510280"/>
            <a:ext cx="1069560" cy="62388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35" name="Line 5"/>
          <p:cNvSpPr/>
          <p:nvPr/>
        </p:nvSpPr>
        <p:spPr>
          <a:xfrm flipH="1">
            <a:off x="4850280" y="3705840"/>
            <a:ext cx="1080" cy="90864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36" name="Line 6"/>
          <p:cNvSpPr/>
          <p:nvPr/>
        </p:nvSpPr>
        <p:spPr>
          <a:xfrm>
            <a:off x="4851000" y="4952160"/>
            <a:ext cx="1225080" cy="2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37" name="Line 7"/>
          <p:cNvSpPr/>
          <p:nvPr/>
        </p:nvSpPr>
        <p:spPr>
          <a:xfrm flipH="1">
            <a:off x="6075000" y="3706920"/>
            <a:ext cx="2160" cy="9075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38" name="CustomShape 8"/>
          <p:cNvSpPr/>
          <p:nvPr/>
        </p:nvSpPr>
        <p:spPr>
          <a:xfrm>
            <a:off x="7063560" y="4878360"/>
            <a:ext cx="1447560" cy="1142640"/>
          </a:xfrm>
          <a:prstGeom prst="irregularSeal1">
            <a:avLst/>
          </a:prstGeom>
          <a:solidFill>
            <a:srgbClr val="ffff00"/>
          </a:solidFill>
        </p:spPr>
      </p:sp>
      <p:pic>
        <p:nvPicPr>
          <p:cNvPr descr="" id="139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7977960" y="2135160"/>
            <a:ext cx="914040" cy="705960"/>
          </a:xfrm>
          <a:prstGeom prst="rect">
            <a:avLst/>
          </a:prstGeom>
        </p:spPr>
      </p:pic>
      <p:pic>
        <p:nvPicPr>
          <p:cNvPr descr="" id="140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7597080" y="3125520"/>
            <a:ext cx="914040" cy="705960"/>
          </a:xfrm>
          <a:prstGeom prst="rect">
            <a:avLst/>
          </a:prstGeom>
        </p:spPr>
      </p:pic>
      <p:pic>
        <p:nvPicPr>
          <p:cNvPr descr="" id="141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7977960" y="4192560"/>
            <a:ext cx="914040" cy="705960"/>
          </a:xfrm>
          <a:prstGeom prst="rect">
            <a:avLst/>
          </a:prstGeom>
        </p:spPr>
      </p:pic>
      <p:pic>
        <p:nvPicPr>
          <p:cNvPr descr="" id="142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7368480" y="5106960"/>
            <a:ext cx="914040" cy="705960"/>
          </a:xfrm>
          <a:prstGeom prst="rect">
            <a:avLst/>
          </a:prstGeom>
        </p:spPr>
      </p:pic>
      <p:sp>
        <p:nvSpPr>
          <p:cNvPr id="143" name="CustomShape 9"/>
          <p:cNvSpPr/>
          <p:nvPr/>
        </p:nvSpPr>
        <p:spPr>
          <a:xfrm>
            <a:off x="4638240" y="1906560"/>
            <a:ext cx="190296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000000"/>
                </a:solidFill>
                <a:latin typeface="Arial"/>
              </a:rPr>
              <a:t>Local warehouse</a:t>
            </a:r>
            <a:endParaRPr/>
          </a:p>
        </p:txBody>
      </p:sp>
      <p:sp>
        <p:nvSpPr>
          <p:cNvPr id="144" name="CustomShape 10"/>
          <p:cNvSpPr/>
          <p:nvPr/>
        </p:nvSpPr>
        <p:spPr>
          <a:xfrm>
            <a:off x="651240" y="1220760"/>
            <a:ext cx="402264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000000"/>
                </a:solidFill>
                <a:latin typeface="Arial Narrow"/>
              </a:rPr>
              <a:t>WAREHOUSES NEAR CUSTOMERS</a:t>
            </a:r>
            <a:endParaRPr/>
          </a:p>
        </p:txBody>
      </p:sp>
      <p:sp>
        <p:nvSpPr>
          <p:cNvPr id="145" name="CustomShape 11"/>
          <p:cNvSpPr/>
          <p:nvPr/>
        </p:nvSpPr>
        <p:spPr>
          <a:xfrm>
            <a:off x="718200" y="1218960"/>
            <a:ext cx="291024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000000"/>
                </a:solidFill>
                <a:latin typeface="Arial Narrow"/>
              </a:rPr>
              <a:t>MACHINE BREAK DOWN</a:t>
            </a:r>
            <a:endParaRPr/>
          </a:p>
        </p:txBody>
      </p:sp>
      <p:sp>
        <p:nvSpPr>
          <p:cNvPr id="146" name="CustomShape 12"/>
          <p:cNvSpPr/>
          <p:nvPr/>
        </p:nvSpPr>
        <p:spPr>
          <a:xfrm>
            <a:off x="514080" y="1218960"/>
            <a:ext cx="528912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000000"/>
                </a:solidFill>
                <a:latin typeface="Arial Narrow"/>
              </a:rPr>
              <a:t>DEMAND OCCURS AT NEAREST WAREHOUSE</a:t>
            </a:r>
            <a:endParaRPr/>
          </a:p>
        </p:txBody>
      </p:sp>
      <p:sp>
        <p:nvSpPr>
          <p:cNvPr id="147" name="Line 13"/>
          <p:cNvSpPr/>
          <p:nvPr/>
        </p:nvSpPr>
        <p:spPr>
          <a:xfrm flipH="1" flipV="1">
            <a:off x="6606360" y="4420800"/>
            <a:ext cx="914400" cy="60984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pic>
        <p:nvPicPr>
          <p:cNvPr descr="" id="148" name="Picture 29"/>
          <p:cNvPicPr/>
          <p:nvPr/>
        </p:nvPicPr>
        <p:blipFill>
          <a:blip r:embed="rId6"/>
          <a:stretch>
            <a:fillRect/>
          </a:stretch>
        </p:blipFill>
        <p:spPr>
          <a:xfrm>
            <a:off x="6987600" y="4268520"/>
            <a:ext cx="496440" cy="632880"/>
          </a:xfrm>
          <a:prstGeom prst="rect">
            <a:avLst/>
          </a:prstGeom>
        </p:spPr>
      </p:pic>
      <p:sp>
        <p:nvSpPr>
          <p:cNvPr id="149" name="Line 14"/>
          <p:cNvSpPr/>
          <p:nvPr/>
        </p:nvSpPr>
        <p:spPr>
          <a:xfrm flipH="1" flipV="1">
            <a:off x="5996880" y="3582720"/>
            <a:ext cx="609480" cy="83808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50" name="CustomShape 15"/>
          <p:cNvSpPr/>
          <p:nvPr/>
        </p:nvSpPr>
        <p:spPr>
          <a:xfrm>
            <a:off x="655920" y="1218960"/>
            <a:ext cx="374220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000000"/>
                </a:solidFill>
                <a:latin typeface="Arial Narrow"/>
              </a:rPr>
              <a:t>DEMAND FOR MULTIPLE TOOLS</a:t>
            </a:r>
            <a:endParaRPr/>
          </a:p>
        </p:txBody>
      </p:sp>
      <p:sp>
        <p:nvSpPr>
          <p:cNvPr id="151" name="Line 16"/>
          <p:cNvSpPr/>
          <p:nvPr/>
        </p:nvSpPr>
        <p:spPr>
          <a:xfrm flipH="1" flipV="1">
            <a:off x="6606360" y="4420800"/>
            <a:ext cx="914400" cy="6098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pic>
        <p:nvPicPr>
          <p:cNvPr descr="" id="152" name="Picture 39"/>
          <p:cNvPicPr/>
          <p:nvPr/>
        </p:nvPicPr>
        <p:blipFill>
          <a:blip r:embed="rId7"/>
          <a:stretch>
            <a:fillRect/>
          </a:stretch>
        </p:blipFill>
        <p:spPr>
          <a:xfrm>
            <a:off x="5691960" y="3887640"/>
            <a:ext cx="780840" cy="839520"/>
          </a:xfrm>
          <a:prstGeom prst="rect">
            <a:avLst/>
          </a:prstGeom>
        </p:spPr>
      </p:pic>
      <p:sp>
        <p:nvSpPr>
          <p:cNvPr id="153" name="CustomShape 17"/>
          <p:cNvSpPr/>
          <p:nvPr/>
        </p:nvSpPr>
        <p:spPr>
          <a:xfrm>
            <a:off x="568440" y="1218960"/>
            <a:ext cx="464004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000000"/>
                </a:solidFill>
                <a:latin typeface="Arial Narrow"/>
              </a:rPr>
              <a:t>IF AVAILABLE, ENGINEER TAKES TOOLS</a:t>
            </a:r>
            <a:endParaRPr/>
          </a:p>
        </p:txBody>
      </p:sp>
      <p:pic>
        <p:nvPicPr>
          <p:cNvPr descr="" id="154" name="Picture 40"/>
          <p:cNvPicPr/>
          <p:nvPr/>
        </p:nvPicPr>
        <p:blipFill>
          <a:blip r:embed="rId8"/>
          <a:stretch>
            <a:fillRect/>
          </a:stretch>
        </p:blipFill>
        <p:spPr>
          <a:xfrm>
            <a:off x="7444800" y="5030640"/>
            <a:ext cx="780840" cy="839520"/>
          </a:xfrm>
          <a:prstGeom prst="rect">
            <a:avLst/>
          </a:prstGeom>
        </p:spPr>
      </p:pic>
      <p:sp>
        <p:nvSpPr>
          <p:cNvPr id="155" name="CustomShape 18"/>
          <p:cNvSpPr/>
          <p:nvPr/>
        </p:nvSpPr>
        <p:spPr>
          <a:xfrm>
            <a:off x="504000" y="1218960"/>
            <a:ext cx="551916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000000"/>
                </a:solidFill>
                <a:latin typeface="Arial Narrow"/>
              </a:rPr>
              <a:t>AFTER REPAIR ACTION, TOOLS ARE RETURNED</a:t>
            </a:r>
            <a:endParaRPr/>
          </a:p>
        </p:txBody>
      </p:sp>
      <p:sp>
        <p:nvSpPr>
          <p:cNvPr id="156" name="CustomShape 19"/>
          <p:cNvSpPr/>
          <p:nvPr/>
        </p:nvSpPr>
        <p:spPr>
          <a:xfrm>
            <a:off x="575640" y="1218960"/>
            <a:ext cx="470088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000000"/>
                </a:solidFill>
                <a:latin typeface="Arial Narrow"/>
              </a:rPr>
              <a:t>MACHINE REPAIRED, TOOLS RETURNED</a:t>
            </a:r>
            <a:endParaRPr/>
          </a:p>
        </p:txBody>
      </p:sp>
      <p:sp>
        <p:nvSpPr>
          <p:cNvPr id="157" name="CustomShape 20"/>
          <p:cNvSpPr/>
          <p:nvPr/>
        </p:nvSpPr>
        <p:spPr>
          <a:xfrm>
            <a:off x="590760" y="1830240"/>
            <a:ext cx="2093400" cy="364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Central warehouse</a:t>
            </a:r>
            <a:endParaRPr/>
          </a:p>
        </p:txBody>
      </p:sp>
      <p:pic>
        <p:nvPicPr>
          <p:cNvPr descr="" id="158" name="Picture 64"/>
          <p:cNvPicPr/>
          <p:nvPr/>
        </p:nvPicPr>
        <p:blipFill>
          <a:blip r:embed="rId9"/>
          <a:stretch>
            <a:fillRect/>
          </a:stretch>
        </p:blipFill>
        <p:spPr>
          <a:xfrm>
            <a:off x="4951080" y="3033720"/>
            <a:ext cx="914040" cy="653400"/>
          </a:xfrm>
          <a:prstGeom prst="rect">
            <a:avLst/>
          </a:prstGeom>
        </p:spPr>
      </p:pic>
      <p:pic>
        <p:nvPicPr>
          <p:cNvPr descr="" id="159" name="Picture 65"/>
          <p:cNvPicPr/>
          <p:nvPr/>
        </p:nvPicPr>
        <p:blipFill>
          <a:blip r:embed="rId10"/>
          <a:stretch>
            <a:fillRect/>
          </a:stretch>
        </p:blipFill>
        <p:spPr>
          <a:xfrm>
            <a:off x="4930200" y="4268520"/>
            <a:ext cx="941040" cy="571680"/>
          </a:xfrm>
          <a:prstGeom prst="rect">
            <a:avLst/>
          </a:prstGeom>
        </p:spPr>
      </p:pic>
      <p:sp>
        <p:nvSpPr>
          <p:cNvPr id="160" name="Line 21"/>
          <p:cNvSpPr/>
          <p:nvPr/>
        </p:nvSpPr>
        <p:spPr>
          <a:xfrm flipH="1">
            <a:off x="5844240" y="4420800"/>
            <a:ext cx="762120" cy="7632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61" name="Line 22"/>
          <p:cNvSpPr/>
          <p:nvPr/>
        </p:nvSpPr>
        <p:spPr>
          <a:xfrm flipH="1">
            <a:off x="5400720" y="3687120"/>
            <a:ext cx="7200" cy="581400"/>
          </a:xfrm>
          <a:prstGeom prst="line">
            <a:avLst/>
          </a:prstGeom>
          <a:ln w="12600">
            <a:solidFill>
              <a:srgbClr val="000000"/>
            </a:solidFill>
            <a:custDash>
              <a:ds d="105000" sp="35000"/>
            </a:custDash>
            <a:round/>
          </a:ln>
        </p:spPr>
      </p:sp>
      <p:sp>
        <p:nvSpPr>
          <p:cNvPr id="162" name="Line 23"/>
          <p:cNvSpPr/>
          <p:nvPr/>
        </p:nvSpPr>
        <p:spPr>
          <a:xfrm flipV="1">
            <a:off x="1057680" y="2402640"/>
            <a:ext cx="612720" cy="38772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63" name="Line 24"/>
          <p:cNvSpPr/>
          <p:nvPr/>
        </p:nvSpPr>
        <p:spPr>
          <a:xfrm>
            <a:off x="1438560" y="2402640"/>
            <a:ext cx="612360" cy="38772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64" name="Line 25"/>
          <p:cNvSpPr/>
          <p:nvPr/>
        </p:nvSpPr>
        <p:spPr>
          <a:xfrm flipH="1">
            <a:off x="1173240" y="3080520"/>
            <a:ext cx="720" cy="56448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65" name="Line 26"/>
          <p:cNvSpPr/>
          <p:nvPr/>
        </p:nvSpPr>
        <p:spPr>
          <a:xfrm>
            <a:off x="1173600" y="3816360"/>
            <a:ext cx="761400" cy="108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66" name="Line 27"/>
          <p:cNvSpPr/>
          <p:nvPr/>
        </p:nvSpPr>
        <p:spPr>
          <a:xfrm flipH="1">
            <a:off x="1934640" y="3080880"/>
            <a:ext cx="1080" cy="56412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pic>
        <p:nvPicPr>
          <p:cNvPr descr="" id="167" name="Picture 78"/>
          <p:cNvPicPr/>
          <p:nvPr/>
        </p:nvPicPr>
        <p:blipFill>
          <a:blip r:embed="rId11"/>
          <a:stretch>
            <a:fillRect/>
          </a:stretch>
        </p:blipFill>
        <p:spPr>
          <a:xfrm>
            <a:off x="967680" y="2947320"/>
            <a:ext cx="1162800" cy="837720"/>
          </a:xfrm>
          <a:prstGeom prst="rect">
            <a:avLst/>
          </a:prstGeom>
        </p:spPr>
      </p:pic>
      <p:sp>
        <p:nvSpPr>
          <p:cNvPr id="168" name="TextShape 28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Introduction – situation </a:t>
            </a:r>
            <a:endParaRPr/>
          </a:p>
        </p:txBody>
      </p:sp>
      <p:sp>
        <p:nvSpPr>
          <p:cNvPr id="169" name="TextShape 29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</p:spTree>
  </p:cSld>
  <p:timing>
    <p:tnLst>
      <p:par>
        <p:cTn dur="indefinite" id="31" nodeType="tmRoot" restart="never">
          <p:childTnLst>
            <p:seq>
              <p:cTn dur="indefinite" id="32" nodeType="mainSeq">
                <p:childTnLst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id="53" nodeType="click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3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5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7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>
                      <p:stCondLst>
                        <p:cond delay="indefinite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hold" id="77" nodeType="click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9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1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3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9" nodeType="withEffect" presetClass="path" presetID="49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fill="hold" id="90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2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4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6">
                      <p:stCondLst>
                        <p:cond delay="indefinite"/>
                      </p:stCondLst>
                      <p:childTnLst>
                        <p:par>
                          <p:cTn fill="hold" id="97">
                            <p:stCondLst>
                              <p:cond delay="0"/>
                            </p:stCondLst>
                            <p:childTnLst>
                              <p:par>
                                <p:cTn fill="hold" id="98" nodeType="click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0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2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4" nodeType="withEffect" presetClass="path" presetID="49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fill="hold" id="10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7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9">
                      <p:stCondLst>
                        <p:cond delay="indefinite"/>
                      </p:stCondLst>
                      <p:childTnLst>
                        <p:par>
                          <p:cTn fill="hold" id="110">
                            <p:stCondLst>
                              <p:cond delay="0"/>
                            </p:stCondLst>
                            <p:childTnLst>
                              <p:par>
                                <p:cTn fill="hold" id="11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7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9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171" name="TextShape 2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172" name="TextShape 3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71812121-3101-41A1-A101-B1E1B14131B1}" type="slidenum">
              <a:rPr lang="en-US"/>
              <a:t>&lt;numéro&gt;</a:t>
            </a:fld>
            <a:endParaRPr/>
          </a:p>
        </p:txBody>
      </p:sp>
      <p:sp>
        <p:nvSpPr>
          <p:cNvPr id="173" name="TextShape 4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Introduction – Situation </a:t>
            </a:r>
            <a:endParaRPr/>
          </a:p>
        </p:txBody>
      </p:sp>
      <p:sp>
        <p:nvSpPr>
          <p:cNvPr id="174" name="CustomShape 5"/>
          <p:cNvSpPr/>
          <p:nvPr/>
        </p:nvSpPr>
        <p:spPr>
          <a:xfrm>
            <a:off x="787320" y="1196640"/>
            <a:ext cx="282168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000000"/>
                </a:solidFill>
                <a:latin typeface="Arial Narrow"/>
              </a:rPr>
              <a:t>TOOLS ARE RETURNED</a:t>
            </a:r>
            <a:endParaRPr/>
          </a:p>
        </p:txBody>
      </p:sp>
      <p:sp>
        <p:nvSpPr>
          <p:cNvPr id="175" name="CustomShape 6"/>
          <p:cNvSpPr/>
          <p:nvPr/>
        </p:nvSpPr>
        <p:spPr>
          <a:xfrm>
            <a:off x="582840" y="1196640"/>
            <a:ext cx="529380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000000"/>
                </a:solidFill>
                <a:latin typeface="Arial Narrow"/>
              </a:rPr>
              <a:t>TOOLS NOT AVAILABLE, EMERGENCY SUPPLY</a:t>
            </a:r>
            <a:endParaRPr/>
          </a:p>
        </p:txBody>
      </p:sp>
      <p:sp>
        <p:nvSpPr>
          <p:cNvPr id="176" name="CustomShape 7"/>
          <p:cNvSpPr/>
          <p:nvPr/>
        </p:nvSpPr>
        <p:spPr>
          <a:xfrm>
            <a:off x="613800" y="1196640"/>
            <a:ext cx="484560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000000"/>
                </a:solidFill>
                <a:latin typeface="Arial Narrow"/>
              </a:rPr>
              <a:t>MACHINES REPAIRED, TOOLS RETURNED</a:t>
            </a:r>
            <a:endParaRPr/>
          </a:p>
        </p:txBody>
      </p:sp>
      <p:sp>
        <p:nvSpPr>
          <p:cNvPr id="177" name="CustomShape 8"/>
          <p:cNvSpPr/>
          <p:nvPr/>
        </p:nvSpPr>
        <p:spPr>
          <a:xfrm>
            <a:off x="637920" y="1198440"/>
            <a:ext cx="419328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000000"/>
                </a:solidFill>
                <a:latin typeface="Arial Narrow"/>
              </a:rPr>
              <a:t>NOT ALL NEEDED TOOLS IN STOCK</a:t>
            </a:r>
            <a:endParaRPr/>
          </a:p>
        </p:txBody>
      </p:sp>
      <p:sp>
        <p:nvSpPr>
          <p:cNvPr id="178" name="CustomShape 9"/>
          <p:cNvSpPr/>
          <p:nvPr/>
        </p:nvSpPr>
        <p:spPr>
          <a:xfrm>
            <a:off x="7063560" y="4892760"/>
            <a:ext cx="1447560" cy="1142640"/>
          </a:xfrm>
          <a:prstGeom prst="irregularSeal1">
            <a:avLst/>
          </a:prstGeom>
          <a:solidFill>
            <a:srgbClr val="ffff00"/>
          </a:solidFill>
        </p:spPr>
      </p:sp>
      <p:pic>
        <p:nvPicPr>
          <p:cNvPr descr="" id="179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7977960" y="2149560"/>
            <a:ext cx="914040" cy="705960"/>
          </a:xfrm>
          <a:prstGeom prst="rect">
            <a:avLst/>
          </a:prstGeom>
        </p:spPr>
      </p:pic>
      <p:pic>
        <p:nvPicPr>
          <p:cNvPr descr="" id="180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7597080" y="3140280"/>
            <a:ext cx="914040" cy="705960"/>
          </a:xfrm>
          <a:prstGeom prst="rect">
            <a:avLst/>
          </a:prstGeom>
        </p:spPr>
      </p:pic>
      <p:pic>
        <p:nvPicPr>
          <p:cNvPr descr="" id="181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7977960" y="4206960"/>
            <a:ext cx="914040" cy="705960"/>
          </a:xfrm>
          <a:prstGeom prst="rect">
            <a:avLst/>
          </a:prstGeom>
        </p:spPr>
      </p:pic>
      <p:pic>
        <p:nvPicPr>
          <p:cNvPr descr="" id="182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7368480" y="5121360"/>
            <a:ext cx="914040" cy="705960"/>
          </a:xfrm>
          <a:prstGeom prst="rect">
            <a:avLst/>
          </a:prstGeom>
        </p:spPr>
      </p:pic>
      <p:pic>
        <p:nvPicPr>
          <p:cNvPr descr="" id="183" name="Picture 20"/>
          <p:cNvPicPr/>
          <p:nvPr/>
        </p:nvPicPr>
        <p:blipFill>
          <a:blip r:embed="rId5"/>
          <a:stretch>
            <a:fillRect/>
          </a:stretch>
        </p:blipFill>
        <p:spPr>
          <a:xfrm>
            <a:off x="6987600" y="4283280"/>
            <a:ext cx="496440" cy="632880"/>
          </a:xfrm>
          <a:prstGeom prst="rect">
            <a:avLst/>
          </a:prstGeom>
        </p:spPr>
      </p:pic>
      <p:sp>
        <p:nvSpPr>
          <p:cNvPr id="184" name="Line 10"/>
          <p:cNvSpPr/>
          <p:nvPr/>
        </p:nvSpPr>
        <p:spPr>
          <a:xfrm flipH="1" flipV="1">
            <a:off x="5920560" y="3368520"/>
            <a:ext cx="685800" cy="106704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85" name="Line 11"/>
          <p:cNvSpPr/>
          <p:nvPr/>
        </p:nvSpPr>
        <p:spPr>
          <a:xfrm flipH="1">
            <a:off x="5844240" y="4435560"/>
            <a:ext cx="762120" cy="7596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86" name="Line 12"/>
          <p:cNvSpPr/>
          <p:nvPr/>
        </p:nvSpPr>
        <p:spPr>
          <a:xfrm flipH="1" flipV="1">
            <a:off x="6606360" y="4435560"/>
            <a:ext cx="914400" cy="6094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pic>
        <p:nvPicPr>
          <p:cNvPr descr="" id="187" name="Picture 30"/>
          <p:cNvPicPr/>
          <p:nvPr/>
        </p:nvPicPr>
        <p:blipFill>
          <a:blip r:embed="rId6"/>
          <a:stretch>
            <a:fillRect/>
          </a:stretch>
        </p:blipFill>
        <p:spPr>
          <a:xfrm>
            <a:off x="5616000" y="4054680"/>
            <a:ext cx="780840" cy="839520"/>
          </a:xfrm>
          <a:prstGeom prst="rect">
            <a:avLst/>
          </a:prstGeom>
        </p:spPr>
      </p:pic>
      <p:pic>
        <p:nvPicPr>
          <p:cNvPr descr="" id="188" name="Picture 31"/>
          <p:cNvPicPr/>
          <p:nvPr/>
        </p:nvPicPr>
        <p:blipFill>
          <a:blip r:embed="rId7"/>
          <a:stretch>
            <a:fillRect/>
          </a:stretch>
        </p:blipFill>
        <p:spPr>
          <a:xfrm>
            <a:off x="7444800" y="5045400"/>
            <a:ext cx="780840" cy="839520"/>
          </a:xfrm>
          <a:prstGeom prst="rect">
            <a:avLst/>
          </a:prstGeom>
        </p:spPr>
      </p:pic>
      <p:pic>
        <p:nvPicPr>
          <p:cNvPr descr="" id="189" name="Picture 37"/>
          <p:cNvPicPr/>
          <p:nvPr/>
        </p:nvPicPr>
        <p:blipFill>
          <a:blip r:embed="rId8"/>
          <a:stretch>
            <a:fillRect/>
          </a:stretch>
        </p:blipFill>
        <p:spPr>
          <a:xfrm>
            <a:off x="1196280" y="2911680"/>
            <a:ext cx="914040" cy="793440"/>
          </a:xfrm>
          <a:prstGeom prst="rect">
            <a:avLst/>
          </a:prstGeom>
        </p:spPr>
      </p:pic>
      <p:pic>
        <p:nvPicPr>
          <p:cNvPr descr="" id="190" name="Picture 38"/>
          <p:cNvPicPr/>
          <p:nvPr/>
        </p:nvPicPr>
        <p:blipFill>
          <a:blip r:embed="rId9"/>
          <a:stretch>
            <a:fillRect/>
          </a:stretch>
        </p:blipFill>
        <p:spPr>
          <a:xfrm>
            <a:off x="7292160" y="5121360"/>
            <a:ext cx="914040" cy="793440"/>
          </a:xfrm>
          <a:prstGeom prst="rect">
            <a:avLst/>
          </a:prstGeom>
        </p:spPr>
      </p:pic>
      <p:sp>
        <p:nvSpPr>
          <p:cNvPr id="191" name="CustomShape 13"/>
          <p:cNvSpPr/>
          <p:nvPr/>
        </p:nvSpPr>
        <p:spPr>
          <a:xfrm>
            <a:off x="590760" y="1845000"/>
            <a:ext cx="2093400" cy="364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Central warehouse</a:t>
            </a:r>
            <a:endParaRPr/>
          </a:p>
        </p:txBody>
      </p:sp>
      <p:sp>
        <p:nvSpPr>
          <p:cNvPr id="192" name="Line 14"/>
          <p:cNvSpPr/>
          <p:nvPr/>
        </p:nvSpPr>
        <p:spPr>
          <a:xfrm flipV="1">
            <a:off x="4622400" y="2524680"/>
            <a:ext cx="1069920" cy="62424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93" name="Line 15"/>
          <p:cNvSpPr/>
          <p:nvPr/>
        </p:nvSpPr>
        <p:spPr>
          <a:xfrm>
            <a:off x="5235120" y="2524680"/>
            <a:ext cx="1069560" cy="62424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94" name="Line 16"/>
          <p:cNvSpPr/>
          <p:nvPr/>
        </p:nvSpPr>
        <p:spPr>
          <a:xfrm flipH="1">
            <a:off x="4850280" y="3720600"/>
            <a:ext cx="1080" cy="90828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95" name="Line 17"/>
          <p:cNvSpPr/>
          <p:nvPr/>
        </p:nvSpPr>
        <p:spPr>
          <a:xfrm>
            <a:off x="4851000" y="4966920"/>
            <a:ext cx="1225080" cy="180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96" name="Line 18"/>
          <p:cNvSpPr/>
          <p:nvPr/>
        </p:nvSpPr>
        <p:spPr>
          <a:xfrm flipH="1">
            <a:off x="6075000" y="3721320"/>
            <a:ext cx="2160" cy="90792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pic>
        <p:nvPicPr>
          <p:cNvPr descr="" id="197" name="Picture 45"/>
          <p:cNvPicPr/>
          <p:nvPr/>
        </p:nvPicPr>
        <p:blipFill>
          <a:blip r:embed="rId10"/>
          <a:stretch>
            <a:fillRect/>
          </a:stretch>
        </p:blipFill>
        <p:spPr>
          <a:xfrm>
            <a:off x="4951080" y="3048120"/>
            <a:ext cx="914040" cy="653400"/>
          </a:xfrm>
          <a:prstGeom prst="rect">
            <a:avLst/>
          </a:prstGeom>
        </p:spPr>
      </p:pic>
      <p:pic>
        <p:nvPicPr>
          <p:cNvPr descr="" id="198" name="Picture 46"/>
          <p:cNvPicPr/>
          <p:nvPr/>
        </p:nvPicPr>
        <p:blipFill>
          <a:blip r:embed="rId11"/>
          <a:stretch>
            <a:fillRect/>
          </a:stretch>
        </p:blipFill>
        <p:spPr>
          <a:xfrm>
            <a:off x="4930200" y="4283280"/>
            <a:ext cx="941040" cy="571680"/>
          </a:xfrm>
          <a:prstGeom prst="rect">
            <a:avLst/>
          </a:prstGeom>
        </p:spPr>
      </p:pic>
      <p:sp>
        <p:nvSpPr>
          <p:cNvPr id="199" name="Line 19"/>
          <p:cNvSpPr/>
          <p:nvPr/>
        </p:nvSpPr>
        <p:spPr>
          <a:xfrm flipH="1">
            <a:off x="5024160" y="3005640"/>
            <a:ext cx="822960" cy="822960"/>
          </a:xfrm>
          <a:prstGeom prst="line">
            <a:avLst/>
          </a:prstGeom>
          <a:ln w="50760">
            <a:solidFill>
              <a:srgbClr val="cf0072"/>
            </a:solidFill>
            <a:round/>
          </a:ln>
        </p:spPr>
      </p:sp>
      <p:sp>
        <p:nvSpPr>
          <p:cNvPr id="200" name="Line 20"/>
          <p:cNvSpPr/>
          <p:nvPr/>
        </p:nvSpPr>
        <p:spPr>
          <a:xfrm>
            <a:off x="5024160" y="3417120"/>
            <a:ext cx="822240" cy="411480"/>
          </a:xfrm>
          <a:prstGeom prst="line">
            <a:avLst/>
          </a:prstGeom>
          <a:ln w="50760">
            <a:solidFill>
              <a:srgbClr val="cf0072"/>
            </a:solidFill>
            <a:round/>
          </a:ln>
        </p:spPr>
      </p:sp>
      <p:sp>
        <p:nvSpPr>
          <p:cNvPr id="201" name="Line 21"/>
          <p:cNvSpPr/>
          <p:nvPr/>
        </p:nvSpPr>
        <p:spPr>
          <a:xfrm flipH="1">
            <a:off x="5400720" y="3701880"/>
            <a:ext cx="7200" cy="581040"/>
          </a:xfrm>
          <a:prstGeom prst="line">
            <a:avLst/>
          </a:prstGeom>
          <a:ln w="12600">
            <a:solidFill>
              <a:srgbClr val="000000"/>
            </a:solidFill>
            <a:custDash>
              <a:ds d="105000" sp="35000"/>
            </a:custDash>
            <a:round/>
          </a:ln>
        </p:spPr>
      </p:sp>
      <p:sp>
        <p:nvSpPr>
          <p:cNvPr id="202" name="Line 22"/>
          <p:cNvSpPr/>
          <p:nvPr/>
        </p:nvSpPr>
        <p:spPr>
          <a:xfrm flipV="1">
            <a:off x="1057680" y="2417040"/>
            <a:ext cx="612720" cy="38808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203" name="Line 23"/>
          <p:cNvSpPr/>
          <p:nvPr/>
        </p:nvSpPr>
        <p:spPr>
          <a:xfrm>
            <a:off x="1438560" y="2417040"/>
            <a:ext cx="612360" cy="38808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204" name="Line 24"/>
          <p:cNvSpPr/>
          <p:nvPr/>
        </p:nvSpPr>
        <p:spPr>
          <a:xfrm flipH="1">
            <a:off x="1173240" y="3094920"/>
            <a:ext cx="720" cy="56448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205" name="Line 25"/>
          <p:cNvSpPr/>
          <p:nvPr/>
        </p:nvSpPr>
        <p:spPr>
          <a:xfrm>
            <a:off x="1173600" y="3830760"/>
            <a:ext cx="761400" cy="108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206" name="Line 26"/>
          <p:cNvSpPr/>
          <p:nvPr/>
        </p:nvSpPr>
        <p:spPr>
          <a:xfrm flipH="1">
            <a:off x="1934640" y="3095640"/>
            <a:ext cx="1080" cy="56412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pic>
        <p:nvPicPr>
          <p:cNvPr descr="" id="207" name="Picture 65"/>
          <p:cNvPicPr/>
          <p:nvPr/>
        </p:nvPicPr>
        <p:blipFill>
          <a:blip r:embed="rId12"/>
          <a:stretch>
            <a:fillRect/>
          </a:stretch>
        </p:blipFill>
        <p:spPr>
          <a:xfrm>
            <a:off x="1119960" y="2988000"/>
            <a:ext cx="914040" cy="653400"/>
          </a:xfrm>
          <a:prstGeom prst="rect">
            <a:avLst/>
          </a:prstGeom>
        </p:spPr>
      </p:pic>
      <p:sp>
        <p:nvSpPr>
          <p:cNvPr id="208" name="CustomShape 27"/>
          <p:cNvSpPr/>
          <p:nvPr/>
        </p:nvSpPr>
        <p:spPr>
          <a:xfrm>
            <a:off x="4638240" y="1920960"/>
            <a:ext cx="190296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000000"/>
                </a:solidFill>
                <a:latin typeface="Arial"/>
              </a:rPr>
              <a:t>Local warehouse</a:t>
            </a:r>
            <a:endParaRPr/>
          </a:p>
        </p:txBody>
      </p:sp>
    </p:spTree>
  </p:cSld>
  <p:timing>
    <p:tnLst>
      <p:par>
        <p:cTn dur="indefinite" id="123" nodeType="tmRoot" restart="never">
          <p:childTnLst>
            <p:seq>
              <p:cTn dur="indefinite" id="124" nodeType="mainSeq">
                <p:childTnLst>
                  <p:par>
                    <p:cTn fill="hold" id="125">
                      <p:stCondLst>
                        <p:cond delay="indefinite"/>
                      </p:stCondLst>
                      <p:childTnLst>
                        <p:par>
                          <p:cTn fill="hold" id="126">
                            <p:stCondLst>
                              <p:cond delay="0"/>
                            </p:stCondLst>
                            <p:childTnLst>
                              <p:par>
                                <p:cTn fill="hold" id="127" nodeType="click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3" nodeType="withEffect" presetClass="path" presetID="63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fill="hold" id="134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6" nodeType="withEffect" presetClass="path" presetID="49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fill="hold" id="137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9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1">
                      <p:stCondLst>
                        <p:cond delay="indefinite"/>
                      </p:stCondLst>
                      <p:childTnLst>
                        <p:par>
                          <p:cTn fill="hold" id="142">
                            <p:stCondLst>
                              <p:cond delay="0"/>
                            </p:stCondLst>
                            <p:childTnLst>
                              <p:par>
                                <p:cTn fill="hold" id="143" nodeType="click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1" nodeType="withEffect" presetClass="path" presetID="63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fill="hold" id="152" nodeType="withEffect" presetClass="path" presetID="49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fill="hold" id="153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5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7">
                      <p:stCondLst>
                        <p:cond delay="indefinite"/>
                      </p:stCondLst>
                      <p:childTnLst>
                        <p:par>
                          <p:cTn fill="hold" id="158">
                            <p:stCondLst>
                              <p:cond delay="0"/>
                            </p:stCondLst>
                            <p:childTnLst>
                              <p:par>
                                <p:cTn fill="hold" id="159" nodeType="click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3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5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7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9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1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3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5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1080000" y="2050920"/>
            <a:ext cx="7800840" cy="35604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Objective ASML:</a:t>
            </a:r>
            <a:endParaRPr/>
          </a:p>
          <a:p>
            <a:r>
              <a:rPr lang="en-US"/>
              <a:t>	</a:t>
            </a:r>
            <a:r>
              <a:rPr lang="en-US"/>
              <a:t>Min </a:t>
            </a:r>
            <a:r>
              <a:rPr lang="en-US"/>
              <a:t>	</a:t>
            </a:r>
            <a:r>
              <a:rPr lang="en-US"/>
              <a:t>Inventory holding costs</a:t>
            </a:r>
            <a:endParaRPr/>
          </a:p>
          <a:p>
            <a:r>
              <a:rPr lang="en-US"/>
              <a:t>	</a:t>
            </a:r>
            <a:r>
              <a:rPr lang="en-US"/>
              <a:t>s.t. </a:t>
            </a:r>
            <a:r>
              <a:rPr lang="en-US"/>
              <a:t>	</a:t>
            </a:r>
            <a:r>
              <a:rPr lang="en-US"/>
              <a:t>Service level ≥ Target service level</a:t>
            </a:r>
            <a:endParaRPr/>
          </a:p>
          <a:p>
            <a:endParaRPr/>
          </a:p>
          <a:p>
            <a:r>
              <a:rPr lang="en-US"/>
              <a:t>Goal of research:</a:t>
            </a:r>
            <a:endParaRPr/>
          </a:p>
          <a:p>
            <a:r>
              <a:rPr lang="en-US"/>
              <a:t>Develop an efficient heuristic to determine near-optimal stock levels for service tools for this optimization problem</a:t>
            </a:r>
            <a:endParaRPr/>
          </a:p>
          <a:p>
            <a:r>
              <a:rPr lang="en-US"/>
              <a:t>Compare heuristic with known heuristic for the planning of spare parts</a:t>
            </a:r>
            <a:endParaRPr/>
          </a:p>
        </p:txBody>
      </p:sp>
      <p:sp>
        <p:nvSpPr>
          <p:cNvPr id="210" name="TextShape 2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211" name="TextShape 3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212" name="TextShape 4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3141B1B1-D111-41A1-B1F1-71D18191D171}" type="slidenum">
              <a:rPr lang="en-US"/>
              <a:t>&lt;numéro&gt;</a:t>
            </a:fld>
            <a:endParaRPr/>
          </a:p>
        </p:txBody>
      </p:sp>
      <p:sp>
        <p:nvSpPr>
          <p:cNvPr id="213" name="TextShape 5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Introduction – goal study</a:t>
            </a:r>
            <a:endParaRPr/>
          </a:p>
        </p:txBody>
      </p:sp>
      <p:sp>
        <p:nvSpPr>
          <p:cNvPr id="214" name="TextShape 6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1080000" y="2050920"/>
            <a:ext cx="7800840" cy="35604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Introduction</a:t>
            </a:r>
            <a:endParaRPr/>
          </a:p>
          <a:p>
            <a:r>
              <a:rPr lang="en-US">
                <a:solidFill>
                  <a:srgbClr val="ff0000"/>
                </a:solidFill>
              </a:rPr>
              <a:t>Literature</a:t>
            </a:r>
            <a:endParaRPr/>
          </a:p>
          <a:p>
            <a:r>
              <a:rPr lang="en-US">
                <a:solidFill>
                  <a:srgbClr val="ff0000"/>
                </a:solidFill>
              </a:rPr>
              <a:t>Model</a:t>
            </a:r>
            <a:endParaRPr/>
          </a:p>
          <a:p>
            <a:r>
              <a:rPr lang="en-US">
                <a:solidFill>
                  <a:srgbClr val="ff0000"/>
                </a:solidFill>
              </a:rPr>
              <a:t>Approach</a:t>
            </a:r>
            <a:endParaRPr/>
          </a:p>
          <a:p>
            <a:r>
              <a:rPr lang="en-US">
                <a:solidFill>
                  <a:srgbClr val="ff0000"/>
                </a:solidFill>
              </a:rPr>
              <a:t>Results</a:t>
            </a:r>
            <a:endParaRPr/>
          </a:p>
          <a:p>
            <a:r>
              <a:rPr lang="en-US">
                <a:solidFill>
                  <a:srgbClr val="ff0000"/>
                </a:solidFill>
              </a:rPr>
              <a:t>Conclusions &amp; Implications</a:t>
            </a:r>
            <a:endParaRPr/>
          </a:p>
          <a:p>
            <a:r>
              <a:rPr lang="en-US">
                <a:solidFill>
                  <a:srgbClr val="ff0000"/>
                </a:solidFill>
              </a:rPr>
              <a:t>Ongoing research</a:t>
            </a:r>
            <a:endParaRPr/>
          </a:p>
          <a:p>
            <a:endParaRPr/>
          </a:p>
        </p:txBody>
      </p:sp>
      <p:sp>
        <p:nvSpPr>
          <p:cNvPr id="216" name="TextShape 2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217" name="TextShape 3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218" name="TextShape 4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B121D101-7191-4171-81D1-8151C121B161}" type="slidenum">
              <a:rPr lang="en-US"/>
              <a:t>&lt;numéro&gt;</a:t>
            </a:fld>
            <a:endParaRPr/>
          </a:p>
        </p:txBody>
      </p:sp>
      <p:sp>
        <p:nvSpPr>
          <p:cNvPr id="219" name="TextShape 5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Outline</a:t>
            </a:r>
            <a:endParaRPr/>
          </a:p>
        </p:txBody>
      </p:sp>
      <p:sp>
        <p:nvSpPr>
          <p:cNvPr id="220" name="TextShape 6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1080000" y="2050920"/>
            <a:ext cx="7800840" cy="35604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Spare parts:</a:t>
            </a:r>
            <a:endParaRPr/>
          </a:p>
          <a:p>
            <a:r>
              <a:rPr lang="en-US"/>
              <a:t>No coupling in demands</a:t>
            </a:r>
            <a:endParaRPr/>
          </a:p>
          <a:p>
            <a:r>
              <a:rPr lang="en-US"/>
              <a:t>Repair kit problem: </a:t>
            </a:r>
            <a:endParaRPr/>
          </a:p>
          <a:p>
            <a:r>
              <a:rPr lang="en-US"/>
              <a:t>Single period problem</a:t>
            </a:r>
            <a:endParaRPr/>
          </a:p>
          <a:p>
            <a:r>
              <a:rPr lang="en-US"/>
              <a:t>Kit management problem:</a:t>
            </a:r>
            <a:endParaRPr/>
          </a:p>
          <a:p>
            <a:r>
              <a:rPr lang="en-US"/>
              <a:t>Slightly different model, but analysis differs considerably</a:t>
            </a:r>
            <a:endParaRPr/>
          </a:p>
          <a:p>
            <a:r>
              <a:rPr lang="en-US"/>
              <a:t>Assemble-to-order:</a:t>
            </a:r>
            <a:endParaRPr/>
          </a:p>
          <a:p>
            <a:r>
              <a:rPr lang="en-US"/>
              <a:t>Mostly backordering</a:t>
            </a:r>
            <a:endParaRPr/>
          </a:p>
          <a:p>
            <a:r>
              <a:rPr lang="en-US"/>
              <a:t>Lost sales: no coupled returns</a:t>
            </a:r>
            <a:endParaRPr/>
          </a:p>
          <a:p>
            <a:endParaRPr/>
          </a:p>
        </p:txBody>
      </p:sp>
      <p:sp>
        <p:nvSpPr>
          <p:cNvPr id="222" name="TextShape 2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223" name="TextShape 3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224" name="TextShape 4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F121C1D1-8151-41F1-B191-7131B1B19181}" type="slidenum">
              <a:rPr lang="en-US"/>
              <a:t>&lt;numéro&gt;</a:t>
            </a:fld>
            <a:endParaRPr/>
          </a:p>
        </p:txBody>
      </p:sp>
      <p:sp>
        <p:nvSpPr>
          <p:cNvPr id="225" name="TextShape 5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Literature</a:t>
            </a:r>
            <a:endParaRPr/>
          </a:p>
        </p:txBody>
      </p:sp>
      <p:sp>
        <p:nvSpPr>
          <p:cNvPr id="226" name="TextShape 6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1080000" y="2050920"/>
            <a:ext cx="7800840" cy="35604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Introduction</a:t>
            </a:r>
            <a:endParaRPr/>
          </a:p>
          <a:p>
            <a:r>
              <a:rPr lang="en-US"/>
              <a:t>Literature</a:t>
            </a:r>
            <a:endParaRPr/>
          </a:p>
          <a:p>
            <a:r>
              <a:rPr lang="en-US">
                <a:solidFill>
                  <a:srgbClr val="ff0000"/>
                </a:solidFill>
              </a:rPr>
              <a:t>Model</a:t>
            </a:r>
            <a:endParaRPr/>
          </a:p>
          <a:p>
            <a:r>
              <a:rPr lang="en-US">
                <a:solidFill>
                  <a:srgbClr val="ff0000"/>
                </a:solidFill>
              </a:rPr>
              <a:t>Approach</a:t>
            </a:r>
            <a:endParaRPr/>
          </a:p>
          <a:p>
            <a:r>
              <a:rPr lang="en-US">
                <a:solidFill>
                  <a:srgbClr val="ff0000"/>
                </a:solidFill>
              </a:rPr>
              <a:t>Results</a:t>
            </a:r>
            <a:endParaRPr/>
          </a:p>
          <a:p>
            <a:r>
              <a:rPr lang="en-US">
                <a:solidFill>
                  <a:srgbClr val="ff0000"/>
                </a:solidFill>
              </a:rPr>
              <a:t>Conclusions &amp; Implications</a:t>
            </a:r>
            <a:endParaRPr/>
          </a:p>
          <a:p>
            <a:r>
              <a:rPr lang="en-US">
                <a:solidFill>
                  <a:srgbClr val="ff0000"/>
                </a:solidFill>
              </a:rPr>
              <a:t>Ongoing research</a:t>
            </a:r>
            <a:endParaRPr/>
          </a:p>
          <a:p>
            <a:endParaRPr/>
          </a:p>
        </p:txBody>
      </p:sp>
      <p:sp>
        <p:nvSpPr>
          <p:cNvPr id="228" name="TextShape 2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229" name="TextShape 3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230" name="TextShape 4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11F16171-71F1-41D1-A131-911181C151D1}" type="slidenum">
              <a:rPr lang="en-US"/>
              <a:t>&lt;numéro&gt;</a:t>
            </a:fld>
            <a:endParaRPr/>
          </a:p>
        </p:txBody>
      </p:sp>
      <p:sp>
        <p:nvSpPr>
          <p:cNvPr id="231" name="TextShape 5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outline</a:t>
            </a:r>
            <a:endParaRPr/>
          </a:p>
        </p:txBody>
      </p:sp>
      <p:sp>
        <p:nvSpPr>
          <p:cNvPr id="232" name="TextShape 6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1080000" y="2050920"/>
            <a:ext cx="7800840" cy="35604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MSc in Industrial Engineering and Management at the Eindhoven University of Technology (TU/e)</a:t>
            </a:r>
            <a:endParaRPr/>
          </a:p>
          <a:p>
            <a:r>
              <a:rPr lang="en-US"/>
              <a:t>Final project on Spare Parts management at ASML</a:t>
            </a:r>
            <a:endParaRPr/>
          </a:p>
          <a:p>
            <a:endParaRPr/>
          </a:p>
          <a:p>
            <a:r>
              <a:rPr lang="en-US"/>
              <a:t>PhD project at the School of Industrial Engineering, TU/e</a:t>
            </a:r>
            <a:endParaRPr/>
          </a:p>
          <a:p>
            <a:r>
              <a:rPr lang="en-US"/>
              <a:t>Focus on service tools</a:t>
            </a:r>
            <a:endParaRPr/>
          </a:p>
          <a:p>
            <a:r>
              <a:rPr lang="en-US"/>
              <a:t>In collaboration with ASML</a:t>
            </a:r>
            <a:endParaRPr/>
          </a:p>
          <a:p>
            <a:r>
              <a:rPr lang="en-US"/>
              <a:t>Thesis defended: November 25, 2009</a:t>
            </a:r>
            <a:endParaRPr/>
          </a:p>
          <a:p>
            <a:endParaRPr/>
          </a:p>
          <a:p>
            <a:r>
              <a:rPr lang="en-US"/>
              <a:t>Visiting PhD student at Carnegie Mellon University, Pittsburgh </a:t>
            </a:r>
            <a:endParaRPr/>
          </a:p>
          <a:p>
            <a:r>
              <a:rPr lang="en-US"/>
              <a:t>August – November 2007</a:t>
            </a:r>
            <a:endParaRPr/>
          </a:p>
        </p:txBody>
      </p:sp>
      <p:sp>
        <p:nvSpPr>
          <p:cNvPr id="60" name="TextShape 2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61" name="TextShape 3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62" name="TextShape 4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61F1F191-F111-4171-8131-210091A1E1F1}" type="slidenum">
              <a:rPr lang="en-US"/>
              <a:t>&lt;numéro&gt;</a:t>
            </a:fld>
            <a:endParaRPr/>
          </a:p>
        </p:txBody>
      </p:sp>
      <p:sp>
        <p:nvSpPr>
          <p:cNvPr id="63" name="TextShape 5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Background</a:t>
            </a:r>
            <a:endParaRPr/>
          </a:p>
        </p:txBody>
      </p:sp>
      <p:sp>
        <p:nvSpPr>
          <p:cNvPr id="64" name="TextShape 6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234" name="TextShape 2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61914161-C1C1-4161-9161-C16191514151}" type="slidenum">
              <a:rPr lang="en-US"/>
              <a:t>&lt;numéro&gt;</a:t>
            </a:fld>
            <a:endParaRPr/>
          </a:p>
        </p:txBody>
      </p:sp>
      <p:sp>
        <p:nvSpPr>
          <p:cNvPr id="235" name="TextShape 3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model</a:t>
            </a:r>
            <a:endParaRPr/>
          </a:p>
        </p:txBody>
      </p:sp>
      <p:sp>
        <p:nvSpPr>
          <p:cNvPr id="236" name="TextShape 4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  <p:sp>
        <p:nvSpPr>
          <p:cNvPr id="237" name="CustomShape 5"/>
          <p:cNvSpPr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/>
          <a:p>
            <a:pPr algn="r">
              <a:lnSpc>
                <a:spcPts val="529"/>
              </a:lnSpc>
            </a:pPr>
            <a:r>
              <a:rPr lang="en-US" sz="1000">
                <a:solidFill>
                  <a:srgbClr val="000000"/>
                </a:solidFill>
                <a:latin typeface="Arial"/>
              </a:rPr>
              <a:t>30-09-2010</a:t>
            </a:r>
            <a:endParaRPr/>
          </a:p>
        </p:txBody>
      </p:sp>
      <p:pic>
        <p:nvPicPr>
          <p:cNvPr descr="" id="238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7194240" y="1868760"/>
            <a:ext cx="914040" cy="705960"/>
          </a:xfrm>
          <a:prstGeom prst="rect">
            <a:avLst/>
          </a:prstGeom>
        </p:spPr>
      </p:pic>
      <p:pic>
        <p:nvPicPr>
          <p:cNvPr descr="" id="239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6813000" y="2859480"/>
            <a:ext cx="914040" cy="705960"/>
          </a:xfrm>
          <a:prstGeom prst="rect">
            <a:avLst/>
          </a:prstGeom>
        </p:spPr>
      </p:pic>
      <p:pic>
        <p:nvPicPr>
          <p:cNvPr descr="" id="240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7194240" y="3926160"/>
            <a:ext cx="914040" cy="705960"/>
          </a:xfrm>
          <a:prstGeom prst="rect">
            <a:avLst/>
          </a:prstGeom>
        </p:spPr>
      </p:pic>
      <p:pic>
        <p:nvPicPr>
          <p:cNvPr descr="" id="241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5898600" y="4840560"/>
            <a:ext cx="914040" cy="705960"/>
          </a:xfrm>
          <a:prstGeom prst="rect">
            <a:avLst/>
          </a:prstGeom>
        </p:spPr>
      </p:pic>
      <p:sp>
        <p:nvSpPr>
          <p:cNvPr id="242" name="CustomShape 6"/>
          <p:cNvSpPr/>
          <p:nvPr/>
        </p:nvSpPr>
        <p:spPr>
          <a:xfrm>
            <a:off x="4235400" y="1716480"/>
            <a:ext cx="190296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000000"/>
                </a:solidFill>
                <a:latin typeface="Arial"/>
              </a:rPr>
              <a:t>Local warehouse</a:t>
            </a:r>
            <a:endParaRPr/>
          </a:p>
        </p:txBody>
      </p:sp>
      <p:sp>
        <p:nvSpPr>
          <p:cNvPr id="243" name="CustomShape 7"/>
          <p:cNvSpPr/>
          <p:nvPr/>
        </p:nvSpPr>
        <p:spPr>
          <a:xfrm>
            <a:off x="3536640" y="1716480"/>
            <a:ext cx="5486040" cy="4495320"/>
          </a:xfrm>
          <a:prstGeom prst="rect">
            <a:avLst/>
          </a:prstGeom>
          <a:ln w="25560">
            <a:solidFill>
              <a:srgbClr val="000000"/>
            </a:solidFill>
            <a:miter/>
          </a:ln>
        </p:spPr>
      </p:sp>
      <p:sp>
        <p:nvSpPr>
          <p:cNvPr id="244" name="CustomShape 8"/>
          <p:cNvSpPr/>
          <p:nvPr/>
        </p:nvSpPr>
        <p:spPr>
          <a:xfrm>
            <a:off x="3838320" y="5791320"/>
            <a:ext cx="3907080" cy="364680"/>
          </a:xfrm>
          <a:prstGeom prst="rect">
            <a:avLst/>
          </a:prstGeom>
          <a:ln w="15840">
            <a:solidFill>
              <a:srgbClr val="000000"/>
            </a:solidFill>
            <a:miter/>
          </a:ln>
        </p:spPr>
        <p:txBody>
          <a:bodyPr bIns="45000" lIns="90000" rIns="90000" tIns="45000" wrap="none"/>
          <a:p>
            <a:r>
              <a:rPr lang="en-US">
                <a:solidFill>
                  <a:srgbClr val="000000"/>
                </a:solidFill>
                <a:latin typeface="Arial"/>
              </a:rPr>
              <a:t>Single location, multiple service tools</a:t>
            </a:r>
            <a:endParaRPr/>
          </a:p>
        </p:txBody>
      </p:sp>
      <p:sp>
        <p:nvSpPr>
          <p:cNvPr id="245" name="CustomShape 9"/>
          <p:cNvSpPr/>
          <p:nvPr/>
        </p:nvSpPr>
        <p:spPr>
          <a:xfrm>
            <a:off x="6813000" y="4840560"/>
            <a:ext cx="2057040" cy="820440"/>
          </a:xfrm>
          <a:prstGeom prst="rect">
            <a:avLst/>
          </a:prstGeom>
          <a:ln w="15840">
            <a:solidFill>
              <a:srgbClr val="000000"/>
            </a:solidFill>
            <a:miter/>
          </a:ln>
        </p:spPr>
        <p:txBody>
          <a:bodyPr bIns="45000" lIns="90000" rIns="90000" tIns="45000"/>
          <a:p>
            <a:r>
              <a:rPr lang="en-US" sz="1600">
                <a:solidFill>
                  <a:srgbClr val="000000"/>
                </a:solidFill>
                <a:latin typeface="Arial"/>
              </a:rPr>
              <a:t>Poisson process for sets of tools:</a:t>
            </a:r>
            <a:endParaRPr/>
          </a:p>
          <a:p>
            <a:r>
              <a:rPr lang="en-US" sz="1600">
                <a:solidFill>
                  <a:srgbClr val="000000"/>
                </a:solidFill>
                <a:latin typeface="Arial"/>
              </a:rPr>
              <a:t>- </a:t>
            </a:r>
            <a:r>
              <a:rPr b="1" lang="en-US" sz="1600">
                <a:solidFill>
                  <a:srgbClr val="000000"/>
                </a:solidFill>
                <a:latin typeface="Arial"/>
              </a:rPr>
              <a:t>coupled demands</a:t>
            </a:r>
            <a:endParaRPr/>
          </a:p>
        </p:txBody>
      </p:sp>
      <p:sp>
        <p:nvSpPr>
          <p:cNvPr id="246" name="Line 10"/>
          <p:cNvSpPr/>
          <p:nvPr/>
        </p:nvSpPr>
        <p:spPr>
          <a:xfrm flipV="1">
            <a:off x="4602960" y="2783160"/>
            <a:ext cx="381240" cy="380880"/>
          </a:xfrm>
          <a:prstGeom prst="line">
            <a:avLst/>
          </a:prstGeom>
          <a:ln w="38160">
            <a:solidFill>
              <a:srgbClr val="cf0072"/>
            </a:solidFill>
            <a:round/>
          </a:ln>
        </p:spPr>
      </p:sp>
      <p:sp>
        <p:nvSpPr>
          <p:cNvPr id="247" name="Line 11"/>
          <p:cNvSpPr/>
          <p:nvPr/>
        </p:nvSpPr>
        <p:spPr>
          <a:xfrm>
            <a:off x="4679280" y="2783160"/>
            <a:ext cx="304920" cy="380880"/>
          </a:xfrm>
          <a:prstGeom prst="line">
            <a:avLst/>
          </a:prstGeom>
          <a:ln w="38160">
            <a:solidFill>
              <a:srgbClr val="cf0072"/>
            </a:solidFill>
            <a:round/>
          </a:ln>
        </p:spPr>
      </p:sp>
      <p:pic>
        <p:nvPicPr>
          <p:cNvPr descr="" id="248" name="Picture 45"/>
          <p:cNvPicPr/>
          <p:nvPr/>
        </p:nvPicPr>
        <p:blipFill>
          <a:blip r:embed="rId5"/>
          <a:stretch>
            <a:fillRect/>
          </a:stretch>
        </p:blipFill>
        <p:spPr>
          <a:xfrm>
            <a:off x="1783800" y="2783160"/>
            <a:ext cx="914040" cy="793440"/>
          </a:xfrm>
          <a:prstGeom prst="rect">
            <a:avLst/>
          </a:prstGeom>
        </p:spPr>
      </p:pic>
      <p:pic>
        <p:nvPicPr>
          <p:cNvPr descr="" id="249" name="Picture 46"/>
          <p:cNvPicPr/>
          <p:nvPr/>
        </p:nvPicPr>
        <p:blipFill>
          <a:blip r:embed="rId6"/>
          <a:stretch>
            <a:fillRect/>
          </a:stretch>
        </p:blipFill>
        <p:spPr>
          <a:xfrm>
            <a:off x="4451040" y="3773880"/>
            <a:ext cx="780840" cy="839520"/>
          </a:xfrm>
          <a:prstGeom prst="rect">
            <a:avLst/>
          </a:prstGeom>
        </p:spPr>
      </p:pic>
      <p:sp>
        <p:nvSpPr>
          <p:cNvPr id="250" name="CustomShape 12"/>
          <p:cNvSpPr/>
          <p:nvPr/>
        </p:nvSpPr>
        <p:spPr>
          <a:xfrm>
            <a:off x="396360" y="3529440"/>
            <a:ext cx="183960" cy="336240"/>
          </a:xfrm>
          <a:prstGeom prst="rect">
            <a:avLst/>
          </a:prstGeom>
        </p:spPr>
      </p:sp>
      <p:sp>
        <p:nvSpPr>
          <p:cNvPr id="251" name="CustomShape 13"/>
          <p:cNvSpPr/>
          <p:nvPr/>
        </p:nvSpPr>
        <p:spPr>
          <a:xfrm>
            <a:off x="395640" y="3645000"/>
            <a:ext cx="2742840" cy="1550520"/>
          </a:xfrm>
          <a:prstGeom prst="rect">
            <a:avLst/>
          </a:prstGeom>
          <a:ln w="15840">
            <a:solidFill>
              <a:srgbClr val="000000"/>
            </a:solidFill>
            <a:miter/>
          </a:ln>
        </p:spPr>
        <p:txBody>
          <a:bodyPr bIns="45000" lIns="90000" rIns="90000" tIns="45000"/>
          <a:p>
            <a:r>
              <a:rPr lang="en-US" sz="1600">
                <a:solidFill>
                  <a:srgbClr val="000000"/>
                </a:solidFill>
                <a:latin typeface="Arial"/>
              </a:rPr>
              <a:t>Available tools to customer, rest of demand satisfied via emergency shipment: </a:t>
            </a:r>
            <a:endParaRPr/>
          </a:p>
          <a:p>
            <a:pPr>
              <a:buSzPct val="45000"/>
              <a:buFont typeface="StarSymbol"/>
              <a:buChar char="-"/>
            </a:pPr>
            <a:r>
              <a:rPr b="1" lang="en-US" sz="1600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1600">
                <a:solidFill>
                  <a:srgbClr val="000000"/>
                </a:solidFill>
                <a:latin typeface="Arial"/>
              </a:rPr>
              <a:t>lost sale</a:t>
            </a:r>
            <a:r>
              <a:rPr lang="en-US" sz="1600">
                <a:solidFill>
                  <a:srgbClr val="000000"/>
                </a:solidFill>
                <a:latin typeface="Arial"/>
              </a:rPr>
              <a:t> for warehouse under consideration</a:t>
            </a:r>
            <a:endParaRPr/>
          </a:p>
          <a:p>
            <a:pPr>
              <a:buSzPct val="45000"/>
              <a:buFont typeface="StarSymbol"/>
              <a:buChar char="-"/>
            </a:pPr>
            <a:r>
              <a:rPr b="1" lang="en-US" sz="1600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1600">
                <a:solidFill>
                  <a:srgbClr val="000000"/>
                </a:solidFill>
                <a:latin typeface="Arial"/>
              </a:rPr>
              <a:t>partial order service</a:t>
            </a:r>
            <a:endParaRPr/>
          </a:p>
        </p:txBody>
      </p:sp>
      <p:pic>
        <p:nvPicPr>
          <p:cNvPr descr="" id="252" name="Picture 49"/>
          <p:cNvPicPr/>
          <p:nvPr/>
        </p:nvPicPr>
        <p:blipFill>
          <a:blip r:embed="rId7"/>
          <a:stretch>
            <a:fillRect/>
          </a:stretch>
        </p:blipFill>
        <p:spPr>
          <a:xfrm>
            <a:off x="6203520" y="4764240"/>
            <a:ext cx="780840" cy="839520"/>
          </a:xfrm>
          <a:prstGeom prst="rect">
            <a:avLst/>
          </a:prstGeom>
        </p:spPr>
      </p:pic>
      <p:sp>
        <p:nvSpPr>
          <p:cNvPr id="253" name="CustomShape 14"/>
          <p:cNvSpPr/>
          <p:nvPr/>
        </p:nvSpPr>
        <p:spPr>
          <a:xfrm>
            <a:off x="395640" y="5280480"/>
            <a:ext cx="3047760" cy="577080"/>
          </a:xfrm>
          <a:prstGeom prst="rect">
            <a:avLst/>
          </a:prstGeom>
          <a:ln w="15840">
            <a:solidFill>
              <a:srgbClr val="000000"/>
            </a:solidFill>
            <a:miter/>
          </a:ln>
        </p:spPr>
        <p:txBody>
          <a:bodyPr bIns="45000" lIns="90000" rIns="90000" tIns="45000"/>
          <a:p>
            <a:r>
              <a:rPr lang="en-US" sz="1600">
                <a:solidFill>
                  <a:srgbClr val="000000"/>
                </a:solidFill>
                <a:latin typeface="Arial"/>
              </a:rPr>
              <a:t>Equal exponential return times</a:t>
            </a:r>
            <a:endParaRPr/>
          </a:p>
          <a:p>
            <a:r>
              <a:rPr b="1" lang="en-US" sz="1600">
                <a:solidFill>
                  <a:srgbClr val="000000"/>
                </a:solidFill>
                <a:latin typeface="Arial"/>
              </a:rPr>
              <a:t>- coupled returns</a:t>
            </a:r>
            <a:endParaRPr/>
          </a:p>
        </p:txBody>
      </p:sp>
      <p:sp>
        <p:nvSpPr>
          <p:cNvPr id="254" name="CustomShape 15"/>
          <p:cNvSpPr/>
          <p:nvPr/>
        </p:nvSpPr>
        <p:spPr>
          <a:xfrm>
            <a:off x="403920" y="5956920"/>
            <a:ext cx="2486520" cy="333720"/>
          </a:xfrm>
          <a:prstGeom prst="rect">
            <a:avLst/>
          </a:prstGeom>
          <a:ln w="15840">
            <a:solidFill>
              <a:srgbClr val="000000"/>
            </a:solidFill>
            <a:miter/>
          </a:ln>
        </p:spPr>
        <p:txBody>
          <a:bodyPr bIns="45000" lIns="90000" rIns="90000" tIns="45000" wrap="none"/>
          <a:p>
            <a:r>
              <a:rPr lang="en-US" sz="1600">
                <a:solidFill>
                  <a:srgbClr val="000000"/>
                </a:solidFill>
                <a:latin typeface="Arial"/>
              </a:rPr>
              <a:t>Base stock policy per tool</a:t>
            </a:r>
            <a:endParaRPr/>
          </a:p>
        </p:txBody>
      </p:sp>
      <p:sp>
        <p:nvSpPr>
          <p:cNvPr id="255" name="Line 16"/>
          <p:cNvSpPr/>
          <p:nvPr/>
        </p:nvSpPr>
        <p:spPr>
          <a:xfrm flipV="1">
            <a:off x="578520" y="2136240"/>
            <a:ext cx="612720" cy="38808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256" name="Line 17"/>
          <p:cNvSpPr/>
          <p:nvPr/>
        </p:nvSpPr>
        <p:spPr>
          <a:xfrm>
            <a:off x="959400" y="2136240"/>
            <a:ext cx="612360" cy="38808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257" name="Line 18"/>
          <p:cNvSpPr/>
          <p:nvPr/>
        </p:nvSpPr>
        <p:spPr>
          <a:xfrm flipH="1">
            <a:off x="694080" y="2814120"/>
            <a:ext cx="720" cy="56448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258" name="Line 19"/>
          <p:cNvSpPr/>
          <p:nvPr/>
        </p:nvSpPr>
        <p:spPr>
          <a:xfrm>
            <a:off x="694440" y="3549960"/>
            <a:ext cx="761400" cy="108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259" name="Line 20"/>
          <p:cNvSpPr/>
          <p:nvPr/>
        </p:nvSpPr>
        <p:spPr>
          <a:xfrm flipH="1">
            <a:off x="1455480" y="2814480"/>
            <a:ext cx="1080" cy="56412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260" name="Line 21"/>
          <p:cNvSpPr/>
          <p:nvPr/>
        </p:nvSpPr>
        <p:spPr>
          <a:xfrm flipV="1">
            <a:off x="4143240" y="2243880"/>
            <a:ext cx="1069920" cy="62388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261" name="Line 22"/>
          <p:cNvSpPr/>
          <p:nvPr/>
        </p:nvSpPr>
        <p:spPr>
          <a:xfrm>
            <a:off x="4755960" y="2243880"/>
            <a:ext cx="1069560" cy="62388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262" name="Line 23"/>
          <p:cNvSpPr/>
          <p:nvPr/>
        </p:nvSpPr>
        <p:spPr>
          <a:xfrm flipH="1">
            <a:off x="4371120" y="3439800"/>
            <a:ext cx="1080" cy="90828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263" name="Line 24"/>
          <p:cNvSpPr/>
          <p:nvPr/>
        </p:nvSpPr>
        <p:spPr>
          <a:xfrm>
            <a:off x="4371840" y="4685760"/>
            <a:ext cx="1225080" cy="2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264" name="Line 25"/>
          <p:cNvSpPr/>
          <p:nvPr/>
        </p:nvSpPr>
        <p:spPr>
          <a:xfrm flipH="1">
            <a:off x="5595840" y="3440520"/>
            <a:ext cx="2160" cy="9075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pic>
        <p:nvPicPr>
          <p:cNvPr descr="" id="265" name="Picture 50"/>
          <p:cNvPicPr/>
          <p:nvPr/>
        </p:nvPicPr>
        <p:blipFill>
          <a:blip r:embed="rId8"/>
          <a:stretch>
            <a:fillRect/>
          </a:stretch>
        </p:blipFill>
        <p:spPr>
          <a:xfrm>
            <a:off x="4471920" y="2767320"/>
            <a:ext cx="914040" cy="653400"/>
          </a:xfrm>
          <a:prstGeom prst="rect">
            <a:avLst/>
          </a:prstGeom>
        </p:spPr>
      </p:pic>
      <p:pic>
        <p:nvPicPr>
          <p:cNvPr descr="" id="266" name="Picture 51"/>
          <p:cNvPicPr/>
          <p:nvPr/>
        </p:nvPicPr>
        <p:blipFill>
          <a:blip r:embed="rId9"/>
          <a:stretch>
            <a:fillRect/>
          </a:stretch>
        </p:blipFill>
        <p:spPr>
          <a:xfrm>
            <a:off x="4451040" y="3926160"/>
            <a:ext cx="941040" cy="571680"/>
          </a:xfrm>
          <a:prstGeom prst="rect">
            <a:avLst/>
          </a:prstGeom>
        </p:spPr>
      </p:pic>
      <p:sp>
        <p:nvSpPr>
          <p:cNvPr id="267" name="CustomShape 26"/>
          <p:cNvSpPr/>
          <p:nvPr/>
        </p:nvSpPr>
        <p:spPr>
          <a:xfrm>
            <a:off x="111600" y="1563840"/>
            <a:ext cx="2093400" cy="364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Central warehouse</a:t>
            </a:r>
            <a:endParaRPr/>
          </a:p>
        </p:txBody>
      </p:sp>
      <p:sp>
        <p:nvSpPr>
          <p:cNvPr id="268" name="Line 27"/>
          <p:cNvSpPr/>
          <p:nvPr/>
        </p:nvSpPr>
        <p:spPr>
          <a:xfrm flipH="1" flipV="1">
            <a:off x="5593680" y="4307040"/>
            <a:ext cx="685800" cy="4572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269" name="Line 28"/>
          <p:cNvSpPr/>
          <p:nvPr/>
        </p:nvSpPr>
        <p:spPr>
          <a:xfrm flipH="1" flipV="1">
            <a:off x="5136480" y="3316320"/>
            <a:ext cx="457200" cy="99072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70" name="Line 29"/>
          <p:cNvSpPr/>
          <p:nvPr/>
        </p:nvSpPr>
        <p:spPr>
          <a:xfrm flipH="1" flipV="1">
            <a:off x="5212800" y="4154760"/>
            <a:ext cx="380880" cy="15228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71" name="Line 30"/>
          <p:cNvSpPr/>
          <p:nvPr/>
        </p:nvSpPr>
        <p:spPr>
          <a:xfrm flipH="1">
            <a:off x="4921560" y="3420720"/>
            <a:ext cx="7200" cy="505440"/>
          </a:xfrm>
          <a:prstGeom prst="line">
            <a:avLst/>
          </a:prstGeom>
          <a:ln w="19080">
            <a:solidFill>
              <a:srgbClr val="000000"/>
            </a:solidFill>
            <a:custDash>
              <a:ds d="53000" sp="53000"/>
            </a:custDash>
            <a:round/>
          </a:ln>
        </p:spPr>
      </p:sp>
      <p:pic>
        <p:nvPicPr>
          <p:cNvPr descr="" id="272" name="Picture 57"/>
          <p:cNvPicPr/>
          <p:nvPr/>
        </p:nvPicPr>
        <p:blipFill>
          <a:blip r:embed="rId10"/>
          <a:stretch>
            <a:fillRect/>
          </a:stretch>
        </p:blipFill>
        <p:spPr>
          <a:xfrm>
            <a:off x="640800" y="2783160"/>
            <a:ext cx="914040" cy="653400"/>
          </a:xfrm>
          <a:prstGeom prst="rect">
            <a:avLst/>
          </a:prstGeom>
        </p:spPr>
      </p:pic>
      <p:sp>
        <p:nvSpPr>
          <p:cNvPr id="273" name="Line 31"/>
          <p:cNvSpPr/>
          <p:nvPr/>
        </p:nvSpPr>
        <p:spPr>
          <a:xfrm flipH="1">
            <a:off x="4545000" y="2724840"/>
            <a:ext cx="822960" cy="822960"/>
          </a:xfrm>
          <a:prstGeom prst="line">
            <a:avLst/>
          </a:prstGeom>
          <a:ln w="50760">
            <a:solidFill>
              <a:srgbClr val="cf0072"/>
            </a:solidFill>
            <a:round/>
          </a:ln>
        </p:spPr>
      </p:sp>
      <p:sp>
        <p:nvSpPr>
          <p:cNvPr id="274" name="Line 32"/>
          <p:cNvSpPr/>
          <p:nvPr/>
        </p:nvSpPr>
        <p:spPr>
          <a:xfrm>
            <a:off x="4545000" y="3136320"/>
            <a:ext cx="822240" cy="411480"/>
          </a:xfrm>
          <a:prstGeom prst="line">
            <a:avLst/>
          </a:prstGeom>
          <a:ln w="50760">
            <a:solidFill>
              <a:srgbClr val="cf0072"/>
            </a:solidFill>
            <a:round/>
          </a:ln>
        </p:spPr>
      </p:sp>
      <p:sp>
        <p:nvSpPr>
          <p:cNvPr id="275" name="TextShape 33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pic>
        <p:nvPicPr>
          <p:cNvPr descr="" id="276" name="Picture 45"/>
          <p:cNvPicPr/>
          <p:nvPr/>
        </p:nvPicPr>
        <p:blipFill>
          <a:blip r:embed="rId11"/>
          <a:stretch>
            <a:fillRect/>
          </a:stretch>
        </p:blipFill>
        <p:spPr>
          <a:xfrm>
            <a:off x="5867640" y="4869000"/>
            <a:ext cx="914760" cy="793440"/>
          </a:xfrm>
          <a:prstGeom prst="rect">
            <a:avLst/>
          </a:prstGeom>
        </p:spPr>
      </p:pic>
    </p:spTree>
  </p:cSld>
  <p:timing>
    <p:tnLst>
      <p:par>
        <p:cTn dur="indefinite" id="181" nodeType="tmRoot" restart="never">
          <p:childTnLst>
            <p:seq>
              <p:cTn dur="indefinite" id="182" nodeType="mainSeq">
                <p:childTnLst>
                  <p:par>
                    <p:cTn fill="hold" id="183">
                      <p:stCondLst>
                        <p:cond delay="indefinite"/>
                      </p:stCondLst>
                      <p:childTnLst>
                        <p:par>
                          <p:cTn fill="hold" id="184">
                            <p:stCondLst>
                              <p:cond delay="0"/>
                            </p:stCondLst>
                            <p:childTnLst>
                              <p:par>
                                <p:cTn fill="hold" id="18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8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9">
                      <p:stCondLst>
                        <p:cond delay="indefinite"/>
                      </p:stCondLst>
                      <p:childTnLst>
                        <p:par>
                          <p:cTn fill="hold" id="190">
                            <p:stCondLst>
                              <p:cond delay="0"/>
                            </p:stCondLst>
                            <p:childTnLst>
                              <p:par>
                                <p:cTn fill="hold" id="19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9">
                      <p:stCondLst>
                        <p:cond delay="indefinite"/>
                      </p:stCondLst>
                      <p:childTnLst>
                        <p:par>
                          <p:cTn fill="hold" id="200">
                            <p:stCondLst>
                              <p:cond delay="0"/>
                            </p:stCondLst>
                            <p:childTnLst>
                              <p:par>
                                <p:cTn fill="hold" id="20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7" nodeType="withEffect" presetClass="path" presetID="63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fill="hold" id="208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0" nodeType="withEffect" presetClass="path" presetID="49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fill="hold" id="21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3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5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9">
                      <p:stCondLst>
                        <p:cond delay="indefinite"/>
                      </p:stCondLst>
                      <p:childTnLst>
                        <p:par>
                          <p:cTn fill="hold" id="220">
                            <p:stCondLst>
                              <p:cond delay="0"/>
                            </p:stCondLst>
                            <p:childTnLst>
                              <p:par>
                                <p:cTn fill="hold" id="221" nodeType="click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3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7" nodeType="withEffect" presetClass="path" presetID="49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fill="hold" id="228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0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2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4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6" nodeType="withEffect" presetClass="path" presetID="63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fill="hold" id="237">
                            <p:stCondLst>
                              <p:cond delay="2000"/>
                            </p:stCondLst>
                            <p:childTnLst>
                              <p:par>
                                <p:cTn fill="hold" id="238" nodeType="afterEffect" presetClass="entr" presetID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40" nodeType="withEffect" presetClass="entr" presetID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42" nodeType="withEffect" presetClass="exit" presetID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44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6">
                      <p:stCondLst>
                        <p:cond delay="indefinite"/>
                      </p:stCondLst>
                      <p:childTnLst>
                        <p:par>
                          <p:cTn fill="hold" id="247">
                            <p:stCondLst>
                              <p:cond delay="0"/>
                            </p:stCondLst>
                            <p:childTnLst>
                              <p:par>
                                <p:cTn fill="hold" id="248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1080000" y="2050920"/>
            <a:ext cx="7800840" cy="35604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Introduction</a:t>
            </a:r>
            <a:endParaRPr/>
          </a:p>
          <a:p>
            <a:r>
              <a:rPr lang="en-US"/>
              <a:t>Literature</a:t>
            </a:r>
            <a:endParaRPr/>
          </a:p>
          <a:p>
            <a:r>
              <a:rPr lang="en-US"/>
              <a:t>Model</a:t>
            </a:r>
            <a:endParaRPr/>
          </a:p>
          <a:p>
            <a:r>
              <a:rPr lang="en-US">
                <a:solidFill>
                  <a:srgbClr val="ff0000"/>
                </a:solidFill>
              </a:rPr>
              <a:t>Approach</a:t>
            </a:r>
            <a:endParaRPr/>
          </a:p>
          <a:p>
            <a:r>
              <a:rPr lang="en-US">
                <a:solidFill>
                  <a:srgbClr val="ff0000"/>
                </a:solidFill>
              </a:rPr>
              <a:t>Results</a:t>
            </a:r>
            <a:endParaRPr/>
          </a:p>
          <a:p>
            <a:r>
              <a:rPr lang="en-US">
                <a:solidFill>
                  <a:srgbClr val="ff0000"/>
                </a:solidFill>
              </a:rPr>
              <a:t>Conclusions</a:t>
            </a:r>
            <a:endParaRPr/>
          </a:p>
          <a:p>
            <a:r>
              <a:rPr lang="en-US">
                <a:solidFill>
                  <a:srgbClr val="ff0000"/>
                </a:solidFill>
              </a:rPr>
              <a:t>Implications</a:t>
            </a:r>
            <a:endParaRPr/>
          </a:p>
          <a:p>
            <a:r>
              <a:rPr lang="en-US">
                <a:solidFill>
                  <a:srgbClr val="ff0000"/>
                </a:solidFill>
              </a:rPr>
              <a:t>Ongoing research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278" name="TextShape 2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279" name="TextShape 3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280" name="TextShape 4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41C1E101-21E1-4191-A1B1-21616191C1A1}" type="slidenum">
              <a:rPr lang="en-US"/>
              <a:t>&lt;numéro&gt;</a:t>
            </a:fld>
            <a:endParaRPr/>
          </a:p>
        </p:txBody>
      </p:sp>
      <p:sp>
        <p:nvSpPr>
          <p:cNvPr id="281" name="TextShape 5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outline</a:t>
            </a:r>
            <a:endParaRPr/>
          </a:p>
        </p:txBody>
      </p:sp>
      <p:sp>
        <p:nvSpPr>
          <p:cNvPr id="282" name="TextShape 6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1080000" y="2050920"/>
            <a:ext cx="7800840" cy="35604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Developed 3 heuristics</a:t>
            </a:r>
            <a:endParaRPr/>
          </a:p>
          <a:p>
            <a:r>
              <a:rPr lang="en-US"/>
              <a:t>Compared costs with a lower bound</a:t>
            </a:r>
            <a:endParaRPr/>
          </a:p>
          <a:p>
            <a:r>
              <a:rPr lang="en-US"/>
              <a:t>Validated whether solutions meet the target</a:t>
            </a:r>
            <a:endParaRPr/>
          </a:p>
          <a:p>
            <a:endParaRPr/>
          </a:p>
        </p:txBody>
      </p:sp>
      <p:sp>
        <p:nvSpPr>
          <p:cNvPr id="284" name="TextShape 2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285" name="TextShape 3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286" name="TextShape 4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01819131-4161-4131-B1C1-5171F1F121A1}" type="slidenum">
              <a:rPr lang="en-US"/>
              <a:t>&lt;numéro&gt;</a:t>
            </a:fld>
            <a:endParaRPr/>
          </a:p>
        </p:txBody>
      </p:sp>
      <p:sp>
        <p:nvSpPr>
          <p:cNvPr id="287" name="TextShape 5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approach</a:t>
            </a:r>
            <a:endParaRPr/>
          </a:p>
        </p:txBody>
      </p:sp>
      <p:sp>
        <p:nvSpPr>
          <p:cNvPr id="288" name="TextShape 6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</p:spTree>
  </p:cSld>
  <p:timing>
    <p:tnLst>
      <p:par>
        <p:cTn dur="indefinite" id="250" nodeType="tmRoot" restart="never">
          <p:childTnLst>
            <p:seq>
              <p:cTn dur="indefinite" id="251" nodeType="mainSeq">
                <p:childTnLst>
                  <p:par>
                    <p:cTn fill="hold" id="252">
                      <p:stCondLst>
                        <p:cond delay="indefinite"/>
                      </p:stCondLst>
                      <p:childTnLst>
                        <p:par>
                          <p:cTn fill="hold" id="253">
                            <p:stCondLst>
                              <p:cond delay="0"/>
                            </p:stCondLst>
                            <p:childTnLst>
                              <p:par>
                                <p:cTn fill="hold" id="254" nodeType="clickEffect" presetClass="emph" presetID="3" presetSubtype="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1080000" y="2050920"/>
            <a:ext cx="7800840" cy="35604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3 Heuristics developed:</a:t>
            </a:r>
            <a:endParaRPr/>
          </a:p>
          <a:p>
            <a:r>
              <a:rPr lang="en-US"/>
              <a:t>All use a greedy algorithm</a:t>
            </a:r>
            <a:endParaRPr/>
          </a:p>
          <a:p>
            <a:r>
              <a:rPr lang="en-US"/>
              <a:t>Different evaluation methods</a:t>
            </a:r>
            <a:endParaRPr/>
          </a:p>
        </p:txBody>
      </p:sp>
      <p:sp>
        <p:nvSpPr>
          <p:cNvPr id="290" name="TextShape 2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291" name="TextShape 3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292" name="TextShape 4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C1514101-41B1-4191-B181-21D121B111E1}" type="slidenum">
              <a:rPr lang="en-US"/>
              <a:t>&lt;numéro&gt;</a:t>
            </a:fld>
            <a:endParaRPr/>
          </a:p>
        </p:txBody>
      </p:sp>
      <p:sp>
        <p:nvSpPr>
          <p:cNvPr id="293" name="TextShape 5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heuristics</a:t>
            </a:r>
            <a:endParaRPr/>
          </a:p>
        </p:txBody>
      </p:sp>
      <p:sp>
        <p:nvSpPr>
          <p:cNvPr id="294" name="TextShape 6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1080000" y="2050920"/>
            <a:ext cx="7800840" cy="35604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Vliegen and van Houtum (2009)</a:t>
            </a:r>
            <a:endParaRPr/>
          </a:p>
          <a:p>
            <a:r>
              <a:rPr lang="en-US"/>
              <a:t>Exact evaluation: very time consuming</a:t>
            </a:r>
            <a:endParaRPr/>
          </a:p>
          <a:p>
            <a:r>
              <a:rPr lang="en-US"/>
              <a:t>3 approximate evaluation methods</a:t>
            </a:r>
            <a:endParaRPr/>
          </a:p>
          <a:p>
            <a:pPr lvl="1">
              <a:buSzPct val="45000"/>
              <a:buFont typeface="Arial Narrow"/>
              <a:buAutoNum type="arabicPeriod"/>
            </a:pPr>
            <a:r>
              <a:rPr lang="en-US"/>
              <a:t>Overestimates the service level</a:t>
            </a:r>
            <a:endParaRPr/>
          </a:p>
          <a:p>
            <a:pPr lvl="1">
              <a:buSzPct val="45000"/>
              <a:buFont typeface="Arial Narrow"/>
              <a:buAutoNum type="arabicPeriod"/>
            </a:pPr>
            <a:r>
              <a:rPr lang="en-US"/>
              <a:t>Underestimates the service level</a:t>
            </a:r>
            <a:endParaRPr/>
          </a:p>
          <a:p>
            <a:pPr lvl="1">
              <a:buSzPct val="45000"/>
              <a:buFont typeface="Arial Narrow"/>
              <a:buAutoNum type="arabicPeriod"/>
            </a:pPr>
            <a:r>
              <a:rPr lang="en-US"/>
              <a:t>Weighted average of (1) and (2)</a:t>
            </a:r>
            <a:endParaRPr/>
          </a:p>
          <a:p>
            <a:pPr lvl="1">
              <a:buSzPct val="45000"/>
              <a:buFont typeface="Arial Narrow"/>
              <a:buAutoNum type="arabicPeriod"/>
            </a:pPr>
            <a:r>
              <a:rPr lang="en-US"/>
              <a:t>Leads to efficient and accurate results</a:t>
            </a:r>
            <a:endParaRPr/>
          </a:p>
        </p:txBody>
      </p:sp>
      <p:sp>
        <p:nvSpPr>
          <p:cNvPr id="296" name="TextShape 2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297" name="TextShape 3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298" name="TextShape 4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71A18131-6111-4141-91B1-11F1C181E1D1}" type="slidenum">
              <a:rPr lang="en-US"/>
              <a:t>&lt;numéro&gt;</a:t>
            </a:fld>
            <a:endParaRPr/>
          </a:p>
        </p:txBody>
      </p:sp>
      <p:sp>
        <p:nvSpPr>
          <p:cNvPr id="299" name="TextShape 5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Heuristic 1</a:t>
            </a:r>
            <a:endParaRPr/>
          </a:p>
        </p:txBody>
      </p:sp>
      <p:sp>
        <p:nvSpPr>
          <p:cNvPr id="300" name="TextShape 6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302" name="TextShape 2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303" name="TextShape 3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A18151B1-A181-4111-8151-71B111B1B191}" type="slidenum">
              <a:rPr lang="en-US"/>
              <a:t>&lt;numéro&gt;</a:t>
            </a:fld>
            <a:endParaRPr/>
          </a:p>
        </p:txBody>
      </p:sp>
      <p:sp>
        <p:nvSpPr>
          <p:cNvPr id="304" name="TextShape 4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Heuristic 1 (2)</a:t>
            </a:r>
            <a:endParaRPr/>
          </a:p>
        </p:txBody>
      </p:sp>
      <p:sp>
        <p:nvSpPr>
          <p:cNvPr id="305" name="TextShape 5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  <p:pic>
        <p:nvPicPr>
          <p:cNvPr descr="" id="306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5645160" y="1749600"/>
            <a:ext cx="3227040" cy="3534840"/>
          </a:xfrm>
          <a:prstGeom prst="rect">
            <a:avLst/>
          </a:prstGeom>
        </p:spPr>
      </p:pic>
      <p:pic>
        <p:nvPicPr>
          <p:cNvPr descr="" id="307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358920" y="1728720"/>
            <a:ext cx="4801680" cy="4016160"/>
          </a:xfrm>
          <a:prstGeom prst="rect">
            <a:avLst/>
          </a:prstGeom>
        </p:spPr>
      </p:pic>
      <p:sp>
        <p:nvSpPr>
          <p:cNvPr id="308" name="CustomShape 6"/>
          <p:cNvSpPr/>
          <p:nvPr/>
        </p:nvSpPr>
        <p:spPr>
          <a:xfrm>
            <a:off x="1676160" y="5845320"/>
            <a:ext cx="1469880" cy="27468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>
                <a:solidFill>
                  <a:srgbClr val="000000"/>
                </a:solidFill>
                <a:latin typeface="Arial"/>
              </a:rPr>
              <a:t>Original model</a:t>
            </a:r>
            <a:endParaRPr/>
          </a:p>
        </p:txBody>
      </p:sp>
      <p:sp>
        <p:nvSpPr>
          <p:cNvPr id="309" name="CustomShape 7"/>
          <p:cNvSpPr/>
          <p:nvPr/>
        </p:nvSpPr>
        <p:spPr>
          <a:xfrm>
            <a:off x="6431760" y="5411880"/>
            <a:ext cx="1317600" cy="27468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>
                <a:solidFill>
                  <a:srgbClr val="000000"/>
                </a:solidFill>
                <a:latin typeface="Arial"/>
              </a:rPr>
              <a:t>Lower bound</a:t>
            </a:r>
            <a:endParaRPr/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311" name="TextShape 2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312" name="TextShape 3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A19101B1-9181-41B1-B161-6191E111C1C1}" type="slidenum">
              <a:rPr lang="en-US"/>
              <a:t>&lt;numéro&gt;</a:t>
            </a:fld>
            <a:endParaRPr/>
          </a:p>
        </p:txBody>
      </p:sp>
      <p:sp>
        <p:nvSpPr>
          <p:cNvPr id="313" name="TextShape 4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Heuristic 2</a:t>
            </a:r>
            <a:endParaRPr/>
          </a:p>
        </p:txBody>
      </p:sp>
      <p:sp>
        <p:nvSpPr>
          <p:cNvPr id="314" name="TextShape 5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  <p:sp>
        <p:nvSpPr>
          <p:cNvPr id="315" name="CustomShape 6"/>
          <p:cNvSpPr/>
          <p:nvPr/>
        </p:nvSpPr>
        <p:spPr>
          <a:xfrm>
            <a:off x="969840" y="1845000"/>
            <a:ext cx="7994160" cy="3958920"/>
          </a:xfrm>
          <a:prstGeom prst="rect">
            <a:avLst/>
          </a:prstGeom>
        </p:spPr>
        <p:txBody>
          <a:bodyPr lIns="0"/>
          <a:p>
            <a:pPr>
              <a:lnSpc>
                <a:spcPts val="882"/>
              </a:lnSpc>
              <a:buFont typeface="Wingdings"/>
              <a:buChar char="§"/>
            </a:pPr>
            <a:r>
              <a:rPr lang="en-US">
                <a:solidFill>
                  <a:srgbClr val="000000"/>
                </a:solidFill>
                <a:latin typeface="Arial"/>
              </a:rPr>
              <a:t>Model currently used for spare parts</a:t>
            </a:r>
            <a:endParaRPr/>
          </a:p>
          <a:p>
            <a:pPr>
              <a:lnSpc>
                <a:spcPts val="882"/>
              </a:lnSpc>
              <a:buFont typeface="Wingdings"/>
              <a:buChar char="§"/>
            </a:pPr>
            <a:r>
              <a:rPr lang="en-US">
                <a:solidFill>
                  <a:srgbClr val="000000"/>
                </a:solidFill>
                <a:latin typeface="Arial"/>
              </a:rPr>
              <a:t>Two main assumptions:</a:t>
            </a:r>
            <a:endParaRPr/>
          </a:p>
          <a:p>
            <a:pPr lvl="1">
              <a:lnSpc>
                <a:spcPts val="882"/>
              </a:lnSpc>
              <a:buFont typeface="Wingdings"/>
              <a:buChar char="§"/>
            </a:pPr>
            <a:r>
              <a:rPr lang="en-US">
                <a:solidFill>
                  <a:srgbClr val="000000"/>
                </a:solidFill>
                <a:latin typeface="Arial"/>
              </a:rPr>
              <a:t>No coupling in demands</a:t>
            </a:r>
            <a:endParaRPr/>
          </a:p>
          <a:p>
            <a:pPr lvl="1">
              <a:lnSpc>
                <a:spcPts val="882"/>
              </a:lnSpc>
              <a:buFont typeface="Wingdings"/>
              <a:buChar char="§"/>
            </a:pPr>
            <a:r>
              <a:rPr lang="en-US">
                <a:solidFill>
                  <a:srgbClr val="000000"/>
                </a:solidFill>
                <a:latin typeface="Arial"/>
              </a:rPr>
              <a:t>No coupling in returns</a:t>
            </a:r>
            <a:endParaRPr/>
          </a:p>
          <a:p>
            <a:pPr>
              <a:lnSpc>
                <a:spcPts val="882"/>
              </a:lnSpc>
              <a:buFont typeface="Wingdings"/>
              <a:buChar char="§"/>
            </a:pPr>
            <a:r>
              <a:rPr lang="en-US">
                <a:solidFill>
                  <a:srgbClr val="000000"/>
                </a:solidFill>
                <a:latin typeface="Arial"/>
              </a:rPr>
              <a:t>The demand for sets of tools is decoupled into demands for each separate tool</a:t>
            </a:r>
            <a:endParaRPr/>
          </a:p>
          <a:p>
            <a:endParaRPr/>
          </a:p>
          <a:p>
            <a:pPr>
              <a:lnSpc>
                <a:spcPts val="882"/>
              </a:lnSpc>
              <a:buFont typeface="Wingdings"/>
              <a:buChar char="§"/>
            </a:pPr>
            <a:r>
              <a:rPr lang="en-US">
                <a:solidFill>
                  <a:srgbClr val="000000"/>
                </a:solidFill>
                <a:latin typeface="Arial"/>
              </a:rPr>
              <a:t>Where</a:t>
            </a:r>
            <a:endParaRPr/>
          </a:p>
          <a:p>
            <a:pPr lvl="1">
              <a:lnSpc>
                <a:spcPts val="882"/>
              </a:lnSpc>
              <a:buFont typeface="Wingdings"/>
              <a:buChar char="§"/>
            </a:pPr>
            <a:r>
              <a:rPr lang="en-US">
                <a:solidFill>
                  <a:srgbClr val="000000"/>
                </a:solidFill>
                <a:latin typeface="Arial"/>
              </a:rPr>
              <a:t>     </a:t>
            </a:r>
            <a:r>
              <a:rPr lang="en-US">
                <a:solidFill>
                  <a:srgbClr val="000000"/>
                </a:solidFill>
                <a:latin typeface="Arial"/>
              </a:rPr>
              <a:t>is the aggregate order fill rate approximated by method 2</a:t>
            </a:r>
            <a:endParaRPr/>
          </a:p>
          <a:p>
            <a:pPr lvl="1">
              <a:lnSpc>
                <a:spcPts val="882"/>
              </a:lnSpc>
              <a:buFont typeface="Wingdings"/>
              <a:buChar char="§"/>
            </a:pPr>
            <a:r>
              <a:rPr lang="en-US">
                <a:solidFill>
                  <a:srgbClr val="000000"/>
                </a:solidFill>
                <a:latin typeface="Arial"/>
              </a:rPr>
              <a:t>     </a:t>
            </a:r>
            <a:r>
              <a:rPr lang="en-US">
                <a:solidFill>
                  <a:srgbClr val="000000"/>
                </a:solidFill>
                <a:latin typeface="Arial"/>
              </a:rPr>
              <a:t>is the aggregate demand rate for item </a:t>
            </a:r>
            <a:r>
              <a:rPr i="1" lang="en-US">
                <a:solidFill>
                  <a:srgbClr val="000000"/>
                </a:solidFill>
                <a:latin typeface="Arial"/>
              </a:rPr>
              <a:t>i</a:t>
            </a:r>
            <a:endParaRPr/>
          </a:p>
          <a:p>
            <a:pPr lvl="1">
              <a:lnSpc>
                <a:spcPts val="882"/>
              </a:lnSpc>
              <a:buFont typeface="Wingdings"/>
              <a:buChar char="§"/>
            </a:pPr>
            <a:r>
              <a:rPr i="1" lang="en-US">
                <a:solidFill>
                  <a:srgbClr val="000000"/>
                </a:solidFill>
                <a:latin typeface="Arial"/>
              </a:rPr>
              <a:t>                       </a:t>
            </a:r>
            <a:r>
              <a:rPr lang="en-US">
                <a:solidFill>
                  <a:srgbClr val="000000"/>
                </a:solidFill>
                <a:latin typeface="Arial"/>
              </a:rPr>
              <a:t>is the total demand rate</a:t>
            </a:r>
            <a:endParaRPr/>
          </a:p>
          <a:p>
            <a:pPr lvl="1">
              <a:lnSpc>
                <a:spcPts val="882"/>
              </a:lnSpc>
              <a:buFont typeface="Wingdings"/>
              <a:buChar char="§"/>
            </a:pPr>
            <a:r>
              <a:rPr lang="en-US">
                <a:solidFill>
                  <a:srgbClr val="000000"/>
                </a:solidFill>
                <a:latin typeface="Arial"/>
              </a:rPr>
              <a:t>       </a:t>
            </a:r>
            <a:r>
              <a:rPr lang="en-US">
                <a:solidFill>
                  <a:srgbClr val="000000"/>
                </a:solidFill>
                <a:latin typeface="Arial"/>
              </a:rPr>
              <a:t>is the fill rate for item</a:t>
            </a:r>
            <a:r>
              <a:rPr i="1" lang="en-US">
                <a:solidFill>
                  <a:srgbClr val="000000"/>
                </a:solidFill>
                <a:latin typeface="Arial"/>
              </a:rPr>
              <a:t> i </a:t>
            </a:r>
            <a:r>
              <a:rPr lang="en-US">
                <a:solidFill>
                  <a:srgbClr val="000000"/>
                </a:solidFill>
                <a:latin typeface="Arial"/>
              </a:rPr>
              <a:t>(using Erlang loss formula)</a:t>
            </a:r>
            <a:endParaRPr/>
          </a:p>
        </p:txBody>
      </p:sp>
      <p:pic>
        <p:nvPicPr>
          <p:cNvPr descr="" id="316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1403640" y="5126760"/>
            <a:ext cx="304560" cy="390240"/>
          </a:xfrm>
          <a:prstGeom prst="rect">
            <a:avLst/>
          </a:prstGeom>
        </p:spPr>
      </p:pic>
      <p:pic>
        <p:nvPicPr>
          <p:cNvPr descr="" id="31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403640" y="5517360"/>
            <a:ext cx="1409400" cy="304560"/>
          </a:xfrm>
          <a:prstGeom prst="rect">
            <a:avLst/>
          </a:prstGeom>
        </p:spPr>
      </p:pic>
      <p:pic>
        <p:nvPicPr>
          <p:cNvPr descr="" id="318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403640" y="5877360"/>
            <a:ext cx="323640" cy="333000"/>
          </a:xfrm>
          <a:prstGeom prst="rect">
            <a:avLst/>
          </a:prstGeom>
        </p:spPr>
      </p:pic>
      <p:pic>
        <p:nvPicPr>
          <p:cNvPr descr="" id="319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1763640" y="3645000"/>
            <a:ext cx="2622960" cy="863640"/>
          </a:xfrm>
          <a:prstGeom prst="rect">
            <a:avLst/>
          </a:prstGeom>
        </p:spPr>
      </p:pic>
      <p:pic>
        <p:nvPicPr>
          <p:cNvPr descr="" id="320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1403640" y="4725000"/>
            <a:ext cx="359640" cy="417600"/>
          </a:xfrm>
          <a:prstGeom prst="rect">
            <a:avLst/>
          </a:prstGeom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322" name="TextShape 2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323" name="TextShape 3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317111E1-B1F1-41B1-A1D1-711121415141}" type="slidenum">
              <a:rPr lang="en-US"/>
              <a:t>&lt;numéro&gt;</a:t>
            </a:fld>
            <a:endParaRPr/>
          </a:p>
        </p:txBody>
      </p:sp>
      <p:sp>
        <p:nvSpPr>
          <p:cNvPr id="324" name="TextShape 4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Heuristic 3</a:t>
            </a:r>
            <a:endParaRPr/>
          </a:p>
        </p:txBody>
      </p:sp>
      <p:sp>
        <p:nvSpPr>
          <p:cNvPr id="325" name="TextShape 5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  <p:sp>
        <p:nvSpPr>
          <p:cNvPr id="326" name="CustomShape 6"/>
          <p:cNvSpPr/>
          <p:nvPr/>
        </p:nvSpPr>
        <p:spPr>
          <a:xfrm>
            <a:off x="969840" y="1845000"/>
            <a:ext cx="7994160" cy="3958920"/>
          </a:xfrm>
          <a:prstGeom prst="rect">
            <a:avLst/>
          </a:prstGeom>
        </p:spPr>
        <p:txBody>
          <a:bodyPr lIns="0"/>
          <a:p>
            <a:pPr>
              <a:lnSpc>
                <a:spcPts val="882"/>
              </a:lnSpc>
              <a:buFont typeface="Wingdings"/>
              <a:buChar char="§"/>
            </a:pPr>
            <a:r>
              <a:rPr lang="en-US">
                <a:solidFill>
                  <a:srgbClr val="000000"/>
                </a:solidFill>
                <a:latin typeface="Arial"/>
              </a:rPr>
              <a:t>Similar to Schaefer (1983)</a:t>
            </a:r>
            <a:endParaRPr/>
          </a:p>
          <a:p>
            <a:pPr>
              <a:lnSpc>
                <a:spcPts val="882"/>
              </a:lnSpc>
              <a:buFont typeface="Wingdings"/>
              <a:buChar char="§"/>
            </a:pPr>
            <a:r>
              <a:rPr lang="en-US">
                <a:solidFill>
                  <a:srgbClr val="000000"/>
                </a:solidFill>
                <a:latin typeface="Arial"/>
              </a:rPr>
              <a:t>Two main assumptions:</a:t>
            </a:r>
            <a:endParaRPr/>
          </a:p>
          <a:p>
            <a:pPr lvl="1">
              <a:lnSpc>
                <a:spcPts val="882"/>
              </a:lnSpc>
              <a:buFont typeface="Wingdings"/>
              <a:buChar char="§"/>
            </a:pPr>
            <a:r>
              <a:rPr lang="en-US">
                <a:solidFill>
                  <a:srgbClr val="000000"/>
                </a:solidFill>
                <a:latin typeface="Arial"/>
              </a:rPr>
              <a:t>No coupling in returns</a:t>
            </a:r>
            <a:endParaRPr/>
          </a:p>
          <a:p>
            <a:pPr lvl="1">
              <a:lnSpc>
                <a:spcPts val="882"/>
              </a:lnSpc>
              <a:buFont typeface="Wingdings"/>
              <a:buChar char="§"/>
            </a:pPr>
            <a:r>
              <a:rPr lang="en-US">
                <a:solidFill>
                  <a:srgbClr val="000000"/>
                </a:solidFill>
                <a:latin typeface="Arial"/>
              </a:rPr>
              <a:t>On hand stock levels are independent</a:t>
            </a:r>
            <a:endParaRPr/>
          </a:p>
          <a:p>
            <a:endParaRPr/>
          </a:p>
          <a:p>
            <a:endParaRPr/>
          </a:p>
          <a:p>
            <a:pPr>
              <a:lnSpc>
                <a:spcPts val="882"/>
              </a:lnSpc>
              <a:buFont typeface="Wingdings"/>
              <a:buChar char="§"/>
            </a:pPr>
            <a:r>
              <a:rPr lang="en-US">
                <a:solidFill>
                  <a:srgbClr val="000000"/>
                </a:solidFill>
                <a:latin typeface="Arial"/>
              </a:rPr>
              <a:t>Where</a:t>
            </a:r>
            <a:endParaRPr/>
          </a:p>
          <a:p>
            <a:pPr lvl="1">
              <a:lnSpc>
                <a:spcPts val="882"/>
              </a:lnSpc>
              <a:buFont typeface="Wingdings"/>
              <a:buChar char="§"/>
            </a:pPr>
            <a:r>
              <a:rPr lang="en-US">
                <a:solidFill>
                  <a:srgbClr val="000000"/>
                </a:solidFill>
                <a:latin typeface="Arial"/>
              </a:rPr>
              <a:t>     </a:t>
            </a:r>
            <a:r>
              <a:rPr lang="en-US">
                <a:solidFill>
                  <a:srgbClr val="000000"/>
                </a:solidFill>
                <a:latin typeface="Arial"/>
              </a:rPr>
              <a:t>is the order fill rate for demand stream </a:t>
            </a:r>
            <a:r>
              <a:rPr i="1" lang="en-US">
                <a:solidFill>
                  <a:srgbClr val="000000"/>
                </a:solidFill>
                <a:latin typeface="Arial"/>
              </a:rPr>
              <a:t>k </a:t>
            </a:r>
            <a:r>
              <a:rPr lang="en-US">
                <a:solidFill>
                  <a:srgbClr val="000000"/>
                </a:solidFill>
                <a:latin typeface="Arial"/>
              </a:rPr>
              <a:t>approximated by evaluation method 3</a:t>
            </a:r>
            <a:endParaRPr/>
          </a:p>
          <a:p>
            <a:pPr lvl="1">
              <a:lnSpc>
                <a:spcPts val="882"/>
              </a:lnSpc>
              <a:buFont typeface="Wingdings"/>
              <a:buChar char="§"/>
            </a:pPr>
            <a:r>
              <a:rPr lang="en-US">
                <a:solidFill>
                  <a:srgbClr val="000000"/>
                </a:solidFill>
                <a:latin typeface="Arial"/>
              </a:rPr>
              <a:t>     </a:t>
            </a:r>
            <a:r>
              <a:rPr lang="en-US">
                <a:solidFill>
                  <a:srgbClr val="000000"/>
                </a:solidFill>
                <a:latin typeface="Arial"/>
              </a:rPr>
              <a:t>is the set of tools demanded by demand stream </a:t>
            </a:r>
            <a:r>
              <a:rPr i="1" lang="en-US">
                <a:solidFill>
                  <a:srgbClr val="000000"/>
                </a:solidFill>
                <a:latin typeface="Arial"/>
              </a:rPr>
              <a:t>k</a:t>
            </a:r>
            <a:endParaRPr/>
          </a:p>
          <a:p>
            <a:pPr lvl="1">
              <a:lnSpc>
                <a:spcPts val="882"/>
              </a:lnSpc>
              <a:buFont typeface="Wingdings"/>
              <a:buChar char="§"/>
            </a:pPr>
            <a:r>
              <a:rPr i="1" lang="en-US">
                <a:solidFill>
                  <a:srgbClr val="000000"/>
                </a:solidFill>
                <a:latin typeface="Arial"/>
              </a:rPr>
              <a:t>     </a:t>
            </a:r>
            <a:r>
              <a:rPr lang="en-US">
                <a:solidFill>
                  <a:srgbClr val="000000"/>
                </a:solidFill>
                <a:latin typeface="Arial"/>
              </a:rPr>
              <a:t>is the fill rate for item</a:t>
            </a:r>
            <a:r>
              <a:rPr i="1" lang="en-US">
                <a:solidFill>
                  <a:srgbClr val="000000"/>
                </a:solidFill>
                <a:latin typeface="Arial"/>
              </a:rPr>
              <a:t> i </a:t>
            </a:r>
            <a:r>
              <a:rPr lang="en-US">
                <a:solidFill>
                  <a:srgbClr val="000000"/>
                </a:solidFill>
                <a:latin typeface="Arial"/>
              </a:rPr>
              <a:t>(using Erlang loss formula)</a:t>
            </a:r>
            <a:endParaRPr/>
          </a:p>
        </p:txBody>
      </p:sp>
      <p:pic>
        <p:nvPicPr>
          <p:cNvPr descr="" id="327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1429200" y="5157360"/>
            <a:ext cx="313920" cy="313920"/>
          </a:xfrm>
          <a:prstGeom prst="rect">
            <a:avLst/>
          </a:prstGeom>
        </p:spPr>
      </p:pic>
      <p:pic>
        <p:nvPicPr>
          <p:cNvPr descr="" id="328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429200" y="5517360"/>
            <a:ext cx="323640" cy="333000"/>
          </a:xfrm>
          <a:prstGeom prst="rect">
            <a:avLst/>
          </a:prstGeom>
        </p:spPr>
      </p:pic>
      <p:pic>
        <p:nvPicPr>
          <p:cNvPr descr="" id="329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691640" y="3357000"/>
            <a:ext cx="2088000" cy="774360"/>
          </a:xfrm>
          <a:prstGeom prst="rect">
            <a:avLst/>
          </a:prstGeom>
        </p:spPr>
      </p:pic>
      <p:pic>
        <p:nvPicPr>
          <p:cNvPr descr="" id="330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1388520" y="4393800"/>
            <a:ext cx="374760" cy="474840"/>
          </a:xfrm>
          <a:prstGeom prst="rect">
            <a:avLst/>
          </a:prstGeom>
        </p:spPr>
      </p:pic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Shape 1"/>
          <p:cNvSpPr txBox="1"/>
          <p:nvPr/>
        </p:nvSpPr>
        <p:spPr>
          <a:xfrm>
            <a:off x="1080000" y="2050920"/>
            <a:ext cx="7800840" cy="35604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Developed 3 heuristics</a:t>
            </a:r>
            <a:endParaRPr/>
          </a:p>
          <a:p>
            <a:r>
              <a:rPr lang="en-US">
                <a:solidFill>
                  <a:srgbClr val="cf0072"/>
                </a:solidFill>
              </a:rPr>
              <a:t>Compared costs with a lower bound</a:t>
            </a:r>
            <a:endParaRPr/>
          </a:p>
          <a:p>
            <a:r>
              <a:rPr lang="en-US">
                <a:solidFill>
                  <a:srgbClr val="cf0072"/>
                </a:solidFill>
              </a:rPr>
              <a:t>Validated whether solutions meet the target</a:t>
            </a:r>
            <a:endParaRPr/>
          </a:p>
        </p:txBody>
      </p:sp>
      <p:sp>
        <p:nvSpPr>
          <p:cNvPr id="332" name="TextShape 2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333" name="TextShape 3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334" name="TextShape 4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F171C1C1-A1E1-4181-91E1-5141D1413101}" type="slidenum">
              <a:rPr lang="en-US"/>
              <a:t>&lt;numéro&gt;</a:t>
            </a:fld>
            <a:endParaRPr/>
          </a:p>
        </p:txBody>
      </p:sp>
      <p:sp>
        <p:nvSpPr>
          <p:cNvPr id="335" name="TextShape 5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Approach</a:t>
            </a:r>
            <a:endParaRPr/>
          </a:p>
        </p:txBody>
      </p:sp>
      <p:sp>
        <p:nvSpPr>
          <p:cNvPr id="336" name="TextShape 6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Shape 1"/>
          <p:cNvSpPr txBox="1"/>
          <p:nvPr/>
        </p:nvSpPr>
        <p:spPr>
          <a:xfrm>
            <a:off x="1080000" y="2050920"/>
            <a:ext cx="7800840" cy="356040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 Narrow"/>
              <a:buAutoNum type="arabicPeriod"/>
            </a:pPr>
            <a:r>
              <a:rPr lang="en-US"/>
              <a:t>Using Lagrangian relaxation (Fisher, 1981); </a:t>
            </a:r>
            <a:endParaRPr/>
          </a:p>
          <a:p>
            <a:pPr>
              <a:buSzPct val="45000"/>
              <a:buFont typeface="Arial Narrow"/>
              <a:buAutoNum type="arabicPeriod"/>
            </a:pPr>
            <a:r>
              <a:rPr lang="en-US"/>
              <a:t>Splitting the problem in smaller subproblems;</a:t>
            </a:r>
            <a:endParaRPr/>
          </a:p>
          <a:p>
            <a:pPr>
              <a:buSzPct val="45000"/>
              <a:buFont typeface="Arial Narrow"/>
              <a:buAutoNum type="arabicPeriod"/>
            </a:pPr>
            <a:r>
              <a:rPr lang="en-US"/>
              <a:t>Using bounds on the service level (Busic, Vliegen, Scheller-Wolf, 2011); </a:t>
            </a:r>
            <a:endParaRPr/>
          </a:p>
          <a:p>
            <a:pPr>
              <a:buSzPct val="45000"/>
              <a:buFont typeface="Arial Narrow"/>
              <a:buAutoNum type="arabicPeriod"/>
            </a:pPr>
            <a:r>
              <a:rPr lang="en-US"/>
              <a:t>Using enumeration. </a:t>
            </a:r>
            <a:endParaRPr/>
          </a:p>
        </p:txBody>
      </p:sp>
      <p:sp>
        <p:nvSpPr>
          <p:cNvPr id="338" name="TextShape 2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339" name="TextShape 3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340" name="TextShape 4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41A18171-1171-4181-91D1-916191E15141}" type="slidenum">
              <a:rPr lang="en-US"/>
              <a:t>&lt;numéro&gt;</a:t>
            </a:fld>
            <a:endParaRPr/>
          </a:p>
        </p:txBody>
      </p:sp>
      <p:sp>
        <p:nvSpPr>
          <p:cNvPr id="341" name="TextShape 5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Lower bound - steps</a:t>
            </a:r>
            <a:endParaRPr/>
          </a:p>
        </p:txBody>
      </p:sp>
      <p:sp>
        <p:nvSpPr>
          <p:cNvPr id="342" name="TextShape 6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</p:spTree>
  </p:cSld>
  <p:timing>
    <p:tnLst>
      <p:par>
        <p:cTn dur="indefinite" id="255" nodeType="tmRoot" restart="never">
          <p:childTnLst>
            <p:seq>
              <p:cTn dur="indefinite" id="256" nodeType="mainSeq">
                <p:childTnLst>
                  <p:par>
                    <p:cTn fill="hold" id="257">
                      <p:stCondLst>
                        <p:cond delay="indefinite"/>
                      </p:stCondLst>
                      <p:childTnLst>
                        <p:par>
                          <p:cTn fill="hold" id="258">
                            <p:stCondLst>
                              <p:cond delay="0"/>
                            </p:stCondLst>
                            <p:childTnLst>
                              <p:par>
                                <p:cTn fill="hold" id="259" nodeType="clickEffect" presetClass="emph" presetID="3" presetSubtype="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1080000" y="2050920"/>
            <a:ext cx="7800840" cy="35604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Assistant professor TU/e</a:t>
            </a:r>
            <a:endParaRPr/>
          </a:p>
          <a:p>
            <a:r>
              <a:rPr lang="en-US"/>
              <a:t>Temporary appointment</a:t>
            </a:r>
            <a:endParaRPr/>
          </a:p>
          <a:p>
            <a:r>
              <a:rPr lang="en-US"/>
              <a:t>September 2009 – May 2010</a:t>
            </a:r>
            <a:endParaRPr/>
          </a:p>
          <a:p>
            <a:endParaRPr/>
          </a:p>
          <a:p>
            <a:r>
              <a:rPr lang="en-US"/>
              <a:t>Assistant professor University of Twente (UT)</a:t>
            </a:r>
            <a:endParaRPr/>
          </a:p>
          <a:p>
            <a:r>
              <a:rPr lang="en-US"/>
              <a:t>May 2010 – current</a:t>
            </a:r>
            <a:endParaRPr/>
          </a:p>
          <a:p>
            <a:endParaRPr/>
          </a:p>
          <a:p>
            <a:r>
              <a:rPr lang="en-US"/>
              <a:t>Visiting postdoctoral research associate, The Wharton School, University of Pennsylvania, Philadelphia, USA</a:t>
            </a:r>
            <a:endParaRPr/>
          </a:p>
          <a:p>
            <a:r>
              <a:rPr lang="en-US"/>
              <a:t>Jan 2011 – July 2011</a:t>
            </a:r>
            <a:endParaRPr/>
          </a:p>
          <a:p>
            <a:endParaRPr/>
          </a:p>
        </p:txBody>
      </p:sp>
      <p:sp>
        <p:nvSpPr>
          <p:cNvPr id="66" name="TextShape 2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67" name="TextShape 3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68" name="TextShape 4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717111C1-9181-4141-81D1-813191D16171}" type="slidenum">
              <a:rPr lang="en-US"/>
              <a:t>&lt;numéro&gt;</a:t>
            </a:fld>
            <a:endParaRPr/>
          </a:p>
        </p:txBody>
      </p:sp>
      <p:sp>
        <p:nvSpPr>
          <p:cNvPr id="69" name="TextShape 5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Background (2)</a:t>
            </a:r>
            <a:endParaRPr/>
          </a:p>
        </p:txBody>
      </p:sp>
      <p:sp>
        <p:nvSpPr>
          <p:cNvPr id="70" name="TextShape 6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Shape 1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344" name="TextShape 2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345" name="TextShape 3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8161E1F1-A121-41B1-9171-B1E121B171F1}" type="slidenum">
              <a:rPr lang="en-US"/>
              <a:t>&lt;numéro&gt;</a:t>
            </a:fld>
            <a:endParaRPr/>
          </a:p>
        </p:txBody>
      </p:sp>
      <p:sp>
        <p:nvSpPr>
          <p:cNvPr id="346" name="TextShape 4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Small intermezzo – precedence relation method on sets of states</a:t>
            </a:r>
            <a:endParaRPr/>
          </a:p>
        </p:txBody>
      </p:sp>
      <p:sp>
        <p:nvSpPr>
          <p:cNvPr id="347" name="TextShape 5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>
                <a:latin typeface="Arial Narrow"/>
              </a:rPr>
              <a:t>Original model</a:t>
            </a:r>
            <a:endParaRPr/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349" name="TextShape 2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350" name="TextShape 3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8191B131-61F1-4141-8101-21F161419151}" type="slidenum">
              <a:rPr lang="en-US"/>
              <a:t>&lt;numéro&gt;</a:t>
            </a:fld>
            <a:endParaRPr/>
          </a:p>
        </p:txBody>
      </p:sp>
      <p:sp>
        <p:nvSpPr>
          <p:cNvPr id="351" name="TextShape 4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Small intermezzo – precedence relation method on sets of states</a:t>
            </a:r>
            <a:endParaRPr/>
          </a:p>
        </p:txBody>
      </p:sp>
      <p:sp>
        <p:nvSpPr>
          <p:cNvPr id="352" name="TextShape 5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>
                <a:latin typeface="Arial Narrow"/>
              </a:rPr>
              <a:t>Redirecting sets of states</a:t>
            </a:r>
            <a:endParaRPr/>
          </a:p>
        </p:txBody>
      </p:sp>
      <p:pic>
        <p:nvPicPr>
          <p:cNvPr descr="" id="353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587960" y="1700640"/>
            <a:ext cx="6152040" cy="4394880"/>
          </a:xfrm>
          <a:prstGeom prst="rect">
            <a:avLst/>
          </a:prstGeom>
        </p:spPr>
      </p:pic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Shape 1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355" name="TextShape 2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356" name="TextShape 3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01817181-7181-41B1-B141-F19121214141}" type="slidenum">
              <a:rPr lang="en-US"/>
              <a:t>&lt;numéro&gt;</a:t>
            </a:fld>
            <a:endParaRPr/>
          </a:p>
        </p:txBody>
      </p:sp>
      <p:sp>
        <p:nvSpPr>
          <p:cNvPr id="357" name="TextShape 4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Small intermezzo – precedence relation method on sets of states</a:t>
            </a:r>
            <a:endParaRPr/>
          </a:p>
        </p:txBody>
      </p:sp>
      <p:sp>
        <p:nvSpPr>
          <p:cNvPr id="358" name="TextShape 5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>
                <a:latin typeface="Arial Narrow"/>
              </a:rPr>
              <a:t>Aggregation</a:t>
            </a:r>
            <a:endParaRPr/>
          </a:p>
        </p:txBody>
      </p:sp>
      <p:pic>
        <p:nvPicPr>
          <p:cNvPr descr="" id="35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51640" y="1989000"/>
            <a:ext cx="5159520" cy="3962160"/>
          </a:xfrm>
          <a:prstGeom prst="rect">
            <a:avLst/>
          </a:prstGeom>
        </p:spPr>
      </p:pic>
      <p:pic>
        <p:nvPicPr>
          <p:cNvPr descr="" id="360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270040" y="1905120"/>
            <a:ext cx="3873600" cy="3962160"/>
          </a:xfrm>
          <a:prstGeom prst="rect">
            <a:avLst/>
          </a:prstGeom>
        </p:spPr>
      </p:pic>
      <p:sp>
        <p:nvSpPr>
          <p:cNvPr id="361" name="CustomShape 6"/>
          <p:cNvSpPr/>
          <p:nvPr/>
        </p:nvSpPr>
        <p:spPr>
          <a:xfrm>
            <a:off x="4956840" y="3581280"/>
            <a:ext cx="476280" cy="6998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4000">
                <a:solidFill>
                  <a:srgbClr val="000000"/>
                </a:solidFill>
                <a:latin typeface="Arial"/>
              </a:rPr>
              <a:t>=</a:t>
            </a:r>
            <a:endParaRPr/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Shape 1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363" name="TextShape 2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364" name="TextShape 3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915101F1-D101-41B1-81B1-713181410011}" type="slidenum">
              <a:rPr lang="en-US"/>
              <a:t>&lt;numéro&gt;</a:t>
            </a:fld>
            <a:endParaRPr/>
          </a:p>
        </p:txBody>
      </p:sp>
      <p:sp>
        <p:nvSpPr>
          <p:cNvPr id="365" name="TextShape 4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Small intermezzo – precedence relation method on sets of states</a:t>
            </a:r>
            <a:endParaRPr/>
          </a:p>
        </p:txBody>
      </p:sp>
      <p:sp>
        <p:nvSpPr>
          <p:cNvPr id="366" name="TextShape 5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>
                <a:latin typeface="Arial Narrow"/>
              </a:rPr>
              <a:t>Theorem</a:t>
            </a:r>
            <a:endParaRPr/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extShape 1"/>
          <p:cNvSpPr txBox="1"/>
          <p:nvPr/>
        </p:nvSpPr>
        <p:spPr>
          <a:xfrm>
            <a:off x="1080000" y="2050920"/>
            <a:ext cx="7800840" cy="35604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Developed 3 heuristics</a:t>
            </a:r>
            <a:endParaRPr/>
          </a:p>
          <a:p>
            <a:r>
              <a:rPr lang="en-US"/>
              <a:t>Compared costs with a lower bound</a:t>
            </a:r>
            <a:endParaRPr/>
          </a:p>
          <a:p>
            <a:r>
              <a:rPr lang="en-US">
                <a:solidFill>
                  <a:srgbClr val="cf0072"/>
                </a:solidFill>
              </a:rPr>
              <a:t>Validated whether solutions meet the target</a:t>
            </a:r>
            <a:endParaRPr/>
          </a:p>
          <a:p>
            <a:endParaRPr/>
          </a:p>
          <a:p>
            <a:r>
              <a:rPr lang="en-US">
                <a:solidFill>
                  <a:srgbClr val="cf0072"/>
                </a:solidFill>
              </a:rPr>
              <a:t>Simulation tool:</a:t>
            </a:r>
            <a:endParaRPr/>
          </a:p>
          <a:p>
            <a:r>
              <a:rPr lang="en-US">
                <a:solidFill>
                  <a:srgbClr val="cf0072"/>
                </a:solidFill>
              </a:rPr>
              <a:t>Establish solution’s fill rate</a:t>
            </a:r>
            <a:endParaRPr/>
          </a:p>
          <a:p>
            <a:r>
              <a:rPr lang="en-US">
                <a:solidFill>
                  <a:srgbClr val="cf0072"/>
                </a:solidFill>
              </a:rPr>
              <a:t>Tune solutions</a:t>
            </a:r>
            <a:endParaRPr/>
          </a:p>
          <a:p>
            <a:endParaRPr/>
          </a:p>
        </p:txBody>
      </p:sp>
      <p:sp>
        <p:nvSpPr>
          <p:cNvPr id="368" name="TextShape 2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369" name="TextShape 3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370" name="TextShape 4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B1B14171-5161-41E1-B1D1-8131C19141A1}" type="slidenum">
              <a:rPr lang="en-US"/>
              <a:t>&lt;numéro&gt;</a:t>
            </a:fld>
            <a:endParaRPr/>
          </a:p>
        </p:txBody>
      </p:sp>
      <p:sp>
        <p:nvSpPr>
          <p:cNvPr id="371" name="TextShape 5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Approach</a:t>
            </a:r>
            <a:endParaRPr/>
          </a:p>
        </p:txBody>
      </p:sp>
      <p:sp>
        <p:nvSpPr>
          <p:cNvPr id="372" name="TextShape 6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</p:spTree>
  </p:cSld>
  <p:timing>
    <p:tnLst>
      <p:par>
        <p:cTn dur="indefinite" id="260" nodeType="tmRoot" restart="never">
          <p:childTnLst>
            <p:seq>
              <p:cTn dur="indefinite" id="261" nodeType="mainSeq">
                <p:childTnLst>
                  <p:par>
                    <p:cTn fill="hold" id="262">
                      <p:stCondLst>
                        <p:cond delay="indefinite"/>
                      </p:stCondLst>
                      <p:childTnLst>
                        <p:par>
                          <p:cTn fill="hold" id="263">
                            <p:stCondLst>
                              <p:cond delay="0"/>
                            </p:stCondLst>
                            <p:childTnLst>
                              <p:par>
                                <p:cTn fill="hold" id="264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119" st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6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150" st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8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165" st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extShape 1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374" name="TextShape 2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375" name="TextShape 3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51610101-2181-41D1-B1D1-B1F131E12191}" type="slidenum">
              <a:rPr lang="en-US"/>
              <a:t>&lt;numéro&gt;</a:t>
            </a:fld>
            <a:endParaRPr/>
          </a:p>
        </p:txBody>
      </p:sp>
      <p:sp>
        <p:nvSpPr>
          <p:cNvPr id="376" name="TextShape 4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Validation – establish fill rate</a:t>
            </a:r>
            <a:endParaRPr/>
          </a:p>
        </p:txBody>
      </p:sp>
      <p:sp>
        <p:nvSpPr>
          <p:cNvPr id="377" name="TextShape 5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extShape 1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379" name="TextShape 2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380" name="TextShape 3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41C17181-8171-41A1-8161-D161B1D141D1}" type="slidenum">
              <a:rPr lang="en-US"/>
              <a:t>&lt;numéro&gt;</a:t>
            </a:fld>
            <a:endParaRPr/>
          </a:p>
        </p:txBody>
      </p:sp>
      <p:sp>
        <p:nvSpPr>
          <p:cNvPr id="381" name="TextShape 4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Validation – tune solution </a:t>
            </a:r>
            <a:endParaRPr/>
          </a:p>
        </p:txBody>
      </p:sp>
      <p:sp>
        <p:nvSpPr>
          <p:cNvPr id="382" name="TextShape 5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extShape 1"/>
          <p:cNvSpPr txBox="1"/>
          <p:nvPr/>
        </p:nvSpPr>
        <p:spPr>
          <a:xfrm>
            <a:off x="1080000" y="2050920"/>
            <a:ext cx="7800840" cy="35604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Introduction</a:t>
            </a:r>
            <a:endParaRPr/>
          </a:p>
          <a:p>
            <a:r>
              <a:rPr lang="en-US"/>
              <a:t>Literature</a:t>
            </a:r>
            <a:endParaRPr/>
          </a:p>
          <a:p>
            <a:r>
              <a:rPr lang="en-US"/>
              <a:t>Model</a:t>
            </a:r>
            <a:endParaRPr/>
          </a:p>
          <a:p>
            <a:r>
              <a:rPr lang="en-US"/>
              <a:t>Approach</a:t>
            </a:r>
            <a:endParaRPr/>
          </a:p>
          <a:p>
            <a:r>
              <a:rPr lang="en-US">
                <a:solidFill>
                  <a:srgbClr val="c00000"/>
                </a:solidFill>
              </a:rPr>
              <a:t>Results</a:t>
            </a:r>
            <a:endParaRPr/>
          </a:p>
          <a:p>
            <a:r>
              <a:rPr lang="en-US">
                <a:solidFill>
                  <a:srgbClr val="c00000"/>
                </a:solidFill>
              </a:rPr>
              <a:t>Conclusions &amp; Implications</a:t>
            </a:r>
            <a:endParaRPr/>
          </a:p>
          <a:p>
            <a:r>
              <a:rPr lang="en-US">
                <a:solidFill>
                  <a:srgbClr val="c00000"/>
                </a:solidFill>
              </a:rPr>
              <a:t>Ongoing research</a:t>
            </a:r>
            <a:endParaRPr/>
          </a:p>
          <a:p>
            <a:endParaRPr/>
          </a:p>
        </p:txBody>
      </p:sp>
      <p:sp>
        <p:nvSpPr>
          <p:cNvPr id="384" name="TextShape 2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385" name="TextShape 3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386" name="TextShape 4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D191C1D1-9111-4161-81E1-513171D11101}" type="slidenum">
              <a:rPr lang="en-US"/>
              <a:t>&lt;numéro&gt;</a:t>
            </a:fld>
            <a:endParaRPr/>
          </a:p>
        </p:txBody>
      </p:sp>
      <p:sp>
        <p:nvSpPr>
          <p:cNvPr id="387" name="TextShape 5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Outline</a:t>
            </a:r>
            <a:endParaRPr/>
          </a:p>
        </p:txBody>
      </p:sp>
      <p:sp>
        <p:nvSpPr>
          <p:cNvPr id="388" name="TextShape 6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extShape 1"/>
          <p:cNvSpPr txBox="1"/>
          <p:nvPr/>
        </p:nvSpPr>
        <p:spPr>
          <a:xfrm>
            <a:off x="1080000" y="2050920"/>
            <a:ext cx="7800840" cy="35604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Test bed:</a:t>
            </a:r>
            <a:endParaRPr/>
          </a:p>
          <a:p>
            <a:r>
              <a:rPr lang="en-US"/>
              <a:t>972 instances: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Amount of demand streams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Demand rate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Size of demand streams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Service level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Division of demand over demand streams with different sizes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Relation between tool demand and price</a:t>
            </a:r>
            <a:endParaRPr/>
          </a:p>
        </p:txBody>
      </p:sp>
      <p:sp>
        <p:nvSpPr>
          <p:cNvPr id="390" name="TextShape 2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391" name="TextShape 3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392" name="TextShape 4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C191A171-E1A1-4171-8171-41812151F131}" type="slidenum">
              <a:rPr lang="en-US"/>
              <a:t>&lt;numéro&gt;</a:t>
            </a:fld>
            <a:endParaRPr/>
          </a:p>
        </p:txBody>
      </p:sp>
      <p:sp>
        <p:nvSpPr>
          <p:cNvPr id="393" name="TextShape 5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Results</a:t>
            </a:r>
            <a:endParaRPr/>
          </a:p>
        </p:txBody>
      </p:sp>
      <p:sp>
        <p:nvSpPr>
          <p:cNvPr id="394" name="TextShape 6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extShape 1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396" name="TextShape 2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397" name="TextShape 3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81813141-B111-4141-B151-61F181D14141}" type="slidenum">
              <a:rPr lang="en-US"/>
              <a:t>&lt;numéro&gt;</a:t>
            </a:fld>
            <a:endParaRPr/>
          </a:p>
        </p:txBody>
      </p:sp>
      <p:sp>
        <p:nvSpPr>
          <p:cNvPr id="398" name="TextShape 4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Results - accuracy</a:t>
            </a:r>
            <a:endParaRPr/>
          </a:p>
        </p:txBody>
      </p:sp>
      <p:sp>
        <p:nvSpPr>
          <p:cNvPr id="399" name="TextShape 5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1080000" y="2050920"/>
            <a:ext cx="7800840" cy="356040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 Narrow"/>
              <a:buAutoNum type="arabicPeriod"/>
            </a:pPr>
            <a:r>
              <a:rPr lang="en-US"/>
              <a:t>Optimization of stock levels for service tool inventory</a:t>
            </a:r>
            <a:endParaRPr/>
          </a:p>
          <a:p>
            <a:r>
              <a:rPr lang="en-US">
                <a:solidFill>
                  <a:srgbClr val="000000"/>
                </a:solidFill>
              </a:rPr>
              <a:t>Co-authors: Ana Bušić, Alan Scheller-Wolf, Geert-Jan van Houtum</a:t>
            </a:r>
            <a:endParaRPr/>
          </a:p>
          <a:p>
            <a:endParaRPr/>
          </a:p>
          <a:p>
            <a:pPr>
              <a:buSzPct val="45000"/>
              <a:buFont typeface="Arial Narrow"/>
              <a:buAutoNum type="arabicPeriod"/>
            </a:pPr>
            <a:r>
              <a:rPr lang="en-US">
                <a:solidFill>
                  <a:srgbClr val="000000"/>
                </a:solidFill>
              </a:rPr>
              <a:t>Some ongoing studies:</a:t>
            </a:r>
            <a:endParaRPr/>
          </a:p>
          <a:p>
            <a:r>
              <a:rPr lang="en-US">
                <a:solidFill>
                  <a:srgbClr val="000000"/>
                </a:solidFill>
              </a:rPr>
              <a:t>Integrated planning of spare parts and service engineers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</a:rPr>
              <a:t>Co-author: Morris Cohen</a:t>
            </a:r>
            <a:endParaRPr/>
          </a:p>
          <a:p>
            <a:r>
              <a:rPr lang="en-US">
                <a:solidFill>
                  <a:srgbClr val="000000"/>
                </a:solidFill>
              </a:rPr>
              <a:t>Hospital projects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</a:rPr>
              <a:t>Several co-authors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72" name="TextShape 2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73" name="TextShape 3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74" name="TextShape 4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11D15111-11A1-4171-9101-B1C151719111}" type="slidenum">
              <a:rPr lang="en-US"/>
              <a:t>&lt;numéro&gt;</a:t>
            </a:fld>
            <a:endParaRPr/>
          </a:p>
        </p:txBody>
      </p:sp>
      <p:sp>
        <p:nvSpPr>
          <p:cNvPr id="75" name="TextShape 5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Contents presentation</a:t>
            </a:r>
            <a:endParaRPr/>
          </a:p>
        </p:txBody>
      </p:sp>
      <p:sp>
        <p:nvSpPr>
          <p:cNvPr id="76" name="TextShape 6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Shape 1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401" name="TextShape 2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402" name="TextShape 3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11916121-01D1-4171-81F1-515151F1E1D1}" type="slidenum">
              <a:rPr lang="en-US"/>
              <a:t>&lt;numéro&gt;</a:t>
            </a:fld>
            <a:endParaRPr/>
          </a:p>
        </p:txBody>
      </p:sp>
      <p:sp>
        <p:nvSpPr>
          <p:cNvPr id="403" name="TextShape 4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Results – variability of accuracy</a:t>
            </a:r>
            <a:endParaRPr/>
          </a:p>
        </p:txBody>
      </p:sp>
      <p:sp>
        <p:nvSpPr>
          <p:cNvPr id="404" name="TextShape 5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extShape 1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406" name="TextShape 2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407" name="TextShape 3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51C171A1-81F1-41A1-A181-71D14131C1F1}" type="slidenum">
              <a:rPr lang="en-US"/>
              <a:t>&lt;numéro&gt;</a:t>
            </a:fld>
            <a:endParaRPr/>
          </a:p>
        </p:txBody>
      </p:sp>
      <p:sp>
        <p:nvSpPr>
          <p:cNvPr id="408" name="TextShape 4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Results – cost efficiency</a:t>
            </a:r>
            <a:endParaRPr/>
          </a:p>
        </p:txBody>
      </p:sp>
      <p:sp>
        <p:nvSpPr>
          <p:cNvPr id="409" name="TextShape 5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extShape 1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411" name="TextShape 2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412" name="TextShape 3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6141A151-F1E1-4161-8161-0111A1D13121}" type="slidenum">
              <a:rPr lang="en-US"/>
              <a:t>&lt;numéro&gt;</a:t>
            </a:fld>
            <a:endParaRPr/>
          </a:p>
        </p:txBody>
      </p:sp>
      <p:sp>
        <p:nvSpPr>
          <p:cNvPr id="413" name="TextShape 4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Results – running time</a:t>
            </a:r>
            <a:endParaRPr/>
          </a:p>
        </p:txBody>
      </p:sp>
      <p:sp>
        <p:nvSpPr>
          <p:cNvPr id="414" name="TextShape 5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Shape 1"/>
          <p:cNvSpPr txBox="1"/>
          <p:nvPr/>
        </p:nvSpPr>
        <p:spPr>
          <a:xfrm>
            <a:off x="1080000" y="2050920"/>
            <a:ext cx="7800840" cy="35604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Introduction</a:t>
            </a:r>
            <a:endParaRPr/>
          </a:p>
          <a:p>
            <a:r>
              <a:rPr lang="en-US"/>
              <a:t>Literature</a:t>
            </a:r>
            <a:endParaRPr/>
          </a:p>
          <a:p>
            <a:r>
              <a:rPr lang="en-US"/>
              <a:t>Model</a:t>
            </a:r>
            <a:endParaRPr/>
          </a:p>
          <a:p>
            <a:r>
              <a:rPr lang="en-US"/>
              <a:t>Approach</a:t>
            </a:r>
            <a:endParaRPr/>
          </a:p>
          <a:p>
            <a:r>
              <a:rPr lang="en-US"/>
              <a:t>Results</a:t>
            </a:r>
            <a:endParaRPr/>
          </a:p>
          <a:p>
            <a:r>
              <a:rPr lang="en-US">
                <a:solidFill>
                  <a:srgbClr val="c00000"/>
                </a:solidFill>
              </a:rPr>
              <a:t>Conclusions &amp; Implications</a:t>
            </a:r>
            <a:endParaRPr/>
          </a:p>
          <a:p>
            <a:r>
              <a:rPr lang="en-US">
                <a:solidFill>
                  <a:srgbClr val="c00000"/>
                </a:solidFill>
              </a:rPr>
              <a:t>Ongoing research</a:t>
            </a:r>
            <a:endParaRPr/>
          </a:p>
          <a:p>
            <a:endParaRPr/>
          </a:p>
        </p:txBody>
      </p:sp>
      <p:sp>
        <p:nvSpPr>
          <p:cNvPr id="416" name="TextShape 2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417" name="TextShape 3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418" name="TextShape 4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517151B1-C1E1-4181-8141-A1D131E1D191}" type="slidenum">
              <a:rPr lang="en-US"/>
              <a:t>&lt;numéro&gt;</a:t>
            </a:fld>
            <a:endParaRPr/>
          </a:p>
        </p:txBody>
      </p:sp>
      <p:sp>
        <p:nvSpPr>
          <p:cNvPr id="419" name="TextShape 5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Outline</a:t>
            </a:r>
            <a:endParaRPr/>
          </a:p>
        </p:txBody>
      </p:sp>
      <p:sp>
        <p:nvSpPr>
          <p:cNvPr id="420" name="TextShape 6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TextShape 1"/>
          <p:cNvSpPr txBox="1"/>
          <p:nvPr/>
        </p:nvSpPr>
        <p:spPr>
          <a:xfrm>
            <a:off x="1080000" y="2050920"/>
            <a:ext cx="7800840" cy="35604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Most detailed</a:t>
            </a:r>
            <a:endParaRPr/>
          </a:p>
          <a:p>
            <a:r>
              <a:rPr lang="en-US"/>
              <a:t>Leads to lowest costs</a:t>
            </a:r>
            <a:endParaRPr/>
          </a:p>
          <a:p>
            <a:r>
              <a:rPr lang="en-US"/>
              <a:t>But very high running times</a:t>
            </a:r>
            <a:endParaRPr/>
          </a:p>
          <a:p>
            <a:r>
              <a:rPr lang="en-US"/>
              <a:t>Cannot be used in practice</a:t>
            </a:r>
            <a:endParaRPr/>
          </a:p>
          <a:p>
            <a:endParaRPr/>
          </a:p>
        </p:txBody>
      </p:sp>
      <p:sp>
        <p:nvSpPr>
          <p:cNvPr id="422" name="TextShape 2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423" name="TextShape 3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424" name="TextShape 4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E1C19101-0121-41C1-A161-C121E17121B1}" type="slidenum">
              <a:rPr lang="en-US"/>
              <a:t>&lt;numéro&gt;</a:t>
            </a:fld>
            <a:endParaRPr/>
          </a:p>
        </p:txBody>
      </p:sp>
      <p:sp>
        <p:nvSpPr>
          <p:cNvPr id="425" name="TextShape 5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Conclusions – Heuristic 1</a:t>
            </a:r>
            <a:endParaRPr/>
          </a:p>
        </p:txBody>
      </p:sp>
      <p:sp>
        <p:nvSpPr>
          <p:cNvPr id="426" name="TextShape 6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extShape 1"/>
          <p:cNvSpPr txBox="1"/>
          <p:nvPr/>
        </p:nvSpPr>
        <p:spPr>
          <a:xfrm>
            <a:off x="1080000" y="2050920"/>
            <a:ext cx="7800840" cy="35604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Very fast (seconds)</a:t>
            </a:r>
            <a:endParaRPr/>
          </a:p>
          <a:p>
            <a:r>
              <a:rPr lang="en-US"/>
              <a:t>Very inaccurate &amp; accuracy variable</a:t>
            </a:r>
            <a:endParaRPr/>
          </a:p>
          <a:p>
            <a:r>
              <a:rPr lang="en-US"/>
              <a:t>Highest costs (7% higher)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rPr lang="en-US"/>
              <a:t>So, spare parts models are not appropriate to be used for the stock planning of service tools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428" name="TextShape 2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429" name="TextShape 3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430" name="TextShape 4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91A18161-81D1-4131-A171-B171F1A17161}" type="slidenum">
              <a:rPr lang="en-US"/>
              <a:t>&lt;numéro&gt;</a:t>
            </a:fld>
            <a:endParaRPr/>
          </a:p>
        </p:txBody>
      </p:sp>
      <p:sp>
        <p:nvSpPr>
          <p:cNvPr id="431" name="TextShape 5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Conclusions - Heuristic 2</a:t>
            </a:r>
            <a:endParaRPr/>
          </a:p>
        </p:txBody>
      </p:sp>
      <p:sp>
        <p:nvSpPr>
          <p:cNvPr id="432" name="TextShape 6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TextShape 1"/>
          <p:cNvSpPr txBox="1"/>
          <p:nvPr/>
        </p:nvSpPr>
        <p:spPr>
          <a:xfrm>
            <a:off x="1080000" y="2050920"/>
            <a:ext cx="7800840" cy="35604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Takes into account coupling in demands, but not in returns</a:t>
            </a:r>
            <a:endParaRPr/>
          </a:p>
          <a:p>
            <a:r>
              <a:rPr lang="en-US"/>
              <a:t>Very accurate</a:t>
            </a:r>
            <a:endParaRPr/>
          </a:p>
          <a:p>
            <a:r>
              <a:rPr lang="en-US"/>
              <a:t>Higher costs than Heuristic 1 (5% higher)</a:t>
            </a:r>
            <a:endParaRPr/>
          </a:p>
          <a:p>
            <a:endParaRPr/>
          </a:p>
          <a:p>
            <a:r>
              <a:rPr lang="en-US"/>
              <a:t> </a:t>
            </a:r>
            <a:r>
              <a:rPr lang="en-US"/>
              <a:t>Use Heuristic 3</a:t>
            </a:r>
            <a:endParaRPr/>
          </a:p>
          <a:p>
            <a:endParaRPr/>
          </a:p>
        </p:txBody>
      </p:sp>
      <p:sp>
        <p:nvSpPr>
          <p:cNvPr id="434" name="TextShape 2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435" name="TextShape 3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436" name="TextShape 4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F1D1F151-0101-41D1-8141-01712141F1C1}" type="slidenum">
              <a:rPr lang="en-US"/>
              <a:t>&lt;numéro&gt;</a:t>
            </a:fld>
            <a:endParaRPr/>
          </a:p>
        </p:txBody>
      </p:sp>
      <p:sp>
        <p:nvSpPr>
          <p:cNvPr id="437" name="TextShape 5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Conclusions – heuristic 3</a:t>
            </a:r>
            <a:endParaRPr/>
          </a:p>
        </p:txBody>
      </p:sp>
      <p:sp>
        <p:nvSpPr>
          <p:cNvPr id="438" name="TextShape 6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TextShape 1"/>
          <p:cNvSpPr txBox="1"/>
          <p:nvPr/>
        </p:nvSpPr>
        <p:spPr>
          <a:xfrm>
            <a:off x="1080000" y="2050920"/>
            <a:ext cx="7800840" cy="35604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ASML has started collecting data on:</a:t>
            </a:r>
            <a:endParaRPr/>
          </a:p>
          <a:p>
            <a:r>
              <a:rPr lang="en-US"/>
              <a:t>What sets are demanded</a:t>
            </a:r>
            <a:endParaRPr/>
          </a:p>
          <a:p>
            <a:r>
              <a:rPr lang="en-US"/>
              <a:t>Demand rates for these sets</a:t>
            </a:r>
            <a:endParaRPr/>
          </a:p>
          <a:p>
            <a:endParaRPr/>
          </a:p>
          <a:p>
            <a:r>
              <a:rPr lang="en-US"/>
              <a:t>A business case is being carried out to see the implications for the whole network</a:t>
            </a:r>
            <a:endParaRPr/>
          </a:p>
          <a:p>
            <a:endParaRPr/>
          </a:p>
          <a:p>
            <a:r>
              <a:rPr lang="en-US"/>
              <a:t>A case study is done to see the performance of  Heuristic 1 and 3 in a multi-location setting</a:t>
            </a:r>
            <a:endParaRPr/>
          </a:p>
        </p:txBody>
      </p:sp>
      <p:sp>
        <p:nvSpPr>
          <p:cNvPr id="440" name="TextShape 2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441" name="TextShape 3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442" name="TextShape 4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31B161D1-61F1-41E1-8171-C1C191310161}" type="slidenum">
              <a:rPr lang="en-US"/>
              <a:t>&lt;numéro&gt;</a:t>
            </a:fld>
            <a:endParaRPr/>
          </a:p>
        </p:txBody>
      </p:sp>
      <p:sp>
        <p:nvSpPr>
          <p:cNvPr id="443" name="TextShape 5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Implications</a:t>
            </a:r>
            <a:endParaRPr/>
          </a:p>
        </p:txBody>
      </p:sp>
      <p:sp>
        <p:nvSpPr>
          <p:cNvPr id="444" name="TextShape 6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TextShape 1"/>
          <p:cNvSpPr txBox="1"/>
          <p:nvPr/>
        </p:nvSpPr>
        <p:spPr>
          <a:xfrm>
            <a:off x="1080000" y="2050920"/>
            <a:ext cx="7800840" cy="35604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Introduction</a:t>
            </a:r>
            <a:endParaRPr/>
          </a:p>
          <a:p>
            <a:r>
              <a:rPr lang="en-US"/>
              <a:t>Literature</a:t>
            </a:r>
            <a:endParaRPr/>
          </a:p>
          <a:p>
            <a:r>
              <a:rPr lang="en-US"/>
              <a:t>Model</a:t>
            </a:r>
            <a:endParaRPr/>
          </a:p>
          <a:p>
            <a:r>
              <a:rPr lang="en-US"/>
              <a:t>Approach</a:t>
            </a:r>
            <a:endParaRPr/>
          </a:p>
          <a:p>
            <a:r>
              <a:rPr lang="en-US"/>
              <a:t>Results</a:t>
            </a:r>
            <a:endParaRPr/>
          </a:p>
          <a:p>
            <a:r>
              <a:rPr lang="en-US"/>
              <a:t>Conclusions &amp; Implications</a:t>
            </a:r>
            <a:endParaRPr/>
          </a:p>
          <a:p>
            <a:r>
              <a:rPr lang="en-US">
                <a:solidFill>
                  <a:srgbClr val="cf0072"/>
                </a:solidFill>
              </a:rPr>
              <a:t>Ongoing research</a:t>
            </a:r>
            <a:endParaRPr/>
          </a:p>
          <a:p>
            <a:endParaRPr/>
          </a:p>
        </p:txBody>
      </p:sp>
      <p:sp>
        <p:nvSpPr>
          <p:cNvPr id="446" name="TextShape 2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447" name="TextShape 3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448" name="TextShape 4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B1913131-B151-4101-B191-B1F131A12181}" type="slidenum">
              <a:rPr lang="en-US"/>
              <a:t>&lt;numéro&gt;</a:t>
            </a:fld>
            <a:endParaRPr/>
          </a:p>
        </p:txBody>
      </p:sp>
      <p:sp>
        <p:nvSpPr>
          <p:cNvPr id="449" name="TextShape 5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Outline</a:t>
            </a:r>
            <a:endParaRPr/>
          </a:p>
        </p:txBody>
      </p:sp>
      <p:sp>
        <p:nvSpPr>
          <p:cNvPr id="450" name="TextShape 6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1346400" y="1644480"/>
            <a:ext cx="6786360" cy="14695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en-US" sz="3200">
                <a:solidFill>
                  <a:srgbClr val="ffffff"/>
                </a:solidFill>
                <a:latin typeface="Arial Narrow"/>
              </a:rPr>
              <a:t>Integrated resource planning for maintenance actions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79" name="TextShape 2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80" name="TextShape 3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61E1E111-C131-4131-B1B1-C151C1F191D1}" type="slidenum">
              <a:rPr lang="en-US"/>
              <a:t>&lt;numéro&gt;</a:t>
            </a:fld>
            <a:endParaRPr/>
          </a:p>
        </p:txBody>
      </p:sp>
      <p:sp>
        <p:nvSpPr>
          <p:cNvPr id="81" name="TextShape 4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resource planning for maintenance actions</a:t>
            </a:r>
            <a:endParaRPr/>
          </a:p>
        </p:txBody>
      </p:sp>
      <p:sp>
        <p:nvSpPr>
          <p:cNvPr id="82" name="TextShape 5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  <p:pic>
        <p:nvPicPr>
          <p:cNvPr descr="" id="83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2771640" y="2493000"/>
            <a:ext cx="3352320" cy="2590560"/>
          </a:xfrm>
          <a:prstGeom prst="rect">
            <a:avLst/>
          </a:prstGeom>
        </p:spPr>
      </p:pic>
      <p:sp>
        <p:nvSpPr>
          <p:cNvPr id="84" name="CustomShape 6"/>
          <p:cNvSpPr/>
          <p:nvPr/>
        </p:nvSpPr>
        <p:spPr>
          <a:xfrm>
            <a:off x="2123640" y="2565000"/>
            <a:ext cx="4680000" cy="2736000"/>
          </a:xfrm>
          <a:prstGeom prst="irregularSeal1">
            <a:avLst/>
          </a:prstGeom>
          <a:solidFill>
            <a:srgbClr val="ff9f9f"/>
          </a:solidFill>
          <a:ln w="25560">
            <a:solidFill>
              <a:srgbClr val="ff0000"/>
            </a:solidFill>
            <a:round/>
          </a:ln>
        </p:spPr>
      </p:sp>
      <p:pic>
        <p:nvPicPr>
          <p:cNvPr descr="" id="85" name="Picture 40"/>
          <p:cNvPicPr/>
          <p:nvPr/>
        </p:nvPicPr>
        <p:blipFill>
          <a:blip r:embed="rId2"/>
          <a:stretch>
            <a:fillRect/>
          </a:stretch>
        </p:blipFill>
        <p:spPr>
          <a:xfrm>
            <a:off x="6804360" y="4005000"/>
            <a:ext cx="1698840" cy="1826640"/>
          </a:xfrm>
          <a:prstGeom prst="rect">
            <a:avLst/>
          </a:prstGeom>
        </p:spPr>
      </p:pic>
      <p:pic>
        <p:nvPicPr>
          <p:cNvPr descr="" id="86" name="Picture 65"/>
          <p:cNvPicPr/>
          <p:nvPr/>
        </p:nvPicPr>
        <p:blipFill>
          <a:blip r:embed="rId3"/>
          <a:stretch>
            <a:fillRect/>
          </a:stretch>
        </p:blipFill>
        <p:spPr>
          <a:xfrm>
            <a:off x="6948360" y="1758240"/>
            <a:ext cx="2034000" cy="1454400"/>
          </a:xfrm>
          <a:prstGeom prst="rect">
            <a:avLst/>
          </a:prstGeom>
        </p:spPr>
      </p:pic>
      <p:pic>
        <p:nvPicPr>
          <p:cNvPr descr="" id="87" name="Afbeelding 17"/>
          <p:cNvPicPr/>
          <p:nvPr/>
        </p:nvPicPr>
        <p:blipFill>
          <a:blip r:embed="rId4"/>
          <a:stretch>
            <a:fillRect/>
          </a:stretch>
        </p:blipFill>
        <p:spPr>
          <a:xfrm>
            <a:off x="467640" y="4509000"/>
            <a:ext cx="1709640" cy="1204200"/>
          </a:xfrm>
          <a:prstGeom prst="rect">
            <a:avLst/>
          </a:prstGeom>
        </p:spPr>
      </p:pic>
      <p:pic>
        <p:nvPicPr>
          <p:cNvPr descr="" id="88" name="Afbeelding 18"/>
          <p:cNvPicPr/>
          <p:nvPr/>
        </p:nvPicPr>
        <p:blipFill>
          <a:blip r:embed="rId5"/>
          <a:stretch>
            <a:fillRect/>
          </a:stretch>
        </p:blipFill>
        <p:spPr>
          <a:xfrm>
            <a:off x="467640" y="2133000"/>
            <a:ext cx="1497240" cy="1367640"/>
          </a:xfrm>
          <a:prstGeom prst="rect">
            <a:avLst/>
          </a:prstGeom>
        </p:spPr>
      </p:pic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080000" y="2050920"/>
            <a:ext cx="7800840" cy="35604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Both in literature and practice</a:t>
            </a:r>
            <a:endParaRPr/>
          </a:p>
          <a:p>
            <a:r>
              <a:rPr lang="en-US"/>
              <a:t>Focus on either spare parts or engineers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The other resources are assumed to be available when determining capacity requirements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Separate departments within companies</a:t>
            </a:r>
            <a:endParaRPr/>
          </a:p>
          <a:p>
            <a:r>
              <a:rPr lang="en-US"/>
              <a:t>Service tools have not been studied at all</a:t>
            </a:r>
            <a:endParaRPr/>
          </a:p>
          <a:p>
            <a:endParaRPr/>
          </a:p>
          <a:p>
            <a:r>
              <a:rPr lang="en-US"/>
              <a:t>But a maintenance action can only start if all resources are available.</a:t>
            </a:r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90" name="TextShape 2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91" name="TextShape 3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92" name="TextShape 4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A101D111-91A1-41E1-9131-515141B18171}" type="slidenum">
              <a:rPr lang="en-US"/>
              <a:t>&lt;numéro&gt;</a:t>
            </a:fld>
            <a:endParaRPr/>
          </a:p>
        </p:txBody>
      </p:sp>
      <p:sp>
        <p:nvSpPr>
          <p:cNvPr id="93" name="TextShape 5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600">
                <a:latin typeface="Arial Narrow"/>
              </a:rPr>
              <a:t>Current status</a:t>
            </a:r>
            <a:endParaRPr/>
          </a:p>
        </p:txBody>
      </p:sp>
      <p:sp>
        <p:nvSpPr>
          <p:cNvPr id="94" name="TextShape 6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080000" y="2050920"/>
            <a:ext cx="8063640" cy="356040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en-US" sz="4400"/>
              <a:t>What is the value of integrated planning models?</a:t>
            </a:r>
            <a:endParaRPr/>
          </a:p>
          <a:p>
            <a:endParaRPr/>
          </a:p>
        </p:txBody>
      </p:sp>
      <p:sp>
        <p:nvSpPr>
          <p:cNvPr id="96" name="TextShape 2"/>
          <p:cNvSpPr txBox="1"/>
          <p:nvPr/>
        </p:nvSpPr>
        <p:spPr>
          <a:xfrm>
            <a:off x="7572240" y="6402240"/>
            <a:ext cx="936360" cy="475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2011-10-17</a:t>
            </a:r>
            <a:endParaRPr/>
          </a:p>
        </p:txBody>
      </p:sp>
      <p:sp>
        <p:nvSpPr>
          <p:cNvPr id="97" name="TextShape 3"/>
          <p:cNvSpPr txBox="1"/>
          <p:nvPr/>
        </p:nvSpPr>
        <p:spPr>
          <a:xfrm>
            <a:off x="3540240" y="6402240"/>
            <a:ext cx="4032000" cy="475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ARC Meeting</a:t>
            </a:r>
            <a:endParaRPr/>
          </a:p>
        </p:txBody>
      </p:sp>
      <p:sp>
        <p:nvSpPr>
          <p:cNvPr id="98" name="TextShape 4"/>
          <p:cNvSpPr txBox="1"/>
          <p:nvPr/>
        </p:nvSpPr>
        <p:spPr>
          <a:xfrm>
            <a:off x="8508960" y="6400800"/>
            <a:ext cx="374400" cy="4759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F1E181B1-6171-41C1-B111-A15151C111A1}" type="slidenum">
              <a:rPr lang="en-US"/>
              <a:t>&lt;numéro&gt;</a:t>
            </a:fld>
            <a:endParaRPr/>
          </a:p>
        </p:txBody>
      </p:sp>
      <p:sp>
        <p:nvSpPr>
          <p:cNvPr id="99" name="TextShape 5"/>
          <p:cNvSpPr txBox="1"/>
          <p:nvPr/>
        </p:nvSpPr>
        <p:spPr>
          <a:xfrm>
            <a:off x="1082880" y="500040"/>
            <a:ext cx="7774920" cy="732600"/>
          </a:xfrm>
          <a:prstGeom prst="rect">
            <a:avLst/>
          </a:prstGeom>
        </p:spPr>
      </p:sp>
      <p:sp>
        <p:nvSpPr>
          <p:cNvPr id="100" name="TextShape 6"/>
          <p:cNvSpPr txBox="1"/>
          <p:nvPr/>
        </p:nvSpPr>
        <p:spPr>
          <a:xfrm>
            <a:off x="1082880" y="1226880"/>
            <a:ext cx="7774920" cy="285480"/>
          </a:xfrm>
          <a:prstGeom prst="rect">
            <a:avLst/>
          </a:prstGeom>
        </p:spPr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1346400" y="1644480"/>
            <a:ext cx="6786360" cy="14695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ts val="882"/>
              </a:lnSpc>
            </a:pPr>
            <a:r>
              <a:rPr b="1" lang="en-US" sz="2500">
                <a:solidFill>
                  <a:srgbClr val="ffffff"/>
                </a:solidFill>
                <a:latin typeface="Arial Narrow"/>
              </a:rPr>
              <a:t>Optimization of stock levels for service tool inventory</a:t>
            </a:r>
            <a:endParaRPr/>
          </a:p>
        </p:txBody>
      </p:sp>
      <p:sp>
        <p:nvSpPr>
          <p:cNvPr id="102" name="TextShape 2"/>
          <p:cNvSpPr txBox="1"/>
          <p:nvPr/>
        </p:nvSpPr>
        <p:spPr>
          <a:xfrm>
            <a:off x="1346400" y="3035160"/>
            <a:ext cx="6787800" cy="11012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>
                <a:solidFill>
                  <a:srgbClr val="ffffff"/>
                </a:solidFill>
                <a:latin typeface="Arial Narrow"/>
              </a:rPr>
              <a:t>Service tools: Why bother?</a:t>
            </a:r>
            <a:endParaRPr/>
          </a:p>
          <a:p>
            <a:endParaRPr/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ffffff"/>
                </a:solidFill>
                <a:latin typeface="Arial Narrow"/>
              </a:rPr>
              <a:t>Co-authors: </a:t>
            </a:r>
            <a:endParaRPr/>
          </a:p>
          <a:p>
            <a:pPr algn="r">
              <a:lnSpc>
                <a:spcPct val="80000"/>
              </a:lnSpc>
            </a:pPr>
            <a:r>
              <a:rPr lang="en-US">
                <a:solidFill>
                  <a:srgbClr val="ffffff"/>
                </a:solidFill>
                <a:latin typeface="Arial Narrow"/>
              </a:rPr>
              <a:t>Ana Bušić </a:t>
            </a:r>
            <a:endParaRPr/>
          </a:p>
          <a:p>
            <a:pPr algn="r">
              <a:lnSpc>
                <a:spcPct val="80000"/>
              </a:lnSpc>
            </a:pPr>
            <a:r>
              <a:rPr lang="en-US">
                <a:solidFill>
                  <a:srgbClr val="ffffff"/>
                </a:solidFill>
                <a:latin typeface="Arial Narrow"/>
              </a:rPr>
              <a:t>Alan Scheller-Wolf - CMU </a:t>
            </a:r>
            <a:endParaRPr/>
          </a:p>
          <a:p>
            <a:pPr algn="r">
              <a:lnSpc>
                <a:spcPct val="80000"/>
              </a:lnSpc>
            </a:pPr>
            <a:r>
              <a:rPr lang="en-US">
                <a:solidFill>
                  <a:srgbClr val="ffffff"/>
                </a:solidFill>
                <a:latin typeface="Arial Narrow"/>
              </a:rPr>
              <a:t>Geert-Jan van Houtum – TU/e </a:t>
            </a:r>
            <a:endParaRPr/>
          </a:p>
          <a:p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