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sldIdLst>
    <p:sldId id="382" r:id="rId2"/>
    <p:sldId id="256" r:id="rId3"/>
    <p:sldId id="275" r:id="rId4"/>
    <p:sldId id="281" r:id="rId5"/>
    <p:sldId id="257" r:id="rId6"/>
    <p:sldId id="284" r:id="rId7"/>
    <p:sldId id="283" r:id="rId8"/>
    <p:sldId id="353" r:id="rId9"/>
    <p:sldId id="370" r:id="rId10"/>
    <p:sldId id="354" r:id="rId11"/>
    <p:sldId id="355" r:id="rId12"/>
    <p:sldId id="371" r:id="rId13"/>
    <p:sldId id="369" r:id="rId14"/>
    <p:sldId id="350" r:id="rId15"/>
    <p:sldId id="351" r:id="rId16"/>
    <p:sldId id="372" r:id="rId17"/>
    <p:sldId id="373" r:id="rId18"/>
    <p:sldId id="374" r:id="rId19"/>
    <p:sldId id="378" r:id="rId20"/>
    <p:sldId id="375" r:id="rId21"/>
    <p:sldId id="377" r:id="rId22"/>
    <p:sldId id="376" r:id="rId23"/>
    <p:sldId id="383" r:id="rId24"/>
    <p:sldId id="384" r:id="rId25"/>
    <p:sldId id="380" r:id="rId26"/>
    <p:sldId id="379" r:id="rId27"/>
    <p:sldId id="359" r:id="rId28"/>
    <p:sldId id="360" r:id="rId29"/>
    <p:sldId id="335" r:id="rId30"/>
    <p:sldId id="381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9A732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52" autoAdjust="0"/>
    <p:restoredTop sz="86389" autoAdjust="0"/>
  </p:normalViewPr>
  <p:slideViewPr>
    <p:cSldViewPr>
      <p:cViewPr varScale="1">
        <p:scale>
          <a:sx n="68" d="100"/>
          <a:sy n="68" d="100"/>
        </p:scale>
        <p:origin x="153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3E6A8-F320-45B6-A7F9-9ACA532C2BCF}" type="datetimeFigureOut">
              <a:rPr lang="fr-FR" smtClean="0"/>
              <a:t>12/01/2015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81138-991A-4AE3-B800-EBD600C307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90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81138-991A-4AE3-B800-EBD600C307C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407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81138-991A-4AE3-B800-EBD600C307C1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4174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81138-991A-4AE3-B800-EBD600C307C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678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81138-991A-4AE3-B800-EBD600C307C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9509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81138-991A-4AE3-B800-EBD600C307C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061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</a:t>
            </a:r>
            <a:r>
              <a:rPr lang="en-US" baseline="0" dirty="0" smtClean="0"/>
              <a:t> assumes s=O(n^1/5)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81138-991A-4AE3-B800-EBD600C307C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689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81138-991A-4AE3-B800-EBD600C307C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8975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Interesting</a:t>
            </a:r>
            <a:r>
              <a:rPr lang="en-US" baseline="0" dirty="0" smtClean="0"/>
              <a:t> for two reasons: tells how much subsampling can be tolerated; methods achieving positive overlap up to transition are likely robust.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81138-991A-4AE3-B800-EBD600C307C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580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81138-991A-4AE3-B800-EBD600C307C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436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81138-991A-4AE3-B800-EBD600C307C1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2033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138A3E2-8F1A-4E9B-8A5D-C77AFB09466E}" type="datetimeFigureOut">
              <a:rPr lang="fr-FR" smtClean="0"/>
              <a:t>12/01/2015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50F806-6C77-4A9F-9A0B-F12E2D33F8D2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A3E2-8F1A-4E9B-8A5D-C77AFB09466E}" type="datetimeFigureOut">
              <a:rPr lang="fr-FR" smtClean="0"/>
              <a:t>12/01/2015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0F806-6C77-4A9F-9A0B-F12E2D33F8D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138A3E2-8F1A-4E9B-8A5D-C77AFB09466E}" type="datetimeFigureOut">
              <a:rPr lang="fr-FR" smtClean="0"/>
              <a:t>12/01/2015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750F806-6C77-4A9F-9A0B-F12E2D33F8D2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A3E2-8F1A-4E9B-8A5D-C77AFB09466E}" type="datetimeFigureOut">
              <a:rPr lang="fr-FR" smtClean="0"/>
              <a:t>12/01/2015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50F806-6C77-4A9F-9A0B-F12E2D33F8D2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A3E2-8F1A-4E9B-8A5D-C77AFB09466E}" type="datetimeFigureOut">
              <a:rPr lang="fr-FR" smtClean="0"/>
              <a:t>12/01/2015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750F806-6C77-4A9F-9A0B-F12E2D33F8D2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138A3E2-8F1A-4E9B-8A5D-C77AFB09466E}" type="datetimeFigureOut">
              <a:rPr lang="fr-FR" smtClean="0"/>
              <a:t>12/01/2015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750F806-6C77-4A9F-9A0B-F12E2D33F8D2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138A3E2-8F1A-4E9B-8A5D-C77AFB09466E}" type="datetimeFigureOut">
              <a:rPr lang="fr-FR" smtClean="0"/>
              <a:t>12/01/2015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750F806-6C77-4A9F-9A0B-F12E2D33F8D2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A3E2-8F1A-4E9B-8A5D-C77AFB09466E}" type="datetimeFigureOut">
              <a:rPr lang="fr-FR" smtClean="0"/>
              <a:t>12/01/2015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50F806-6C77-4A9F-9A0B-F12E2D33F8D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A3E2-8F1A-4E9B-8A5D-C77AFB09466E}" type="datetimeFigureOut">
              <a:rPr lang="fr-FR" smtClean="0"/>
              <a:t>12/01/2015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50F806-6C77-4A9F-9A0B-F12E2D33F8D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A3E2-8F1A-4E9B-8A5D-C77AFB09466E}" type="datetimeFigureOut">
              <a:rPr lang="fr-FR" smtClean="0"/>
              <a:t>12/01/2015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50F806-6C77-4A9F-9A0B-F12E2D33F8D2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138A3E2-8F1A-4E9B-8A5D-C77AFB09466E}" type="datetimeFigureOut">
              <a:rPr lang="fr-FR" smtClean="0"/>
              <a:t>12/01/2015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750F806-6C77-4A9F-9A0B-F12E2D33F8D2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138A3E2-8F1A-4E9B-8A5D-C77AFB09466E}" type="datetimeFigureOut">
              <a:rPr lang="fr-FR" smtClean="0"/>
              <a:t>12/01/2015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750F806-6C77-4A9F-9A0B-F12E2D33F8D2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0.png"/><Relationship Id="rId5" Type="http://schemas.openxmlformats.org/officeDocument/2006/relationships/image" Target="../media/image240.png"/><Relationship Id="rId10" Type="http://schemas.openxmlformats.org/officeDocument/2006/relationships/image" Target="../media/image380.png"/><Relationship Id="rId4" Type="http://schemas.openxmlformats.org/officeDocument/2006/relationships/image" Target="../media/image350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1.wmf"/><Relationship Id="rId5" Type="http://schemas.openxmlformats.org/officeDocument/2006/relationships/image" Target="../media/image22.gif"/><Relationship Id="rId10" Type="http://schemas.openxmlformats.org/officeDocument/2006/relationships/oleObject" Target="../embeddings/oleObject4.bin"/><Relationship Id="rId4" Type="http://schemas.openxmlformats.org/officeDocument/2006/relationships/image" Target="../media/image22.png"/><Relationship Id="rId9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08520" y="1124744"/>
            <a:ext cx="957706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652" name="Picture 4" descr="http://upload.wikimedia.org/wikipedia/commons/thumb/a/a5/Tsunami_by_hokusai_19th_century.jpg/280px-Tsunami_by_hokusai_19th_centu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81618"/>
            <a:ext cx="3744417" cy="251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273422"/>
            <a:ext cx="83529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“From my sixth year, I had a perfect mania for drawing every object that I saw. </a:t>
            </a:r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When </a:t>
            </a:r>
            <a:r>
              <a:rPr lang="en-US" sz="2800" b="1" dirty="0"/>
              <a:t>I had reached my fiftieth year, I had published a vast quantity of drawing</a:t>
            </a:r>
            <a:r>
              <a:rPr lang="en-US" sz="2800" b="1" dirty="0" smtClean="0"/>
              <a:t>;</a:t>
            </a:r>
            <a:r>
              <a:rPr lang="en-US" sz="2800" b="1" dirty="0"/>
              <a:t> </a:t>
            </a:r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but </a:t>
            </a:r>
            <a:r>
              <a:rPr lang="en-US" sz="2800" b="1" dirty="0"/>
              <a:t>I am unsatisfied with all that I have </a:t>
            </a:r>
          </a:p>
          <a:p>
            <a:r>
              <a:rPr lang="en-US" sz="2800" b="1" dirty="0"/>
              <a:t>produced before my seventieth year”. 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		Hokusai</a:t>
            </a:r>
            <a:endParaRPr lang="fr-FR" sz="2800" b="1" dirty="0"/>
          </a:p>
          <a:p>
            <a:r>
              <a:rPr lang="en-US" sz="2800" b="1" dirty="0" smtClean="0"/>
              <a:t> </a:t>
            </a:r>
            <a:endParaRPr lang="fr-FR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2411760" y="1104419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2555776" y="23250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898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spectral separation properties </a:t>
            </a:r>
            <a:br>
              <a:rPr lang="en-US" dirty="0" smtClean="0"/>
            </a:br>
            <a:r>
              <a:rPr lang="en-US" dirty="0" smtClean="0"/>
              <a:t>“à la </a:t>
            </a:r>
            <a:r>
              <a:rPr lang="en-US" dirty="0" err="1" smtClean="0"/>
              <a:t>Ramanujan</a:t>
            </a:r>
            <a:r>
              <a:rPr lang="en-US" dirty="0" smtClean="0"/>
              <a:t>”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[Friedman’08]: random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</a:t>
                </a:r>
                <a:r>
                  <a:rPr lang="en-US" dirty="0" smtClean="0"/>
                  <a:t>-regular graph verifies </a:t>
                </a:r>
                <a:r>
                  <a:rPr lang="en-US" dirty="0" err="1" smtClean="0"/>
                  <a:t>whp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  <a:sym typeface="Symbol"/>
                        </a:rPr>
                        <m:t>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FF0000"/>
                          </a:solidFill>
                          <a:latin typeface="Cambria Math"/>
                          <a:sym typeface="Symbol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rad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o</m:t>
                      </m:r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(1)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[Feige-Ofek’05]: for </a:t>
                </a:r>
                <a:r>
                  <a:rPr lang="en-US" dirty="0" err="1" smtClean="0"/>
                  <a:t>Erd</a:t>
                </a:r>
                <a:r>
                  <a:rPr lang="hu-HU" dirty="0" smtClean="0"/>
                  <a:t>ő</a:t>
                </a:r>
                <a:r>
                  <a:rPr lang="en-US" dirty="0" smtClean="0"/>
                  <a:t>s-</a:t>
                </a:r>
                <a:r>
                  <a:rPr lang="en-US" dirty="0" err="1" smtClean="0"/>
                  <a:t>Rényi</a:t>
                </a:r>
                <a:r>
                  <a:rPr lang="en-US" dirty="0" smtClean="0"/>
                  <a:t> graph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  <a:sym typeface="Symbol"/>
                      </a:rPr>
                      <m:t>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log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then </a:t>
                </a:r>
                <a:r>
                  <a:rPr lang="en-US" dirty="0" err="1" smtClean="0"/>
                  <a:t>whp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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rad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Also: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Symbol"/>
                      </a:rPr>
                      <m:t>ρ</m:t>
                    </m:r>
                    <m:d>
                      <m:dPr>
                        <m:ctrlPr>
                          <a:rPr lang="el-G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rad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14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67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spectral separation properties </a:t>
            </a:r>
            <a:br>
              <a:rPr lang="en-US" dirty="0" smtClean="0"/>
            </a:br>
            <a:r>
              <a:rPr lang="en-US" dirty="0" smtClean="0"/>
              <a:t>“à la </a:t>
            </a:r>
            <a:r>
              <a:rPr lang="en-US" dirty="0" err="1" smtClean="0"/>
              <a:t>Ramanujan</a:t>
            </a:r>
            <a:r>
              <a:rPr lang="en-US" dirty="0" smtClean="0"/>
              <a:t>”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Corollary: in SBM with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  <a:sym typeface="Symbol"/>
                      </a:rPr>
                      <m:t>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log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  <a:r>
                  <a:rPr lang="en-US" dirty="0" smtClean="0"/>
                  <a:t> whp</a:t>
                </a:r>
                <a:endParaRPr lang="en-US" i="1" dirty="0" smtClean="0">
                  <a:solidFill>
                    <a:srgbClr val="FF0000"/>
                  </a:solidFill>
                  <a:latin typeface="Cambria Math"/>
                  <a:ea typeface="Cambria Math"/>
                  <a:sym typeface="Symbol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Symbol"/>
                      </a:rPr>
                      <m:t>ρ</m:t>
                    </m:r>
                    <m:d>
                      <m:dPr>
                        <m:ctrlPr>
                          <a:rPr lang="el-G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𝐴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rad>
                      </m:e>
                    </m:d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𝐴</m:t>
                    </m:r>
                  </m:oMath>
                </a14:m>
                <a:r>
                  <a:rPr lang="en-US" dirty="0" smtClean="0">
                    <a:sym typeface="Wingdings" pitchFamily="2" charset="2"/>
                  </a:rPr>
                  <a:t>’s leading </a:t>
                </a:r>
                <a:r>
                  <a:rPr lang="en-US" dirty="0" err="1" smtClean="0">
                    <a:sym typeface="Wingdings" pitchFamily="2" charset="2"/>
                  </a:rPr>
                  <a:t>eigen</a:t>
                </a:r>
                <a:r>
                  <a:rPr lang="en-US" dirty="0" smtClean="0">
                    <a:sym typeface="Wingdings" pitchFamily="2" charset="2"/>
                  </a:rPr>
                  <a:t>-elements close to those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rgbClr val="FF0000"/>
                        </a:solidFill>
                        <a:sym typeface="Symbol"/>
                      </a:rPr>
                      <m:t></m:t>
                    </m:r>
                    <m:d>
                      <m:dPr>
                        <m:ctrlPr>
                          <a:rPr lang="en-US" sz="3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𝜌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~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𝐶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log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log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log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ym typeface="Wingdings" pitchFamily="2" charset="2"/>
                  </a:rPr>
                  <a:t>spectral separation is lost</a:t>
                </a:r>
                <a:endParaRPr lang="en-US" dirty="0" smtClean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645" t="-13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252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Basic spectral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ethods for “rich signal” case</a:t>
            </a:r>
          </a:p>
          <a:p>
            <a:pPr lvl="2"/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Ramanujan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-like spectrum separation</a:t>
            </a:r>
          </a:p>
          <a:p>
            <a:pPr marL="6858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The “weak signal” case </a:t>
            </a:r>
            <a:r>
              <a:rPr lang="en-US" dirty="0"/>
              <a:t>(</a:t>
            </a:r>
            <a:r>
              <a:rPr lang="en-US" dirty="0" smtClean="0"/>
              <a:t>sparse observations)</a:t>
            </a:r>
          </a:p>
          <a:p>
            <a:pPr lvl="2"/>
            <a:r>
              <a:rPr lang="en-US" dirty="0" smtClean="0"/>
              <a:t>Phase transition on detectability</a:t>
            </a:r>
          </a:p>
          <a:p>
            <a:pPr lvl="2"/>
            <a:r>
              <a:rPr lang="en-US" dirty="0" smtClean="0"/>
              <a:t>Non-backtracking matrices and “spectral redemption”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508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597717" y="6237312"/>
                <a:ext cx="18117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 smtClean="0"/>
                  <a:t>: </a:t>
                </a:r>
                <a:r>
                  <a:rPr lang="fr-FR" dirty="0" err="1" smtClean="0"/>
                  <a:t>threshold</a:t>
                </a:r>
                <a:r>
                  <a:rPr lang="fr-FR" dirty="0" smtClean="0"/>
                  <a:t> for </a:t>
                </a:r>
              </a:p>
              <a:p>
                <a:r>
                  <a:rPr lang="fr-FR" dirty="0" err="1" smtClean="0"/>
                  <a:t>Giant</a:t>
                </a:r>
                <a:r>
                  <a:rPr lang="fr-FR" dirty="0" smtClean="0"/>
                  <a:t> component </a:t>
                </a:r>
                <a:endParaRPr lang="fr-FR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17" y="6237312"/>
                <a:ext cx="1811714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2694" t="-4717" r="-2020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Weak signal strength: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  <a:sym typeface="Symbol"/>
                      </a:rPr>
                      <m:t>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(1)</a:t>
                </a:r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5"/>
                <a:stretch>
                  <a:fillRect l="-3067" t="-1235" b="-1790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1520" y="1600200"/>
                <a:ext cx="8514528" cy="4495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Correct classification of all but negligible fraction of nodes impossible (isolated nodes…)</a:t>
                </a:r>
              </a:p>
              <a:p>
                <a:pPr marL="0" indent="0">
                  <a:buNone/>
                </a:pPr>
                <a:r>
                  <a:rPr lang="en-US" dirty="0" smtClean="0">
                    <a:sym typeface="Wingdings" pitchFamily="2" charset="2"/>
                  </a:rPr>
                  <a:t> Assess performance of clustering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dirty="0" smtClean="0">
                    <a:sym typeface="Wingdings" pitchFamily="2" charset="2"/>
                  </a:rPr>
                  <a:t> by </a:t>
                </a:r>
                <a:r>
                  <a:rPr lang="en-US" i="1" dirty="0" smtClean="0">
                    <a:sym typeface="Wingdings" pitchFamily="2" charset="2"/>
                  </a:rPr>
                  <a:t>overlap</a:t>
                </a:r>
                <a:r>
                  <a:rPr lang="en-US" dirty="0" smtClean="0">
                    <a:sym typeface="Wingdings" pitchFamily="2" charset="2"/>
                  </a:rPr>
                  <a:t> metric: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1520" y="1600200"/>
                <a:ext cx="8514528" cy="4495800"/>
              </a:xfrm>
              <a:blipFill rotWithShape="1">
                <a:blip r:embed="rId6"/>
                <a:stretch>
                  <a:fillRect l="-1503" t="-1357" r="-2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096643"/>
              </p:ext>
            </p:extLst>
          </p:nvPr>
        </p:nvGraphicFramePr>
        <p:xfrm>
          <a:off x="1541463" y="3241675"/>
          <a:ext cx="589915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8" name="Équation" r:id="rId7" imgW="2197080" imgH="431640" progId="Equation.3">
                  <p:embed/>
                </p:oleObj>
              </mc:Choice>
              <mc:Fallback>
                <p:oleObj name="Équation" r:id="rId7" imgW="219708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41463" y="3241675"/>
                        <a:ext cx="5899150" cy="973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e 12"/>
          <p:cNvGrpSpPr/>
          <p:nvPr/>
        </p:nvGrpSpPr>
        <p:grpSpPr>
          <a:xfrm>
            <a:off x="-2063540" y="4094013"/>
            <a:ext cx="5987468" cy="2357582"/>
            <a:chOff x="-2063540" y="4094013"/>
            <a:chExt cx="5987468" cy="2357582"/>
          </a:xfrm>
        </p:grpSpPr>
        <p:cxnSp>
          <p:nvCxnSpPr>
            <p:cNvPr id="6" name="Connecteur droit avec flèche 5"/>
            <p:cNvCxnSpPr/>
            <p:nvPr/>
          </p:nvCxnSpPr>
          <p:spPr>
            <a:xfrm flipV="1">
              <a:off x="467544" y="4725144"/>
              <a:ext cx="0" cy="1584176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avec flèche 6"/>
            <p:cNvCxnSpPr/>
            <p:nvPr/>
          </p:nvCxnSpPr>
          <p:spPr>
            <a:xfrm>
              <a:off x="467544" y="6309320"/>
              <a:ext cx="2439888" cy="0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Arc 8"/>
            <p:cNvSpPr/>
            <p:nvPr/>
          </p:nvSpPr>
          <p:spPr>
            <a:xfrm rot="5600023">
              <a:off x="-977712" y="3008185"/>
              <a:ext cx="2233139" cy="4404796"/>
            </a:xfrm>
            <a:prstGeom prst="arc">
              <a:avLst>
                <a:gd name="adj1" fmla="val 16187541"/>
                <a:gd name="adj2" fmla="val 19111917"/>
              </a:avLst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875243" y="5805264"/>
              <a:ext cx="10486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Signal </a:t>
              </a:r>
            </a:p>
            <a:p>
              <a:r>
                <a:rPr lang="en-US" dirty="0" smtClean="0"/>
                <a:t>strength s</a:t>
              </a:r>
              <a:endParaRPr lang="fr-FR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515137" y="4643844"/>
              <a:ext cx="9605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Overlap</a:t>
              </a:r>
              <a:endParaRPr lang="fr-FR" dirty="0"/>
            </a:p>
          </p:txBody>
        </p:sp>
      </p:grpSp>
      <p:sp>
        <p:nvSpPr>
          <p:cNvPr id="14" name="Multiplier 13"/>
          <p:cNvSpPr/>
          <p:nvPr/>
        </p:nvSpPr>
        <p:spPr>
          <a:xfrm>
            <a:off x="-684584" y="4732534"/>
            <a:ext cx="3890646" cy="2125466"/>
          </a:xfrm>
          <a:prstGeom prst="mathMultiply">
            <a:avLst>
              <a:gd name="adj1" fmla="val 65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5580112" y="4708203"/>
            <a:ext cx="0" cy="158417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5516488" y="6292379"/>
            <a:ext cx="2439888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/>
          <p:cNvSpPr/>
          <p:nvPr/>
        </p:nvSpPr>
        <p:spPr>
          <a:xfrm rot="5600023">
            <a:off x="4648213" y="2991244"/>
            <a:ext cx="2233139" cy="4404796"/>
          </a:xfrm>
          <a:prstGeom prst="arc">
            <a:avLst>
              <a:gd name="adj1" fmla="val 16187541"/>
              <a:gd name="adj2" fmla="val 19111917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6919371" y="6292379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Signal strength s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5627705" y="4626903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Overlap</a:t>
            </a:r>
            <a:endParaRPr lang="fr-FR" dirty="0"/>
          </a:p>
        </p:txBody>
      </p:sp>
      <p:cxnSp>
        <p:nvCxnSpPr>
          <p:cNvPr id="22" name="Connecteur droit 21"/>
          <p:cNvCxnSpPr>
            <a:endCxn id="23" idx="0"/>
          </p:cNvCxnSpPr>
          <p:nvPr/>
        </p:nvCxnSpPr>
        <p:spPr>
          <a:xfrm flipV="1">
            <a:off x="5567732" y="6267963"/>
            <a:ext cx="1013571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6358357" y="6267963"/>
                <a:ext cx="4458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357" y="6267963"/>
                <a:ext cx="445891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24"/>
          <p:cNvCxnSpPr/>
          <p:nvPr/>
        </p:nvCxnSpPr>
        <p:spPr>
          <a:xfrm flipH="1">
            <a:off x="6582765" y="5773906"/>
            <a:ext cx="5459" cy="48034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endCxn id="9" idx="2"/>
          </p:cNvCxnSpPr>
          <p:nvPr/>
        </p:nvCxnSpPr>
        <p:spPr>
          <a:xfrm flipV="1">
            <a:off x="515137" y="6280196"/>
            <a:ext cx="463440" cy="1218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>
            <a:off x="971600" y="5828973"/>
            <a:ext cx="5459" cy="48034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5724128" y="6237312"/>
                <a:ext cx="4578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6237312"/>
                <a:ext cx="457882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necteur droit 27"/>
          <p:cNvCxnSpPr/>
          <p:nvPr/>
        </p:nvCxnSpPr>
        <p:spPr>
          <a:xfrm flipH="1">
            <a:off x="6006701" y="5805264"/>
            <a:ext cx="5459" cy="48034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42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4" grpId="0" animBg="1"/>
      <p:bldP spid="18" grpId="0" animBg="1"/>
      <p:bldP spid="19" grpId="0"/>
      <p:bldP spid="20" grpId="0"/>
      <p:bldP spid="23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23528" y="1628800"/>
                <a:ext cx="8442520" cy="5040560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Symmetric two-communities scenario: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b="0" dirty="0" smtClean="0"/>
              </a:p>
              <a:p>
                <a:endParaRPr lang="en-US" dirty="0"/>
              </a:p>
              <a:p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Conjecture ([</a:t>
                </a:r>
                <a:r>
                  <a:rPr lang="en-US" dirty="0" err="1" smtClean="0"/>
                  <a:t>Decelle</a:t>
                </a:r>
                <a:r>
                  <a:rPr lang="en-US" dirty="0" smtClean="0"/>
                  <a:t>-</a:t>
                </a:r>
                <a:r>
                  <a:rPr lang="en-US" dirty="0" err="1" smtClean="0"/>
                  <a:t>Krzakala</a:t>
                </a:r>
                <a:r>
                  <a:rPr lang="en-US" dirty="0" smtClean="0"/>
                  <a:t>-Moore-</a:t>
                </a:r>
                <a:r>
                  <a:rPr lang="en-US" dirty="0" err="1" smtClean="0"/>
                  <a:t>Zdeborova</a:t>
                </a:r>
                <a:r>
                  <a:rPr lang="en-US" dirty="0" smtClean="0"/>
                  <a:t> 2011]: </a:t>
                </a:r>
              </a:p>
              <a:p>
                <a:r>
                  <a:rPr lang="en-US" dirty="0" smtClean="0"/>
                  <a:t>For</a:t>
                </a:r>
                <a:r>
                  <a:rPr lang="en-US" sz="3200" dirty="0" smtClean="0">
                    <a:solidFill>
                      <a:srgbClr val="FF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: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𝑎</m:t>
                            </m:r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</m:d>
                      </m:den>
                    </m:f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&lt;1</m:t>
                    </m:r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ym typeface="Wingdings" pitchFamily="2" charset="2"/>
                  </a:rPr>
                  <a:t>, overlap </a:t>
                </a:r>
                <a:r>
                  <a:rPr lang="en-US" dirty="0">
                    <a:sym typeface="Wingdings" pitchFamily="2" charset="2"/>
                  </a:rPr>
                  <a:t>tends to zero for any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 smtClean="0">
                    <a:sym typeface="Wingdings" pitchFamily="2" charset="2"/>
                  </a:rPr>
                  <a:t>Proven by [</a:t>
                </a:r>
                <a:r>
                  <a:rPr lang="en-US" dirty="0" err="1" smtClean="0">
                    <a:sym typeface="Wingdings" pitchFamily="2" charset="2"/>
                  </a:rPr>
                  <a:t>Mossel</a:t>
                </a:r>
                <a:r>
                  <a:rPr lang="en-US" dirty="0" smtClean="0">
                    <a:sym typeface="Wingdings" pitchFamily="2" charset="2"/>
                  </a:rPr>
                  <a:t>-</a:t>
                </a:r>
                <a:r>
                  <a:rPr lang="en-US" dirty="0" err="1" smtClean="0">
                    <a:sym typeface="Wingdings" pitchFamily="2" charset="2"/>
                  </a:rPr>
                  <a:t>Neeman</a:t>
                </a:r>
                <a:r>
                  <a:rPr lang="en-US" dirty="0" smtClean="0">
                    <a:sym typeface="Wingdings" pitchFamily="2" charset="2"/>
                  </a:rPr>
                  <a:t>-Sly 2012]</a:t>
                </a:r>
                <a:endParaRPr lang="en-US" dirty="0" smtClean="0">
                  <a:solidFill>
                    <a:srgbClr val="FF0000"/>
                  </a:solidFill>
                  <a:sym typeface="Wingdings" pitchFamily="2" charset="2"/>
                </a:endParaRPr>
              </a:p>
              <a:p>
                <a:r>
                  <a:rPr lang="en-US" dirty="0" smtClean="0">
                    <a:sym typeface="Wingdings" pitchFamily="2" charset="2"/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𝜏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&gt;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1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 </m:t>
                    </m:r>
                  </m:oMath>
                </a14:m>
                <a:r>
                  <a:rPr lang="en-US" dirty="0" smtClean="0">
                    <a:sym typeface="Wingdings" pitchFamily="2" charset="2"/>
                  </a:rPr>
                  <a:t>, positive overlap can be achieved </a:t>
                </a:r>
              </a:p>
              <a:p>
                <a:pPr marL="0" indent="0">
                  <a:buNone/>
                </a:pPr>
                <a:r>
                  <a:rPr lang="en-US" dirty="0" smtClean="0">
                    <a:sym typeface="Wingdings" pitchFamily="2" charset="2"/>
                  </a:rPr>
                  <a:t>(by Belief Propagation [DKMZ 2011]; by “spectral redemption” </a:t>
                </a:r>
              </a:p>
              <a:p>
                <a:pPr marL="0" indent="0">
                  <a:buNone/>
                </a:pPr>
                <a:r>
                  <a:rPr lang="en-US" dirty="0" smtClean="0">
                    <a:sym typeface="Wingdings" pitchFamily="2" charset="2"/>
                  </a:rPr>
                  <a:t>[Krzakala-Moore-</a:t>
                </a:r>
                <a:r>
                  <a:rPr lang="en-US" dirty="0" err="1" smtClean="0">
                    <a:sym typeface="Wingdings" pitchFamily="2" charset="2"/>
                  </a:rPr>
                  <a:t>Mossel</a:t>
                </a:r>
                <a:r>
                  <a:rPr lang="en-US" dirty="0" smtClean="0">
                    <a:sym typeface="Wingdings" pitchFamily="2" charset="2"/>
                  </a:rPr>
                  <a:t>-Neeman-Sly-Zdeborova-Zhang 2013])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sz="2400" b="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First proof that positive overlap achievable when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𝜏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&gt;1</m:t>
                    </m:r>
                  </m:oMath>
                </a14:m>
                <a:r>
                  <a:rPr lang="en-US" dirty="0" smtClean="0"/>
                  <a:t> : spectral method applied to matrix counting </a:t>
                </a:r>
                <a:r>
                  <a:rPr lang="en-US" i="1" dirty="0" smtClean="0"/>
                  <a:t>self-avoiding walks </a:t>
                </a:r>
                <a:r>
                  <a:rPr lang="en-US" dirty="0" smtClean="0"/>
                  <a:t>with logarithmic length [LM 2013]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23528" y="1628800"/>
                <a:ext cx="8442520" cy="5040560"/>
              </a:xfrm>
              <a:blipFill rotWithShape="0">
                <a:blip r:embed="rId4"/>
                <a:stretch>
                  <a:fillRect l="-578" t="-7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</a:t>
            </a:r>
            <a:r>
              <a:rPr lang="en-US" dirty="0" smtClean="0"/>
              <a:t>eak signal strength : </a:t>
            </a:r>
            <a:r>
              <a:rPr lang="en-US" dirty="0" smtClean="0">
                <a:solidFill>
                  <a:srgbClr val="FF0000"/>
                </a:solidFill>
              </a:rPr>
              <a:t>s=1</a:t>
            </a:r>
            <a:endParaRPr lang="fr-FR" dirty="0"/>
          </a:p>
        </p:txBody>
      </p:sp>
      <p:pic>
        <p:nvPicPr>
          <p:cNvPr id="4" name="Picture 4" descr="http://akalt.files.wordpress.com/2010/12/stick_figur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3829" y="2247951"/>
            <a:ext cx="648033" cy="557873"/>
          </a:xfrm>
          <a:prstGeom prst="rect">
            <a:avLst/>
          </a:prstGeom>
          <a:noFill/>
        </p:spPr>
      </p:pic>
      <p:pic>
        <p:nvPicPr>
          <p:cNvPr id="5" name="Picture 4" descr="http://akalt.files.wordpress.com/2010/12/stick_figur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99286" y="2247951"/>
            <a:ext cx="648033" cy="557873"/>
          </a:xfrm>
          <a:prstGeom prst="rect">
            <a:avLst/>
          </a:prstGeom>
          <a:noFill/>
        </p:spPr>
      </p:pic>
      <p:pic>
        <p:nvPicPr>
          <p:cNvPr id="6" name="Picture 5" descr="http://akalt.files.wordpress.com/2010/12/stick_figur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9761" y="2854634"/>
            <a:ext cx="648033" cy="557873"/>
          </a:xfrm>
          <a:prstGeom prst="rect">
            <a:avLst/>
          </a:prstGeom>
          <a:noFill/>
        </p:spPr>
      </p:pic>
      <p:pic>
        <p:nvPicPr>
          <p:cNvPr id="7" name="Picture 6" descr="http://akalt.files.wordpress.com/2010/12/stick_figur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1754" y="2784811"/>
            <a:ext cx="648033" cy="557873"/>
          </a:xfrm>
          <a:prstGeom prst="rect">
            <a:avLst/>
          </a:prstGeom>
          <a:noFill/>
        </p:spPr>
      </p:pic>
      <p:pic>
        <p:nvPicPr>
          <p:cNvPr id="8" name="Picture 7" descr="http://akalt.files.wordpress.com/2010/12/stick_figur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5218" y="2179916"/>
            <a:ext cx="648033" cy="557873"/>
          </a:xfrm>
          <a:prstGeom prst="rect">
            <a:avLst/>
          </a:prstGeom>
          <a:noFill/>
        </p:spPr>
      </p:pic>
      <p:pic>
        <p:nvPicPr>
          <p:cNvPr id="9" name="Picture 8" descr="http://akalt.files.wordpress.com/2010/12/stick_figur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8930" y="2894324"/>
            <a:ext cx="648033" cy="557873"/>
          </a:xfrm>
          <a:prstGeom prst="rect">
            <a:avLst/>
          </a:prstGeom>
          <a:noFill/>
        </p:spPr>
      </p:pic>
      <p:pic>
        <p:nvPicPr>
          <p:cNvPr id="10" name="Picture 9" descr="http://akalt.files.wordpress.com/2010/12/stick_figur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2338" y="2179916"/>
            <a:ext cx="648033" cy="557873"/>
          </a:xfrm>
          <a:prstGeom prst="rect">
            <a:avLst/>
          </a:prstGeom>
          <a:noFill/>
        </p:spPr>
      </p:pic>
      <p:sp>
        <p:nvSpPr>
          <p:cNvPr id="11" name="Oval 18"/>
          <p:cNvSpPr/>
          <p:nvPr/>
        </p:nvSpPr>
        <p:spPr>
          <a:xfrm>
            <a:off x="2351253" y="2089193"/>
            <a:ext cx="1388643" cy="13630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9"/>
          <p:cNvSpPr/>
          <p:nvPr/>
        </p:nvSpPr>
        <p:spPr>
          <a:xfrm>
            <a:off x="5120897" y="2060848"/>
            <a:ext cx="1481218" cy="14685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5" descr="http://akalt.files.wordpress.com/2010/12/stick_figur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69706" y="2780928"/>
            <a:ext cx="648033" cy="557873"/>
          </a:xfrm>
          <a:prstGeom prst="rect">
            <a:avLst/>
          </a:prstGeom>
          <a:noFill/>
        </p:spPr>
      </p:pic>
      <p:sp>
        <p:nvSpPr>
          <p:cNvPr id="14" name="Flèche en arc 13"/>
          <p:cNvSpPr/>
          <p:nvPr/>
        </p:nvSpPr>
        <p:spPr>
          <a:xfrm rot="16440068">
            <a:off x="2054821" y="2268568"/>
            <a:ext cx="699828" cy="978408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Flèche en arc 14"/>
          <p:cNvSpPr/>
          <p:nvPr/>
        </p:nvSpPr>
        <p:spPr>
          <a:xfrm rot="5169132">
            <a:off x="6228900" y="2246137"/>
            <a:ext cx="699828" cy="978408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321452"/>
              </p:ext>
            </p:extLst>
          </p:nvPr>
        </p:nvGraphicFramePr>
        <p:xfrm>
          <a:off x="841375" y="2484314"/>
          <a:ext cx="105410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79" name="Équation" r:id="rId6" imgW="469800" imgH="215640" progId="Equation.3">
                  <p:embed/>
                </p:oleObj>
              </mc:Choice>
              <mc:Fallback>
                <p:oleObj name="Équation" r:id="rId6" imgW="46980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1375" y="2484314"/>
                        <a:ext cx="1054100" cy="37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17958"/>
              </p:ext>
            </p:extLst>
          </p:nvPr>
        </p:nvGraphicFramePr>
        <p:xfrm>
          <a:off x="7005638" y="2484314"/>
          <a:ext cx="1052512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0" name="Équation" r:id="rId8" imgW="469800" imgH="215640" progId="Equation.3">
                  <p:embed/>
                </p:oleObj>
              </mc:Choice>
              <mc:Fallback>
                <p:oleObj name="Équation" r:id="rId8" imgW="469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5638" y="2484314"/>
                        <a:ext cx="1052512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031596"/>
              </p:ext>
            </p:extLst>
          </p:nvPr>
        </p:nvGraphicFramePr>
        <p:xfrm>
          <a:off x="3954463" y="2339851"/>
          <a:ext cx="102235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1" name="Équation" r:id="rId10" imgW="457200" imgH="215640" progId="Equation.3">
                  <p:embed/>
                </p:oleObj>
              </mc:Choice>
              <mc:Fallback>
                <p:oleObj name="Équation" r:id="rId10" imgW="457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4463" y="2339851"/>
                        <a:ext cx="102235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Double flèche horizontale 19"/>
          <p:cNvSpPr/>
          <p:nvPr/>
        </p:nvSpPr>
        <p:spPr>
          <a:xfrm>
            <a:off x="3739895" y="2877659"/>
            <a:ext cx="1381001" cy="11929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77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“Spectral redemption” and the non-backtracking matrix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79911" y="1600200"/>
                <a:ext cx="8286137" cy="4495800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Edge-to-edge non-backtracking matrix </a:t>
                </a:r>
                <a14:m>
                  <m:oMath xmlns:m="http://schemas.openxmlformats.org/officeDocument/2006/math">
                    <m:r>
                      <a:rPr lang="fr-F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fr-F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fr-FR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𝑒𝑓</m:t>
                          </m:r>
                        </m:sub>
                      </m:sSub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sSub>
                            <m:sSubPr>
                              <m:ctrlPr>
                                <a:rPr lang="fr-FR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fr-FR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fr-FR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sSub>
                            <m:sSubPr>
                              <m:ctrlPr>
                                <a:rPr lang="fr-F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F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F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fr-FR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sSub>
                            <m:sSubPr>
                              <m:ctrlPr>
                                <a:rPr lang="fr-FR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fr-FR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fr-FR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FR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fr-FR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sSub>
                            <m:sSubPr>
                              <m:ctrlPr>
                                <a:rPr lang="fr-FR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FR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sSub>
                            <m:sSubPr>
                              <m:ctrlPr>
                                <a:rPr lang="fr-FR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fr-FR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r>
                  <a:rPr lang="fr-FR" dirty="0" smtClean="0">
                    <a:sym typeface="Wingdings" panose="05000000000000000000" pitchFamily="2" charset="2"/>
                  </a:rPr>
                  <a:t>A non-</a:t>
                </a:r>
                <a:r>
                  <a:rPr lang="fr-FR" dirty="0" err="1" smtClean="0">
                    <a:sym typeface="Wingdings" panose="05000000000000000000" pitchFamily="2" charset="2"/>
                  </a:rPr>
                  <a:t>symmetric</a:t>
                </a:r>
                <a:r>
                  <a:rPr lang="fr-FR" dirty="0" smtClean="0">
                    <a:sym typeface="Wingdings" panose="05000000000000000000" pitchFamily="2" charset="2"/>
                  </a:rPr>
                  <a:t> matrix, </a:t>
                </a:r>
                <a:r>
                  <a:rPr lang="fr-FR" dirty="0" err="1" smtClean="0">
                    <a:sym typeface="Wingdings" panose="05000000000000000000" pitchFamily="2" charset="2"/>
                  </a:rPr>
                  <a:t>such</a:t>
                </a:r>
                <a:r>
                  <a:rPr lang="fr-FR" dirty="0" smtClean="0">
                    <a:sym typeface="Wingdings" panose="05000000000000000000" pitchFamily="2" charset="2"/>
                  </a:rPr>
                  <a:t> </a:t>
                </a:r>
                <a:r>
                  <a:rPr lang="fr-FR" dirty="0" err="1" smtClean="0">
                    <a:sym typeface="Wingdings" panose="05000000000000000000" pitchFamily="2" charset="2"/>
                  </a:rPr>
                  <a:t>that</a:t>
                </a:r>
                <a:r>
                  <a:rPr lang="fr-FR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𝐵</m:t>
                        </m:r>
                      </m:e>
                      <m:sub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𝑒𝑓</m:t>
                        </m:r>
                      </m:sub>
                      <m:sup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sup>
                    </m:sSubSup>
                    <m:r>
                      <a:rPr lang="fr-FR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</m:oMath>
                </a14:m>
                <a:r>
                  <a:rPr lang="fr-FR" dirty="0" smtClean="0">
                    <a:sym typeface="Wingdings" panose="05000000000000000000" pitchFamily="2" charset="2"/>
                  </a:rPr>
                  <a:t> number of non-</a:t>
                </a:r>
                <a:r>
                  <a:rPr lang="fr-FR" dirty="0" err="1" smtClean="0">
                    <a:sym typeface="Wingdings" panose="05000000000000000000" pitchFamily="2" charset="2"/>
                  </a:rPr>
                  <a:t>backtracking</a:t>
                </a:r>
                <a:r>
                  <a:rPr lang="fr-FR" dirty="0" smtClean="0">
                    <a:sym typeface="Wingdings" panose="05000000000000000000" pitchFamily="2" charset="2"/>
                  </a:rPr>
                  <a:t> </a:t>
                </a:r>
                <a:r>
                  <a:rPr lang="fr-FR" dirty="0" err="1" smtClean="0">
                    <a:sym typeface="Wingdings" panose="05000000000000000000" pitchFamily="2" charset="2"/>
                  </a:rPr>
                  <a:t>paths</a:t>
                </a:r>
                <a:r>
                  <a:rPr lang="fr-FR" dirty="0" smtClean="0">
                    <a:sym typeface="Wingdings" panose="05000000000000000000" pitchFamily="2" charset="2"/>
                  </a:rPr>
                  <a:t> on </a:t>
                </a:r>
                <a:r>
                  <a:rPr lang="fr-FR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G</a:t>
                </a:r>
                <a:r>
                  <a:rPr lang="fr-FR" dirty="0" smtClean="0">
                    <a:sym typeface="Wingdings" panose="05000000000000000000" pitchFamily="2" charset="2"/>
                  </a:rPr>
                  <a:t> of </a:t>
                </a:r>
                <a:r>
                  <a:rPr lang="fr-FR" dirty="0" err="1" smtClean="0">
                    <a:sym typeface="Wingdings" panose="05000000000000000000" pitchFamily="2" charset="2"/>
                  </a:rPr>
                  <a:t>length</a:t>
                </a:r>
                <a:r>
                  <a:rPr lang="fr-FR" dirty="0" smtClean="0">
                    <a:sym typeface="Wingdings" panose="05000000000000000000" pitchFamily="2" charset="2"/>
                  </a:rPr>
                  <a:t> </a:t>
                </a:r>
                <a:r>
                  <a:rPr lang="fr-FR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m+1</a:t>
                </a:r>
                <a:r>
                  <a:rPr lang="fr-FR" dirty="0" smtClean="0">
                    <a:sym typeface="Wingdings" panose="05000000000000000000" pitchFamily="2" charset="2"/>
                  </a:rPr>
                  <a:t> </a:t>
                </a:r>
                <a:r>
                  <a:rPr lang="fr-FR" dirty="0" err="1" smtClean="0">
                    <a:sym typeface="Wingdings" panose="05000000000000000000" pitchFamily="2" charset="2"/>
                  </a:rPr>
                  <a:t>starting</a:t>
                </a:r>
                <a:r>
                  <a:rPr lang="fr-FR" dirty="0" smtClean="0">
                    <a:sym typeface="Wingdings" panose="05000000000000000000" pitchFamily="2" charset="2"/>
                  </a:rPr>
                  <a:t> at </a:t>
                </a:r>
                <a:r>
                  <a:rPr lang="fr-FR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e</a:t>
                </a:r>
                <a:r>
                  <a:rPr lang="fr-FR" dirty="0" smtClean="0">
                    <a:sym typeface="Wingdings" panose="05000000000000000000" pitchFamily="2" charset="2"/>
                  </a:rPr>
                  <a:t> and </a:t>
                </a:r>
                <a:r>
                  <a:rPr lang="fr-FR" dirty="0" err="1" smtClean="0">
                    <a:sym typeface="Wingdings" panose="05000000000000000000" pitchFamily="2" charset="2"/>
                  </a:rPr>
                  <a:t>ending</a:t>
                </a:r>
                <a:r>
                  <a:rPr lang="fr-FR" dirty="0" smtClean="0">
                    <a:sym typeface="Wingdings" panose="05000000000000000000" pitchFamily="2" charset="2"/>
                  </a:rPr>
                  <a:t> at</a:t>
                </a:r>
                <a:r>
                  <a:rPr lang="fr-FR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f</a:t>
                </a:r>
              </a:p>
              <a:p>
                <a:pPr marL="0" indent="0">
                  <a:buNone/>
                </a:pPr>
                <a:endParaRPr lang="fr-FR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fr-FR" dirty="0" smtClean="0">
                    <a:sym typeface="Wingdings" pitchFamily="2" charset="2"/>
                  </a:rPr>
                  <a:t>Spectral </a:t>
                </a:r>
                <a:r>
                  <a:rPr lang="fr-FR" dirty="0" err="1" smtClean="0">
                    <a:sym typeface="Wingdings" pitchFamily="2" charset="2"/>
                  </a:rPr>
                  <a:t>redemption</a:t>
                </a:r>
                <a:r>
                  <a:rPr lang="fr-FR" dirty="0" smtClean="0">
                    <a:sym typeface="Wingdings" pitchFamily="2" charset="2"/>
                  </a:rPr>
                  <a:t> conjecture [KMMNSZZ’13]: </a:t>
                </a:r>
              </a:p>
              <a:p>
                <a:pPr marL="0" indent="0">
                  <a:buNone/>
                </a:pPr>
                <a:endParaRPr lang="fr-FR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fr-FR" dirty="0" err="1" smtClean="0">
                    <a:sym typeface="Wingdings" pitchFamily="2" charset="2"/>
                  </a:rPr>
                  <a:t>When</a:t>
                </a:r>
                <a:r>
                  <a:rPr lang="fr-FR" dirty="0" smtClean="0">
                    <a:sym typeface="Wingdings" pitchFamily="2" charset="2"/>
                  </a:rPr>
                  <a:t> positive </a:t>
                </a:r>
                <a:r>
                  <a:rPr lang="fr-FR" dirty="0" err="1" smtClean="0">
                    <a:sym typeface="Wingdings" pitchFamily="2" charset="2"/>
                  </a:rPr>
                  <a:t>overlap</a:t>
                </a:r>
                <a:r>
                  <a:rPr lang="fr-FR" dirty="0" smtClean="0">
                    <a:sym typeface="Wingdings" pitchFamily="2" charset="2"/>
                  </a:rPr>
                  <a:t> </a:t>
                </a:r>
                <a:r>
                  <a:rPr lang="fr-FR" dirty="0" err="1" smtClean="0">
                    <a:sym typeface="Wingdings" pitchFamily="2" charset="2"/>
                  </a:rPr>
                  <a:t>is</a:t>
                </a:r>
                <a:r>
                  <a:rPr lang="fr-FR" dirty="0" smtClean="0">
                    <a:sym typeface="Wingdings" pitchFamily="2" charset="2"/>
                  </a:rPr>
                  <a:t> </a:t>
                </a:r>
                <a:r>
                  <a:rPr lang="fr-FR" dirty="0" err="1" smtClean="0">
                    <a:sym typeface="Wingdings" pitchFamily="2" charset="2"/>
                  </a:rPr>
                  <a:t>achievable</a:t>
                </a:r>
                <a:r>
                  <a:rPr lang="fr-FR" dirty="0" smtClean="0">
                    <a:sym typeface="Wingdings" pitchFamily="2" charset="2"/>
                  </a:rPr>
                  <a:t>, </a:t>
                </a:r>
                <a:r>
                  <a:rPr lang="fr-FR" dirty="0" err="1" smtClean="0">
                    <a:sym typeface="Wingdings" pitchFamily="2" charset="2"/>
                  </a:rPr>
                  <a:t>it</a:t>
                </a:r>
                <a:r>
                  <a:rPr lang="fr-FR" dirty="0" smtClean="0">
                    <a:sym typeface="Wingdings" pitchFamily="2" charset="2"/>
                  </a:rPr>
                  <a:t> </a:t>
                </a:r>
                <a:r>
                  <a:rPr lang="fr-FR" dirty="0" err="1" smtClean="0">
                    <a:sym typeface="Wingdings" pitchFamily="2" charset="2"/>
                  </a:rPr>
                  <a:t>can</a:t>
                </a:r>
                <a:r>
                  <a:rPr lang="fr-FR" dirty="0" smtClean="0">
                    <a:sym typeface="Wingdings" pitchFamily="2" charset="2"/>
                  </a:rPr>
                  <a:t> </a:t>
                </a:r>
                <a:r>
                  <a:rPr lang="fr-FR" dirty="0" err="1" smtClean="0">
                    <a:sym typeface="Wingdings" pitchFamily="2" charset="2"/>
                  </a:rPr>
                  <a:t>be</a:t>
                </a:r>
                <a:r>
                  <a:rPr lang="fr-FR" dirty="0" smtClean="0">
                    <a:sym typeface="Wingdings" pitchFamily="2" charset="2"/>
                  </a:rPr>
                  <a:t> </a:t>
                </a:r>
                <a:r>
                  <a:rPr lang="fr-FR" dirty="0" err="1" smtClean="0">
                    <a:sym typeface="Wingdings" pitchFamily="2" charset="2"/>
                  </a:rPr>
                  <a:t>obtained</a:t>
                </a:r>
                <a:r>
                  <a:rPr lang="fr-FR" dirty="0" smtClean="0">
                    <a:sym typeface="Wingdings" pitchFamily="2" charset="2"/>
                  </a:rPr>
                  <a:t> by extraction of </a:t>
                </a:r>
                <a:r>
                  <a:rPr lang="fr-FR" dirty="0" err="1" smtClean="0">
                    <a:sym typeface="Wingdings" pitchFamily="2" charset="2"/>
                  </a:rPr>
                  <a:t>leading</a:t>
                </a:r>
                <a:r>
                  <a:rPr lang="fr-FR" dirty="0" smtClean="0">
                    <a:sym typeface="Wingdings" pitchFamily="2" charset="2"/>
                  </a:rPr>
                  <a:t> </a:t>
                </a:r>
                <a:r>
                  <a:rPr lang="fr-FR" dirty="0" err="1" smtClean="0">
                    <a:sym typeface="Wingdings" pitchFamily="2" charset="2"/>
                  </a:rPr>
                  <a:t>eigenvectors</a:t>
                </a:r>
                <a:r>
                  <a:rPr lang="fr-FR" dirty="0" smtClean="0">
                    <a:sym typeface="Wingdings" pitchFamily="2" charset="2"/>
                  </a:rPr>
                  <a:t> of </a:t>
                </a:r>
                <a14:m>
                  <m:oMath xmlns:m="http://schemas.openxmlformats.org/officeDocument/2006/math">
                    <m:r>
                      <a:rPr lang="fr-F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fr-FR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b="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FR" dirty="0" smtClean="0">
                    <a:sym typeface="Wingdings" pitchFamily="2" charset="2"/>
                  </a:rPr>
                  <a:t>(plus </a:t>
                </a:r>
                <a:r>
                  <a:rPr lang="fr-FR" dirty="0" err="1" smtClean="0">
                    <a:sym typeface="Wingdings" pitchFamily="2" charset="2"/>
                  </a:rPr>
                  <a:t>thresholding</a:t>
                </a:r>
                <a:r>
                  <a:rPr lang="fr-FR" dirty="0" smtClean="0">
                    <a:sym typeface="Wingdings" pitchFamily="2" charset="2"/>
                  </a:rPr>
                  <a:t> &amp; </a:t>
                </a:r>
                <a:r>
                  <a:rPr lang="fr-FR" dirty="0" err="1" smtClean="0">
                    <a:sym typeface="Wingdings" pitchFamily="2" charset="2"/>
                  </a:rPr>
                  <a:t>postprocessing</a:t>
                </a:r>
                <a:r>
                  <a:rPr lang="fr-FR" dirty="0" smtClean="0">
                    <a:sym typeface="Wingdings" pitchFamily="2" charset="2"/>
                  </a:rPr>
                  <a:t>)</a:t>
                </a:r>
                <a:endParaRPr lang="fr-FR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ym typeface="Wingdings" pitchFamily="2" charset="2"/>
                  </a:rPr>
                  <a:t> </a:t>
                </a:r>
              </a:p>
              <a:p>
                <a:pPr marL="0" indent="0">
                  <a:buNone/>
                </a:pPr>
                <a:endParaRPr lang="en-US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79911" y="1600200"/>
                <a:ext cx="8286137" cy="4495800"/>
              </a:xfrm>
              <a:blipFill rotWithShape="0">
                <a:blip r:embed="rId3"/>
                <a:stretch>
                  <a:fillRect l="-662" t="-20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Ellipse 12"/>
          <p:cNvSpPr/>
          <p:nvPr/>
        </p:nvSpPr>
        <p:spPr>
          <a:xfrm>
            <a:off x="1115616" y="2537488"/>
            <a:ext cx="269883" cy="2643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3" name="Ellipse 62"/>
          <p:cNvSpPr/>
          <p:nvPr/>
        </p:nvSpPr>
        <p:spPr>
          <a:xfrm>
            <a:off x="2161781" y="2537488"/>
            <a:ext cx="269883" cy="2643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66" name="Connecteur droit 65"/>
          <p:cNvCxnSpPr>
            <a:stCxn id="63" idx="2"/>
            <a:endCxn id="13" idx="6"/>
          </p:cNvCxnSpPr>
          <p:nvPr/>
        </p:nvCxnSpPr>
        <p:spPr>
          <a:xfrm flipH="1">
            <a:off x="1385499" y="2669642"/>
            <a:ext cx="776282" cy="0"/>
          </a:xfrm>
          <a:prstGeom prst="line">
            <a:avLst/>
          </a:prstGeom>
          <a:ln w="508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Ellipse 70"/>
          <p:cNvSpPr/>
          <p:nvPr/>
        </p:nvSpPr>
        <p:spPr>
          <a:xfrm>
            <a:off x="3221425" y="2537488"/>
            <a:ext cx="269883" cy="2643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72" name="Connecteur droit 71"/>
          <p:cNvCxnSpPr>
            <a:stCxn id="63" idx="6"/>
            <a:endCxn id="71" idx="2"/>
          </p:cNvCxnSpPr>
          <p:nvPr/>
        </p:nvCxnSpPr>
        <p:spPr>
          <a:xfrm>
            <a:off x="2431664" y="2669642"/>
            <a:ext cx="789761" cy="0"/>
          </a:xfrm>
          <a:prstGeom prst="line">
            <a:avLst/>
          </a:prstGeom>
          <a:ln w="508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1713934" y="23488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</a:t>
            </a:r>
            <a:endParaRPr lang="fr-FR" dirty="0"/>
          </a:p>
        </p:txBody>
      </p:sp>
      <p:sp>
        <p:nvSpPr>
          <p:cNvPr id="48" name="ZoneTexte 47"/>
          <p:cNvSpPr txBox="1"/>
          <p:nvPr/>
        </p:nvSpPr>
        <p:spPr>
          <a:xfrm>
            <a:off x="2699792" y="2360456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</a:t>
            </a:r>
            <a:endParaRPr lang="fr-FR" dirty="0"/>
          </a:p>
        </p:txBody>
      </p:sp>
      <p:sp>
        <p:nvSpPr>
          <p:cNvPr id="12" name="Ellipse 11"/>
          <p:cNvSpPr/>
          <p:nvPr/>
        </p:nvSpPr>
        <p:spPr>
          <a:xfrm>
            <a:off x="4665691" y="2550331"/>
            <a:ext cx="269883" cy="2643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Ellipse 13"/>
          <p:cNvSpPr/>
          <p:nvPr/>
        </p:nvSpPr>
        <p:spPr>
          <a:xfrm>
            <a:off x="6300192" y="2564904"/>
            <a:ext cx="269883" cy="2643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7" name="Connecteur droit 16"/>
          <p:cNvCxnSpPr>
            <a:stCxn id="14" idx="3"/>
            <a:endCxn id="12" idx="5"/>
          </p:cNvCxnSpPr>
          <p:nvPr/>
        </p:nvCxnSpPr>
        <p:spPr>
          <a:xfrm flipH="1" flipV="1">
            <a:off x="4896051" y="2775931"/>
            <a:ext cx="1443664" cy="14573"/>
          </a:xfrm>
          <a:prstGeom prst="line">
            <a:avLst/>
          </a:prstGeom>
          <a:ln w="508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5411222" y="22768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5436096" y="2771636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</a:t>
            </a:r>
            <a:endParaRPr lang="fr-FR" dirty="0"/>
          </a:p>
        </p:txBody>
      </p:sp>
      <p:cxnSp>
        <p:nvCxnSpPr>
          <p:cNvPr id="15" name="Connecteur droit 14"/>
          <p:cNvCxnSpPr>
            <a:stCxn id="14" idx="1"/>
            <a:endCxn id="12" idx="7"/>
          </p:cNvCxnSpPr>
          <p:nvPr/>
        </p:nvCxnSpPr>
        <p:spPr>
          <a:xfrm flipH="1" flipV="1">
            <a:off x="4896051" y="2589038"/>
            <a:ext cx="1443664" cy="14573"/>
          </a:xfrm>
          <a:prstGeom prst="line">
            <a:avLst/>
          </a:prstGeom>
          <a:ln w="508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ultiplier 10"/>
          <p:cNvSpPr/>
          <p:nvPr/>
        </p:nvSpPr>
        <p:spPr>
          <a:xfrm>
            <a:off x="4622979" y="1925879"/>
            <a:ext cx="1849919" cy="1513210"/>
          </a:xfrm>
          <a:prstGeom prst="mathMultiply">
            <a:avLst>
              <a:gd name="adj1" fmla="val 65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60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8" grpId="0"/>
      <p:bldP spid="19" grpId="0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“Spectral redemption” and the non-backtracking matrix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79911" y="1600200"/>
                <a:ext cx="8286137" cy="4495800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ym typeface="Wingdings" pitchFamily="2" charset="2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fr-F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…,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fr-F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fr-FR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  </m:t>
                    </m:r>
                    <m:d>
                      <m:dPr>
                        <m:begChr m:val="|"/>
                        <m:endChr m:val="|"/>
                        <m:ctrlPr>
                          <a:rPr lang="fr-F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fr-FR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fr-FR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≥…≥</m:t>
                    </m:r>
                    <m:d>
                      <m:dPr>
                        <m:begChr m:val="|"/>
                        <m:endChr m:val="|"/>
                        <m:ctrlP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fr-FR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ym typeface="Wingdings" pitchFamily="2" charset="2"/>
                  </a:rPr>
                  <a:t> be the leading eigenvalues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E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>
                        <a:latin typeface="Cambria Math"/>
                      </a:rPr>
                      <m:t> </m:t>
                    </m:r>
                  </m:oMath>
                </a14:m>
                <a:endParaRPr lang="fr-FR" dirty="0" smtClean="0"/>
              </a:p>
              <a:p>
                <a:pPr marL="0" indent="0">
                  <a:buNone/>
                </a:pPr>
                <a:r>
                  <a:rPr lang="en-US" dirty="0" smtClean="0">
                    <a:sym typeface="Wingdings" pitchFamily="2" charset="2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ym typeface="Wingdings" pitchFamily="2" charset="2"/>
                  </a:rPr>
                  <a:t> corresponding eigenvectors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>
                  <a:sym typeface="Wingdings" pitchFamily="2" charset="2"/>
                </a:endParaRPr>
              </a:p>
              <a:p>
                <a:pPr marL="0" indent="0">
                  <a:buNone/>
                </a:pPr>
                <a:endParaRPr lang="en-US" dirty="0" smtClean="0"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ym typeface="Wingdings" pitchFamily="2" charset="2"/>
                  </a:rPr>
                  <a:t>In the symmetric two-community case, eigenvalues of </a:t>
                </a:r>
              </a:p>
              <a:p>
                <a:pPr marL="0" indent="0">
                  <a:buNone/>
                </a:pPr>
                <a:endParaRPr lang="en-US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endParaRPr lang="en-US" dirty="0" smtClean="0"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fr-F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dirty="0"/>
                  <a:t> (</a:t>
                </a:r>
                <a:r>
                  <a:rPr lang="fr-FR" dirty="0" err="1"/>
                  <a:t>hence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fr-FR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fr-FR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>
                    <a:solidFill>
                      <a:srgbClr val="FF0000"/>
                    </a:solidFill>
                  </a:rPr>
                  <a:t> </a:t>
                </a:r>
                <a:r>
                  <a:rPr lang="fr-FR" dirty="0" smtClean="0"/>
                  <a:t>), and </a:t>
                </a:r>
                <a:r>
                  <a:rPr lang="fr-FR" dirty="0" err="1" smtClean="0"/>
                  <a:t>feasibility</a:t>
                </a:r>
                <a:r>
                  <a:rPr lang="fr-FR" dirty="0" smtClean="0"/>
                  <a:t> condition: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fr-FR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fr-FR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ym typeface="Wingdings" pitchFamily="2" charset="2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 smtClean="0">
                    <a:sym typeface="Wingdings" pitchFamily="2" charset="2"/>
                  </a:rPr>
                  <a:t>Assume constant per-community average degree:</a:t>
                </a:r>
                <a:endParaRPr lang="en-US" dirty="0">
                  <a:sym typeface="Wingdings" pitchFamily="2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fr-FR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fr-FR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=1,…</m:t>
                      </m:r>
                      <m:r>
                        <a:rPr lang="fr-FR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fr-FR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nary>
                        <m:naryPr>
                          <m:chr m:val="∑"/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fr-F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fr-F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fr-FR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fr-F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ym typeface="Wingdings" pitchFamily="2" charset="2"/>
                  </a:rPr>
                  <a:t> 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fr-F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  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fr-FR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fr-FR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fr-FR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fr-F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fr-FR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rad>
                    <m:r>
                      <a:rPr lang="fr-FR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fr-FR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fr-FR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fr-FR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US" dirty="0">
                    <a:sym typeface="Wingdings" pitchFamily="2" charset="2"/>
                  </a:rPr>
                  <a:t> </a:t>
                </a:r>
                <a:endParaRPr lang="en-US" dirty="0" smtClean="0"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US" dirty="0">
                    <a:sym typeface="Wingdings" pitchFamily="2" charset="2"/>
                  </a:rPr>
                  <a:t> </a:t>
                </a:r>
                <a:r>
                  <a:rPr lang="en-US" dirty="0" smtClean="0">
                    <a:sym typeface="Wingdings" pitchFamily="2" charset="2"/>
                  </a:rPr>
                  <a:t>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:  </m:t>
                        </m:r>
                        <m:r>
                          <a:rPr lang="fr-F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fr-FR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fr-FR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fr-FR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fr-FR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ym typeface="Wingdings" pitchFamily="2" charset="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fr-FR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fr-F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fr-FR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FR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p>
                  </m:oMath>
                </a14:m>
                <a:endParaRPr lang="en-US" dirty="0" smtClean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79911" y="1600200"/>
                <a:ext cx="8286137" cy="4495800"/>
              </a:xfrm>
              <a:blipFill rotWithShape="0">
                <a:blip r:embed="rId2"/>
                <a:stretch>
                  <a:fillRect l="-442" t="-14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Parenthèses 49"/>
          <p:cNvSpPr/>
          <p:nvPr/>
        </p:nvSpPr>
        <p:spPr>
          <a:xfrm>
            <a:off x="5508104" y="2204442"/>
            <a:ext cx="1405168" cy="792510"/>
          </a:xfrm>
          <a:prstGeom prst="bracketPair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5612531" y="2276028"/>
            <a:ext cx="526148" cy="288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</a:t>
            </a:r>
            <a:r>
              <a:rPr lang="en-US" sz="1600" dirty="0" smtClean="0">
                <a:solidFill>
                  <a:schemeClr val="tx1"/>
                </a:solidFill>
              </a:rPr>
              <a:t>/</a:t>
            </a:r>
            <a:r>
              <a:rPr lang="en-US" sz="1200" dirty="0" smtClean="0">
                <a:solidFill>
                  <a:schemeClr val="tx1"/>
                </a:solidFill>
              </a:rPr>
              <a:t>2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258709" y="2276028"/>
            <a:ext cx="504056" cy="2884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</a:t>
            </a:r>
            <a:r>
              <a:rPr lang="en-US" sz="1600" dirty="0" smtClean="0">
                <a:solidFill>
                  <a:schemeClr val="tx1"/>
                </a:solidFill>
              </a:rPr>
              <a:t>/</a:t>
            </a:r>
            <a:r>
              <a:rPr lang="en-US" sz="1200" dirty="0" smtClean="0">
                <a:solidFill>
                  <a:schemeClr val="tx1"/>
                </a:solidFill>
              </a:rPr>
              <a:t>2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236617" y="2708076"/>
            <a:ext cx="526148" cy="288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</a:t>
            </a:r>
            <a:r>
              <a:rPr lang="en-US" sz="1600" dirty="0" smtClean="0">
                <a:solidFill>
                  <a:schemeClr val="tx1"/>
                </a:solidFill>
              </a:rPr>
              <a:t>/</a:t>
            </a:r>
            <a:r>
              <a:rPr lang="en-US" sz="1200" dirty="0" smtClean="0">
                <a:solidFill>
                  <a:schemeClr val="tx1"/>
                </a:solidFill>
              </a:rPr>
              <a:t>2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617128" y="2708498"/>
            <a:ext cx="504056" cy="2884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</a:t>
            </a:r>
            <a:r>
              <a:rPr lang="en-US" sz="1600" dirty="0" smtClean="0">
                <a:solidFill>
                  <a:schemeClr val="tx1"/>
                </a:solidFill>
              </a:rPr>
              <a:t>/</a:t>
            </a:r>
            <a:r>
              <a:rPr lang="en-US" sz="1200" dirty="0" smtClean="0">
                <a:solidFill>
                  <a:schemeClr val="tx1"/>
                </a:solidFill>
              </a:rPr>
              <a:t>2</a:t>
            </a:r>
            <a:endParaRPr lang="fr-F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84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Main </a:t>
            </a:r>
            <a:r>
              <a:rPr lang="fr-FR" dirty="0" err="1" smtClean="0"/>
              <a:t>result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fr-FR" dirty="0" smtClean="0"/>
                  <a:t>With high </a:t>
                </a:r>
                <a:r>
                  <a:rPr lang="fr-FR" dirty="0" err="1" smtClean="0"/>
                  <a:t>probability</a:t>
                </a:r>
                <a:r>
                  <a:rPr lang="fr-FR" dirty="0" smtClean="0"/>
                  <a:t> as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fr-FR" dirty="0" smtClean="0"/>
                  <a:t>, </a:t>
                </a:r>
                <a:r>
                  <a:rPr lang="fr-FR" dirty="0" err="1" smtClean="0"/>
                  <a:t>eigenvalues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fr-F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</m:t>
                        </m:r>
                      </m:e>
                      <m:sub>
                        <m:r>
                          <a:rPr lang="fr-F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dirty="0" smtClean="0"/>
                  <a:t>of</a:t>
                </a:r>
                <a14:m>
                  <m:oMath xmlns:m="http://schemas.openxmlformats.org/officeDocument/2006/math">
                    <m:r>
                      <a:rPr lang="fr-F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r-FR" dirty="0" smtClean="0"/>
                  <a:t> satisfy</a:t>
                </a:r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fr-FR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fr-FR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fr-FR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fr-FR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fr-FR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d>
                        <m:dPr>
                          <m:begChr m:val="|"/>
                          <m:endChr m:val="|"/>
                          <m:ctrlPr>
                            <a:rPr lang="fr-FR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</m:t>
                              </m:r>
                            </m:e>
                            <m:sub>
                              <m:r>
                                <a:rPr lang="fr-F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FR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fr-FR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d>
                        <m:dPr>
                          <m:ctrlPr>
                            <a:rPr lang="fr-FR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fr-F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fr-F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fr-F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fr-F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fr-F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fr-F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fr-FR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  </m:t>
                      </m:r>
                      <m:d>
                        <m:dPr>
                          <m:begChr m:val="|"/>
                          <m:endChr m:val="|"/>
                          <m:ctrlPr>
                            <a:rPr lang="fr-F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</m:t>
                              </m:r>
                            </m:e>
                            <m:sub>
                              <m:r>
                                <a:rPr lang="fr-F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fr-F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fr-F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F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rad>
                      <m:r>
                        <a:rPr lang="fr-FR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fr-FR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</m:t>
                      </m:r>
                      <m:d>
                        <m:dPr>
                          <m:ctrlPr>
                            <a:rPr lang="fr-F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fr-FR" dirty="0" smtClean="0"/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r>
                  <a:rPr lang="fr-FR" dirty="0" smtClean="0"/>
                  <a:t>For </a:t>
                </a:r>
                <a14:m>
                  <m:oMath xmlns:m="http://schemas.openxmlformats.org/officeDocument/2006/math">
                    <m:r>
                      <a:rPr lang="fr-F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fr-F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 smtClean="0"/>
                  <a:t> 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dirty="0" smtClean="0"/>
                  <a:t> has </a:t>
                </a:r>
                <a:r>
                  <a:rPr lang="fr-FR" dirty="0" err="1" smtClean="0"/>
                  <a:t>multiplicity</a:t>
                </a:r>
                <a:r>
                  <a:rPr lang="fr-FR" dirty="0" smtClean="0"/>
                  <a:t> 1, </a:t>
                </a:r>
                <a:r>
                  <a:rPr lang="fr-FR" dirty="0" err="1" smtClean="0"/>
                  <a:t>corresponding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eigenvector</a:t>
                </a:r>
                <a:r>
                  <a:rPr lang="fr-FR" dirty="0" smtClean="0"/>
                  <a:t>: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fr-FR" dirty="0" err="1" smtClean="0"/>
                  <a:t>asymptotically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parallel</a:t>
                </a:r>
                <a:r>
                  <a:rPr lang="fr-FR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/>
                          <m:sup>
                            <m:r>
                              <a:rPr lang="fr-FR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bSup>
                        <m:sSup>
                          <m:sSupPr>
                            <m:ctrlPr>
                              <a:rPr lang="fr-FR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/>
                                  <m:sup>
                                    <m:r>
                                      <a:rPr lang="fr-FR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fr-FR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fr-F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fr-F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dirty="0" smtClean="0"/>
                  <a:t> for </a:t>
                </a:r>
                <a14:m>
                  <m:oMath xmlns:m="http://schemas.openxmlformats.org/officeDocument/2006/math">
                    <m:r>
                      <a:rPr lang="fr-FR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unc>
                      <m:funcPr>
                        <m:ctrlPr>
                          <a:rPr lang="fr-F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fr-F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fr-FR" dirty="0" smtClean="0"/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fr-FR" dirty="0" smtClean="0"/>
                  <a:t> </a:t>
                </a:r>
              </a:p>
              <a:p>
                <a:pPr marL="0" indent="0">
                  <a:buNone/>
                </a:pPr>
                <a:r>
                  <a:rPr lang="fr-FR" dirty="0"/>
                  <a:t> </a:t>
                </a:r>
                <a:r>
                  <a:rPr lang="fr-FR" dirty="0" smtClean="0"/>
                  <a:t> 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823" t="-20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722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Corollary</a:t>
            </a:r>
            <a:r>
              <a:rPr lang="fr-FR" dirty="0" smtClean="0"/>
              <a:t> 1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fr-FR" dirty="0" smtClean="0"/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fr-FR" dirty="0" smtClean="0"/>
                  <a:t>, </a:t>
                </a:r>
                <a:r>
                  <a:rPr lang="fr-FR" dirty="0" err="1" smtClean="0"/>
                  <a:t>equal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community</a:t>
                </a:r>
                <a:r>
                  <a:rPr lang="fr-FR" dirty="0" smtClean="0"/>
                  <a:t> sizes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fr-F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fr-FR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p>
                          <m:sSupPr>
                            <m:ctrlPr>
                              <a:rPr lang="fr-FR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fr-FR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fr-FR" dirty="0" smtClean="0"/>
                  <a:t> has </a:t>
                </a:r>
                <a:r>
                  <a:rPr lang="fr-FR" dirty="0" err="1" smtClean="0"/>
                  <a:t>multiplicity</a:t>
                </a:r>
                <a:r>
                  <a:rPr lang="fr-FR" dirty="0" smtClean="0"/>
                  <a:t> 1 for </a:t>
                </a:r>
                <a:r>
                  <a:rPr lang="fr-FR" dirty="0" err="1" smtClean="0"/>
                  <a:t>some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fr-FR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fr-FR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fr-F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:1&lt;</m:t>
                        </m:r>
                        <m:sSup>
                          <m:sSupPr>
                            <m:ctrlPr>
                              <a:rPr lang="fr-FR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fr-FR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fr-F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fr-FR" dirty="0" smtClean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fr-FR" dirty="0" err="1" smtClean="0"/>
                  <a:t>Then</a:t>
                </a:r>
                <a:r>
                  <a:rPr lang="fr-FR" dirty="0" smtClean="0"/>
                  <a:t> positive </a:t>
                </a:r>
                <a:r>
                  <a:rPr lang="fr-FR" dirty="0" err="1" smtClean="0"/>
                  <a:t>overlap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obtained</a:t>
                </a:r>
                <a:r>
                  <a:rPr lang="fr-FR" dirty="0" smtClean="0"/>
                  <a:t> by </a:t>
                </a:r>
                <a:r>
                  <a:rPr lang="fr-FR" dirty="0" err="1" smtClean="0"/>
                  <a:t>following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procedure</a:t>
                </a:r>
                <a:endParaRPr lang="fr-FR" dirty="0" smtClean="0"/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514350" indent="-514350">
                  <a:buAutoNum type="arabicParenR"/>
                </a:pPr>
                <a:r>
                  <a:rPr lang="fr-FR" dirty="0" err="1" smtClean="0"/>
                  <a:t>Extract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eigenvector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sSup>
                          <m:sSupPr>
                            <m:ctrlPr>
                              <a:rPr lang="fr-FR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fr-FR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fr-FR" dirty="0" smtClean="0"/>
                  <a:t> of </a:t>
                </a:r>
                <a14:m>
                  <m:oMath xmlns:m="http://schemas.openxmlformats.org/officeDocument/2006/math">
                    <m:r>
                      <a:rPr lang="fr-F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fr-FR" dirty="0" smtClean="0">
                  <a:solidFill>
                    <a:srgbClr val="FF0000"/>
                  </a:solidFill>
                </a:endParaRPr>
              </a:p>
              <a:p>
                <a:pPr marL="514350" indent="-514350">
                  <a:buAutoNum type="arabicParenR"/>
                </a:pPr>
                <a:r>
                  <a:rPr lang="fr-FR" dirty="0" err="1" smtClean="0"/>
                  <a:t>Form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signs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d>
                      <m:dPr>
                        <m:ctrlPr>
                          <a:rPr lang="fr-F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fr-FR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𝑠𝑔𝑛</m:t>
                    </m:r>
                    <m:d>
                      <m:dPr>
                        <m:ctrlPr>
                          <a:rPr lang="fr-F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fr-FR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fr-FR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fr-FR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τ</m:t>
                        </m:r>
                      </m:e>
                    </m:d>
                  </m:oMath>
                </a14:m>
                <a:endParaRPr lang="fr-FR" b="0" dirty="0" smtClean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marL="514350" indent="-514350">
                  <a:buFont typeface="Wingdings"/>
                  <a:buAutoNum type="arabicParenR"/>
                </a:pPr>
                <a:r>
                  <a:rPr lang="fr-FR" dirty="0" smtClean="0"/>
                  <a:t>To </a:t>
                </a:r>
                <a:r>
                  <a:rPr lang="fr-FR" dirty="0" err="1" smtClean="0"/>
                  <a:t>each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node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fr-FR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assign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d>
                      <m:dPr>
                        <m:ctrlP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fr-FR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fr-FR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fr-FR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 smtClean="0"/>
                  <a:t> for </a:t>
                </a:r>
                <a:r>
                  <a:rPr lang="fr-FR" dirty="0" err="1" smtClean="0"/>
                  <a:t>edge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fr-FR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picked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uniformly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among</a:t>
                </a:r>
                <a:r>
                  <a:rPr lang="fr-FR" dirty="0" smtClean="0"/>
                  <a:t> graph </a:t>
                </a:r>
                <a:r>
                  <a:rPr lang="fr-FR" dirty="0" err="1" smtClean="0"/>
                  <a:t>edges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with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fr-F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fr-FR" dirty="0" smtClean="0"/>
              </a:p>
              <a:p>
                <a:pPr marL="514350" indent="-514350">
                  <a:buFont typeface="Wingdings"/>
                  <a:buAutoNum type="arabicParenR"/>
                </a:pPr>
                <a:r>
                  <a:rPr lang="fr-FR" dirty="0" err="1" smtClean="0"/>
                  <a:t>Assign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community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acc>
                    <m:d>
                      <m:dPr>
                        <m:ctrlPr>
                          <a:rPr lang="fr-FR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fr-FR" dirty="0" smtClean="0"/>
                  <a:t> at </a:t>
                </a:r>
                <a:r>
                  <a:rPr lang="fr-FR" dirty="0" err="1" smtClean="0"/>
                  <a:t>random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according</a:t>
                </a:r>
                <a:r>
                  <a:rPr lang="fr-FR" dirty="0" smtClean="0"/>
                  <a:t> to distribution </a:t>
                </a:r>
                <a14:m>
                  <m:oMath xmlns:m="http://schemas.openxmlformats.org/officeDocument/2006/math">
                    <m:r>
                      <a:rPr lang="fr-FR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fr-F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d>
                          <m:dPr>
                            <m:ctrlPr>
                              <a:rPr lang="fr-FR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</m:oMath>
                </a14:m>
                <a:endParaRPr lang="fr-FR" dirty="0" smtClean="0"/>
              </a:p>
              <a:p>
                <a:pPr marL="0" indent="0">
                  <a:buNone/>
                </a:pPr>
                <a:r>
                  <a:rPr lang="fr-FR" dirty="0"/>
                  <a:t> </a:t>
                </a:r>
                <a:endParaRPr lang="fr-FR" dirty="0" smtClean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fr-FR" dirty="0" smtClean="0"/>
                  <a:t> 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73" t="-9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lipse 3"/>
          <p:cNvSpPr/>
          <p:nvPr/>
        </p:nvSpPr>
        <p:spPr>
          <a:xfrm>
            <a:off x="3419872" y="5334225"/>
            <a:ext cx="269883" cy="2643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4348248" y="5077552"/>
            <a:ext cx="269883" cy="2643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6" name="Connecteur droit 5"/>
          <p:cNvCxnSpPr>
            <a:stCxn id="5" idx="2"/>
            <a:endCxn id="4" idx="6"/>
          </p:cNvCxnSpPr>
          <p:nvPr/>
        </p:nvCxnSpPr>
        <p:spPr>
          <a:xfrm flipH="1">
            <a:off x="3689755" y="5209706"/>
            <a:ext cx="658493" cy="25667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/>
          <p:cNvSpPr/>
          <p:nvPr/>
        </p:nvSpPr>
        <p:spPr>
          <a:xfrm>
            <a:off x="4432146" y="5634815"/>
            <a:ext cx="269883" cy="2643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8" name="Connecteur droit 7"/>
          <p:cNvCxnSpPr>
            <a:stCxn id="4" idx="6"/>
            <a:endCxn id="7" idx="2"/>
          </p:cNvCxnSpPr>
          <p:nvPr/>
        </p:nvCxnSpPr>
        <p:spPr>
          <a:xfrm>
            <a:off x="3689755" y="5466379"/>
            <a:ext cx="742391" cy="30059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3827046" y="50131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923928" y="531050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e’</a:t>
            </a:r>
            <a:endParaRPr lang="fr-FR" dirty="0"/>
          </a:p>
        </p:txBody>
      </p:sp>
      <p:cxnSp>
        <p:nvCxnSpPr>
          <p:cNvPr id="17" name="Connecteur droit 16"/>
          <p:cNvCxnSpPr>
            <a:stCxn id="4" idx="5"/>
            <a:endCxn id="20" idx="1"/>
          </p:cNvCxnSpPr>
          <p:nvPr/>
        </p:nvCxnSpPr>
        <p:spPr>
          <a:xfrm>
            <a:off x="3650232" y="5559825"/>
            <a:ext cx="309317" cy="45556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/>
          <p:cNvSpPr/>
          <p:nvPr/>
        </p:nvSpPr>
        <p:spPr>
          <a:xfrm>
            <a:off x="3920026" y="5976686"/>
            <a:ext cx="269883" cy="2643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3491880" y="5733256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e’’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335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Illustration for 2-community </a:t>
            </a:r>
            <a:r>
              <a:rPr lang="fr-FR" dirty="0" err="1" smtClean="0"/>
              <a:t>symmetric</a:t>
            </a:r>
            <a:r>
              <a:rPr lang="fr-FR" dirty="0" smtClean="0"/>
              <a:t> </a:t>
            </a:r>
            <a:r>
              <a:rPr lang="fr-FR" dirty="0" err="1" smtClean="0"/>
              <a:t>Stochastic</a:t>
            </a:r>
            <a:r>
              <a:rPr lang="fr-FR" dirty="0" smtClean="0"/>
              <a:t> block model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484784"/>
            <a:ext cx="7128792" cy="5544616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 flipH="1" flipV="1">
            <a:off x="5724128" y="4581128"/>
            <a:ext cx="720080" cy="936104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6372200" y="5301208"/>
                <a:ext cx="648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</m:t>
                          </m:r>
                        </m:e>
                        <m:sub>
                          <m:sSup>
                            <m:sSupPr>
                              <m:ctrlPr>
                                <a:rPr lang="fr-FR" sz="24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fr-FR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5301208"/>
                <a:ext cx="648072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018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640960" cy="28704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Community </a:t>
            </a:r>
            <a:r>
              <a:rPr lang="en-US" dirty="0"/>
              <a:t>detection </a:t>
            </a:r>
            <a:r>
              <a:rPr lang="en-US" dirty="0" smtClean="0"/>
              <a:t>&amp; </a:t>
            </a:r>
            <a:r>
              <a:rPr lang="en-US" dirty="0" err="1"/>
              <a:t>Ramanujan</a:t>
            </a:r>
            <a:r>
              <a:rPr lang="en-US" dirty="0"/>
              <a:t> graphs: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proof of the </a:t>
            </a:r>
            <a:br>
              <a:rPr lang="en-US" dirty="0"/>
            </a:br>
            <a:r>
              <a:rPr lang="en-US" dirty="0" smtClean="0"/>
              <a:t>"</a:t>
            </a:r>
            <a:r>
              <a:rPr lang="en-US" dirty="0"/>
              <a:t>spectral redemption conjecture"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4581128"/>
            <a:ext cx="8352928" cy="1368152"/>
          </a:xfrm>
        </p:spPr>
        <p:txBody>
          <a:bodyPr>
            <a:noAutofit/>
          </a:bodyPr>
          <a:lstStyle/>
          <a:p>
            <a:r>
              <a:rPr lang="en-US" sz="2400" dirty="0" smtClean="0"/>
              <a:t>Charles Bordenave, Marc Lelarge, Laurent Massoulié</a:t>
            </a:r>
          </a:p>
        </p:txBody>
      </p:sp>
    </p:spTree>
    <p:extLst>
      <p:ext uri="{BB962C8B-B14F-4D97-AF65-F5344CB8AC3E}">
        <p14:creationId xmlns:p14="http://schemas.microsoft.com/office/powerpoint/2010/main" val="330183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Corollary</a:t>
            </a:r>
            <a:r>
              <a:rPr lang="fr-FR" dirty="0" smtClean="0"/>
              <a:t> 2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fr-FR" dirty="0" smtClean="0"/>
                  <a:t>For </a:t>
                </a:r>
                <a:r>
                  <a:rPr lang="fr-FR" dirty="0" err="1" smtClean="0"/>
                  <a:t>Erd</a:t>
                </a:r>
                <a:r>
                  <a:rPr lang="fr-FR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ő</a:t>
                </a:r>
                <a:r>
                  <a:rPr lang="fr-FR" dirty="0" err="1" smtClean="0"/>
                  <a:t>s-Rényi</a:t>
                </a:r>
                <a:r>
                  <a:rPr lang="fr-FR" dirty="0" smtClean="0"/>
                  <a:t> graph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fr-FR" dirty="0" smtClean="0"/>
                  <a:t> , </a:t>
                </a:r>
                <a:r>
                  <a:rPr lang="fr-FR" dirty="0" err="1" smtClean="0"/>
                  <a:t>spectrum</a:t>
                </a:r>
                <a14:m>
                  <m:oMath xmlns:m="http://schemas.openxmlformats.org/officeDocument/2006/math">
                    <m:r>
                      <a:rPr lang="fr-FR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</m:t>
                            </m:r>
                          </m:e>
                          <m:sub>
                            <m:r>
                              <a:rPr lang="fr-FR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 smtClean="0"/>
                  <a:t> of </a:t>
                </a:r>
                <a:r>
                  <a:rPr lang="fr-FR" dirty="0" err="1" smtClean="0"/>
                  <a:t>associated</a:t>
                </a:r>
                <a:r>
                  <a:rPr lang="fr-FR" dirty="0" smtClean="0"/>
                  <a:t> non-</a:t>
                </a:r>
                <a:r>
                  <a:rPr lang="fr-FR" dirty="0" err="1" smtClean="0"/>
                  <a:t>backtracking</a:t>
                </a:r>
                <a:r>
                  <a:rPr lang="fr-FR" dirty="0" smtClean="0"/>
                  <a:t> matrix </a:t>
                </a:r>
                <a14:m>
                  <m:oMath xmlns:m="http://schemas.openxmlformats.org/officeDocument/2006/math">
                    <m:r>
                      <a:rPr lang="fr-F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r-FR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dirty="0" err="1" smtClean="0"/>
                  <a:t>satisfies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with</a:t>
                </a:r>
                <a:r>
                  <a:rPr lang="fr-FR" dirty="0" smtClean="0"/>
                  <a:t> high </a:t>
                </a:r>
                <a:r>
                  <a:rPr lang="fr-FR" dirty="0" err="1" smtClean="0"/>
                  <a:t>probability</a:t>
                </a:r>
                <a:r>
                  <a:rPr lang="fr-FR" dirty="0"/>
                  <a:t> as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endParaRPr lang="fr-F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32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max</m:t>
                          </m:r>
                        </m:e>
                        <m:sub>
                          <m:r>
                            <a:rPr lang="fr-F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fr-F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fr-FR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sym typeface="Symbol"/>
                                    </a:rPr>
                                    <m:t></m:t>
                                  </m:r>
                                </m:e>
                                <m:sub>
                                  <m:r>
                                    <a:rPr lang="fr-FR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fr-F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fr-FR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  <a:sym typeface="Symbol"/>
                                </a:rPr>
                                <m:t></m:t>
                              </m:r>
                            </m:e>
                            <m:sub>
                              <m:r>
                                <a:rPr lang="fr-FR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fr-F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  <a:sym typeface="Symbol"/>
                                </a:rPr>
                                <m:t></m:t>
                              </m:r>
                            </m:e>
                            <m:sub>
                              <m:r>
                                <a:rPr lang="fr-FR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fr-FR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  <a:sym typeface="Symbol"/>
                                </a:rPr>
                                <m:t></m:t>
                              </m:r>
                            </m:e>
                            <m:sub>
                              <m:r>
                                <a:rPr lang="fr-FR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rad>
                      <m:r>
                        <a:rPr lang="fr-FR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fr-FR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o</m:t>
                      </m:r>
                      <m:r>
                        <a:rPr lang="fr-FR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(1)</m:t>
                      </m:r>
                    </m:oMath>
                  </m:oMathPara>
                </a14:m>
                <a:endParaRPr lang="en-US" sz="3200" dirty="0" smtClean="0"/>
              </a:p>
              <a:p>
                <a:pPr marL="0" indent="0">
                  <a:buNone/>
                </a:pPr>
                <a:endParaRPr lang="en-US" sz="3200" dirty="0" smtClean="0"/>
              </a:p>
              <a:p>
                <a:pPr marL="0" indent="0">
                  <a:buNone/>
                </a:pPr>
                <a:endParaRPr lang="en-US" sz="3200" dirty="0" smtClean="0"/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en-US" sz="3200" dirty="0" smtClean="0">
                    <a:sym typeface="Wingdings" panose="05000000000000000000" pitchFamily="2" charset="2"/>
                  </a:rPr>
                  <a:t>An approximate version of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32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max</m:t>
                          </m:r>
                        </m:e>
                        <m:sub>
                          <m:r>
                            <a:rPr lang="fr-F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fr-F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fr-FR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sym typeface="Symbol"/>
                                    </a:rPr>
                                    <m:t></m:t>
                                  </m:r>
                                </m:e>
                                <m:sub>
                                  <m:r>
                                    <a:rPr lang="fr-FR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fr-F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fr-FR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  <a:sym typeface="Symbol"/>
                                </a:rPr>
                                <m:t></m:t>
                              </m:r>
                            </m:e>
                            <m:sub>
                              <m:r>
                                <a:rPr lang="fr-FR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fr-F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  <a:sym typeface="Symbol"/>
                                </a:rPr>
                                <m:t></m:t>
                              </m:r>
                            </m:e>
                            <m:sub>
                              <m:r>
                                <a:rPr lang="fr-FR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fr-FR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  <a:sym typeface="Symbol"/>
                                </a:rPr>
                                <m:t></m:t>
                              </m:r>
                            </m:e>
                            <m:sub>
                              <m:r>
                                <a:rPr lang="fr-FR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fr-FR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FR" dirty="0" err="1" smtClean="0"/>
                  <a:t>Property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generalizes</a:t>
                </a:r>
                <a:r>
                  <a:rPr lang="fr-FR" dirty="0" smtClean="0"/>
                  <a:t> notion of </a:t>
                </a:r>
                <a:r>
                  <a:rPr lang="fr-FR" dirty="0" err="1" smtClean="0"/>
                  <a:t>Ramanujan</a:t>
                </a:r>
                <a:r>
                  <a:rPr lang="fr-FR" dirty="0" smtClean="0"/>
                  <a:t> graph to non-</a:t>
                </a:r>
                <a:r>
                  <a:rPr lang="fr-FR" dirty="0" err="1" smtClean="0"/>
                  <a:t>regular</a:t>
                </a:r>
                <a:r>
                  <a:rPr lang="fr-FR" dirty="0" smtClean="0"/>
                  <a:t> case </a:t>
                </a:r>
              </a:p>
              <a:p>
                <a:pPr marL="0" indent="0">
                  <a:buNone/>
                </a:pPr>
                <a:r>
                  <a:rPr lang="fr-FR" dirty="0" smtClean="0"/>
                  <a:t>[Ihara’66,Stark-Terras’96]</a:t>
                </a:r>
              </a:p>
              <a:p>
                <a:pPr marL="0" indent="0">
                  <a:buNone/>
                </a:pPr>
                <a:r>
                  <a:rPr lang="fr-FR" dirty="0"/>
                  <a:t> </a:t>
                </a:r>
                <a:endParaRPr lang="fr-FR" dirty="0" smtClean="0"/>
              </a:p>
              <a:p>
                <a:pPr marL="0" indent="0">
                  <a:buNone/>
                </a:pPr>
                <a:r>
                  <a:rPr lang="fr-FR" dirty="0" err="1" smtClean="0"/>
                  <a:t>Hence</a:t>
                </a:r>
                <a:r>
                  <a:rPr lang="fr-FR" dirty="0" smtClean="0"/>
                  <a:t>: </a:t>
                </a:r>
                <a:r>
                  <a:rPr lang="fr-FR" dirty="0" err="1" smtClean="0"/>
                  <a:t>Corollary</a:t>
                </a:r>
                <a:r>
                  <a:rPr lang="fr-FR" dirty="0" smtClean="0"/>
                  <a:t> 2 a « non-</a:t>
                </a:r>
                <a:r>
                  <a:rPr lang="fr-FR" dirty="0" err="1" smtClean="0"/>
                  <a:t>regular</a:t>
                </a:r>
                <a:r>
                  <a:rPr lang="fr-FR" dirty="0" smtClean="0"/>
                  <a:t> » version of </a:t>
                </a:r>
                <a:r>
                  <a:rPr lang="fr-FR" dirty="0" err="1" smtClean="0"/>
                  <a:t>Friedman’s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result</a:t>
                </a:r>
                <a:r>
                  <a:rPr lang="fr-FR" dirty="0" smtClean="0"/>
                  <a:t> for </a:t>
                </a:r>
                <a:r>
                  <a:rPr lang="fr-FR" dirty="0" err="1" smtClean="0"/>
                  <a:t>regular</a:t>
                </a:r>
                <a:r>
                  <a:rPr lang="fr-FR" dirty="0" smtClean="0"/>
                  <a:t> graphs: </a:t>
                </a:r>
              </a:p>
              <a:p>
                <a:pPr marL="0" indent="0">
                  <a:buNone/>
                </a:pPr>
                <a:r>
                  <a:rPr lang="fr-FR" dirty="0" err="1" smtClean="0"/>
                  <a:t>most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random</a:t>
                </a:r>
                <a:r>
                  <a:rPr lang="fr-FR" dirty="0" smtClean="0"/>
                  <a:t> graphs </a:t>
                </a:r>
                <a:r>
                  <a:rPr lang="fr-FR" dirty="0" err="1" smtClean="0"/>
                  <a:t>approximately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Ramanujan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according</a:t>
                </a:r>
                <a:r>
                  <a:rPr lang="fr-FR" dirty="0" smtClean="0"/>
                  <a:t> to </a:t>
                </a:r>
                <a:r>
                  <a:rPr lang="fr-FR" dirty="0" err="1" smtClean="0"/>
                  <a:t>extended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definition</a:t>
                </a:r>
                <a:endParaRPr lang="fr-FR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449" t="-2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492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fr-FR" dirty="0" smtClean="0"/>
                  <a:t>Illustration for </a:t>
                </a:r>
                <a:r>
                  <a:rPr lang="fr-FR" dirty="0" err="1" smtClean="0"/>
                  <a:t>Erd</a:t>
                </a:r>
                <a:r>
                  <a:rPr lang="fr-FR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ő</a:t>
                </a:r>
                <a:r>
                  <a:rPr lang="fr-FR" dirty="0" err="1" smtClean="0"/>
                  <a:t>s-Rényi</a:t>
                </a:r>
                <a:r>
                  <a:rPr lang="fr-FR" dirty="0" smtClean="0"/>
                  <a:t> </a:t>
                </a:r>
                <a:r>
                  <a:rPr lang="fr-FR" dirty="0"/>
                  <a:t>graph</a:t>
                </a:r>
                <a:r>
                  <a:rPr lang="fr-FR" dirty="0" smtClean="0"/>
                  <a:t> with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=500, 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693" t="-27778" b="-425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899592" y="1688523"/>
            <a:ext cx="6624735" cy="433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9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Proof </a:t>
            </a:r>
            <a:r>
              <a:rPr lang="fr-FR" dirty="0" err="1" smtClean="0"/>
              <a:t>elements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fr-FR" dirty="0" smtClean="0"/>
                  <a:t>Key </a:t>
                </a:r>
                <a:r>
                  <a:rPr lang="fr-FR" dirty="0" err="1" smtClean="0"/>
                  <a:t>step</a:t>
                </a:r>
                <a:r>
                  <a:rPr lang="fr-FR" dirty="0" smtClean="0"/>
                  <a:t>: for </a:t>
                </a:r>
                <a14:m>
                  <m:oMath xmlns:m="http://schemas.openxmlformats.org/officeDocument/2006/math">
                    <m:r>
                      <a:rPr lang="fr-F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unc>
                      <m:funcPr>
                        <m:ctrlP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prove</a:t>
                </a:r>
                <a:r>
                  <a:rPr lang="fr-FR" dirty="0" smtClean="0"/>
                  <a:t> matrix expansion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sSubSup>
                            <m:sSubSupPr>
                              <m:ctrlP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fr-F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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fr-FR" dirty="0" smtClean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r>
                  <a:rPr lang="fr-FR" dirty="0" err="1" smtClean="0"/>
                  <a:t>where</a:t>
                </a:r>
                <a:r>
                  <a:rPr lang="fr-FR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</m:t>
                            </m:r>
                          </m:e>
                        </m:acc>
                      </m:e>
                      <m:sub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fr-F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dirty="0" smtClean="0"/>
                  <a:t> (</a:t>
                </a:r>
                <a:r>
                  <a:rPr lang="fr-FR" dirty="0" err="1" smtClean="0"/>
                  <a:t>near-eigenvalue</a:t>
                </a:r>
                <a:r>
                  <a:rPr lang="fr-FR" dirty="0" smtClean="0"/>
                  <a:t>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∝</m:t>
                            </m:r>
                            <m:r>
                              <a:rPr lang="fr-FR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/>
                          <m:sup>
                            <m:r>
                              <a:rPr lang="fr-FR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bSup>
                        <m:sSup>
                          <m:sSupPr>
                            <m:ctrlPr>
                              <a:rPr lang="fr-FR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/>
                                  <m:sup>
                                    <m:r>
                                      <a:rPr lang="fr-FR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fr-FR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dirty="0" smtClean="0"/>
                  <a:t> (</a:t>
                </a:r>
                <a:r>
                  <a:rPr lang="fr-FR" dirty="0" err="1" smtClean="0"/>
                  <a:t>near-eigenvector</a:t>
                </a:r>
                <a:r>
                  <a:rPr lang="fr-FR" dirty="0" smtClean="0"/>
                  <a:t>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sSup>
                          <m:sSupPr>
                            <m:ctrlPr>
                              <a:rPr lang="fr-FR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/>
                                  <m:sup>
                                    <m:r>
                                      <a:rPr lang="fr-FR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fr-FR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fr-FR" dirty="0" smtClean="0"/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r>
                  <a:rPr lang="fr-FR" dirty="0" smtClean="0"/>
                  <a:t>and </a:t>
                </a:r>
                <a:r>
                  <a:rPr lang="fr-FR" dirty="0" err="1" smtClean="0"/>
                  <a:t>with</a:t>
                </a:r>
                <a:r>
                  <a:rPr lang="fr-FR" dirty="0" smtClean="0"/>
                  <a:t> high </a:t>
                </a:r>
                <a:r>
                  <a:rPr lang="fr-FR" dirty="0" err="1" smtClean="0"/>
                  <a:t>probability</a:t>
                </a:r>
                <a:endParaRPr lang="fr-FR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   </m:t>
                        </m:r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fr-FR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b>
                      <m:sSubPr>
                        <m:ctrlP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sSubSup>
                      <m:sSubSupPr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fr-FR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b>
                      <m:sSubPr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,</m:t>
                    </m:r>
                    <m:sSubSup>
                      <m:sSubSupPr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fr-FR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b>
                      <m:sSubPr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fr-FR" dirty="0" smtClean="0"/>
                  <a:t> 	(</a:t>
                </a:r>
                <a:r>
                  <a:rPr lang="fr-FR" dirty="0" err="1" smtClean="0"/>
                  <a:t>near-orthonormal</a:t>
                </a:r>
                <a:r>
                  <a:rPr lang="fr-FR" dirty="0" smtClean="0"/>
                  <a:t> system)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fr-FR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b>
                      <m:sSubPr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fr-FR" dirty="0" smtClean="0"/>
                  <a:t> 			(</a:t>
                </a:r>
                <a:r>
                  <a:rPr lang="fr-FR" dirty="0" err="1" smtClean="0"/>
                  <a:t>low</a:t>
                </a:r>
                <a:r>
                  <a:rPr lang="fr-FR" dirty="0" smtClean="0"/>
                  <a:t> condition </a:t>
                </a:r>
                <a:r>
                  <a:rPr lang="fr-FR" dirty="0" err="1" smtClean="0"/>
                  <a:t>number</a:t>
                </a:r>
                <a:r>
                  <a:rPr lang="fr-FR" dirty="0" smtClean="0"/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FR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fr-F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fr-FR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fr-FR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fr-FR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fr-FR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bSup>
                          </m:e>
                        </m:rad>
                      </m:e>
                    </m:d>
                  </m:oMath>
                </a14:m>
                <a:r>
                  <a:rPr lang="fr-FR" dirty="0" smtClean="0"/>
                  <a:t> 			(</a:t>
                </a:r>
                <a:r>
                  <a:rPr lang="fr-FR" dirty="0" err="1" smtClean="0"/>
                  <a:t>negligible</a:t>
                </a:r>
                <a:r>
                  <a:rPr lang="fr-FR" dirty="0" smtClean="0"/>
                  <a:t> perturbation)</a:t>
                </a:r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r>
                  <a:rPr lang="fr-FR" dirty="0" smtClean="0">
                    <a:sym typeface="Wingdings" panose="05000000000000000000" pitchFamily="2" charset="2"/>
                  </a:rPr>
                  <a:t></a:t>
                </a:r>
                <a:r>
                  <a:rPr lang="fr-FR" dirty="0" err="1" smtClean="0">
                    <a:sym typeface="Wingdings" panose="05000000000000000000" pitchFamily="2" charset="2"/>
                  </a:rPr>
                  <a:t>Yields</a:t>
                </a:r>
                <a:r>
                  <a:rPr lang="fr-FR" dirty="0" smtClean="0">
                    <a:sym typeface="Wingdings" panose="05000000000000000000" pitchFamily="2" charset="2"/>
                  </a:rPr>
                  <a:t> the </a:t>
                </a:r>
                <a:r>
                  <a:rPr lang="fr-FR" dirty="0" err="1" smtClean="0">
                    <a:sym typeface="Wingdings" panose="05000000000000000000" pitchFamily="2" charset="2"/>
                  </a:rPr>
                  <a:t>result</a:t>
                </a:r>
                <a:r>
                  <a:rPr lang="fr-FR" dirty="0" smtClean="0">
                    <a:sym typeface="Wingdings" panose="05000000000000000000" pitchFamily="2" charset="2"/>
                  </a:rPr>
                  <a:t>, </a:t>
                </a:r>
                <a:r>
                  <a:rPr lang="fr-FR" dirty="0" err="1" smtClean="0">
                    <a:sym typeface="Wingdings" panose="05000000000000000000" pitchFamily="2" charset="2"/>
                  </a:rPr>
                  <a:t>after</a:t>
                </a:r>
                <a:r>
                  <a:rPr lang="fr-FR" dirty="0" smtClean="0">
                    <a:sym typeface="Wingdings" panose="05000000000000000000" pitchFamily="2" charset="2"/>
                  </a:rPr>
                  <a:t> </a:t>
                </a:r>
                <a:r>
                  <a:rPr lang="fr-FR" dirty="0" err="1" smtClean="0">
                    <a:sym typeface="Wingdings" panose="05000000000000000000" pitchFamily="2" charset="2"/>
                  </a:rPr>
                  <a:t>leveraging</a:t>
                </a:r>
                <a:r>
                  <a:rPr lang="fr-FR" dirty="0" smtClean="0">
                    <a:sym typeface="Wingdings" panose="05000000000000000000" pitchFamily="2" charset="2"/>
                  </a:rPr>
                  <a:t> Bauer-</a:t>
                </a:r>
                <a:r>
                  <a:rPr lang="fr-FR" dirty="0" err="1" smtClean="0">
                    <a:sym typeface="Wingdings" panose="05000000000000000000" pitchFamily="2" charset="2"/>
                  </a:rPr>
                  <a:t>Fike</a:t>
                </a:r>
                <a:r>
                  <a:rPr lang="fr-FR" dirty="0" smtClean="0">
                    <a:sym typeface="Wingdings" panose="05000000000000000000" pitchFamily="2" charset="2"/>
                  </a:rPr>
                  <a:t> </a:t>
                </a:r>
                <a:r>
                  <a:rPr lang="fr-FR" dirty="0" err="1" smtClean="0">
                    <a:sym typeface="Wingdings" panose="05000000000000000000" pitchFamily="2" charset="2"/>
                  </a:rPr>
                  <a:t>theorem</a:t>
                </a:r>
                <a:endParaRPr lang="fr-FR" dirty="0" smtClean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fr-FR" dirty="0" smtClean="0">
                    <a:sym typeface="Wingdings" panose="05000000000000000000" pitchFamily="2" charset="2"/>
                  </a:rPr>
                  <a:t>(as 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r-FR" dirty="0">
                    <a:solidFill>
                      <a:srgbClr val="FF0000"/>
                    </a:solidFill>
                  </a:rPr>
                  <a:t> </a:t>
                </a:r>
                <a:r>
                  <a:rPr lang="fr-FR" dirty="0" smtClean="0">
                    <a:sym typeface="Wingdings" panose="05000000000000000000" pitchFamily="2" charset="2"/>
                  </a:rPr>
                  <a:t>not </a:t>
                </a:r>
                <a:r>
                  <a:rPr lang="fr-FR" dirty="0" err="1" smtClean="0">
                    <a:sym typeface="Wingdings" panose="05000000000000000000" pitchFamily="2" charset="2"/>
                  </a:rPr>
                  <a:t>symmetric</a:t>
                </a:r>
                <a:r>
                  <a:rPr lang="fr-FR" dirty="0" smtClean="0">
                    <a:sym typeface="Wingdings" panose="05000000000000000000" pitchFamily="2" charset="2"/>
                  </a:rPr>
                  <a:t>, </a:t>
                </a:r>
                <a:r>
                  <a:rPr lang="fr-FR" dirty="0" err="1" smtClean="0">
                    <a:sym typeface="Wingdings" panose="05000000000000000000" pitchFamily="2" charset="2"/>
                  </a:rPr>
                  <a:t>can’t</a:t>
                </a:r>
                <a:r>
                  <a:rPr lang="fr-FR" dirty="0" smtClean="0">
                    <a:sym typeface="Wingdings" panose="05000000000000000000" pitchFamily="2" charset="2"/>
                  </a:rPr>
                  <a:t> </a:t>
                </a:r>
                <a:r>
                  <a:rPr lang="fr-FR" dirty="0" err="1" smtClean="0">
                    <a:sym typeface="Wingdings" panose="05000000000000000000" pitchFamily="2" charset="2"/>
                  </a:rPr>
                  <a:t>rely</a:t>
                </a:r>
                <a:r>
                  <a:rPr lang="fr-FR" dirty="0" smtClean="0">
                    <a:sym typeface="Wingdings" panose="05000000000000000000" pitchFamily="2" charset="2"/>
                  </a:rPr>
                  <a:t> on Courant-Fisher </a:t>
                </a:r>
                <a:r>
                  <a:rPr lang="fr-FR" dirty="0" err="1" smtClean="0">
                    <a:sym typeface="Wingdings" panose="05000000000000000000" pitchFamily="2" charset="2"/>
                  </a:rPr>
                  <a:t>characterization</a:t>
                </a:r>
                <a:r>
                  <a:rPr lang="fr-FR" dirty="0" smtClean="0">
                    <a:sym typeface="Wingdings" panose="05000000000000000000" pitchFamily="2" charset="2"/>
                  </a:rPr>
                  <a:t> of </a:t>
                </a:r>
                <a:r>
                  <a:rPr lang="fr-FR" dirty="0" err="1" smtClean="0">
                    <a:sym typeface="Wingdings" panose="05000000000000000000" pitchFamily="2" charset="2"/>
                  </a:rPr>
                  <a:t>eigen-elements</a:t>
                </a:r>
                <a:r>
                  <a:rPr lang="fr-FR" dirty="0" smtClean="0">
                    <a:sym typeface="Wingdings" panose="05000000000000000000" pitchFamily="2" charset="2"/>
                  </a:rPr>
                  <a:t> as solutions of </a:t>
                </a:r>
                <a:r>
                  <a:rPr lang="fr-FR" dirty="0" err="1" smtClean="0">
                    <a:sym typeface="Wingdings" panose="05000000000000000000" pitchFamily="2" charset="2"/>
                  </a:rPr>
                  <a:t>optimization</a:t>
                </a:r>
                <a:r>
                  <a:rPr lang="fr-FR" dirty="0" smtClean="0">
                    <a:sym typeface="Wingdings" panose="05000000000000000000" pitchFamily="2" charset="2"/>
                  </a:rPr>
                  <a:t> </a:t>
                </a:r>
                <a:r>
                  <a:rPr lang="fr-FR" dirty="0" err="1" smtClean="0">
                    <a:sym typeface="Wingdings" panose="05000000000000000000" pitchFamily="2" charset="2"/>
                  </a:rPr>
                  <a:t>problems</a:t>
                </a:r>
                <a:r>
                  <a:rPr lang="fr-FR" dirty="0" smtClean="0">
                    <a:sym typeface="Wingdings" panose="05000000000000000000" pitchFamily="2" charset="2"/>
                  </a:rPr>
                  <a:t>)</a:t>
                </a:r>
                <a:endParaRPr lang="fr-FR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449" t="-1493" r="-449" b="-4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colade ouvrante 3"/>
          <p:cNvSpPr/>
          <p:nvPr/>
        </p:nvSpPr>
        <p:spPr>
          <a:xfrm rot="16200000">
            <a:off x="4608004" y="1952836"/>
            <a:ext cx="288032" cy="1224136"/>
          </a:xfrm>
          <a:prstGeom prst="leftBrace">
            <a:avLst>
              <a:gd name="adj1" fmla="val 8333"/>
              <a:gd name="adj2" fmla="val 5145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230444" y="2600908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Low-rank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385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Proof </a:t>
            </a:r>
            <a:r>
              <a:rPr lang="fr-FR" dirty="0" err="1" smtClean="0"/>
              <a:t>elements</a:t>
            </a:r>
            <a:r>
              <a:rPr lang="fr-FR" dirty="0" smtClean="0"/>
              <a:t> </a:t>
            </a:r>
            <a:r>
              <a:rPr lang="fr-FR" dirty="0" smtClean="0"/>
              <a:t>(</a:t>
            </a:r>
            <a:r>
              <a:rPr lang="fr-FR" dirty="0" smtClean="0"/>
              <a:t>local </a:t>
            </a:r>
            <a:r>
              <a:rPr lang="fr-FR" dirty="0" err="1" smtClean="0"/>
              <a:t>analysis</a:t>
            </a:r>
            <a:r>
              <a:rPr lang="fr-FR" dirty="0" smtClean="0"/>
              <a:t>)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   </m:t>
                        </m:r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fr-FR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b>
                      <m:sSubPr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fr-F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sSubSup>
                      <m:sSubSupPr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fr-FR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b>
                      <m:sSubPr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fr-F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,</m:t>
                    </m:r>
                    <m:sSubSup>
                      <m:sSubSupPr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fr-FR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b>
                      <m:sSubPr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fr-F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fr-F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fr-FR" dirty="0"/>
                  <a:t> 	(</a:t>
                </a:r>
                <a:r>
                  <a:rPr lang="fr-FR" dirty="0" err="1"/>
                  <a:t>near-orthonormal</a:t>
                </a:r>
                <a:r>
                  <a:rPr lang="fr-FR" dirty="0"/>
                  <a:t> system)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fr-FR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b>
                      <m:sSubPr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fr-F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F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smtClean="0"/>
                  <a:t>			</a:t>
                </a:r>
                <a:r>
                  <a:rPr lang="fr-FR" dirty="0"/>
                  <a:t>(</a:t>
                </a:r>
                <a:r>
                  <a:rPr lang="fr-FR" dirty="0" err="1"/>
                  <a:t>low</a:t>
                </a:r>
                <a:r>
                  <a:rPr lang="fr-FR" dirty="0"/>
                  <a:t> condition </a:t>
                </a:r>
                <a:r>
                  <a:rPr lang="fr-FR" dirty="0" err="1"/>
                  <a:t>number</a:t>
                </a:r>
                <a:r>
                  <a:rPr lang="fr-FR" dirty="0" smtClean="0"/>
                  <a:t>)</a:t>
                </a:r>
                <a:endParaRPr lang="fr-FR" dirty="0"/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r>
                  <a:rPr lang="fr-FR" dirty="0" err="1" smtClean="0"/>
                  <a:t>Established</a:t>
                </a:r>
                <a:r>
                  <a:rPr lang="fr-FR" dirty="0" smtClean="0"/>
                  <a:t> by « local </a:t>
                </a:r>
                <a:r>
                  <a:rPr lang="fr-FR" dirty="0" err="1" smtClean="0"/>
                  <a:t>analysis</a:t>
                </a:r>
                <a:r>
                  <a:rPr lang="fr-FR" dirty="0" smtClean="0"/>
                  <a:t> »: </a:t>
                </a:r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r>
                  <a:rPr lang="fr-FR" dirty="0" smtClean="0">
                    <a:sym typeface="Wingdings" panose="05000000000000000000" pitchFamily="2" charset="2"/>
                  </a:rPr>
                  <a:t> </a:t>
                </a:r>
                <a:r>
                  <a:rPr lang="fr-FR" dirty="0" smtClean="0"/>
                  <a:t>Couple </a:t>
                </a:r>
                <a:r>
                  <a:rPr lang="fr-FR" dirty="0" err="1" smtClean="0"/>
                  <a:t>node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neighborhood</a:t>
                </a:r>
                <a:r>
                  <a:rPr lang="fr-FR" dirty="0" smtClean="0"/>
                  <a:t> to Galton-Watson </a:t>
                </a:r>
                <a:r>
                  <a:rPr lang="fr-FR" dirty="0" err="1" smtClean="0"/>
                  <a:t>branching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tree</a:t>
                </a:r>
                <a:endParaRPr lang="fr-FR" dirty="0" smtClean="0"/>
              </a:p>
              <a:p>
                <a:pPr>
                  <a:buFont typeface="Wingdings" panose="05000000000000000000" pitchFamily="2" charset="2"/>
                  <a:buChar char="à"/>
                </a:pPr>
                <a:endParaRPr lang="fr-FR" dirty="0"/>
              </a:p>
              <a:p>
                <a:pPr>
                  <a:buFont typeface="Wingdings" panose="05000000000000000000" pitchFamily="2" charset="2"/>
                  <a:buChar char="à"/>
                </a:pPr>
                <a:endParaRPr lang="fr-FR" dirty="0" smtClean="0"/>
              </a:p>
              <a:p>
                <a:pPr>
                  <a:buFont typeface="Wingdings" panose="05000000000000000000" pitchFamily="2" charset="2"/>
                  <a:buChar char="à"/>
                </a:pPr>
                <a:endParaRPr lang="fr-FR" dirty="0"/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r>
                  <a:rPr lang="fr-FR" dirty="0" smtClean="0">
                    <a:sym typeface="Wingdings" panose="05000000000000000000" pitchFamily="2" charset="2"/>
                  </a:rPr>
                  <a:t> Control </a:t>
                </a:r>
                <a:r>
                  <a:rPr lang="fr-FR" dirty="0" err="1" smtClean="0">
                    <a:sym typeface="Wingdings" panose="05000000000000000000" pitchFamily="2" charset="2"/>
                  </a:rPr>
                  <a:t>growth</a:t>
                </a:r>
                <a:r>
                  <a:rPr lang="fr-FR" dirty="0" smtClean="0">
                    <a:sym typeface="Wingdings" panose="05000000000000000000" pitchFamily="2" charset="2"/>
                  </a:rPr>
                  <a:t> of </a:t>
                </a:r>
                <a:r>
                  <a:rPr lang="fr-FR" dirty="0" err="1" smtClean="0">
                    <a:sym typeface="Wingdings" panose="05000000000000000000" pitchFamily="2" charset="2"/>
                  </a:rPr>
                  <a:t>processes</a:t>
                </a:r>
                <a:r>
                  <a:rPr lang="fr-FR" dirty="0">
                    <a:sym typeface="Wingdings" panose="05000000000000000000" pitchFamily="2" charset="2"/>
                  </a:rPr>
                  <a:t> </a:t>
                </a:r>
                <a:r>
                  <a:rPr lang="fr-FR" dirty="0" smtClean="0">
                    <a:sym typeface="Wingdings" panose="05000000000000000000" pitchFamily="2" charset="2"/>
                  </a:rPr>
                  <a:t>of </a:t>
                </a:r>
                <a:r>
                  <a:rPr lang="fr-FR" dirty="0" err="1" smtClean="0">
                    <a:sym typeface="Wingdings" panose="05000000000000000000" pitchFamily="2" charset="2"/>
                  </a:rPr>
                  <a:t>interest</a:t>
                </a:r>
                <a:r>
                  <a:rPr lang="fr-FR" dirty="0" smtClean="0">
                    <a:sym typeface="Wingdings" panose="05000000000000000000" pitchFamily="2" charset="2"/>
                  </a:rPr>
                  <a:t> on </a:t>
                </a:r>
                <a:r>
                  <a:rPr lang="fr-FR" dirty="0" err="1" smtClean="0">
                    <a:sym typeface="Wingdings" panose="05000000000000000000" pitchFamily="2" charset="2"/>
                  </a:rPr>
                  <a:t>tree</a:t>
                </a:r>
                <a:r>
                  <a:rPr lang="fr-FR" dirty="0" smtClean="0">
                    <a:sym typeface="Wingdings" panose="05000000000000000000" pitchFamily="2" charset="2"/>
                  </a:rPr>
                  <a:t> </a:t>
                </a:r>
              </a:p>
              <a:p>
                <a:pPr marL="0" indent="0">
                  <a:buNone/>
                </a:pPr>
                <a:r>
                  <a:rPr lang="fr-FR" dirty="0" smtClean="0">
                    <a:sym typeface="Wingdings" panose="05000000000000000000" pitchFamily="2" charset="2"/>
                  </a:rPr>
                  <a:t>(martingale analyses, </a:t>
                </a:r>
                <a:r>
                  <a:rPr lang="fr-FR" dirty="0" err="1" smtClean="0">
                    <a:sym typeface="Wingdings" panose="05000000000000000000" pitchFamily="2" charset="2"/>
                  </a:rPr>
                  <a:t>elaborating</a:t>
                </a:r>
                <a:r>
                  <a:rPr lang="fr-FR" dirty="0" smtClean="0">
                    <a:sym typeface="Wingdings" panose="05000000000000000000" pitchFamily="2" charset="2"/>
                  </a:rPr>
                  <a:t> on </a:t>
                </a:r>
                <a:r>
                  <a:rPr lang="fr-FR" dirty="0" err="1" smtClean="0">
                    <a:sym typeface="Wingdings" panose="05000000000000000000" pitchFamily="2" charset="2"/>
                  </a:rPr>
                  <a:t>results</a:t>
                </a:r>
                <a:r>
                  <a:rPr lang="fr-FR" dirty="0" smtClean="0">
                    <a:sym typeface="Wingdings" panose="05000000000000000000" pitchFamily="2" charset="2"/>
                  </a:rPr>
                  <a:t> of [Kesten-Stigum’66]) </a:t>
                </a:r>
                <a:endParaRPr lang="fr-FR" dirty="0"/>
              </a:p>
              <a:p>
                <a:pPr marL="0" indent="0">
                  <a:buNone/>
                </a:pPr>
                <a:r>
                  <a:rPr lang="fr-FR" dirty="0" smtClean="0"/>
                  <a:t> </a:t>
                </a:r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73" t="-176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lipse 3"/>
          <p:cNvSpPr/>
          <p:nvPr/>
        </p:nvSpPr>
        <p:spPr>
          <a:xfrm>
            <a:off x="1307019" y="357301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1079657" y="387781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369254" y="387781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700595" y="387438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899592" y="417102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257506" y="418570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649563" y="4195125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2027099" y="4195125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802963" y="4557023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fr-FR" dirty="0"/>
          </a:p>
        </p:txBody>
      </p:sp>
      <p:sp>
        <p:nvSpPr>
          <p:cNvPr id="13" name="Ellipse 12"/>
          <p:cNvSpPr/>
          <p:nvPr/>
        </p:nvSpPr>
        <p:spPr>
          <a:xfrm>
            <a:off x="1160877" y="4571703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fr-FR" dirty="0"/>
          </a:p>
        </p:txBody>
      </p:sp>
      <p:sp>
        <p:nvSpPr>
          <p:cNvPr id="14" name="Ellipse 13"/>
          <p:cNvSpPr/>
          <p:nvPr/>
        </p:nvSpPr>
        <p:spPr>
          <a:xfrm>
            <a:off x="1552934" y="458112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fr-FR" dirty="0"/>
          </a:p>
        </p:txBody>
      </p:sp>
      <p:sp>
        <p:nvSpPr>
          <p:cNvPr id="15" name="Ellipse 14"/>
          <p:cNvSpPr/>
          <p:nvPr/>
        </p:nvSpPr>
        <p:spPr>
          <a:xfrm>
            <a:off x="1930470" y="458112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fr-FR" dirty="0"/>
          </a:p>
        </p:txBody>
      </p:sp>
      <p:sp>
        <p:nvSpPr>
          <p:cNvPr id="16" name="Ellipse 15"/>
          <p:cNvSpPr/>
          <p:nvPr/>
        </p:nvSpPr>
        <p:spPr>
          <a:xfrm>
            <a:off x="2339752" y="4557023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fr-FR" dirty="0"/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658947" y="3681028"/>
            <a:ext cx="0" cy="11066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4" idx="3"/>
          </p:cNvCxnSpPr>
          <p:nvPr/>
        </p:nvCxnSpPr>
        <p:spPr>
          <a:xfrm flipH="1">
            <a:off x="1187669" y="3757404"/>
            <a:ext cx="150986" cy="116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stCxn id="5" idx="3"/>
            <a:endCxn id="8" idx="0"/>
          </p:cNvCxnSpPr>
          <p:nvPr/>
        </p:nvCxnSpPr>
        <p:spPr>
          <a:xfrm flipH="1">
            <a:off x="1007604" y="4062204"/>
            <a:ext cx="103689" cy="1088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5" idx="4"/>
            <a:endCxn id="9" idx="0"/>
          </p:cNvCxnSpPr>
          <p:nvPr/>
        </p:nvCxnSpPr>
        <p:spPr>
          <a:xfrm>
            <a:off x="1187669" y="4093840"/>
            <a:ext cx="177849" cy="91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stCxn id="8" idx="4"/>
            <a:endCxn id="12" idx="1"/>
          </p:cNvCxnSpPr>
          <p:nvPr/>
        </p:nvCxnSpPr>
        <p:spPr>
          <a:xfrm flipH="1">
            <a:off x="834599" y="4387044"/>
            <a:ext cx="173005" cy="2016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4" idx="4"/>
            <a:endCxn id="6" idx="7"/>
          </p:cNvCxnSpPr>
          <p:nvPr/>
        </p:nvCxnSpPr>
        <p:spPr>
          <a:xfrm>
            <a:off x="1415031" y="3789040"/>
            <a:ext cx="138611" cy="120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4" idx="5"/>
            <a:endCxn id="7" idx="1"/>
          </p:cNvCxnSpPr>
          <p:nvPr/>
        </p:nvCxnSpPr>
        <p:spPr>
          <a:xfrm>
            <a:off x="1491407" y="3757404"/>
            <a:ext cx="240824" cy="148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7" idx="5"/>
            <a:endCxn id="11" idx="1"/>
          </p:cNvCxnSpPr>
          <p:nvPr/>
        </p:nvCxnSpPr>
        <p:spPr>
          <a:xfrm>
            <a:off x="1884983" y="4058772"/>
            <a:ext cx="173752" cy="167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stCxn id="7" idx="3"/>
            <a:endCxn id="10" idx="0"/>
          </p:cNvCxnSpPr>
          <p:nvPr/>
        </p:nvCxnSpPr>
        <p:spPr>
          <a:xfrm>
            <a:off x="1732231" y="4058772"/>
            <a:ext cx="25344" cy="1363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10" idx="4"/>
            <a:endCxn id="14" idx="1"/>
          </p:cNvCxnSpPr>
          <p:nvPr/>
        </p:nvCxnSpPr>
        <p:spPr>
          <a:xfrm flipH="1">
            <a:off x="1584570" y="4411149"/>
            <a:ext cx="173005" cy="2016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>
            <a:stCxn id="11" idx="4"/>
            <a:endCxn id="15" idx="0"/>
          </p:cNvCxnSpPr>
          <p:nvPr/>
        </p:nvCxnSpPr>
        <p:spPr>
          <a:xfrm flipH="1">
            <a:off x="2038482" y="4411149"/>
            <a:ext cx="96629" cy="1699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11" idx="5"/>
            <a:endCxn id="16" idx="1"/>
          </p:cNvCxnSpPr>
          <p:nvPr/>
        </p:nvCxnSpPr>
        <p:spPr>
          <a:xfrm>
            <a:off x="2211487" y="4379513"/>
            <a:ext cx="159901" cy="209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28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07504" y="1600200"/>
                <a:ext cx="8658544" cy="4495800"/>
              </a:xfrm>
            </p:spPr>
            <p:txBody>
              <a:bodyPr>
                <a:normAutofit/>
              </a:bodyPr>
              <a:lstStyle/>
              <a:p>
                <a:pPr lvl="5"/>
                <a:r>
                  <a:rPr lang="en-US" dirty="0" smtClean="0"/>
                  <a:t>Nb of distance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 </a:t>
                </a:r>
                <a:r>
                  <a:rPr lang="en-US" dirty="0" smtClean="0"/>
                  <a:t>neighbors: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5"/>
                <a:r>
                  <a:rPr lang="en-US" dirty="0" smtClean="0"/>
                  <a:t>Sum of spins of distance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 </a:t>
                </a:r>
                <a:r>
                  <a:rPr lang="en-US" dirty="0" smtClean="0"/>
                  <a:t>neighbors: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2"/>
                <a:endParaRPr lang="en-US" dirty="0" smtClean="0">
                  <a:sym typeface="Wingdings" pitchFamily="2" charset="2"/>
                </a:endParaRPr>
              </a:p>
              <a:p>
                <a:pPr marL="365760" lvl="1" indent="0">
                  <a:buNone/>
                </a:pPr>
                <a:endParaRPr lang="en-US" dirty="0">
                  <a:sym typeface="Wingdings" pitchFamily="2" charset="2"/>
                </a:endParaRPr>
              </a:p>
              <a:p>
                <a:pPr marL="365760" lvl="1" indent="0">
                  <a:buNone/>
                </a:pPr>
                <a:r>
                  <a:rPr lang="en-US" sz="2000" dirty="0" smtClean="0">
                    <a:sym typeface="Wingdings" pitchFamily="2" charset="2"/>
                  </a:rPr>
                  <a:t>then </a:t>
                </a:r>
                <a:r>
                  <a:rPr lang="en-US" sz="2000" dirty="0" err="1" smtClean="0">
                    <a:sym typeface="Wingdings" pitchFamily="2" charset="2"/>
                  </a:rPr>
                  <a:t>whp</a:t>
                </a:r>
                <a:r>
                  <a:rPr lang="en-US" sz="2000" dirty="0" smtClean="0">
                    <a:sym typeface="Wingdings" pitchFamily="2" charset="2"/>
                  </a:rPr>
                  <a:t>:		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  <a:sym typeface="Wingdings" pitchFamily="2" charset="2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𝛼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𝑡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𝑙</m:t>
                        </m:r>
                      </m:sup>
                    </m:sSup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𝑙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</m:e>
                    </m:d>
                    <m:r>
                      <a:rPr lang="en-US" sz="2000" b="0" i="0" smtClean="0">
                        <a:solidFill>
                          <a:srgbClr val="FF0000"/>
                        </a:solidFill>
                        <a:latin typeface="Cambria Math"/>
                        <a:sym typeface="Wingdings" pitchFamily="2" charset="2"/>
                      </a:rPr>
                      <m:t>+</m:t>
                    </m:r>
                    <m:acc>
                      <m:accPr>
                        <m:chr m:val="̃"/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𝛼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𝑡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/2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 smtClean="0">
                  <a:solidFill>
                    <a:srgbClr val="FF0000"/>
                  </a:solidFill>
                  <a:sym typeface="Wingdings" pitchFamily="2" charset="2"/>
                </a:endParaRPr>
              </a:p>
              <a:p>
                <a:pPr marL="365760" lvl="1" indent="0">
                  <a:buNone/>
                </a:pPr>
                <a:r>
                  <a:rPr lang="en-US" sz="2000" dirty="0" smtClean="0">
                    <a:solidFill>
                      <a:srgbClr val="FF0000"/>
                    </a:solidFill>
                    <a:sym typeface="Wingdings" pitchFamily="2" charset="2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𝐷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𝛽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𝑡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𝑙</m:t>
                        </m:r>
                      </m:sup>
                    </m:sSup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𝑙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</m:e>
                    </m:d>
                    <m:r>
                      <a:rPr lang="en-US" sz="2000">
                        <a:solidFill>
                          <a:srgbClr val="FF0000"/>
                        </a:solidFill>
                        <a:latin typeface="Cambria Math"/>
                        <a:sym typeface="Wingdings" pitchFamily="2" charset="2"/>
                      </a:rPr>
                      <m:t>+</m:t>
                    </m:r>
                    <m:acc>
                      <m:accPr>
                        <m:chr m:val="̃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𝛼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𝑡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/2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 smtClean="0">
                  <a:sym typeface="Wingdings" pitchFamily="2" charset="2"/>
                </a:endParaRPr>
              </a:p>
              <a:p>
                <a:pPr marL="1143000" lvl="3" indent="0">
                  <a:buNone/>
                </a:pPr>
                <a:endParaRPr lang="en-US" dirty="0">
                  <a:sym typeface="Wingdings" pitchFamily="2" charset="2"/>
                </a:endParaRPr>
              </a:p>
              <a:p>
                <a:pPr marL="1143000" lvl="3" indent="0">
                  <a:buNone/>
                </a:pPr>
                <a:endParaRPr lang="en-US" dirty="0" smtClean="0">
                  <a:sym typeface="Wingdings" pitchFamily="2" charset="2"/>
                </a:endParaRPr>
              </a:p>
              <a:p>
                <a:pPr marL="1143000" lvl="3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07504" y="1600200"/>
                <a:ext cx="8658544" cy="4495800"/>
              </a:xfrm>
              <a:blipFill rotWithShape="0">
                <a:blip r:embed="rId2"/>
                <a:stretch>
                  <a:fillRect t="-8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Proof elements </a:t>
            </a:r>
            <a:r>
              <a:rPr lang="en-US" sz="3200" dirty="0" smtClean="0"/>
              <a:t>(local analysis)</a:t>
            </a:r>
            <a:endParaRPr lang="fr-FR" sz="3200" dirty="0"/>
          </a:p>
        </p:txBody>
      </p:sp>
      <p:sp>
        <p:nvSpPr>
          <p:cNvPr id="4" name="Ellipse 3"/>
          <p:cNvSpPr/>
          <p:nvPr/>
        </p:nvSpPr>
        <p:spPr>
          <a:xfrm>
            <a:off x="1115616" y="155679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888254" y="186159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177851" y="186159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509192" y="185816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708189" y="215479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066103" y="21694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458160" y="2178901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1835696" y="2178901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11560" y="2540799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fr-FR" dirty="0"/>
          </a:p>
        </p:txBody>
      </p:sp>
      <p:sp>
        <p:nvSpPr>
          <p:cNvPr id="13" name="Ellipse 12"/>
          <p:cNvSpPr/>
          <p:nvPr/>
        </p:nvSpPr>
        <p:spPr>
          <a:xfrm>
            <a:off x="969474" y="2555479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fr-FR" dirty="0"/>
          </a:p>
        </p:txBody>
      </p:sp>
      <p:sp>
        <p:nvSpPr>
          <p:cNvPr id="14" name="Ellipse 13"/>
          <p:cNvSpPr/>
          <p:nvPr/>
        </p:nvSpPr>
        <p:spPr>
          <a:xfrm>
            <a:off x="1361531" y="256490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fr-FR" dirty="0"/>
          </a:p>
        </p:txBody>
      </p:sp>
      <p:sp>
        <p:nvSpPr>
          <p:cNvPr id="15" name="Ellipse 14"/>
          <p:cNvSpPr/>
          <p:nvPr/>
        </p:nvSpPr>
        <p:spPr>
          <a:xfrm>
            <a:off x="1739067" y="256490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fr-FR" dirty="0"/>
          </a:p>
        </p:txBody>
      </p:sp>
      <p:sp>
        <p:nvSpPr>
          <p:cNvPr id="16" name="Ellipse 15"/>
          <p:cNvSpPr/>
          <p:nvPr/>
        </p:nvSpPr>
        <p:spPr>
          <a:xfrm>
            <a:off x="2148349" y="2540799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fr-FR" dirty="0"/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467544" y="1664804"/>
            <a:ext cx="0" cy="11066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4" idx="3"/>
          </p:cNvCxnSpPr>
          <p:nvPr/>
        </p:nvCxnSpPr>
        <p:spPr>
          <a:xfrm flipH="1">
            <a:off x="996266" y="1741180"/>
            <a:ext cx="150986" cy="116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5" idx="3"/>
            <a:endCxn id="8" idx="0"/>
          </p:cNvCxnSpPr>
          <p:nvPr/>
        </p:nvCxnSpPr>
        <p:spPr>
          <a:xfrm flipH="1">
            <a:off x="816201" y="2045980"/>
            <a:ext cx="103689" cy="1088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>
            <a:stCxn id="5" idx="4"/>
            <a:endCxn id="9" idx="0"/>
          </p:cNvCxnSpPr>
          <p:nvPr/>
        </p:nvCxnSpPr>
        <p:spPr>
          <a:xfrm>
            <a:off x="996266" y="2077616"/>
            <a:ext cx="177849" cy="91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>
            <a:stCxn id="8" idx="4"/>
            <a:endCxn id="12" idx="1"/>
          </p:cNvCxnSpPr>
          <p:nvPr/>
        </p:nvCxnSpPr>
        <p:spPr>
          <a:xfrm flipH="1">
            <a:off x="643196" y="2370820"/>
            <a:ext cx="173005" cy="2016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4" idx="4"/>
            <a:endCxn id="6" idx="7"/>
          </p:cNvCxnSpPr>
          <p:nvPr/>
        </p:nvCxnSpPr>
        <p:spPr>
          <a:xfrm>
            <a:off x="1223628" y="1772816"/>
            <a:ext cx="138611" cy="120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>
            <a:stCxn id="4" idx="5"/>
            <a:endCxn id="7" idx="1"/>
          </p:cNvCxnSpPr>
          <p:nvPr/>
        </p:nvCxnSpPr>
        <p:spPr>
          <a:xfrm>
            <a:off x="1300004" y="1741180"/>
            <a:ext cx="240824" cy="148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>
            <a:stCxn id="7" idx="5"/>
            <a:endCxn id="11" idx="1"/>
          </p:cNvCxnSpPr>
          <p:nvPr/>
        </p:nvCxnSpPr>
        <p:spPr>
          <a:xfrm>
            <a:off x="1693580" y="2042548"/>
            <a:ext cx="173752" cy="167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>
            <a:stCxn id="7" idx="3"/>
            <a:endCxn id="10" idx="0"/>
          </p:cNvCxnSpPr>
          <p:nvPr/>
        </p:nvCxnSpPr>
        <p:spPr>
          <a:xfrm>
            <a:off x="1540828" y="2042548"/>
            <a:ext cx="25344" cy="1363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>
            <a:stCxn id="10" idx="4"/>
            <a:endCxn id="14" idx="1"/>
          </p:cNvCxnSpPr>
          <p:nvPr/>
        </p:nvCxnSpPr>
        <p:spPr>
          <a:xfrm flipH="1">
            <a:off x="1393167" y="2394925"/>
            <a:ext cx="173005" cy="2016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>
            <a:stCxn id="11" idx="4"/>
            <a:endCxn id="15" idx="0"/>
          </p:cNvCxnSpPr>
          <p:nvPr/>
        </p:nvCxnSpPr>
        <p:spPr>
          <a:xfrm flipH="1">
            <a:off x="1847079" y="2394925"/>
            <a:ext cx="96629" cy="1699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>
            <a:stCxn id="11" idx="5"/>
            <a:endCxn id="16" idx="1"/>
          </p:cNvCxnSpPr>
          <p:nvPr/>
        </p:nvCxnSpPr>
        <p:spPr>
          <a:xfrm>
            <a:off x="2020084" y="2363289"/>
            <a:ext cx="159901" cy="209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93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Proof </a:t>
            </a:r>
            <a:r>
              <a:rPr lang="fr-FR" dirty="0" err="1" smtClean="0"/>
              <a:t>elements</a:t>
            </a:r>
            <a:r>
              <a:rPr lang="fr-FR" dirty="0" smtClean="0"/>
              <a:t> (</a:t>
            </a:r>
            <a:r>
              <a:rPr lang="fr-FR" dirty="0" err="1" smtClean="0"/>
              <a:t>ctd</a:t>
            </a:r>
            <a:r>
              <a:rPr lang="fr-FR" dirty="0" smtClean="0"/>
              <a:t>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781128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fr-FR" dirty="0" smtClean="0"/>
                  <a:t>To </a:t>
                </a:r>
                <a:r>
                  <a:rPr lang="fr-FR" dirty="0" err="1" smtClean="0"/>
                  <a:t>prove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negligible</a:t>
                </a:r>
                <a:r>
                  <a:rPr lang="fr-FR" dirty="0" smtClean="0"/>
                  <a:t> perturbation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fr-FR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bSup>
                          </m:e>
                        </m:rad>
                      </m:e>
                    </m:d>
                  </m:oMath>
                </a14:m>
                <a:r>
                  <a:rPr lang="fr-FR" dirty="0" smtClean="0"/>
                  <a:t> </a:t>
                </a:r>
                <a:r>
                  <a:rPr lang="fr-FR" dirty="0"/>
                  <a:t>, </a:t>
                </a:r>
                <a:r>
                  <a:rPr lang="fr-FR" dirty="0" err="1"/>
                  <a:t>establish</a:t>
                </a:r>
                <a:r>
                  <a:rPr lang="fr-FR" dirty="0"/>
                  <a:t> </a:t>
                </a:r>
                <a:r>
                  <a:rPr lang="fr-FR" dirty="0" err="1"/>
                  <a:t>Intermediate</a:t>
                </a:r>
                <a:r>
                  <a:rPr lang="fr-FR" dirty="0"/>
                  <a:t> </a:t>
                </a:r>
                <a:r>
                  <a:rPr lang="fr-FR" dirty="0" err="1"/>
                  <a:t>result</a:t>
                </a:r>
                <a:r>
                  <a:rPr lang="fr-FR" dirty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𝑠𝑢𝑝</m:t>
                          </m:r>
                        </m:e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=1,</m:t>
                          </m:r>
                          <m:sSup>
                            <m:sSupPr>
                              <m:ctrlP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b>
                            <m:sSubPr>
                              <m:ctrlP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=0, </m:t>
                          </m:r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=1,…,</m:t>
                          </m:r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fr-F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fr-F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</m:e>
                          </m:rad>
                        </m:e>
                      </m:d>
                    </m:oMath>
                  </m:oMathPara>
                </a14:m>
                <a:endParaRPr lang="fr-FR" dirty="0" smtClean="0"/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r>
                  <a:rPr lang="fr-FR" dirty="0" err="1" smtClean="0"/>
                  <a:t>Introduce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p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fr-FR" dirty="0"/>
                  <a:t> , centered version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fr-FR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𝑒𝑓</m:t>
                          </m:r>
                        </m:sub>
                        <m:sup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fr-F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brk m:alnAt="25"/>
                            </m:r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∏"/>
                              <m:ctrlP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fr-F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fr-F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fr-F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fr-F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fr-F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fr-F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fr-F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fr-F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fr-F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  <m:r>
                                        <a:rPr lang="fr-F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fr-F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fr-F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fr-F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  <m:sSub>
                                        <m:sSubPr>
                                          <m:ctrlPr>
                                            <a:rPr lang="fr-F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  <m:r>
                                            <a:rPr lang="fr-F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fr-F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fr-F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fr-F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  <m:r>
                                        <a:rPr lang="fr-F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 err="1"/>
                  <a:t>where</a:t>
                </a:r>
                <a:r>
                  <a:rPr lang="fr-FR" dirty="0"/>
                  <a:t> </a:t>
                </a:r>
                <a:r>
                  <a:rPr lang="fr-FR" dirty="0" err="1"/>
                  <a:t>sum</a:t>
                </a:r>
                <a:r>
                  <a:rPr lang="fr-FR" dirty="0"/>
                  <a:t> over non-</a:t>
                </a:r>
                <a:r>
                  <a:rPr lang="fr-FR" dirty="0" err="1"/>
                  <a:t>backtracking</a:t>
                </a:r>
                <a:r>
                  <a:rPr lang="fr-FR" dirty="0"/>
                  <a:t> « </a:t>
                </a:r>
                <a:r>
                  <a:rPr lang="fr-FR" dirty="0" err="1"/>
                  <a:t>tangle</a:t>
                </a:r>
                <a:r>
                  <a:rPr lang="fr-FR" dirty="0"/>
                  <a:t>-free » </a:t>
                </a:r>
                <a:r>
                  <a:rPr lang="fr-FR" dirty="0" err="1"/>
                  <a:t>paths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brk m:alnAt="25"/>
                      </m:rPr>
                      <a:rPr lang="fr-F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starting</a:t>
                </a:r>
                <a:r>
                  <a:rPr lang="fr-FR" dirty="0"/>
                  <a:t> at </a:t>
                </a:r>
                <a:r>
                  <a:rPr lang="fr-FR" dirty="0">
                    <a:solidFill>
                      <a:srgbClr val="FF0000"/>
                    </a:solidFill>
                  </a:rPr>
                  <a:t>e</a:t>
                </a:r>
                <a:r>
                  <a:rPr lang="fr-FR" dirty="0"/>
                  <a:t>, </a:t>
                </a:r>
                <a:r>
                  <a:rPr lang="fr-FR" dirty="0" err="1"/>
                  <a:t>ending</a:t>
                </a:r>
                <a:r>
                  <a:rPr lang="fr-FR" dirty="0"/>
                  <a:t> at</a:t>
                </a:r>
                <a:r>
                  <a:rPr lang="fr-FR" dirty="0">
                    <a:solidFill>
                      <a:srgbClr val="FF0000"/>
                    </a:solidFill>
                  </a:rPr>
                  <a:t> 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f</a:t>
                </a:r>
              </a:p>
              <a:p>
                <a:pPr marL="0" indent="0">
                  <a:buNone/>
                </a:pPr>
                <a:endParaRPr lang="fr-FR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FR" dirty="0" smtClean="0">
                    <a:sym typeface="Wingdings" panose="05000000000000000000" pitchFamily="2" charset="2"/>
                  </a:rPr>
                  <a:t></a:t>
                </a:r>
                <a:r>
                  <a:rPr lang="fr-FR" dirty="0" err="1" smtClean="0"/>
                  <a:t>Yields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after</a:t>
                </a:r>
                <a:r>
                  <a:rPr lang="fr-FR" dirty="0"/>
                  <a:t> </a:t>
                </a:r>
                <a:r>
                  <a:rPr lang="fr-FR" dirty="0" err="1" smtClean="0"/>
                  <a:t>some</a:t>
                </a:r>
                <a:r>
                  <a:rPr lang="fr-FR" dirty="0" smtClean="0"/>
                  <a:t> manipulations</a:t>
                </a:r>
                <a:endParaRPr lang="fr-FR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FR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begChr m:val="‖"/>
                        <m:endChr m:val="‖"/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p>
                            <m:d>
                              <m:dPr>
                                <m:ctrlPr>
                                  <a:rPr lang="fr-FR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fr-FR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sSub>
                          <m:sSubPr>
                            <m:ctrlP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nary>
                          <m:naryPr>
                            <m:chr m:val="∑"/>
                            <m:ctrlP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fr-F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fr-FR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fr-FR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sup>
                                </m:sSup>
                                <m:sSub>
                                  <m:sSubPr>
                                    <m:ctrlPr>
                                      <a:rPr lang="fr-FR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fr-FR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fr-F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fr-FR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fr-FR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,</m:t>
                                        </m:r>
                                        <m:r>
                                          <a:rPr lang="fr-FR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p>
                                        <m:r>
                                          <a:rPr lang="fr-FR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fr-FR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fr-FR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fr-FR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fr-F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nary>
                      </m:e>
                    </m:nary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fr-FR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FR" dirty="0">
                    <a:solidFill>
                      <a:srgbClr val="FF000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fr-FR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781128"/>
              </a:xfrm>
              <a:blipFill rotWithShape="0">
                <a:blip r:embed="rId2"/>
                <a:stretch>
                  <a:fillRect l="-823" t="-638" b="-574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543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Proof </a:t>
            </a:r>
            <a:r>
              <a:rPr lang="fr-FR" dirty="0" err="1" smtClean="0"/>
              <a:t>elements</a:t>
            </a:r>
            <a:r>
              <a:rPr lang="fr-FR" dirty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ctd</a:t>
            </a:r>
            <a:r>
              <a:rPr lang="fr-FR" dirty="0" smtClean="0"/>
              <a:t>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‖"/>
                          <m:endChr m:val="‖"/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fr-FR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sSub>
                            <m:sSubPr>
                              <m:ctrlP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nary>
                            <m:naryPr>
                              <m:chr m:val="∑"/>
                              <m:ctrlP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fr-F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fr-F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fr-F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fr-F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fr-F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fr-F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fr-F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fr-FR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fr-F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ctrlPr>
                                                <a:rPr lang="fr-FR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fr-FR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fr-FR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 </m:t>
                                                  </m:r>
                                                  <m:r>
                                                    <a:rPr lang="fr-FR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𝐵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fr-FR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  <m:r>
                                                    <a:rPr lang="fr-FR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fr-FR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fr-FR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−1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  <m:r>
                                            <a:rPr lang="fr-FR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  <m:r>
                                            <a:rPr lang="fr-F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fr-F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nary>
                      <m:r>
                        <a:rPr lang="fr-F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FR" dirty="0" smtClean="0"/>
                  <a:t> to </a:t>
                </a:r>
                <a:r>
                  <a:rPr lang="fr-FR" dirty="0" err="1" smtClean="0"/>
                  <a:t>be</a:t>
                </a:r>
                <a:r>
                  <a:rPr lang="fr-FR" dirty="0"/>
                  <a:t> </a:t>
                </a:r>
                <a:r>
                  <a:rPr lang="fr-FR" dirty="0" err="1" smtClean="0"/>
                  <a:t>bounded</a:t>
                </a:r>
                <a:r>
                  <a:rPr lang="fr-FR" dirty="0" smtClean="0"/>
                  <a:t> over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=1,</m:t>
                    </m:r>
                    <m:sSup>
                      <m:sSupPr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>
                      <m:sSubPr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=0, </m:t>
                    </m:r>
                    <m:r>
                      <a:rPr lang="fr-F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fr-F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fr-F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fr-F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dirty="0" smtClean="0"/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p>
                            <m:d>
                              <m:dPr>
                                <m:ctrlP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fr-FR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bSup>
                          </m:e>
                        </m:rad>
                      </m:e>
                    </m:d>
                  </m:oMath>
                </a14:m>
                <a:r>
                  <a:rPr lang="fr-FR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p>
                            <m:d>
                              <m:dPr>
                                <m:ctrlP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sup>
                        </m:sSup>
                        <m:sSub>
                          <m:sSubPr>
                            <m:ctrlP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fr-FR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fr-F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fr-F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fr-FR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  <m:rad>
                          <m:radPr>
                            <m:degHide m:val="on"/>
                            <m:ctrlPr>
                              <a:rPr lang="fr-FR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fr-FR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fr-FR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fr-FR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fr-FR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bSup>
                          </m:e>
                        </m:rad>
                      </m:e>
                    </m:d>
                  </m:oMath>
                </a14:m>
                <a:r>
                  <a:rPr lang="fr-FR" dirty="0" smtClean="0"/>
                  <a:t> 	</a:t>
                </a:r>
              </a:p>
              <a:p>
                <a:pPr marL="0" indent="0">
                  <a:buNone/>
                </a:pPr>
                <a:r>
                  <a:rPr lang="fr-FR" dirty="0" smtClean="0"/>
                  <a:t>(</a:t>
                </a:r>
                <a:r>
                  <a:rPr lang="fr-FR" dirty="0" err="1" smtClean="0"/>
                  <a:t>bound</a:t>
                </a:r>
                <a:r>
                  <a:rPr lang="fr-FR" dirty="0" smtClean="0"/>
                  <a:t> expectation of moments: </a:t>
                </a:r>
                <a:r>
                  <a:rPr lang="fr-FR" dirty="0" err="1" smtClean="0"/>
                  <a:t>path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counting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combinatorics</a:t>
                </a:r>
                <a:r>
                  <a:rPr lang="fr-FR" dirty="0" smtClean="0"/>
                  <a:t> a la</a:t>
                </a:r>
                <a:r>
                  <a:rPr lang="en-US" dirty="0" smtClean="0"/>
                  <a:t> [Füredi-Komlós’81]</a:t>
                </a:r>
                <a:r>
                  <a:rPr lang="fr-FR" dirty="0" smtClean="0"/>
                  <a:t>)</a:t>
                </a:r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fr-F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fr-F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fr-F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F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fr-F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  <m:rad>
                          <m:radPr>
                            <m:degHide m:val="on"/>
                            <m:ctrlP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fr-FR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fr-FR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bSup>
                          </m:e>
                        </m:rad>
                      </m:e>
                    </m:d>
                  </m:oMath>
                </a14:m>
                <a:r>
                  <a:rPr lang="fr-FR" dirty="0" smtClean="0"/>
                  <a:t> for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d>
                      <m:dPr>
                        <m:begChr m:val="|"/>
                        <m:endChr m:val="|"/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=1,</m:t>
                    </m:r>
                    <m:sSup>
                      <m:sSupPr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>
                      <m:sSubPr>
                        <m:ctrlPr>
                          <a:rPr lang="fr-F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  <m:r>
                      <a:rPr lang="fr-F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dirty="0" smtClean="0"/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r>
                  <a:rPr lang="fr-FR" dirty="0" smtClean="0"/>
                  <a:t>« Local </a:t>
                </a:r>
                <a:r>
                  <a:rPr lang="fr-FR" dirty="0" err="1" smtClean="0"/>
                  <a:t>analysis</a:t>
                </a:r>
                <a:r>
                  <a:rPr lang="fr-FR" dirty="0" smtClean="0"/>
                  <a:t> » </a:t>
                </a:r>
                <a:r>
                  <a:rPr lang="fr-FR" dirty="0" err="1" smtClean="0"/>
                  <a:t>entails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that</a:t>
                </a:r>
                <a:endParaRPr lang="fr-FR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fr-FR" dirty="0" smtClean="0"/>
                  <a:t> 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fr-FR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d>
                          <m:dPr>
                            <m:ctrlP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p>
                          </m:e>
                        </m:d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fr-FR" dirty="0" smtClean="0"/>
                  <a:t> , to </a:t>
                </a:r>
                <a:r>
                  <a:rPr lang="fr-FR" dirty="0" err="1" smtClean="0"/>
                  <a:t>which</a:t>
                </a:r>
                <a:r>
                  <a:rPr lang="fr-F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is</a:t>
                </a:r>
                <a:r>
                  <a:rPr lang="fr-FR" dirty="0" smtClean="0"/>
                  <a:t> orthogonal</a:t>
                </a:r>
                <a:endParaRPr lang="fr-FR" dirty="0" smtClean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73" b="-12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488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riangle isocèle 24"/>
          <p:cNvSpPr/>
          <p:nvPr/>
        </p:nvSpPr>
        <p:spPr>
          <a:xfrm>
            <a:off x="2555776" y="4435371"/>
            <a:ext cx="5381903" cy="1729932"/>
          </a:xfrm>
          <a:prstGeom prst="triangle">
            <a:avLst>
              <a:gd name="adj" fmla="val 100000"/>
            </a:avLst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riangle isocèle 21"/>
          <p:cNvSpPr/>
          <p:nvPr/>
        </p:nvSpPr>
        <p:spPr>
          <a:xfrm rot="10800000">
            <a:off x="2492152" y="3356991"/>
            <a:ext cx="4168080" cy="2808312"/>
          </a:xfrm>
          <a:prstGeom prst="triangle">
            <a:avLst>
              <a:gd name="adj" fmla="val 100000"/>
            </a:avLst>
          </a:prstGeom>
          <a:solidFill>
            <a:srgbClr val="09A732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Remaining mysteries about SBM’s (1)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C</a:t>
            </a:r>
            <a:r>
              <a:rPr lang="en-US" sz="2000" dirty="0" smtClean="0"/>
              <a:t>onjectured “phase diagram” for more than 2 blocks</a:t>
            </a:r>
          </a:p>
          <a:p>
            <a:pPr marL="0" indent="0">
              <a:buNone/>
            </a:pPr>
            <a:r>
              <a:rPr lang="en-US" sz="2000" dirty="0" smtClean="0"/>
              <a:t>(assuming fixed inter-community parameter b)</a:t>
            </a:r>
          </a:p>
          <a:p>
            <a:pPr marL="0" indent="0">
              <a:buNone/>
            </a:pPr>
            <a:endParaRPr lang="fr-FR" dirty="0"/>
          </a:p>
        </p:txBody>
      </p:sp>
      <p:cxnSp>
        <p:nvCxnSpPr>
          <p:cNvPr id="5" name="Connecteur droit avec flèche 4"/>
          <p:cNvCxnSpPr>
            <a:stCxn id="22" idx="0"/>
          </p:cNvCxnSpPr>
          <p:nvPr/>
        </p:nvCxnSpPr>
        <p:spPr>
          <a:xfrm flipV="1">
            <a:off x="2492152" y="3212975"/>
            <a:ext cx="0" cy="295232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flipV="1">
            <a:off x="2492152" y="6157057"/>
            <a:ext cx="6112296" cy="824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39552" y="3789039"/>
            <a:ext cx="1624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Intra-community</a:t>
            </a:r>
          </a:p>
          <a:p>
            <a:r>
              <a:rPr lang="en-US" dirty="0"/>
              <a:t>p</a:t>
            </a:r>
            <a:r>
              <a:rPr lang="en-US" dirty="0" smtClean="0"/>
              <a:t>arameter a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7347311" y="6167045"/>
            <a:ext cx="1401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</a:t>
            </a:r>
          </a:p>
          <a:p>
            <a:r>
              <a:rPr lang="en-US" dirty="0" smtClean="0"/>
              <a:t>communities </a:t>
            </a:r>
            <a:r>
              <a:rPr lang="en-US" dirty="0"/>
              <a:t>r</a:t>
            </a:r>
            <a:endParaRPr lang="fr-FR" dirty="0"/>
          </a:p>
        </p:txBody>
      </p:sp>
      <p:cxnSp>
        <p:nvCxnSpPr>
          <p:cNvPr id="12" name="Connecteur droit 11"/>
          <p:cNvCxnSpPr>
            <a:stCxn id="22" idx="0"/>
          </p:cNvCxnSpPr>
          <p:nvPr/>
        </p:nvCxnSpPr>
        <p:spPr>
          <a:xfrm flipV="1">
            <a:off x="2492152" y="3212975"/>
            <a:ext cx="4384104" cy="295232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 rot="19369076">
                <a:off x="4789566" y="3958607"/>
                <a:ext cx="10337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fr-FR" dirty="0" smtClean="0">
                    <a:sym typeface="Symbol"/>
                  </a:rPr>
                  <a:t>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369076">
                <a:off x="4789566" y="3958607"/>
                <a:ext cx="1033745" cy="369332"/>
              </a:xfrm>
              <a:prstGeom prst="rect">
                <a:avLst/>
              </a:prstGeom>
              <a:blipFill rotWithShape="1">
                <a:blip r:embed="rId2"/>
                <a:stretch>
                  <a:fillRect r="-28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orme libre 15"/>
          <p:cNvSpPr/>
          <p:nvPr/>
        </p:nvSpPr>
        <p:spPr>
          <a:xfrm>
            <a:off x="2555776" y="4435371"/>
            <a:ext cx="5381903" cy="1721686"/>
          </a:xfrm>
          <a:custGeom>
            <a:avLst/>
            <a:gdLst>
              <a:gd name="connsiteX0" fmla="*/ 0 w 4966137"/>
              <a:gd name="connsiteY0" fmla="*/ 1545021 h 1545021"/>
              <a:gd name="connsiteX1" fmla="*/ 1166648 w 4966137"/>
              <a:gd name="connsiteY1" fmla="*/ 835573 h 1545021"/>
              <a:gd name="connsiteX2" fmla="*/ 2364827 w 4966137"/>
              <a:gd name="connsiteY2" fmla="*/ 409904 h 1545021"/>
              <a:gd name="connsiteX3" fmla="*/ 3736427 w 4966137"/>
              <a:gd name="connsiteY3" fmla="*/ 141890 h 1545021"/>
              <a:gd name="connsiteX4" fmla="*/ 4430110 w 4966137"/>
              <a:gd name="connsiteY4" fmla="*/ 63062 h 1545021"/>
              <a:gd name="connsiteX5" fmla="*/ 4966137 w 4966137"/>
              <a:gd name="connsiteY5" fmla="*/ 0 h 1545021"/>
              <a:gd name="connsiteX6" fmla="*/ 4966137 w 4966137"/>
              <a:gd name="connsiteY6" fmla="*/ 0 h 154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6137" h="1545021">
                <a:moveTo>
                  <a:pt x="0" y="1545021"/>
                </a:moveTo>
                <a:cubicBezTo>
                  <a:pt x="386255" y="1284890"/>
                  <a:pt x="772510" y="1024759"/>
                  <a:pt x="1166648" y="835573"/>
                </a:cubicBezTo>
                <a:cubicBezTo>
                  <a:pt x="1560786" y="646387"/>
                  <a:pt x="1936531" y="525518"/>
                  <a:pt x="2364827" y="409904"/>
                </a:cubicBezTo>
                <a:cubicBezTo>
                  <a:pt x="2793124" y="294290"/>
                  <a:pt x="3392213" y="199697"/>
                  <a:pt x="3736427" y="141890"/>
                </a:cubicBezTo>
                <a:cubicBezTo>
                  <a:pt x="4080641" y="84083"/>
                  <a:pt x="4430110" y="63062"/>
                  <a:pt x="4430110" y="63062"/>
                </a:cubicBezTo>
                <a:lnTo>
                  <a:pt x="4966137" y="0"/>
                </a:lnTo>
                <a:lnTo>
                  <a:pt x="4966137" y="0"/>
                </a:lnTo>
              </a:path>
            </a:pathLst>
          </a:custGeom>
          <a:solidFill>
            <a:srgbClr val="FF0000">
              <a:alpha val="50000"/>
            </a:srgbClr>
          </a:solidFill>
          <a:ln w="508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 rot="20963560">
                <a:off x="5162548" y="4627529"/>
                <a:ext cx="1861087" cy="704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fr-FR" dirty="0" smtClean="0">
                    <a:sym typeface="Symbol"/>
                  </a:rPr>
                  <a:t>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  <a:sym typeface="Symbol"/>
                          </a:rPr>
                          <m:t>𝑟</m:t>
                        </m:r>
                        <m:r>
                          <a:rPr lang="en-US" i="1">
                            <a:latin typeface="Cambria Math"/>
                            <a:sym typeface="Symbol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sym typeface="Symbol"/>
                          </a:rPr>
                          <m:t>log</m:t>
                        </m:r>
                        <m:r>
                          <a:rPr lang="en-US" i="1">
                            <a:latin typeface="Cambria Math"/>
                            <a:sym typeface="Symbol"/>
                          </a:rPr>
                          <m:t>⁡(</m:t>
                        </m:r>
                        <m:r>
                          <a:rPr lang="en-US" i="1">
                            <a:latin typeface="Cambria Math"/>
                            <a:sym typeface="Symbol"/>
                          </a:rPr>
                          <m:t>𝑟</m:t>
                        </m:r>
                        <m:r>
                          <a:rPr lang="en-US" i="1">
                            <a:latin typeface="Cambria Math"/>
                            <a:sym typeface="Symbol"/>
                          </a:rPr>
                          <m:t>)</m:t>
                        </m:r>
                      </m:e>
                    </m:rad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963560">
                <a:off x="5162548" y="4627529"/>
                <a:ext cx="1861087" cy="7047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ZoneTexte 17"/>
          <p:cNvSpPr txBox="1"/>
          <p:nvPr/>
        </p:nvSpPr>
        <p:spPr>
          <a:xfrm>
            <a:off x="2555776" y="3873821"/>
            <a:ext cx="19136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Detection easy</a:t>
            </a:r>
          </a:p>
          <a:p>
            <a:r>
              <a:rPr lang="en-US" dirty="0" smtClean="0"/>
              <a:t>(spectral methods </a:t>
            </a:r>
          </a:p>
          <a:p>
            <a:r>
              <a:rPr lang="en-US" dirty="0" smtClean="0"/>
              <a:t>or BP)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6202320" y="3573016"/>
            <a:ext cx="2690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Detection hard but feasible</a:t>
            </a:r>
          </a:p>
          <a:p>
            <a:r>
              <a:rPr lang="en-US" dirty="0" smtClean="0"/>
              <a:t>(how? In polynomial time?)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5099427" y="5723963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Detection infeasible</a:t>
            </a:r>
          </a:p>
        </p:txBody>
      </p:sp>
      <p:sp>
        <p:nvSpPr>
          <p:cNvPr id="20" name="Parenthèses 19"/>
          <p:cNvSpPr/>
          <p:nvPr/>
        </p:nvSpPr>
        <p:spPr>
          <a:xfrm>
            <a:off x="6367517" y="1556794"/>
            <a:ext cx="2020907" cy="1656182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Organigramme : Processus 23"/>
          <p:cNvSpPr/>
          <p:nvPr/>
        </p:nvSpPr>
        <p:spPr>
          <a:xfrm>
            <a:off x="6655548" y="1628798"/>
            <a:ext cx="387268" cy="387267"/>
          </a:xfrm>
          <a:prstGeom prst="flowChart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Organigramme : Processus 34"/>
          <p:cNvSpPr/>
          <p:nvPr/>
        </p:nvSpPr>
        <p:spPr>
          <a:xfrm>
            <a:off x="7216793" y="2105446"/>
            <a:ext cx="387268" cy="387267"/>
          </a:xfrm>
          <a:prstGeom prst="flowChart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Organigramme : Processus 35"/>
          <p:cNvSpPr/>
          <p:nvPr/>
        </p:nvSpPr>
        <p:spPr>
          <a:xfrm>
            <a:off x="7792857" y="2609685"/>
            <a:ext cx="387268" cy="387267"/>
          </a:xfrm>
          <a:prstGeom prst="flowChart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Organigramme : Processus 36"/>
          <p:cNvSpPr/>
          <p:nvPr/>
        </p:nvSpPr>
        <p:spPr>
          <a:xfrm>
            <a:off x="7216793" y="2605933"/>
            <a:ext cx="387268" cy="387267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Organigramme : Processus 37"/>
          <p:cNvSpPr/>
          <p:nvPr/>
        </p:nvSpPr>
        <p:spPr>
          <a:xfrm>
            <a:off x="6655714" y="2605934"/>
            <a:ext cx="387268" cy="387267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Organigramme : Processus 38"/>
          <p:cNvSpPr/>
          <p:nvPr/>
        </p:nvSpPr>
        <p:spPr>
          <a:xfrm>
            <a:off x="6655714" y="2102256"/>
            <a:ext cx="387268" cy="387267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Organigramme : Processus 39"/>
          <p:cNvSpPr/>
          <p:nvPr/>
        </p:nvSpPr>
        <p:spPr>
          <a:xfrm>
            <a:off x="7792857" y="2105446"/>
            <a:ext cx="387268" cy="387267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Organigramme : Processus 40"/>
          <p:cNvSpPr/>
          <p:nvPr/>
        </p:nvSpPr>
        <p:spPr>
          <a:xfrm>
            <a:off x="7792857" y="1628798"/>
            <a:ext cx="387268" cy="387267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Organigramme : Processus 41"/>
          <p:cNvSpPr/>
          <p:nvPr/>
        </p:nvSpPr>
        <p:spPr>
          <a:xfrm>
            <a:off x="7216793" y="1628797"/>
            <a:ext cx="387268" cy="387267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26"/>
          <p:cNvCxnSpPr/>
          <p:nvPr/>
        </p:nvCxnSpPr>
        <p:spPr>
          <a:xfrm flipV="1">
            <a:off x="3446258" y="5497546"/>
            <a:ext cx="9619" cy="742469"/>
          </a:xfrm>
          <a:prstGeom prst="line">
            <a:avLst/>
          </a:prstGeom>
          <a:ln w="508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3923928" y="5178152"/>
            <a:ext cx="0" cy="1061863"/>
          </a:xfrm>
          <a:prstGeom prst="line">
            <a:avLst/>
          </a:prstGeom>
          <a:ln w="508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3055885" y="6196661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r=4</a:t>
            </a:r>
            <a:endParaRPr lang="fr-FR" dirty="0"/>
          </a:p>
        </p:txBody>
      </p:sp>
      <p:sp>
        <p:nvSpPr>
          <p:cNvPr id="44" name="ZoneTexte 43"/>
          <p:cNvSpPr txBox="1"/>
          <p:nvPr/>
        </p:nvSpPr>
        <p:spPr>
          <a:xfrm>
            <a:off x="3661676" y="6196661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r=5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729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Remaining mysteries about SBM’s (2)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Clique detection problem: add a size-K clique to random graph with edge-probability ½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ym typeface="Wingdings" pitchFamily="2" charset="2"/>
                  </a:rPr>
                  <a:t>i.e. a 2-block SBM with unbalanced </a:t>
                </a:r>
              </a:p>
              <a:p>
                <a:pPr marL="0" indent="0">
                  <a:buNone/>
                </a:pPr>
                <a:r>
                  <a:rPr lang="en-US" dirty="0" smtClean="0">
                    <a:sym typeface="Wingdings" pitchFamily="2" charset="2"/>
                  </a:rPr>
                  <a:t>block sizes: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ym typeface="Wingdings" pitchFamily="2" charset="2"/>
                  </a:rPr>
                  <a:t>for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𝐾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=</m:t>
                    </m:r>
                  </m:oMath>
                </a14:m>
                <a:r>
                  <a:rPr lang="fr-FR" dirty="0" smtClean="0"/>
                  <a:t> </a:t>
                </a:r>
                <a:r>
                  <a:rPr lang="fr-FR" dirty="0" smtClean="0">
                    <a:sym typeface="Symbol"/>
                  </a:rPr>
                  <a:t>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  <a:sym typeface="Symbol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en-US">
                        <a:latin typeface="Cambria Math"/>
                        <a:sym typeface="Symbol"/>
                      </a:rPr>
                      <m:t> </m:t>
                    </m:r>
                  </m:oMath>
                </a14:m>
                <a:r>
                  <a:rPr lang="fr-FR" dirty="0" smtClean="0"/>
                  <a:t>clique </a:t>
                </a:r>
                <a:r>
                  <a:rPr lang="fr-FR" dirty="0" err="1" smtClean="0"/>
                  <a:t>easily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detectable</a:t>
                </a:r>
                <a:r>
                  <a:rPr lang="fr-FR" dirty="0" smtClean="0"/>
                  <a:t> (</a:t>
                </a:r>
                <a:r>
                  <a:rPr lang="fr-FR" dirty="0" err="1" smtClean="0"/>
                  <a:t>e.g</a:t>
                </a:r>
                <a:r>
                  <a:rPr lang="fr-FR" dirty="0" smtClean="0"/>
                  <a:t>. inspection of </a:t>
                </a:r>
                <a:r>
                  <a:rPr lang="fr-FR" dirty="0" err="1" smtClean="0"/>
                  <a:t>node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degrees</a:t>
                </a:r>
                <a:r>
                  <a:rPr lang="fr-FR" dirty="0" smtClean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ym typeface="Wingdings" pitchFamily="2" charset="2"/>
                  </a:rPr>
                  <a:t>are there polynomial-time algorithms for smaller yet large K? </a:t>
                </a:r>
              </a:p>
              <a:p>
                <a:pPr marL="0" indent="0">
                  <a:buNone/>
                </a:pPr>
                <a:r>
                  <a:rPr lang="en-US" dirty="0" smtClean="0">
                    <a:sym typeface="Wingdings" pitchFamily="2" charset="2"/>
                  </a:rPr>
                  <a:t>(e.g.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sym typeface="Wingdings" pitchFamily="2" charset="2"/>
                      </a:rPr>
                      <m:t>𝐾</m:t>
                    </m:r>
                    <m:r>
                      <a:rPr lang="en-US" i="1">
                        <a:latin typeface="Cambria Math"/>
                        <a:sym typeface="Wingdings" pitchFamily="2" charset="2"/>
                      </a:rPr>
                      <m:t>= </m:t>
                    </m:r>
                  </m:oMath>
                </a14:m>
                <a:r>
                  <a:rPr lang="fr-FR" dirty="0" smtClean="0">
                    <a:sym typeface="Symbol"/>
                  </a:rPr>
                  <a:t></a:t>
                </a:r>
                <a:r>
                  <a:rPr lang="en-US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ad>
                          <m:rad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/>
                                <a:sym typeface="Symbol"/>
                              </a:rPr>
                              <m:t>3</m:t>
                            </m:r>
                          </m:deg>
                          <m:e>
                            <m:r>
                              <a:rPr lang="en-US" i="1">
                                <a:latin typeface="Cambria Math"/>
                                <a:sym typeface="Symbol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en-US">
                        <a:latin typeface="Cambria Math"/>
                        <a:sym typeface="Symbol"/>
                      </a:rPr>
                      <m:t> </m:t>
                    </m:r>
                  </m:oMath>
                </a14:m>
                <a:r>
                  <a:rPr lang="fr-FR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 smtClean="0"/>
                  <a:t>A notoriously hard problem (“planted clique detection” recently proposed as a new benchmark of algorithmic hardness)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73" t="-20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arenthèses 3"/>
          <p:cNvSpPr/>
          <p:nvPr/>
        </p:nvSpPr>
        <p:spPr>
          <a:xfrm>
            <a:off x="5292080" y="2060848"/>
            <a:ext cx="2376264" cy="2088232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Organigramme : Processus 4"/>
          <p:cNvSpPr/>
          <p:nvPr/>
        </p:nvSpPr>
        <p:spPr>
          <a:xfrm>
            <a:off x="6156176" y="2276871"/>
            <a:ext cx="1265615" cy="38726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Processus 7"/>
          <p:cNvSpPr/>
          <p:nvPr/>
        </p:nvSpPr>
        <p:spPr>
          <a:xfrm>
            <a:off x="5580111" y="2276870"/>
            <a:ext cx="387268" cy="387267"/>
          </a:xfrm>
          <a:prstGeom prst="flowChart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Processus 9"/>
          <p:cNvSpPr/>
          <p:nvPr/>
        </p:nvSpPr>
        <p:spPr>
          <a:xfrm>
            <a:off x="6156176" y="2772663"/>
            <a:ext cx="1265615" cy="11600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Organigramme : Processus 14"/>
          <p:cNvSpPr/>
          <p:nvPr/>
        </p:nvSpPr>
        <p:spPr>
          <a:xfrm rot="5400000">
            <a:off x="5178867" y="3173907"/>
            <a:ext cx="1189756" cy="38726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ccolade fermante 5"/>
          <p:cNvSpPr/>
          <p:nvPr/>
        </p:nvSpPr>
        <p:spPr>
          <a:xfrm>
            <a:off x="7912595" y="2276870"/>
            <a:ext cx="216024" cy="387267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Accolade fermante 10"/>
          <p:cNvSpPr/>
          <p:nvPr/>
        </p:nvSpPr>
        <p:spPr>
          <a:xfrm>
            <a:off x="7912595" y="2825709"/>
            <a:ext cx="216024" cy="1106982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172400" y="226758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8172400" y="3140968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n-K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560395" y="314096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½ 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6588224" y="2276872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½ 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5554984" y="314096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½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090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Conclusions and Outlook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1600597"/>
            <a:ext cx="8582025" cy="528478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400" dirty="0" smtClean="0"/>
              <a:t>Variations of basic spectral methods still to be invented: interesting mathematics and practical relevance</a:t>
            </a:r>
          </a:p>
          <a:p>
            <a:pPr marL="320040" lvl="1" indent="0">
              <a:buNone/>
            </a:pPr>
            <a:endParaRPr lang="en-US" sz="2400" dirty="0" smtClean="0"/>
          </a:p>
          <a:p>
            <a:pPr marL="457200" indent="-457200">
              <a:buFont typeface="Wingdings" pitchFamily="2" charset="2"/>
              <a:buChar char="q"/>
            </a:pPr>
            <a:r>
              <a:rPr lang="en-US" sz="2400" dirty="0" smtClean="0"/>
              <a:t>Detection </a:t>
            </a:r>
            <a:r>
              <a:rPr lang="en-US" sz="2400" dirty="0"/>
              <a:t>in </a:t>
            </a:r>
            <a:r>
              <a:rPr lang="en-US" sz="2400" dirty="0" smtClean="0"/>
              <a:t>SBM = rich playground for analysis of computational complexity with methods of statistical physics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sz="2400" dirty="0"/>
          </a:p>
          <a:p>
            <a:pPr marL="457200" indent="-457200">
              <a:buFont typeface="Wingdings" pitchFamily="2" charset="2"/>
              <a:buChar char="q"/>
            </a:pPr>
            <a:r>
              <a:rPr lang="en-US" sz="2400" dirty="0"/>
              <a:t>Computationally efficient methods for “hard” </a:t>
            </a:r>
            <a:r>
              <a:rPr lang="en-US" sz="2400" dirty="0" smtClean="0"/>
              <a:t>cases (planted clique, intermediate phase for multiple communities)?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sz="2400" dirty="0" smtClean="0"/>
          </a:p>
          <a:p>
            <a:pPr marL="457200" indent="-457200">
              <a:buFont typeface="Wingdings" pitchFamily="2" charset="2"/>
              <a:buChar char="q"/>
            </a:pPr>
            <a:r>
              <a:rPr lang="en-US" sz="2400" dirty="0" smtClean="0"/>
              <a:t>Non-regular </a:t>
            </a:r>
            <a:r>
              <a:rPr lang="en-US" sz="2400" dirty="0" err="1" smtClean="0"/>
              <a:t>Ramanujan</a:t>
            </a:r>
            <a:r>
              <a:rPr lang="en-US" sz="2400" dirty="0" smtClean="0"/>
              <a:t> graphs: theory still in its infancy (strong analogue of </a:t>
            </a:r>
            <a:r>
              <a:rPr lang="en-US" sz="2400" dirty="0" err="1" smtClean="0"/>
              <a:t>Alon-Boppana’s</a:t>
            </a:r>
            <a:r>
              <a:rPr lang="en-US" sz="2400" dirty="0" smtClean="0"/>
              <a:t> theorem still missing, but…)</a:t>
            </a:r>
            <a:endParaRPr lang="en-US" sz="2400" dirty="0"/>
          </a:p>
          <a:p>
            <a:pPr marL="457200" indent="-457200">
              <a:buFont typeface="Wingdings" pitchFamily="2" charset="2"/>
              <a:buChar char="q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8575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Detection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179512" y="6662564"/>
            <a:ext cx="481012" cy="150812"/>
          </a:xfrm>
        </p:spPr>
        <p:txBody>
          <a:bodyPr/>
          <a:lstStyle/>
          <a:p>
            <a:fld id="{2BB8CC26-D778-4D5C-8E4A-1A81149FB11B}" type="slidenum">
              <a:rPr lang="en-US"/>
              <a:pPr/>
              <a:t>3</a:t>
            </a:fld>
            <a:endParaRPr lang="en-US"/>
          </a:p>
        </p:txBody>
      </p:sp>
      <p:sp>
        <p:nvSpPr>
          <p:cNvPr id="5" name="AutoShape 30"/>
          <p:cNvSpPr>
            <a:spLocks noChangeArrowheads="1"/>
          </p:cNvSpPr>
          <p:nvPr/>
        </p:nvSpPr>
        <p:spPr bwMode="auto">
          <a:xfrm>
            <a:off x="279524" y="4368626"/>
            <a:ext cx="8610600" cy="2362200"/>
          </a:xfrm>
          <a:prstGeom prst="parallelogram">
            <a:avLst>
              <a:gd name="adj" fmla="val 91129"/>
            </a:avLst>
          </a:prstGeom>
          <a:solidFill>
            <a:schemeClr val="accent2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000" tIns="108000" rIns="108000" bIns="108000" anchor="ctr"/>
          <a:lstStyle/>
          <a:p>
            <a:endParaRPr lang="fr-FR"/>
          </a:p>
        </p:txBody>
      </p:sp>
      <p:pic>
        <p:nvPicPr>
          <p:cNvPr id="6" name="Picture 4" descr="MCj043487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124" y="6337126"/>
            <a:ext cx="468313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Cj0436331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862" y="6083126"/>
            <a:ext cx="40163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MCj0434881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962" y="5365576"/>
            <a:ext cx="468312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MCj0434877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524" y="5054426"/>
            <a:ext cx="446088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MCj0434885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549" y="5829126"/>
            <a:ext cx="401638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MCj0433953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324" y="4346401"/>
            <a:ext cx="401638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MCj04339530000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987" y="6338714"/>
            <a:ext cx="398462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MCj0434881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762" y="4803601"/>
            <a:ext cx="468312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MCj0434885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712" y="6391101"/>
            <a:ext cx="40163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MCj04348850000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737" y="5675139"/>
            <a:ext cx="4000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MCj0433953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474" y="4500389"/>
            <a:ext cx="401638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AutoShape 16"/>
          <p:cNvCxnSpPr>
            <a:cxnSpLocks noChangeShapeType="1"/>
            <a:stCxn id="15" idx="3"/>
            <a:endCxn id="9" idx="1"/>
          </p:cNvCxnSpPr>
          <p:nvPr/>
        </p:nvCxnSpPr>
        <p:spPr bwMode="auto">
          <a:xfrm flipV="1">
            <a:off x="4792787" y="5222701"/>
            <a:ext cx="1582737" cy="604838"/>
          </a:xfrm>
          <a:prstGeom prst="straightConnector1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AutoShape 17"/>
          <p:cNvCxnSpPr>
            <a:cxnSpLocks noChangeShapeType="1"/>
            <a:stCxn id="9" idx="2"/>
            <a:endCxn id="6" idx="0"/>
          </p:cNvCxnSpPr>
          <p:nvPr/>
        </p:nvCxnSpPr>
        <p:spPr bwMode="auto">
          <a:xfrm flipH="1">
            <a:off x="6458074" y="5390976"/>
            <a:ext cx="141288" cy="946150"/>
          </a:xfrm>
          <a:prstGeom prst="straightConnector1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AutoShape 18"/>
          <p:cNvCxnSpPr>
            <a:cxnSpLocks noChangeShapeType="1"/>
            <a:stCxn id="9" idx="1"/>
            <a:endCxn id="13" idx="3"/>
          </p:cNvCxnSpPr>
          <p:nvPr/>
        </p:nvCxnSpPr>
        <p:spPr bwMode="auto">
          <a:xfrm flipH="1" flipV="1">
            <a:off x="4934074" y="4981401"/>
            <a:ext cx="1441450" cy="241300"/>
          </a:xfrm>
          <a:prstGeom prst="straightConnector1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AutoShape 19"/>
          <p:cNvCxnSpPr>
            <a:cxnSpLocks noChangeShapeType="1"/>
            <a:stCxn id="15" idx="1"/>
            <a:endCxn id="8" idx="3"/>
          </p:cNvCxnSpPr>
          <p:nvPr/>
        </p:nvCxnSpPr>
        <p:spPr bwMode="auto">
          <a:xfrm flipH="1" flipV="1">
            <a:off x="3486274" y="5543376"/>
            <a:ext cx="906463" cy="284163"/>
          </a:xfrm>
          <a:prstGeom prst="straightConnector1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AutoShape 20"/>
          <p:cNvCxnSpPr>
            <a:cxnSpLocks noChangeShapeType="1"/>
            <a:stCxn id="11" idx="2"/>
            <a:endCxn id="13" idx="1"/>
          </p:cNvCxnSpPr>
          <p:nvPr/>
        </p:nvCxnSpPr>
        <p:spPr bwMode="auto">
          <a:xfrm>
            <a:off x="4087937" y="4651201"/>
            <a:ext cx="377825" cy="330200"/>
          </a:xfrm>
          <a:prstGeom prst="straightConnector1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AutoShape 21"/>
          <p:cNvCxnSpPr>
            <a:cxnSpLocks noChangeShapeType="1"/>
            <a:stCxn id="16" idx="3"/>
            <a:endCxn id="11" idx="1"/>
          </p:cNvCxnSpPr>
          <p:nvPr/>
        </p:nvCxnSpPr>
        <p:spPr bwMode="auto">
          <a:xfrm flipV="1">
            <a:off x="2694112" y="4498801"/>
            <a:ext cx="1192212" cy="153988"/>
          </a:xfrm>
          <a:prstGeom prst="straightConnector1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AutoShape 22"/>
          <p:cNvCxnSpPr>
            <a:cxnSpLocks noChangeShapeType="1"/>
            <a:stCxn id="16" idx="2"/>
            <a:endCxn id="8" idx="0"/>
          </p:cNvCxnSpPr>
          <p:nvPr/>
        </p:nvCxnSpPr>
        <p:spPr bwMode="auto">
          <a:xfrm>
            <a:off x="2494087" y="4805189"/>
            <a:ext cx="758825" cy="560387"/>
          </a:xfrm>
          <a:prstGeom prst="straightConnector1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AutoShape 23"/>
          <p:cNvCxnSpPr>
            <a:cxnSpLocks noChangeShapeType="1"/>
            <a:stCxn id="14" idx="3"/>
            <a:endCxn id="6" idx="1"/>
          </p:cNvCxnSpPr>
          <p:nvPr/>
        </p:nvCxnSpPr>
        <p:spPr bwMode="auto">
          <a:xfrm>
            <a:off x="5229349" y="6543501"/>
            <a:ext cx="993775" cy="28575"/>
          </a:xfrm>
          <a:prstGeom prst="straightConnector1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AutoShape 24"/>
          <p:cNvCxnSpPr>
            <a:cxnSpLocks noChangeShapeType="1"/>
            <a:stCxn id="15" idx="2"/>
            <a:endCxn id="14" idx="0"/>
          </p:cNvCxnSpPr>
          <p:nvPr/>
        </p:nvCxnSpPr>
        <p:spPr bwMode="auto">
          <a:xfrm>
            <a:off x="4592762" y="5979939"/>
            <a:ext cx="436562" cy="411162"/>
          </a:xfrm>
          <a:prstGeom prst="straightConnector1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AutoShape 25"/>
          <p:cNvCxnSpPr>
            <a:cxnSpLocks noChangeShapeType="1"/>
            <a:stCxn id="8" idx="2"/>
            <a:endCxn id="7" idx="1"/>
          </p:cNvCxnSpPr>
          <p:nvPr/>
        </p:nvCxnSpPr>
        <p:spPr bwMode="auto">
          <a:xfrm>
            <a:off x="3252912" y="5721176"/>
            <a:ext cx="488950" cy="514350"/>
          </a:xfrm>
          <a:prstGeom prst="straightConnector1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AutoShape 26"/>
          <p:cNvCxnSpPr>
            <a:cxnSpLocks noChangeShapeType="1"/>
            <a:stCxn id="10" idx="3"/>
            <a:endCxn id="8" idx="1"/>
          </p:cNvCxnSpPr>
          <p:nvPr/>
        </p:nvCxnSpPr>
        <p:spPr bwMode="auto">
          <a:xfrm flipV="1">
            <a:off x="2405187" y="5543376"/>
            <a:ext cx="612775" cy="438150"/>
          </a:xfrm>
          <a:prstGeom prst="straightConnector1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AutoShape 27"/>
          <p:cNvCxnSpPr>
            <a:cxnSpLocks noChangeShapeType="1"/>
            <a:stCxn id="12" idx="3"/>
            <a:endCxn id="7" idx="2"/>
          </p:cNvCxnSpPr>
          <p:nvPr/>
        </p:nvCxnSpPr>
        <p:spPr bwMode="auto">
          <a:xfrm flipV="1">
            <a:off x="2981449" y="6387926"/>
            <a:ext cx="962025" cy="104775"/>
          </a:xfrm>
          <a:prstGeom prst="straightConnector1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AutoShape 28"/>
          <p:cNvCxnSpPr>
            <a:cxnSpLocks noChangeShapeType="1"/>
            <a:stCxn id="10" idx="2"/>
            <a:endCxn id="12" idx="0"/>
          </p:cNvCxnSpPr>
          <p:nvPr/>
        </p:nvCxnSpPr>
        <p:spPr bwMode="auto">
          <a:xfrm>
            <a:off x="2205162" y="6133926"/>
            <a:ext cx="577850" cy="204788"/>
          </a:xfrm>
          <a:prstGeom prst="straightConnector1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AutoShape 29"/>
          <p:cNvCxnSpPr>
            <a:cxnSpLocks noChangeShapeType="1"/>
            <a:stCxn id="13" idx="2"/>
            <a:endCxn id="15" idx="0"/>
          </p:cNvCxnSpPr>
          <p:nvPr/>
        </p:nvCxnSpPr>
        <p:spPr bwMode="auto">
          <a:xfrm flipH="1">
            <a:off x="4592762" y="5159201"/>
            <a:ext cx="107950" cy="515938"/>
          </a:xfrm>
          <a:prstGeom prst="straightConnector1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AutoShape 31"/>
          <p:cNvSpPr>
            <a:spLocks noChangeArrowheads="1"/>
          </p:cNvSpPr>
          <p:nvPr/>
        </p:nvSpPr>
        <p:spPr bwMode="auto">
          <a:xfrm>
            <a:off x="431924" y="2387426"/>
            <a:ext cx="8610600" cy="1752600"/>
          </a:xfrm>
          <a:prstGeom prst="parallelogram">
            <a:avLst>
              <a:gd name="adj" fmla="val 91129"/>
            </a:avLst>
          </a:prstGeom>
          <a:solidFill>
            <a:schemeClr val="accent2">
              <a:alpha val="53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/>
        </p:spPr>
        <p:txBody>
          <a:bodyPr wrap="none" lIns="108000" tIns="108000" rIns="108000" bIns="108000" anchor="ctr"/>
          <a:lstStyle/>
          <a:p>
            <a:endParaRPr lang="fr-FR"/>
          </a:p>
        </p:txBody>
      </p:sp>
      <p:sp>
        <p:nvSpPr>
          <p:cNvPr id="32" name="Oval 32"/>
          <p:cNvSpPr>
            <a:spLocks noChangeArrowheads="1"/>
          </p:cNvSpPr>
          <p:nvPr/>
        </p:nvSpPr>
        <p:spPr bwMode="auto">
          <a:xfrm>
            <a:off x="1498724" y="3530426"/>
            <a:ext cx="152400" cy="152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000" tIns="108000" rIns="108000" bIns="108000" anchor="ctr"/>
          <a:lstStyle/>
          <a:p>
            <a:endParaRPr lang="fr-FR"/>
          </a:p>
        </p:txBody>
      </p:sp>
      <p:sp>
        <p:nvSpPr>
          <p:cNvPr id="33" name="Oval 34"/>
          <p:cNvSpPr>
            <a:spLocks noChangeArrowheads="1"/>
          </p:cNvSpPr>
          <p:nvPr/>
        </p:nvSpPr>
        <p:spPr bwMode="auto">
          <a:xfrm>
            <a:off x="4470524" y="3225626"/>
            <a:ext cx="152400" cy="152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000" tIns="108000" rIns="108000" bIns="108000" anchor="ctr"/>
          <a:lstStyle/>
          <a:p>
            <a:endParaRPr lang="fr-FR"/>
          </a:p>
        </p:txBody>
      </p:sp>
      <p:sp>
        <p:nvSpPr>
          <p:cNvPr id="34" name="Oval 35"/>
          <p:cNvSpPr>
            <a:spLocks noChangeArrowheads="1"/>
          </p:cNvSpPr>
          <p:nvPr/>
        </p:nvSpPr>
        <p:spPr bwMode="auto">
          <a:xfrm>
            <a:off x="2946524" y="2844626"/>
            <a:ext cx="152400" cy="152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000" tIns="108000" rIns="108000" bIns="108000" anchor="ctr"/>
          <a:lstStyle/>
          <a:p>
            <a:endParaRPr lang="fr-FR"/>
          </a:p>
        </p:txBody>
      </p:sp>
      <p:sp>
        <p:nvSpPr>
          <p:cNvPr id="38" name="Oval 39"/>
          <p:cNvSpPr>
            <a:spLocks noChangeArrowheads="1"/>
          </p:cNvSpPr>
          <p:nvPr/>
        </p:nvSpPr>
        <p:spPr bwMode="auto">
          <a:xfrm>
            <a:off x="4775324" y="2620144"/>
            <a:ext cx="152400" cy="152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000" tIns="108000" rIns="108000" bIns="108000" anchor="ctr"/>
          <a:lstStyle/>
          <a:p>
            <a:endParaRPr lang="fr-FR"/>
          </a:p>
        </p:txBody>
      </p:sp>
      <p:sp>
        <p:nvSpPr>
          <p:cNvPr id="39" name="Oval 40"/>
          <p:cNvSpPr>
            <a:spLocks noChangeArrowheads="1"/>
          </p:cNvSpPr>
          <p:nvPr/>
        </p:nvSpPr>
        <p:spPr bwMode="auto">
          <a:xfrm>
            <a:off x="5003924" y="2772544"/>
            <a:ext cx="152400" cy="152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000" tIns="108000" rIns="108000" bIns="108000" anchor="ctr"/>
          <a:lstStyle/>
          <a:p>
            <a:endParaRPr lang="fr-FR"/>
          </a:p>
        </p:txBody>
      </p:sp>
      <p:sp>
        <p:nvSpPr>
          <p:cNvPr id="40" name="Oval 41"/>
          <p:cNvSpPr>
            <a:spLocks noChangeArrowheads="1"/>
          </p:cNvSpPr>
          <p:nvPr/>
        </p:nvSpPr>
        <p:spPr bwMode="auto">
          <a:xfrm>
            <a:off x="2870324" y="2616026"/>
            <a:ext cx="152400" cy="152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000" tIns="108000" rIns="108000" bIns="108000" anchor="ctr"/>
          <a:lstStyle/>
          <a:p>
            <a:endParaRPr lang="fr-FR"/>
          </a:p>
        </p:txBody>
      </p:sp>
      <p:sp>
        <p:nvSpPr>
          <p:cNvPr id="41" name="Oval 42"/>
          <p:cNvSpPr>
            <a:spLocks noChangeArrowheads="1"/>
          </p:cNvSpPr>
          <p:nvPr/>
        </p:nvSpPr>
        <p:spPr bwMode="auto">
          <a:xfrm>
            <a:off x="3022724" y="2768426"/>
            <a:ext cx="152400" cy="152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000" tIns="108000" rIns="108000" bIns="108000" anchor="ctr"/>
          <a:lstStyle/>
          <a:p>
            <a:endParaRPr lang="fr-FR"/>
          </a:p>
        </p:txBody>
      </p:sp>
      <p:sp>
        <p:nvSpPr>
          <p:cNvPr id="42" name="Oval 43"/>
          <p:cNvSpPr>
            <a:spLocks noChangeArrowheads="1"/>
          </p:cNvSpPr>
          <p:nvPr/>
        </p:nvSpPr>
        <p:spPr bwMode="auto">
          <a:xfrm>
            <a:off x="4394324" y="3149426"/>
            <a:ext cx="152400" cy="152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000" tIns="108000" rIns="108000" bIns="108000" anchor="ctr"/>
          <a:lstStyle/>
          <a:p>
            <a:endParaRPr lang="fr-FR"/>
          </a:p>
        </p:txBody>
      </p:sp>
      <p:sp>
        <p:nvSpPr>
          <p:cNvPr id="43" name="Oval 44"/>
          <p:cNvSpPr>
            <a:spLocks noChangeArrowheads="1"/>
          </p:cNvSpPr>
          <p:nvPr/>
        </p:nvSpPr>
        <p:spPr bwMode="auto">
          <a:xfrm>
            <a:off x="4699124" y="3378026"/>
            <a:ext cx="152400" cy="152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000" tIns="108000" rIns="108000" bIns="108000" anchor="ctr"/>
          <a:lstStyle/>
          <a:p>
            <a:endParaRPr lang="fr-FR"/>
          </a:p>
        </p:txBody>
      </p:sp>
      <p:sp>
        <p:nvSpPr>
          <p:cNvPr id="44" name="Oval 45"/>
          <p:cNvSpPr>
            <a:spLocks noChangeArrowheads="1"/>
          </p:cNvSpPr>
          <p:nvPr/>
        </p:nvSpPr>
        <p:spPr bwMode="auto">
          <a:xfrm>
            <a:off x="4394324" y="3454226"/>
            <a:ext cx="152400" cy="152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000" tIns="108000" rIns="108000" bIns="108000" anchor="ctr"/>
          <a:lstStyle/>
          <a:p>
            <a:endParaRPr lang="fr-FR"/>
          </a:p>
        </p:txBody>
      </p:sp>
      <p:sp>
        <p:nvSpPr>
          <p:cNvPr id="45" name="Oval 46"/>
          <p:cNvSpPr>
            <a:spLocks noChangeArrowheads="1"/>
          </p:cNvSpPr>
          <p:nvPr/>
        </p:nvSpPr>
        <p:spPr bwMode="auto">
          <a:xfrm>
            <a:off x="4089524" y="3225626"/>
            <a:ext cx="152400" cy="152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000" tIns="108000" rIns="108000" bIns="108000" anchor="ctr"/>
          <a:lstStyle/>
          <a:p>
            <a:endParaRPr lang="fr-FR"/>
          </a:p>
        </p:txBody>
      </p:sp>
      <p:sp>
        <p:nvSpPr>
          <p:cNvPr id="46" name="Line 47"/>
          <p:cNvSpPr>
            <a:spLocks noChangeShapeType="1"/>
          </p:cNvSpPr>
          <p:nvPr/>
        </p:nvSpPr>
        <p:spPr bwMode="auto">
          <a:xfrm flipH="1" flipV="1">
            <a:off x="5156324" y="2924944"/>
            <a:ext cx="1447800" cy="2281882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000" tIns="108000" rIns="108000" bIns="108000" anchor="ctr"/>
          <a:lstStyle/>
          <a:p>
            <a:endParaRPr lang="fr-FR"/>
          </a:p>
        </p:txBody>
      </p:sp>
      <p:sp>
        <p:nvSpPr>
          <p:cNvPr id="47" name="Line 48"/>
          <p:cNvSpPr>
            <a:spLocks noChangeShapeType="1"/>
          </p:cNvSpPr>
          <p:nvPr/>
        </p:nvSpPr>
        <p:spPr bwMode="auto">
          <a:xfrm flipH="1" flipV="1">
            <a:off x="4851524" y="2844626"/>
            <a:ext cx="1447800" cy="35052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000" tIns="108000" rIns="108000" bIns="108000" anchor="ctr"/>
          <a:lstStyle/>
          <a:p>
            <a:endParaRPr lang="fr-FR"/>
          </a:p>
        </p:txBody>
      </p:sp>
      <p:sp>
        <p:nvSpPr>
          <p:cNvPr id="48" name="Line 49"/>
          <p:cNvSpPr>
            <a:spLocks noChangeShapeType="1"/>
          </p:cNvSpPr>
          <p:nvPr/>
        </p:nvSpPr>
        <p:spPr bwMode="auto">
          <a:xfrm flipV="1">
            <a:off x="4699124" y="3606626"/>
            <a:ext cx="76200" cy="11430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000" tIns="108000" rIns="108000" bIns="108000" anchor="ctr"/>
          <a:lstStyle/>
          <a:p>
            <a:endParaRPr lang="fr-FR"/>
          </a:p>
        </p:txBody>
      </p:sp>
      <p:sp>
        <p:nvSpPr>
          <p:cNvPr id="49" name="Line 50"/>
          <p:cNvSpPr>
            <a:spLocks noChangeShapeType="1"/>
          </p:cNvSpPr>
          <p:nvPr/>
        </p:nvSpPr>
        <p:spPr bwMode="auto">
          <a:xfrm flipH="1" flipV="1">
            <a:off x="4165724" y="3454226"/>
            <a:ext cx="914400" cy="29718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000" tIns="108000" rIns="108000" bIns="108000" anchor="ctr"/>
          <a:lstStyle/>
          <a:p>
            <a:endParaRPr lang="fr-FR"/>
          </a:p>
        </p:txBody>
      </p:sp>
      <p:sp>
        <p:nvSpPr>
          <p:cNvPr id="50" name="Line 51"/>
          <p:cNvSpPr>
            <a:spLocks noChangeShapeType="1"/>
          </p:cNvSpPr>
          <p:nvPr/>
        </p:nvSpPr>
        <p:spPr bwMode="auto">
          <a:xfrm flipH="1" flipV="1">
            <a:off x="3175124" y="2997026"/>
            <a:ext cx="914400" cy="14478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000" tIns="108000" rIns="108000" bIns="108000" anchor="ctr"/>
          <a:lstStyle/>
          <a:p>
            <a:endParaRPr lang="fr-FR"/>
          </a:p>
        </p:txBody>
      </p:sp>
      <p:sp>
        <p:nvSpPr>
          <p:cNvPr id="51" name="Line 52"/>
          <p:cNvSpPr>
            <a:spLocks noChangeShapeType="1"/>
          </p:cNvSpPr>
          <p:nvPr/>
        </p:nvSpPr>
        <p:spPr bwMode="auto">
          <a:xfrm flipV="1">
            <a:off x="2870324" y="3073226"/>
            <a:ext cx="152400" cy="32766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000" tIns="108000" rIns="108000" bIns="108000" anchor="ctr"/>
          <a:lstStyle/>
          <a:p>
            <a:endParaRPr lang="fr-FR"/>
          </a:p>
        </p:txBody>
      </p:sp>
      <p:sp>
        <p:nvSpPr>
          <p:cNvPr id="52" name="Line 53"/>
          <p:cNvSpPr>
            <a:spLocks noChangeShapeType="1"/>
          </p:cNvSpPr>
          <p:nvPr/>
        </p:nvSpPr>
        <p:spPr bwMode="auto">
          <a:xfrm flipV="1">
            <a:off x="2260724" y="3301826"/>
            <a:ext cx="2133600" cy="24384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000" tIns="108000" rIns="108000" bIns="108000" anchor="ctr"/>
          <a:lstStyle/>
          <a:p>
            <a:endParaRPr lang="fr-FR"/>
          </a:p>
        </p:txBody>
      </p:sp>
      <p:sp>
        <p:nvSpPr>
          <p:cNvPr id="53" name="Line 54"/>
          <p:cNvSpPr>
            <a:spLocks noChangeShapeType="1"/>
          </p:cNvSpPr>
          <p:nvPr/>
        </p:nvSpPr>
        <p:spPr bwMode="auto">
          <a:xfrm flipV="1">
            <a:off x="4470524" y="3606626"/>
            <a:ext cx="0" cy="20574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000" tIns="108000" rIns="108000" bIns="108000" anchor="ctr"/>
          <a:lstStyle/>
          <a:p>
            <a:endParaRPr lang="fr-FR"/>
          </a:p>
        </p:txBody>
      </p:sp>
      <p:sp>
        <p:nvSpPr>
          <p:cNvPr id="54" name="Line 55"/>
          <p:cNvSpPr>
            <a:spLocks noChangeShapeType="1"/>
          </p:cNvSpPr>
          <p:nvPr/>
        </p:nvSpPr>
        <p:spPr bwMode="auto">
          <a:xfrm flipV="1">
            <a:off x="2565524" y="2768426"/>
            <a:ext cx="304800" cy="17526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000" tIns="108000" rIns="108000" bIns="108000" anchor="ctr"/>
          <a:lstStyle/>
          <a:p>
            <a:endParaRPr lang="fr-FR"/>
          </a:p>
        </p:txBody>
      </p:sp>
      <p:sp>
        <p:nvSpPr>
          <p:cNvPr id="55" name="Line 56"/>
          <p:cNvSpPr>
            <a:spLocks noChangeShapeType="1"/>
          </p:cNvSpPr>
          <p:nvPr/>
        </p:nvSpPr>
        <p:spPr bwMode="auto">
          <a:xfrm flipV="1">
            <a:off x="3403724" y="3301826"/>
            <a:ext cx="1143000" cy="21336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000" tIns="108000" rIns="108000" bIns="108000" anchor="ctr"/>
          <a:lstStyle/>
          <a:p>
            <a:endParaRPr lang="fr-FR"/>
          </a:p>
        </p:txBody>
      </p:sp>
      <p:sp>
        <p:nvSpPr>
          <p:cNvPr id="56" name="Line 57"/>
          <p:cNvSpPr>
            <a:spLocks noChangeShapeType="1"/>
          </p:cNvSpPr>
          <p:nvPr/>
        </p:nvSpPr>
        <p:spPr bwMode="auto">
          <a:xfrm flipH="1" flipV="1">
            <a:off x="1651124" y="3682826"/>
            <a:ext cx="2209800" cy="23622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000" tIns="108000" rIns="108000" bIns="108000" anchor="ctr"/>
          <a:lstStyle/>
          <a:p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109421" y="2387426"/>
            <a:ext cx="1465503" cy="457200"/>
          </a:xfrm>
          <a:prstGeom prst="wedgeRectCallout">
            <a:avLst>
              <a:gd name="adj1" fmla="val 69450"/>
              <a:gd name="adj2" fmla="val 418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Profile space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48992" y="1412776"/>
            <a:ext cx="87935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Identification of groups of similar objects within overall population based on their observed graph of interactions</a:t>
            </a:r>
          </a:p>
          <a:p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Closely related objectives: clustering and embedding</a:t>
            </a:r>
          </a:p>
          <a:p>
            <a:endParaRPr lang="fr-FR" sz="2400" dirty="0"/>
          </a:p>
        </p:txBody>
      </p:sp>
      <p:cxnSp>
        <p:nvCxnSpPr>
          <p:cNvPr id="36" name="Connecteur droit 35"/>
          <p:cNvCxnSpPr/>
          <p:nvPr/>
        </p:nvCxnSpPr>
        <p:spPr>
          <a:xfrm flipH="1">
            <a:off x="2694112" y="2387426"/>
            <a:ext cx="1593850" cy="1752600"/>
          </a:xfrm>
          <a:prstGeom prst="line">
            <a:avLst/>
          </a:prstGeom>
          <a:ln w="476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42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Thanks</a:t>
            </a:r>
            <a:r>
              <a:rPr lang="fr-FR" dirty="0" smtClean="0"/>
              <a:t>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628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Stochastic Block Model </a:t>
            </a:r>
            <a:br>
              <a:rPr lang="en-US" dirty="0" smtClean="0"/>
            </a:br>
            <a:r>
              <a:rPr lang="en-US" dirty="0" smtClean="0"/>
              <a:t>[Holland-Laskey-Leinhardt’83]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72973" y="1567276"/>
                <a:ext cx="8153400" cy="44958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dirty="0" smtClean="0"/>
                  <a:t> “nodes” partitioned into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</a:t>
                </a:r>
                <a:r>
                  <a:rPr lang="en-US" dirty="0" smtClean="0"/>
                  <a:t> categories</a:t>
                </a:r>
              </a:p>
              <a:p>
                <a:r>
                  <a:rPr lang="en-US" dirty="0" smtClean="0"/>
                  <a:t>Category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nodes</a:t>
                </a:r>
              </a:p>
              <a:p>
                <a:r>
                  <a:rPr lang="en-US" dirty="0" smtClean="0"/>
                  <a:t>Edge between nodes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u,v</a:t>
                </a:r>
                <a:r>
                  <a:rPr lang="en-US" dirty="0" smtClean="0"/>
                  <a:t> present </a:t>
                </a:r>
              </a:p>
              <a:p>
                <a:pPr marL="0" indent="0">
                  <a:buNone/>
                </a:pPr>
                <a:r>
                  <a:rPr lang="en-US" dirty="0" smtClean="0"/>
                  <a:t>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</m:d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s</a:t>
                </a:r>
                <a:r>
                  <a:rPr lang="en-US" dirty="0" smtClean="0"/>
                  <a:t>:“signal strength”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ym typeface="Wingdings" pitchFamily="2" charset="2"/>
                  </a:rPr>
                  <a:t> Observation: adjacency matrix </a:t>
                </a:r>
                <a:r>
                  <a:rPr lang="en-US" dirty="0" smtClean="0">
                    <a:solidFill>
                      <a:srgbClr val="FF0000"/>
                    </a:solidFill>
                    <a:sym typeface="Wingdings" pitchFamily="2" charset="2"/>
                  </a:rPr>
                  <a:t>A</a:t>
                </a:r>
              </a:p>
              <a:p>
                <a:pPr marL="0" indent="0">
                  <a:buNone/>
                </a:pPr>
                <a:endParaRPr lang="en-US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endParaRPr lang="en-US" dirty="0" smtClean="0"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ym typeface="Wingdings" pitchFamily="2" charset="2"/>
                  </a:rPr>
                  <a:t>A =			      + Noise matrix </a:t>
                </a:r>
                <a:endParaRPr lang="en-US" dirty="0" smtClean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72973" y="1567276"/>
                <a:ext cx="8153400" cy="4495800"/>
              </a:xfrm>
              <a:blipFill rotWithShape="0">
                <a:blip r:embed="rId3"/>
                <a:stretch>
                  <a:fillRect l="-1420" t="-31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arenthèses 3"/>
          <p:cNvSpPr/>
          <p:nvPr/>
        </p:nvSpPr>
        <p:spPr>
          <a:xfrm>
            <a:off x="1619672" y="4509120"/>
            <a:ext cx="2376264" cy="2088232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Organigramme : Processus 4"/>
          <p:cNvSpPr/>
          <p:nvPr/>
        </p:nvSpPr>
        <p:spPr>
          <a:xfrm>
            <a:off x="1763689" y="4581128"/>
            <a:ext cx="648072" cy="54006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rganigramme : Processus 5"/>
          <p:cNvSpPr/>
          <p:nvPr/>
        </p:nvSpPr>
        <p:spPr>
          <a:xfrm>
            <a:off x="1763688" y="5608741"/>
            <a:ext cx="252028" cy="202870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rganigramme : Processus 6"/>
          <p:cNvSpPr/>
          <p:nvPr/>
        </p:nvSpPr>
        <p:spPr>
          <a:xfrm>
            <a:off x="1763688" y="5220934"/>
            <a:ext cx="252028" cy="270030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Processus 7"/>
          <p:cNvSpPr/>
          <p:nvPr/>
        </p:nvSpPr>
        <p:spPr>
          <a:xfrm>
            <a:off x="3341514" y="4589659"/>
            <a:ext cx="504056" cy="270030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rganigramme : Processus 8"/>
          <p:cNvSpPr/>
          <p:nvPr/>
        </p:nvSpPr>
        <p:spPr>
          <a:xfrm>
            <a:off x="2579956" y="4941168"/>
            <a:ext cx="1265615" cy="180020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Processus 9"/>
          <p:cNvSpPr/>
          <p:nvPr/>
        </p:nvSpPr>
        <p:spPr>
          <a:xfrm>
            <a:off x="2579955" y="5220935"/>
            <a:ext cx="1265615" cy="11600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Organigramme : Processus 25"/>
          <p:cNvSpPr/>
          <p:nvPr/>
        </p:nvSpPr>
        <p:spPr>
          <a:xfrm rot="5400000">
            <a:off x="2591544" y="4562890"/>
            <a:ext cx="261500" cy="315035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Organigramme : Processus 27"/>
          <p:cNvSpPr/>
          <p:nvPr/>
        </p:nvSpPr>
        <p:spPr>
          <a:xfrm rot="5400000">
            <a:off x="2974155" y="4619835"/>
            <a:ext cx="270030" cy="209677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Organigramme : Processus 28"/>
          <p:cNvSpPr/>
          <p:nvPr/>
        </p:nvSpPr>
        <p:spPr>
          <a:xfrm rot="5400000">
            <a:off x="1716811" y="5699717"/>
            <a:ext cx="1173732" cy="216169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Organigramme : Processus 29"/>
          <p:cNvSpPr/>
          <p:nvPr/>
        </p:nvSpPr>
        <p:spPr>
          <a:xfrm rot="5400000">
            <a:off x="1646675" y="6007622"/>
            <a:ext cx="504056" cy="270030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1" name="Groupe 20"/>
          <p:cNvGrpSpPr/>
          <p:nvPr/>
        </p:nvGrpSpPr>
        <p:grpSpPr>
          <a:xfrm>
            <a:off x="6110759" y="1952598"/>
            <a:ext cx="2799404" cy="2637060"/>
            <a:chOff x="2003549" y="4092575"/>
            <a:chExt cx="4818063" cy="2460625"/>
          </a:xfrm>
        </p:grpSpPr>
        <p:pic>
          <p:nvPicPr>
            <p:cNvPr id="31" name="Picture 4" descr="MCj0434877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124" y="6083300"/>
              <a:ext cx="468313" cy="469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MCj04363310000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1862" y="5829300"/>
              <a:ext cx="401637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7" descr="MCj04348810000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7962" y="5111750"/>
              <a:ext cx="468312" cy="35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8" descr="MCj04348770000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5524" y="4800600"/>
              <a:ext cx="446088" cy="336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9" descr="MCj04348850000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3549" y="5575300"/>
              <a:ext cx="401638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0" descr="MCj04339530000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324" y="4092575"/>
              <a:ext cx="401638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11" descr="MCj04339530000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2987" y="6084888"/>
              <a:ext cx="398462" cy="30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2" descr="MCj04348810000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762" y="4549775"/>
              <a:ext cx="468312" cy="35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3" descr="MCj04348850000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7712" y="6137275"/>
              <a:ext cx="401637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4" descr="MCj04348850000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737" y="5421313"/>
              <a:ext cx="40005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5" descr="MCj04339530000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2474" y="4246563"/>
              <a:ext cx="401638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2" name="AutoShape 16"/>
            <p:cNvCxnSpPr>
              <a:cxnSpLocks noChangeShapeType="1"/>
              <a:stCxn id="40" idx="3"/>
              <a:endCxn id="34" idx="1"/>
            </p:cNvCxnSpPr>
            <p:nvPr/>
          </p:nvCxnSpPr>
          <p:spPr bwMode="auto">
            <a:xfrm flipV="1">
              <a:off x="4792787" y="4968875"/>
              <a:ext cx="1582737" cy="604838"/>
            </a:xfrm>
            <a:prstGeom prst="straightConnector1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AutoShape 17"/>
            <p:cNvCxnSpPr>
              <a:cxnSpLocks noChangeShapeType="1"/>
              <a:stCxn id="34" idx="2"/>
              <a:endCxn id="31" idx="0"/>
            </p:cNvCxnSpPr>
            <p:nvPr/>
          </p:nvCxnSpPr>
          <p:spPr bwMode="auto">
            <a:xfrm flipH="1">
              <a:off x="6458074" y="5137150"/>
              <a:ext cx="141288" cy="946150"/>
            </a:xfrm>
            <a:prstGeom prst="straightConnector1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AutoShape 18"/>
            <p:cNvCxnSpPr>
              <a:cxnSpLocks noChangeShapeType="1"/>
              <a:stCxn id="34" idx="1"/>
              <a:endCxn id="38" idx="3"/>
            </p:cNvCxnSpPr>
            <p:nvPr/>
          </p:nvCxnSpPr>
          <p:spPr bwMode="auto">
            <a:xfrm flipH="1" flipV="1">
              <a:off x="4934074" y="4727575"/>
              <a:ext cx="1441450" cy="241300"/>
            </a:xfrm>
            <a:prstGeom prst="straightConnector1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AutoShape 19"/>
            <p:cNvCxnSpPr>
              <a:cxnSpLocks noChangeShapeType="1"/>
              <a:stCxn id="40" idx="1"/>
              <a:endCxn id="33" idx="3"/>
            </p:cNvCxnSpPr>
            <p:nvPr/>
          </p:nvCxnSpPr>
          <p:spPr bwMode="auto">
            <a:xfrm flipH="1" flipV="1">
              <a:off x="3486274" y="5289550"/>
              <a:ext cx="906463" cy="284163"/>
            </a:xfrm>
            <a:prstGeom prst="straightConnector1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AutoShape 20"/>
            <p:cNvCxnSpPr>
              <a:cxnSpLocks noChangeShapeType="1"/>
              <a:stCxn id="36" idx="2"/>
              <a:endCxn id="38" idx="1"/>
            </p:cNvCxnSpPr>
            <p:nvPr/>
          </p:nvCxnSpPr>
          <p:spPr bwMode="auto">
            <a:xfrm>
              <a:off x="4087937" y="4397375"/>
              <a:ext cx="377825" cy="330200"/>
            </a:xfrm>
            <a:prstGeom prst="straightConnector1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AutoShape 21"/>
            <p:cNvCxnSpPr>
              <a:cxnSpLocks noChangeShapeType="1"/>
              <a:stCxn id="41" idx="3"/>
              <a:endCxn id="36" idx="1"/>
            </p:cNvCxnSpPr>
            <p:nvPr/>
          </p:nvCxnSpPr>
          <p:spPr bwMode="auto">
            <a:xfrm flipV="1">
              <a:off x="2694112" y="4244975"/>
              <a:ext cx="1192212" cy="153988"/>
            </a:xfrm>
            <a:prstGeom prst="straightConnector1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AutoShape 22"/>
            <p:cNvCxnSpPr>
              <a:cxnSpLocks noChangeShapeType="1"/>
              <a:stCxn id="41" idx="2"/>
              <a:endCxn id="33" idx="0"/>
            </p:cNvCxnSpPr>
            <p:nvPr/>
          </p:nvCxnSpPr>
          <p:spPr bwMode="auto">
            <a:xfrm>
              <a:off x="2494087" y="4551363"/>
              <a:ext cx="758825" cy="560387"/>
            </a:xfrm>
            <a:prstGeom prst="straightConnector1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AutoShape 23"/>
            <p:cNvCxnSpPr>
              <a:cxnSpLocks noChangeShapeType="1"/>
              <a:stCxn id="39" idx="3"/>
              <a:endCxn id="31" idx="1"/>
            </p:cNvCxnSpPr>
            <p:nvPr/>
          </p:nvCxnSpPr>
          <p:spPr bwMode="auto">
            <a:xfrm>
              <a:off x="5229349" y="6289675"/>
              <a:ext cx="993775" cy="28575"/>
            </a:xfrm>
            <a:prstGeom prst="straightConnector1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AutoShape 24"/>
            <p:cNvCxnSpPr>
              <a:cxnSpLocks noChangeShapeType="1"/>
              <a:stCxn id="40" idx="2"/>
              <a:endCxn id="39" idx="0"/>
            </p:cNvCxnSpPr>
            <p:nvPr/>
          </p:nvCxnSpPr>
          <p:spPr bwMode="auto">
            <a:xfrm>
              <a:off x="4592762" y="5726113"/>
              <a:ext cx="436562" cy="411162"/>
            </a:xfrm>
            <a:prstGeom prst="straightConnector1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AutoShape 25"/>
            <p:cNvCxnSpPr>
              <a:cxnSpLocks noChangeShapeType="1"/>
              <a:stCxn id="33" idx="2"/>
              <a:endCxn id="32" idx="1"/>
            </p:cNvCxnSpPr>
            <p:nvPr/>
          </p:nvCxnSpPr>
          <p:spPr bwMode="auto">
            <a:xfrm>
              <a:off x="3252912" y="5467350"/>
              <a:ext cx="488950" cy="514350"/>
            </a:xfrm>
            <a:prstGeom prst="straightConnector1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AutoShape 26"/>
            <p:cNvCxnSpPr>
              <a:cxnSpLocks noChangeShapeType="1"/>
              <a:stCxn id="35" idx="3"/>
              <a:endCxn id="33" idx="1"/>
            </p:cNvCxnSpPr>
            <p:nvPr/>
          </p:nvCxnSpPr>
          <p:spPr bwMode="auto">
            <a:xfrm flipV="1">
              <a:off x="2405187" y="5289550"/>
              <a:ext cx="612775" cy="438150"/>
            </a:xfrm>
            <a:prstGeom prst="straightConnector1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AutoShape 27"/>
            <p:cNvCxnSpPr>
              <a:cxnSpLocks noChangeShapeType="1"/>
              <a:stCxn id="37" idx="3"/>
              <a:endCxn id="32" idx="2"/>
            </p:cNvCxnSpPr>
            <p:nvPr/>
          </p:nvCxnSpPr>
          <p:spPr bwMode="auto">
            <a:xfrm flipV="1">
              <a:off x="2981449" y="6134100"/>
              <a:ext cx="962025" cy="104775"/>
            </a:xfrm>
            <a:prstGeom prst="straightConnector1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AutoShape 28"/>
            <p:cNvCxnSpPr>
              <a:cxnSpLocks noChangeShapeType="1"/>
              <a:stCxn id="35" idx="2"/>
              <a:endCxn id="37" idx="0"/>
            </p:cNvCxnSpPr>
            <p:nvPr/>
          </p:nvCxnSpPr>
          <p:spPr bwMode="auto">
            <a:xfrm>
              <a:off x="2205162" y="5880100"/>
              <a:ext cx="577850" cy="204788"/>
            </a:xfrm>
            <a:prstGeom prst="straightConnector1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AutoShape 29"/>
            <p:cNvCxnSpPr>
              <a:cxnSpLocks noChangeShapeType="1"/>
              <a:stCxn id="38" idx="2"/>
              <a:endCxn id="40" idx="0"/>
            </p:cNvCxnSpPr>
            <p:nvPr/>
          </p:nvCxnSpPr>
          <p:spPr bwMode="auto">
            <a:xfrm flipH="1">
              <a:off x="4592762" y="4905375"/>
              <a:ext cx="107950" cy="515938"/>
            </a:xfrm>
            <a:prstGeom prst="straightConnector1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09650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Basic spectral </a:t>
            </a:r>
            <a:r>
              <a:rPr lang="en-US" dirty="0"/>
              <a:t>m</a:t>
            </a:r>
            <a:r>
              <a:rPr lang="en-US" dirty="0" smtClean="0"/>
              <a:t>ethods for “rich signal” case</a:t>
            </a:r>
          </a:p>
          <a:p>
            <a:pPr lvl="2"/>
            <a:r>
              <a:rPr lang="en-US" dirty="0" err="1" smtClean="0"/>
              <a:t>Ramanujan</a:t>
            </a:r>
            <a:r>
              <a:rPr lang="en-US" dirty="0" smtClean="0"/>
              <a:t>-like spectrum separation</a:t>
            </a:r>
          </a:p>
          <a:p>
            <a:pPr marL="6858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The “weak signal” case </a:t>
            </a:r>
            <a:r>
              <a:rPr lang="en-US" dirty="0"/>
              <a:t>(</a:t>
            </a:r>
            <a:r>
              <a:rPr lang="en-US" dirty="0" smtClean="0"/>
              <a:t>sparse observations)</a:t>
            </a:r>
          </a:p>
          <a:p>
            <a:pPr lvl="2"/>
            <a:r>
              <a:rPr lang="en-US" dirty="0" smtClean="0"/>
              <a:t>Phase transition on detectability</a:t>
            </a:r>
          </a:p>
          <a:p>
            <a:pPr lvl="2"/>
            <a:r>
              <a:rPr lang="en-US" dirty="0" smtClean="0"/>
              <a:t>Non-backtracking matrices and “spectral redemption”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876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spectral </a:t>
            </a:r>
            <a:r>
              <a:rPr lang="en-US" dirty="0"/>
              <a:t>c</a:t>
            </a:r>
            <a:r>
              <a:rPr lang="en-US" dirty="0" smtClean="0"/>
              <a:t>lustering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>
              <a:ln>
                <a:noFill/>
              </a:ln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From Matrix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dirty="0" smtClean="0"/>
                  <a:t> extract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</a:t>
                </a:r>
                <a:r>
                  <a:rPr lang="en-US" dirty="0" smtClean="0"/>
                  <a:t> normalized eigenvectors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corresponding to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</a:t>
                </a:r>
                <a:r>
                  <a:rPr lang="en-US" dirty="0" smtClean="0"/>
                  <a:t> largest eigenvalues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sym typeface="Symbol"/>
                              </a:rPr>
                              <m:t>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…≥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  <a:sym typeface="Symbol"/>
                              </a:rPr>
                              <m:t>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sym typeface="Symbol"/>
                              </a:rPr>
                              <m:t>𝑅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Form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</a:t>
                </a:r>
                <a:r>
                  <a:rPr lang="en-US" dirty="0" smtClean="0"/>
                  <a:t>-dimensional node representatives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))</m:t>
                          </m:r>
                          <m:r>
                            <m:rPr>
                              <m:nor/>
                            </m:rPr>
                            <a:rPr lang="fr-FR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=1…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Group nodes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u</a:t>
                </a:r>
                <a:r>
                  <a:rPr lang="en-US" dirty="0" smtClean="0"/>
                  <a:t> according to proximity of spectral representatives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endParaRPr lang="fr-FR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endParaRPr lang="fr-FR" dirty="0" smtClean="0"/>
              </a:p>
              <a:p>
                <a:endParaRPr lang="fr-FR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75" t="-21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499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 for “logarithmic” signal strength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95536" y="1600200"/>
                <a:ext cx="8370512" cy="44958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Assume </a:t>
                </a:r>
                <a:r>
                  <a:rPr lang="en-US" dirty="0">
                    <a:solidFill>
                      <a:srgbClr val="FF0000"/>
                    </a:solidFill>
                  </a:rPr>
                  <a:t>s=</a:t>
                </a:r>
                <a:r>
                  <a:rPr lang="en-US" dirty="0">
                    <a:solidFill>
                      <a:srgbClr val="FF0000"/>
                    </a:solidFill>
                    <a:sym typeface="Symbol"/>
                  </a:rPr>
                  <a:t>(log(n</a:t>
                </a:r>
                <a:r>
                  <a:rPr lang="en-US" dirty="0" smtClean="0">
                    <a:solidFill>
                      <a:srgbClr val="FF0000"/>
                    </a:solidFill>
                    <a:sym typeface="Symbol"/>
                  </a:rPr>
                  <a:t>)) </a:t>
                </a:r>
                <a:r>
                  <a:rPr lang="en-US" dirty="0" smtClean="0">
                    <a:sym typeface="Symbol"/>
                  </a:rPr>
                  <a:t>and</a:t>
                </a:r>
                <a:r>
                  <a:rPr lang="en-US" dirty="0" smtClean="0"/>
                  <a:t> clusters are distinguishable, i.e.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∃</m:t>
                    </m:r>
                    <m:r>
                      <m:rPr>
                        <m:sty m:val="p"/>
                      </m:rPr>
                      <a:rPr lang="el-GR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τ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such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that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τ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τ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ym typeface="Wingdings" pitchFamily="2" charset="2"/>
                  </a:rPr>
                  <a:t></a:t>
                </a:r>
                <a:r>
                  <a:rPr lang="en-US" dirty="0" smtClean="0"/>
                  <a:t>Then spectrum of </a:t>
                </a:r>
                <a:r>
                  <a:rPr lang="en-US" dirty="0">
                    <a:solidFill>
                      <a:srgbClr val="FF0000"/>
                    </a:solidFill>
                    <a:sym typeface="Symbol"/>
                  </a:rPr>
                  <a:t>A</a:t>
                </a:r>
                <a:r>
                  <a:rPr lang="en-US" dirty="0">
                    <a:sym typeface="Symbol"/>
                  </a:rPr>
                  <a:t> </a:t>
                </a:r>
                <a:r>
                  <a:rPr lang="en-US" dirty="0" smtClean="0">
                    <a:sym typeface="Symbol"/>
                  </a:rPr>
                  <a:t>consists of </a:t>
                </a:r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  <a:sym typeface="Symbol"/>
                  </a:rPr>
                  <a:t>R</a:t>
                </a:r>
                <a:r>
                  <a:rPr lang="en-US" dirty="0" smtClean="0">
                    <a:sym typeface="Symbol"/>
                  </a:rPr>
                  <a:t> eigenvalues </a:t>
                </a:r>
                <a:r>
                  <a:rPr lang="en-US" dirty="0" smtClean="0">
                    <a:solidFill>
                      <a:srgbClr val="FF0000"/>
                    </a:solidFill>
                    <a:sym typeface="Symbol"/>
                  </a:rPr>
                  <a:t></a:t>
                </a:r>
                <a:r>
                  <a:rPr lang="en-US" baseline="-25000" dirty="0" smtClean="0">
                    <a:solidFill>
                      <a:srgbClr val="FF0000"/>
                    </a:solidFill>
                    <a:sym typeface="Symbol"/>
                  </a:rPr>
                  <a:t>i</a:t>
                </a:r>
                <a:r>
                  <a:rPr lang="en-US" dirty="0" smtClean="0">
                    <a:sym typeface="Symbol"/>
                  </a:rPr>
                  <a:t> of order </a:t>
                </a:r>
                <a:r>
                  <a:rPr lang="en-US" dirty="0" smtClean="0">
                    <a:solidFill>
                      <a:srgbClr val="FF0000"/>
                    </a:solidFill>
                    <a:sym typeface="Symbol"/>
                  </a:rPr>
                  <a:t>(s)</a:t>
                </a:r>
                <a:r>
                  <a:rPr lang="en-US" dirty="0" smtClean="0">
                    <a:sym typeface="Symbol"/>
                  </a:rPr>
                  <a:t> (</a:t>
                </a:r>
                <a:r>
                  <a:rPr lang="en-US" dirty="0" smtClean="0">
                    <a:solidFill>
                      <a:srgbClr val="FF0000"/>
                    </a:solidFill>
                    <a:sym typeface="Symbol"/>
                  </a:rPr>
                  <a:t>R</a:t>
                </a:r>
                <a:r>
                  <a:rPr lang="en-US" dirty="0">
                    <a:solidFill>
                      <a:srgbClr val="FF0000"/>
                    </a:solidFill>
                    <a:sym typeface="Symbol"/>
                  </a:rPr>
                  <a:t>  </a:t>
                </a:r>
                <a:r>
                  <a:rPr lang="en-US" dirty="0" smtClean="0">
                    <a:solidFill>
                      <a:srgbClr val="FF0000"/>
                    </a:solidFill>
                    <a:sym typeface="Symbol"/>
                  </a:rPr>
                  <a:t>r</a:t>
                </a:r>
                <a:r>
                  <a:rPr lang="en-US" dirty="0" smtClean="0">
                    <a:sym typeface="Symbol"/>
                  </a:rPr>
                  <a:t>) and </a:t>
                </a:r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  <a:sym typeface="Symbol"/>
                  </a:rPr>
                  <a:t>n-R</a:t>
                </a:r>
                <a:r>
                  <a:rPr lang="en-US" dirty="0" smtClean="0">
                    <a:sym typeface="Symbol"/>
                  </a:rPr>
                  <a:t> eigenvalues </a:t>
                </a:r>
                <a:r>
                  <a:rPr lang="en-US" dirty="0" smtClean="0">
                    <a:solidFill>
                      <a:srgbClr val="FF0000"/>
                    </a:solidFill>
                    <a:sym typeface="Symbol"/>
                  </a:rPr>
                  <a:t></a:t>
                </a:r>
                <a:r>
                  <a:rPr lang="en-US" baseline="-25000" dirty="0" err="1" smtClean="0">
                    <a:solidFill>
                      <a:srgbClr val="FF0000"/>
                    </a:solidFill>
                    <a:sym typeface="Symbol"/>
                  </a:rPr>
                  <a:t>i</a:t>
                </a:r>
                <a:r>
                  <a:rPr lang="en-US" dirty="0" smtClean="0">
                    <a:sym typeface="Symbol"/>
                  </a:rPr>
                  <a:t> of order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sym typeface="Symbol"/>
                              </a:rPr>
                              <m:t>𝑠</m:t>
                            </m:r>
                          </m:e>
                        </m:rad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Node representatives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>
                    <a:sym typeface="Symbol"/>
                  </a:rPr>
                  <a:t> based on top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</a:t>
                </a:r>
                <a:r>
                  <a:rPr lang="en-US" dirty="0" smtClean="0"/>
                  <a:t> </a:t>
                </a:r>
                <a:r>
                  <a:rPr lang="en-US" dirty="0"/>
                  <a:t>eigenvectors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ym typeface="Symbol"/>
                  </a:rPr>
                  <a:t>:</a:t>
                </a:r>
              </a:p>
              <a:p>
                <a:pPr marL="0" indent="0">
                  <a:buNone/>
                </a:pPr>
                <a:endParaRPr lang="en-US" dirty="0" smtClean="0">
                  <a:sym typeface="Symbol"/>
                </a:endParaRPr>
              </a:p>
              <a:p>
                <a:pPr marL="0" indent="0">
                  <a:buNone/>
                </a:pPr>
                <a:r>
                  <a:rPr lang="en-US" dirty="0">
                    <a:sym typeface="Symbol"/>
                  </a:rPr>
                  <a:t>C</a:t>
                </a:r>
                <a:r>
                  <a:rPr lang="en-US" dirty="0" smtClean="0">
                    <a:sym typeface="Symbol"/>
                  </a:rPr>
                  <a:t>luster according to underlying “blocks” except for negligible fraction of nodes</a:t>
                </a:r>
              </a:p>
              <a:p>
                <a:pPr marL="0" indent="0">
                  <a:buNone/>
                </a:pPr>
                <a:endParaRPr lang="en-US" dirty="0" smtClean="0">
                  <a:sym typeface="Symbol"/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95536" y="1600200"/>
                <a:ext cx="8370512" cy="4495800"/>
              </a:xfrm>
              <a:blipFill rotWithShape="0">
                <a:blip r:embed="rId3"/>
                <a:stretch>
                  <a:fillRect l="-1238" t="-29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172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arguments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Control spectral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sym typeface="Symbol"/>
              </a:rPr>
              <a:t>radius of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noise matrix </a:t>
            </a:r>
            <a:endParaRPr lang="en-US" sz="2400" dirty="0">
              <a:solidFill>
                <a:schemeClr val="accent1">
                  <a:lumMod val="50000"/>
                </a:schemeClr>
              </a:solidFill>
              <a:sym typeface="Symbol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sym typeface="Symbol"/>
              </a:rPr>
              <a:t>+ perturbation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of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sym typeface="Symbol"/>
              </a:rPr>
              <a:t>matrix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eigen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-elements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(for symmetric matrices: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Weyl’s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 inequalities, Courant-Fisher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variational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 characterization,…)</a:t>
            </a:r>
            <a:endParaRPr lang="fr-FR" sz="2400" dirty="0">
              <a:solidFill>
                <a:schemeClr val="accent1">
                  <a:lumMod val="50000"/>
                </a:schemeClr>
              </a:solidFill>
              <a:sym typeface="Symbol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 smtClean="0"/>
              <a:t>A =                                   + random “noise” matrix</a:t>
            </a:r>
            <a:endParaRPr lang="fr-FR" sz="2400" dirty="0"/>
          </a:p>
        </p:txBody>
      </p:sp>
      <p:sp>
        <p:nvSpPr>
          <p:cNvPr id="4" name="Parenthèses 3"/>
          <p:cNvSpPr/>
          <p:nvPr/>
        </p:nvSpPr>
        <p:spPr>
          <a:xfrm>
            <a:off x="1619672" y="3284984"/>
            <a:ext cx="2376264" cy="2088232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Organigramme : Processus 4"/>
          <p:cNvSpPr/>
          <p:nvPr/>
        </p:nvSpPr>
        <p:spPr>
          <a:xfrm>
            <a:off x="1763689" y="3356992"/>
            <a:ext cx="648072" cy="54006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rganigramme : Processus 5"/>
          <p:cNvSpPr/>
          <p:nvPr/>
        </p:nvSpPr>
        <p:spPr>
          <a:xfrm>
            <a:off x="1763688" y="4384605"/>
            <a:ext cx="252028" cy="202870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rganigramme : Processus 6"/>
          <p:cNvSpPr/>
          <p:nvPr/>
        </p:nvSpPr>
        <p:spPr>
          <a:xfrm>
            <a:off x="1763688" y="3996798"/>
            <a:ext cx="252028" cy="270030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Processus 7"/>
          <p:cNvSpPr/>
          <p:nvPr/>
        </p:nvSpPr>
        <p:spPr>
          <a:xfrm>
            <a:off x="3341514" y="3365523"/>
            <a:ext cx="504056" cy="270030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rganigramme : Processus 8"/>
          <p:cNvSpPr/>
          <p:nvPr/>
        </p:nvSpPr>
        <p:spPr>
          <a:xfrm>
            <a:off x="2579956" y="3717032"/>
            <a:ext cx="1265615" cy="180020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Processus 9"/>
          <p:cNvSpPr/>
          <p:nvPr/>
        </p:nvSpPr>
        <p:spPr>
          <a:xfrm>
            <a:off x="2579955" y="3996799"/>
            <a:ext cx="1265615" cy="11600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Processus 10"/>
          <p:cNvSpPr/>
          <p:nvPr/>
        </p:nvSpPr>
        <p:spPr>
          <a:xfrm rot="5400000">
            <a:off x="2591544" y="3338754"/>
            <a:ext cx="261500" cy="315035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Organigramme : Processus 11"/>
          <p:cNvSpPr/>
          <p:nvPr/>
        </p:nvSpPr>
        <p:spPr>
          <a:xfrm rot="5400000">
            <a:off x="2974155" y="3395699"/>
            <a:ext cx="270030" cy="209677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rganigramme : Processus 12"/>
          <p:cNvSpPr/>
          <p:nvPr/>
        </p:nvSpPr>
        <p:spPr>
          <a:xfrm rot="5400000">
            <a:off x="1716811" y="4475581"/>
            <a:ext cx="1173732" cy="216169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Organigramme : Processus 13"/>
          <p:cNvSpPr/>
          <p:nvPr/>
        </p:nvSpPr>
        <p:spPr>
          <a:xfrm rot="5400000">
            <a:off x="1646675" y="4783486"/>
            <a:ext cx="504056" cy="270030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611560" y="5661248"/>
            <a:ext cx="3960440" cy="792088"/>
          </a:xfrm>
          <a:prstGeom prst="wedgeRoundRectCallout">
            <a:avLst>
              <a:gd name="adj1" fmla="val 17208"/>
              <a:gd name="adj2" fmla="val -8446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Block matrix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non-zero eigenvalues: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(s)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fr-F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5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spectral separation properties </a:t>
            </a:r>
            <a:br>
              <a:rPr lang="en-US" dirty="0" smtClean="0"/>
            </a:br>
            <a:r>
              <a:rPr lang="en-US" dirty="0" smtClean="0"/>
              <a:t>“à la </a:t>
            </a:r>
            <a:r>
              <a:rPr lang="en-US" dirty="0" err="1" smtClean="0"/>
              <a:t>Ramanujan</a:t>
            </a:r>
            <a:r>
              <a:rPr lang="en-US" dirty="0" smtClean="0"/>
              <a:t>”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s</a:t>
                </a:r>
                <a:r>
                  <a:rPr lang="en-US" dirty="0" smtClean="0"/>
                  <a:t>-regular graph </a:t>
                </a:r>
                <a:r>
                  <a:rPr lang="en-US" dirty="0" err="1" smtClean="0"/>
                  <a:t>Ramanujan</a:t>
                </a:r>
                <a:r>
                  <a:rPr lang="en-US" dirty="0" smtClean="0"/>
                  <a:t> if </a:t>
                </a:r>
              </a:p>
              <a:p>
                <a:pPr marL="0" indent="0">
                  <a:buNone/>
                </a:pPr>
                <a:endParaRPr lang="en-US" b="0" i="0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1">
                          <a:solidFill>
                            <a:srgbClr val="FF0000"/>
                          </a:solidFill>
                          <a:latin typeface="Cambria Math"/>
                          <a:sym typeface="Symbol"/>
                        </a:rPr>
                        <m:t></m:t>
                      </m:r>
                      <m:r>
                        <m:rPr>
                          <m:nor/>
                        </m:rPr>
                        <a:rPr lang="en-US" sz="3800" b="0" i="0" smtClean="0">
                          <a:solidFill>
                            <a:srgbClr val="FF0000"/>
                          </a:solidFill>
                          <a:latin typeface="Cambria Math"/>
                          <a:sym typeface="Symbol"/>
                        </a:rPr>
                        <m:t>:=</m:t>
                      </m:r>
                      <m:sSub>
                        <m:sSubPr>
                          <m:ctrlPr>
                            <a:rPr lang="en-US" sz="3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3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max</m:t>
                          </m:r>
                        </m:e>
                        <m:sub>
                          <m:r>
                            <a:rPr lang="fr-FR" sz="3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fr-FR" sz="3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fr-FR" sz="3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3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sym typeface="Symbol"/>
                                    </a:rPr>
                                    <m:t></m:t>
                                  </m:r>
                                </m:e>
                                <m:sub>
                                  <m:r>
                                    <a:rPr lang="fr-FR" sz="3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fr-FR" sz="3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fr-FR" sz="3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3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fr-FR" sz="3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3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800" i="1">
                                  <a:solidFill>
                                    <a:srgbClr val="FF0000"/>
                                  </a:solidFill>
                                  <a:latin typeface="Cambria Math"/>
                                  <a:sym typeface="Symbol"/>
                                </a:rPr>
                                <m:t></m:t>
                              </m:r>
                            </m:e>
                            <m:sub>
                              <m:r>
                                <a:rPr lang="fr-FR" sz="3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3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≤2</m:t>
                      </m:r>
                      <m:rad>
                        <m:radPr>
                          <m:degHide m:val="on"/>
                          <m:ctrlPr>
                            <a:rPr lang="en-US" sz="3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3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rad>
                    </m:oMath>
                  </m:oMathPara>
                </a14:m>
                <a:endParaRPr lang="en-US" sz="380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					[Lubotzky-Phillips-Sarnak’88]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 best possible spectral gap: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1">
                          <a:solidFill>
                            <a:srgbClr val="FF0000"/>
                          </a:solidFill>
                          <a:latin typeface="Cambria Math"/>
                          <a:sym typeface="Symbol"/>
                        </a:rPr>
                        <m:t></m:t>
                      </m:r>
                      <m:r>
                        <m:rPr>
                          <m:nor/>
                        </m:rPr>
                        <a:rPr lang="fr-FR" sz="3800" b="0" i="0" smtClean="0">
                          <a:solidFill>
                            <a:srgbClr val="FF0000"/>
                          </a:solidFill>
                          <a:latin typeface="Cambria Math"/>
                          <a:sym typeface="Symbol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800" smtClean="0">
                          <a:solidFill>
                            <a:srgbClr val="FF0000"/>
                          </a:solidFill>
                          <a:latin typeface="Cambria Math"/>
                          <a:ea typeface="Cambria Math" panose="02040503050406030204" pitchFamily="18" charset="0"/>
                          <a:sym typeface="Symbol"/>
                        </a:rPr>
                        <m:t>≥</m:t>
                      </m:r>
                      <m:sSub>
                        <m:sSubPr>
                          <m:ctrlPr>
                            <a:rPr lang="en-US" sz="3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3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8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en-US" sz="38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rad>
                          <m:r>
                            <a:rPr lang="fr-FR" sz="3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a:rPr lang="fr-FR" sz="3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fr-FR" sz="3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𝑂</m:t>
                          </m:r>
                          <m:d>
                            <m:dPr>
                              <m:ctrlPr>
                                <a:rPr lang="fr-FR" sz="3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3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fr-FR" sz="3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FR" sz="3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𝑠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fr-FR" sz="3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𝑑𝑖𝑎𝑚</m:t>
                                  </m:r>
                                  <m:d>
                                    <m:dPr>
                                      <m:ctrlPr>
                                        <a:rPr lang="fr-FR" sz="3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3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𝐺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  <m:r>
                            <m:rPr>
                              <m:nor/>
                            </m:rPr>
                            <a:rPr lang="fr-FR" sz="3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</m:e>
                        <m:sub/>
                      </m:sSub>
                    </m:oMath>
                  </m:oMathPara>
                </a14:m>
                <a:endParaRPr lang="en-US" sz="3800" dirty="0" smtClean="0"/>
              </a:p>
              <a:p>
                <a:pPr marL="0" indent="0">
                  <a:buNone/>
                </a:pPr>
                <a:r>
                  <a:rPr lang="en-US" dirty="0" smtClean="0"/>
                  <a:t>						[Alon-Boppana’91]</a:t>
                </a:r>
                <a:endParaRPr lang="en-US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823" t="-20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823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18815</TotalTime>
  <Words>659</Words>
  <Application>Microsoft Office PowerPoint</Application>
  <PresentationFormat>Affichage à l'écran (4:3)</PresentationFormat>
  <Paragraphs>337</Paragraphs>
  <Slides>30</Slides>
  <Notes>10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9" baseType="lpstr">
      <vt:lpstr>Calibri</vt:lpstr>
      <vt:lpstr>Cambria Math</vt:lpstr>
      <vt:lpstr>Symbol</vt:lpstr>
      <vt:lpstr>Times New Roman</vt:lpstr>
      <vt:lpstr>Tw Cen MT</vt:lpstr>
      <vt:lpstr>Wingdings</vt:lpstr>
      <vt:lpstr>Wingdings 2</vt:lpstr>
      <vt:lpstr>Médian</vt:lpstr>
      <vt:lpstr>Équation</vt:lpstr>
      <vt:lpstr>Présentation PowerPoint</vt:lpstr>
      <vt:lpstr>Community detection &amp; Ramanujan graphs:  A proof of the  "spectral redemption conjecture"</vt:lpstr>
      <vt:lpstr>Community Detection</vt:lpstr>
      <vt:lpstr>The Stochastic Block Model  [Holland-Laskey-Leinhardt’83]</vt:lpstr>
      <vt:lpstr>Outline</vt:lpstr>
      <vt:lpstr>Basic spectral clustering</vt:lpstr>
      <vt:lpstr>Result for “logarithmic” signal strength s </vt:lpstr>
      <vt:lpstr>Proof arguments</vt:lpstr>
      <vt:lpstr>spectral separation properties  “à la Ramanujan”</vt:lpstr>
      <vt:lpstr>spectral separation properties  “à la Ramanujan”</vt:lpstr>
      <vt:lpstr>spectral separation properties  “à la Ramanujan”</vt:lpstr>
      <vt:lpstr>Outline</vt:lpstr>
      <vt:lpstr>Weak signal strength: s = ""(1)</vt:lpstr>
      <vt:lpstr>Weak signal strength : s=1</vt:lpstr>
      <vt:lpstr>“Spectral redemption” and the non-backtracking matrix</vt:lpstr>
      <vt:lpstr>“Spectral redemption” and the non-backtracking matrix</vt:lpstr>
      <vt:lpstr>Main result</vt:lpstr>
      <vt:lpstr>Corollary 1</vt:lpstr>
      <vt:lpstr>Illustration for 2-community symmetric Stochastic block model</vt:lpstr>
      <vt:lpstr>Corollary 2</vt:lpstr>
      <vt:lpstr>Illustration for Erdős-Rényi graph with n=500,  α=4</vt:lpstr>
      <vt:lpstr>Proof elements</vt:lpstr>
      <vt:lpstr>Proof elements (local analysis)</vt:lpstr>
      <vt:lpstr>Proof elements (local analysis)</vt:lpstr>
      <vt:lpstr>Proof elements (ctd)</vt:lpstr>
      <vt:lpstr>Proof elements (ctd)</vt:lpstr>
      <vt:lpstr>Remaining mysteries about SBM’s (1)</vt:lpstr>
      <vt:lpstr>Remaining mysteries about SBM’s (2)</vt:lpstr>
      <vt:lpstr>Conclusions and Outlook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Incentives for News propagation</dc:title>
  <dc:creator>Laurent Massoulie</dc:creator>
  <cp:lastModifiedBy>laurent</cp:lastModifiedBy>
  <cp:revision>481</cp:revision>
  <dcterms:created xsi:type="dcterms:W3CDTF">2012-10-31T10:22:26Z</dcterms:created>
  <dcterms:modified xsi:type="dcterms:W3CDTF">2015-01-12T07:46:09Z</dcterms:modified>
</cp:coreProperties>
</file>