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Lst>
  <p:notesMasterIdLst>
    <p:notesMasterId r:id="rId46"/>
  </p:notesMasterIdLst>
  <p:sldIdLst>
    <p:sldId id="489" r:id="rId4"/>
    <p:sldId id="418" r:id="rId5"/>
    <p:sldId id="424" r:id="rId6"/>
    <p:sldId id="426" r:id="rId7"/>
    <p:sldId id="425" r:id="rId8"/>
    <p:sldId id="459" r:id="rId9"/>
    <p:sldId id="282" r:id="rId10"/>
    <p:sldId id="291" r:id="rId11"/>
    <p:sldId id="399" r:id="rId12"/>
    <p:sldId id="400" r:id="rId13"/>
    <p:sldId id="401" r:id="rId14"/>
    <p:sldId id="407" r:id="rId15"/>
    <p:sldId id="296" r:id="rId16"/>
    <p:sldId id="338" r:id="rId17"/>
    <p:sldId id="427" r:id="rId18"/>
    <p:sldId id="403" r:id="rId19"/>
    <p:sldId id="339" r:id="rId20"/>
    <p:sldId id="397" r:id="rId21"/>
    <p:sldId id="446" r:id="rId22"/>
    <p:sldId id="472" r:id="rId23"/>
    <p:sldId id="449" r:id="rId24"/>
    <p:sldId id="447" r:id="rId25"/>
    <p:sldId id="487" r:id="rId26"/>
    <p:sldId id="490" r:id="rId27"/>
    <p:sldId id="491" r:id="rId28"/>
    <p:sldId id="412" r:id="rId29"/>
    <p:sldId id="478" r:id="rId30"/>
    <p:sldId id="461" r:id="rId31"/>
    <p:sldId id="462" r:id="rId32"/>
    <p:sldId id="367" r:id="rId33"/>
    <p:sldId id="368" r:id="rId34"/>
    <p:sldId id="369" r:id="rId35"/>
    <p:sldId id="371" r:id="rId36"/>
    <p:sldId id="465" r:id="rId37"/>
    <p:sldId id="481" r:id="rId38"/>
    <p:sldId id="483" r:id="rId39"/>
    <p:sldId id="484" r:id="rId40"/>
    <p:sldId id="402" r:id="rId41"/>
    <p:sldId id="469" r:id="rId42"/>
    <p:sldId id="272" r:id="rId43"/>
    <p:sldId id="344" r:id="rId44"/>
    <p:sldId id="39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FF66"/>
    <a:srgbClr val="FFB200"/>
    <a:srgbClr val="AEA1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5" autoAdjust="0"/>
    <p:restoredTop sz="54905" autoAdjust="0"/>
  </p:normalViewPr>
  <p:slideViewPr>
    <p:cSldViewPr snapToObjects="1">
      <p:cViewPr varScale="1">
        <p:scale>
          <a:sx n="52" d="100"/>
          <a:sy n="52" d="100"/>
        </p:scale>
        <p:origin x="-2178" y="-84"/>
      </p:cViewPr>
      <p:guideLst>
        <p:guide orient="horz" pos="2160"/>
        <p:guide pos="2880"/>
      </p:guideLst>
    </p:cSldViewPr>
  </p:slideViewPr>
  <p:outlineViewPr>
    <p:cViewPr>
      <p:scale>
        <a:sx n="33" d="100"/>
        <a:sy n="33" d="100"/>
      </p:scale>
      <p:origin x="0" y="2746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6E272-D5F5-9F46-9E57-66AAF97703FF}" type="datetimeFigureOut">
              <a:rPr lang="en-US" smtClean="0"/>
              <a:pPr/>
              <a:t>7/8/2014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4FD37B-3498-D446-89D6-00405628197F}" type="slidenum">
              <a:rPr lang="en-US" smtClean="0"/>
              <a:pPr/>
              <a:t>‹#›</a:t>
            </a:fld>
            <a:endParaRPr lang="en-US"/>
          </a:p>
        </p:txBody>
      </p:sp>
    </p:spTree>
    <p:extLst>
      <p:ext uri="{BB962C8B-B14F-4D97-AF65-F5344CB8AC3E}">
        <p14:creationId xmlns:p14="http://schemas.microsoft.com/office/powerpoint/2010/main" val="677151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graphics.cs.cmu.edu/projects/crossDomainMatchin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cs.cmu.edu/~abhinavg" TargetMode="External"/><Relationship Id="rId5" Type="http://schemas.openxmlformats.org/officeDocument/2006/relationships/hyperlink" Target="http://www.cs.cmu.edu/~tmalisie/" TargetMode="External"/><Relationship Id="rId4" Type="http://schemas.openxmlformats.org/officeDocument/2006/relationships/hyperlink" Target="http://www.abhinav-shrivastava.info/"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a:t>
            </a:fld>
            <a:endParaRPr lang="en-US"/>
          </a:p>
        </p:txBody>
      </p:sp>
    </p:spTree>
    <p:extLst>
      <p:ext uri="{BB962C8B-B14F-4D97-AF65-F5344CB8AC3E}">
        <p14:creationId xmlns:p14="http://schemas.microsoft.com/office/powerpoint/2010/main" val="80503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what we want to do is be</a:t>
            </a:r>
            <a:r>
              <a:rPr lang="en-US" baseline="0" dirty="0" smtClean="0"/>
              <a:t> able to work not only with instances, but with full categories. </a:t>
            </a:r>
            <a:r>
              <a:rPr lang="en-US" dirty="0" smtClean="0"/>
              <a:t>For category recognition the work has focused mainly</a:t>
            </a:r>
            <a:r>
              <a:rPr lang="en-US" baseline="0" dirty="0" smtClean="0"/>
              <a:t> on 2D analysis.</a:t>
            </a:r>
            <a:endParaRPr lang="en-US" dirty="0" smtClean="0"/>
          </a:p>
          <a:p>
            <a:endParaRPr lang="en-US" baseline="0" dirty="0" smtClean="0"/>
          </a:p>
          <a:p>
            <a:r>
              <a:rPr lang="en-US" sz="1200" kern="1200" dirty="0" err="1" smtClean="0">
                <a:solidFill>
                  <a:schemeClr val="tx1"/>
                </a:solidFill>
                <a:latin typeface="+mn-lt"/>
                <a:ea typeface="+mn-ea"/>
                <a:cs typeface="+mn-cs"/>
              </a:rPr>
              <a:t>P.Felzenszwalb,R.Girshick,D.McAllester,andD.Ramanan</a:t>
            </a:r>
            <a:r>
              <a:rPr lang="en-US" sz="1200" kern="1200" dirty="0" smtClean="0">
                <a:solidFill>
                  <a:schemeClr val="tx1"/>
                </a:solidFill>
                <a:latin typeface="+mn-lt"/>
                <a:ea typeface="+mn-ea"/>
                <a:cs typeface="+mn-cs"/>
              </a:rPr>
              <a:t>. Object detection with discriminatively trained part based mod- </a:t>
            </a:r>
            <a:r>
              <a:rPr lang="en-US" sz="1200" kern="1200" dirty="0" err="1" smtClean="0">
                <a:solidFill>
                  <a:schemeClr val="tx1"/>
                </a:solidFill>
                <a:latin typeface="+mn-lt"/>
                <a:ea typeface="+mn-ea"/>
                <a:cs typeface="+mn-cs"/>
              </a:rPr>
              <a:t>els</a:t>
            </a:r>
            <a:r>
              <a:rPr lang="en-US" sz="1200" kern="1200" dirty="0" smtClean="0">
                <a:solidFill>
                  <a:schemeClr val="tx1"/>
                </a:solidFill>
                <a:latin typeface="+mn-lt"/>
                <a:ea typeface="+mn-ea"/>
                <a:cs typeface="+mn-cs"/>
              </a:rPr>
              <a:t>. IEEE PAMI, 32(9), 2010.</a:t>
            </a:r>
          </a:p>
          <a:p>
            <a:r>
              <a:rPr lang="en-US" sz="1200" kern="1200" dirty="0" smtClean="0">
                <a:solidFill>
                  <a:schemeClr val="tx1"/>
                </a:solidFill>
                <a:latin typeface="+mn-lt"/>
                <a:ea typeface="+mn-ea"/>
                <a:cs typeface="+mn-cs"/>
              </a:rPr>
              <a:t>L. </a:t>
            </a:r>
            <a:r>
              <a:rPr lang="en-US" sz="1200" kern="1200" dirty="0" err="1" smtClean="0">
                <a:solidFill>
                  <a:schemeClr val="tx1"/>
                </a:solidFill>
                <a:latin typeface="+mn-lt"/>
                <a:ea typeface="+mn-ea"/>
                <a:cs typeface="+mn-cs"/>
              </a:rPr>
              <a:t>Bourdev</a:t>
            </a:r>
            <a:r>
              <a:rPr lang="en-US" sz="1200" kern="1200" dirty="0" smtClean="0">
                <a:solidFill>
                  <a:schemeClr val="tx1"/>
                </a:solidFill>
                <a:latin typeface="+mn-lt"/>
                <a:ea typeface="+mn-ea"/>
                <a:cs typeface="+mn-cs"/>
              </a:rPr>
              <a:t> and J. </a:t>
            </a:r>
            <a:r>
              <a:rPr lang="en-US" sz="1200" kern="1200" dirty="0" err="1" smtClean="0">
                <a:solidFill>
                  <a:schemeClr val="tx1"/>
                </a:solidFill>
                <a:latin typeface="+mn-lt"/>
                <a:ea typeface="+mn-ea"/>
                <a:cs typeface="+mn-cs"/>
              </a:rPr>
              <a:t>Malik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Poselets</a:t>
            </a:r>
            <a:r>
              <a:rPr lang="en-US" sz="1200" kern="1200" dirty="0" smtClean="0">
                <a:solidFill>
                  <a:schemeClr val="tx1"/>
                </a:solidFill>
                <a:latin typeface="+mn-lt"/>
                <a:ea typeface="+mn-ea"/>
                <a:cs typeface="+mn-cs"/>
              </a:rPr>
              <a:t>: Body part detectors trained using 3D human pose annotations. In ICCV, 2009</a:t>
            </a:r>
          </a:p>
          <a:p>
            <a:r>
              <a:rPr lang="en-US" sz="1200" kern="1200" dirty="0" smtClean="0">
                <a:solidFill>
                  <a:schemeClr val="tx1"/>
                </a:solidFill>
                <a:latin typeface="+mn-lt"/>
                <a:ea typeface="+mn-ea"/>
                <a:cs typeface="+mn-cs"/>
              </a:rPr>
              <a:t>T. </a:t>
            </a:r>
            <a:r>
              <a:rPr lang="en-US" sz="1200" kern="1200" dirty="0" err="1" smtClean="0">
                <a:solidFill>
                  <a:schemeClr val="tx1"/>
                </a:solidFill>
                <a:latin typeface="+mn-lt"/>
                <a:ea typeface="+mn-ea"/>
                <a:cs typeface="+mn-cs"/>
              </a:rPr>
              <a:t>Malisiewicz</a:t>
            </a:r>
            <a:r>
              <a:rPr lang="en-US" sz="1200" kern="1200" dirty="0" smtClean="0">
                <a:solidFill>
                  <a:schemeClr val="tx1"/>
                </a:solidFill>
                <a:latin typeface="+mn-lt"/>
                <a:ea typeface="+mn-ea"/>
                <a:cs typeface="+mn-cs"/>
              </a:rPr>
              <a:t>, A. Gupta, and A. A. </a:t>
            </a:r>
            <a:r>
              <a:rPr lang="en-US" sz="1200" kern="1200" dirty="0" err="1" smtClean="0">
                <a:solidFill>
                  <a:schemeClr val="tx1"/>
                </a:solidFill>
                <a:latin typeface="+mn-lt"/>
                <a:ea typeface="+mn-ea"/>
                <a:cs typeface="+mn-cs"/>
              </a:rPr>
              <a:t>Efros</a:t>
            </a:r>
            <a:r>
              <a:rPr lang="en-US" sz="1200" kern="1200" dirty="0" smtClean="0">
                <a:solidFill>
                  <a:schemeClr val="tx1"/>
                </a:solidFill>
                <a:latin typeface="+mn-lt"/>
                <a:ea typeface="+mn-ea"/>
                <a:cs typeface="+mn-cs"/>
              </a:rPr>
              <a:t>. Ensemble of exemplar-</a:t>
            </a:r>
            <a:r>
              <a:rPr lang="en-US" sz="1200" kern="1200" dirty="0" err="1" smtClean="0">
                <a:solidFill>
                  <a:schemeClr val="tx1"/>
                </a:solidFill>
                <a:latin typeface="+mn-lt"/>
                <a:ea typeface="+mn-ea"/>
                <a:cs typeface="+mn-cs"/>
              </a:rPr>
              <a:t>svms</a:t>
            </a:r>
            <a:r>
              <a:rPr lang="en-US" sz="1200" kern="1200" dirty="0" smtClean="0">
                <a:solidFill>
                  <a:schemeClr val="tx1"/>
                </a:solidFill>
                <a:latin typeface="+mn-lt"/>
                <a:ea typeface="+mn-ea"/>
                <a:cs typeface="+mn-cs"/>
              </a:rPr>
              <a:t> for object detection and beyond. In ICCV, 2011</a:t>
            </a:r>
          </a:p>
          <a:p>
            <a:r>
              <a:rPr lang="en-US" sz="1200" kern="1200" dirty="0" smtClean="0">
                <a:solidFill>
                  <a:schemeClr val="tx1"/>
                </a:solidFill>
                <a:latin typeface="+mn-lt"/>
                <a:ea typeface="+mn-ea"/>
                <a:cs typeface="+mn-cs"/>
              </a:rPr>
              <a:t>S. Singh, A. Gupta, and A. A. </a:t>
            </a:r>
            <a:r>
              <a:rPr lang="en-US" sz="1200" kern="1200" dirty="0" err="1" smtClean="0">
                <a:solidFill>
                  <a:schemeClr val="tx1"/>
                </a:solidFill>
                <a:latin typeface="+mn-lt"/>
                <a:ea typeface="+mn-ea"/>
                <a:cs typeface="+mn-cs"/>
              </a:rPr>
              <a:t>Efros</a:t>
            </a:r>
            <a:r>
              <a:rPr lang="en-US" sz="1200" kern="1200" dirty="0" smtClean="0">
                <a:solidFill>
                  <a:schemeClr val="tx1"/>
                </a:solidFill>
                <a:latin typeface="+mn-lt"/>
                <a:ea typeface="+mn-ea"/>
                <a:cs typeface="+mn-cs"/>
              </a:rPr>
              <a:t>. Unsupervised discovery of mid-level discriminative patches. In ECCV, 2012. </a:t>
            </a:r>
          </a:p>
          <a:p>
            <a:r>
              <a:rPr lang="en-US" sz="1200" b="0" i="0" u="none" strike="noStrike" kern="1200" baseline="0" dirty="0" smtClean="0">
                <a:solidFill>
                  <a:schemeClr val="tx1"/>
                </a:solidFill>
                <a:latin typeface="+mn-lt"/>
                <a:ea typeface="+mn-ea"/>
                <a:cs typeface="+mn-cs"/>
              </a:rPr>
              <a:t>N. </a:t>
            </a:r>
            <a:r>
              <a:rPr lang="en-US" sz="1200" b="0" i="0" u="none" strike="noStrike" kern="1200" baseline="0" dirty="0" err="1" smtClean="0">
                <a:solidFill>
                  <a:schemeClr val="tx1"/>
                </a:solidFill>
                <a:latin typeface="+mn-lt"/>
                <a:ea typeface="+mn-ea"/>
                <a:cs typeface="+mn-cs"/>
              </a:rPr>
              <a:t>Dalal</a:t>
            </a:r>
            <a:r>
              <a:rPr lang="en-US" sz="1200" b="0" i="0" u="none" strike="noStrike" kern="1200" baseline="0" dirty="0" smtClean="0">
                <a:solidFill>
                  <a:schemeClr val="tx1"/>
                </a:solidFill>
                <a:latin typeface="+mn-lt"/>
                <a:ea typeface="+mn-ea"/>
                <a:cs typeface="+mn-cs"/>
              </a:rPr>
              <a:t> and B. </a:t>
            </a:r>
            <a:r>
              <a:rPr lang="en-US" sz="1200" b="0" i="0" u="none" strike="noStrike" kern="1200" baseline="0" dirty="0" err="1" smtClean="0">
                <a:solidFill>
                  <a:schemeClr val="tx1"/>
                </a:solidFill>
                <a:latin typeface="+mn-lt"/>
                <a:ea typeface="+mn-ea"/>
                <a:cs typeface="+mn-cs"/>
              </a:rPr>
              <a:t>Triggs</a:t>
            </a:r>
            <a:r>
              <a:rPr lang="en-US" sz="1200" b="0" i="0" u="none" strike="noStrike" kern="1200" baseline="0" dirty="0" smtClean="0">
                <a:solidFill>
                  <a:schemeClr val="tx1"/>
                </a:solidFill>
                <a:latin typeface="+mn-lt"/>
                <a:ea typeface="+mn-ea"/>
                <a:cs typeface="+mn-cs"/>
              </a:rPr>
              <a:t>. Histograms of Oriented Gradients </a:t>
            </a:r>
            <a:r>
              <a:rPr lang="en-US" sz="1200" b="0" i="0" u="none" strike="noStrike" kern="1200" baseline="0" dirty="0" err="1" smtClean="0">
                <a:solidFill>
                  <a:schemeClr val="tx1"/>
                </a:solidFill>
                <a:latin typeface="+mn-lt"/>
                <a:ea typeface="+mn-ea"/>
                <a:cs typeface="+mn-cs"/>
              </a:rPr>
              <a:t>forHuman</a:t>
            </a:r>
            <a:r>
              <a:rPr lang="en-US" sz="1200" b="0" i="0" u="none" strike="noStrike" kern="1200" baseline="0" dirty="0" smtClean="0">
                <a:solidFill>
                  <a:schemeClr val="tx1"/>
                </a:solidFill>
                <a:latin typeface="+mn-lt"/>
                <a:ea typeface="+mn-ea"/>
                <a:cs typeface="+mn-cs"/>
              </a:rPr>
              <a:t> Detection. In CVPR, 2005.</a:t>
            </a:r>
          </a:p>
          <a:p>
            <a:r>
              <a:rPr lang="en-US" sz="1200" b="0" i="0" u="none" strike="noStrike" kern="1200" baseline="0" dirty="0" smtClean="0">
                <a:solidFill>
                  <a:schemeClr val="tx1"/>
                </a:solidFill>
                <a:latin typeface="+mn-lt"/>
                <a:ea typeface="+mn-ea"/>
                <a:cs typeface="+mn-cs"/>
              </a:rPr>
              <a:t>J. </a:t>
            </a:r>
            <a:r>
              <a:rPr lang="en-US" sz="1200" b="0" i="0" u="none" strike="noStrike" kern="1200" baseline="0" dirty="0" err="1" smtClean="0">
                <a:solidFill>
                  <a:schemeClr val="tx1"/>
                </a:solidFill>
                <a:latin typeface="+mn-lt"/>
                <a:ea typeface="+mn-ea"/>
                <a:cs typeface="+mn-cs"/>
              </a:rPr>
              <a:t>Philbin</a:t>
            </a:r>
            <a:r>
              <a:rPr lang="en-US" sz="1200" b="0" i="0" u="none" strike="noStrike" kern="1200" baseline="0" dirty="0" smtClean="0">
                <a:solidFill>
                  <a:schemeClr val="tx1"/>
                </a:solidFill>
                <a:latin typeface="+mn-lt"/>
                <a:ea typeface="+mn-ea"/>
                <a:cs typeface="+mn-cs"/>
              </a:rPr>
              <a:t>, O. Chum, M. </a:t>
            </a:r>
            <a:r>
              <a:rPr lang="en-US" sz="1200" b="0" i="0" u="none" strike="noStrike" kern="1200" baseline="0" dirty="0" err="1" smtClean="0">
                <a:solidFill>
                  <a:schemeClr val="tx1"/>
                </a:solidFill>
                <a:latin typeface="+mn-lt"/>
                <a:ea typeface="+mn-ea"/>
                <a:cs typeface="+mn-cs"/>
              </a:rPr>
              <a:t>Isard</a:t>
            </a:r>
            <a:r>
              <a:rPr lang="en-US" sz="1200" b="0" i="0" u="none" strike="noStrike" kern="1200" baseline="0" dirty="0" smtClean="0">
                <a:solidFill>
                  <a:schemeClr val="tx1"/>
                </a:solidFill>
                <a:latin typeface="+mn-lt"/>
                <a:ea typeface="+mn-ea"/>
                <a:cs typeface="+mn-cs"/>
              </a:rPr>
              <a:t>, J. </a:t>
            </a:r>
            <a:r>
              <a:rPr lang="en-US" sz="1200" b="0" i="0" u="none" strike="noStrike" kern="1200" baseline="0" dirty="0" err="1" smtClean="0">
                <a:solidFill>
                  <a:schemeClr val="tx1"/>
                </a:solidFill>
                <a:latin typeface="+mn-lt"/>
                <a:ea typeface="+mn-ea"/>
                <a:cs typeface="+mn-cs"/>
              </a:rPr>
              <a:t>Sivic</a:t>
            </a:r>
            <a:r>
              <a:rPr lang="en-US" sz="1200" b="0" i="0" u="none" strike="noStrike" kern="1200" baseline="0" dirty="0" smtClean="0">
                <a:solidFill>
                  <a:schemeClr val="tx1"/>
                </a:solidFill>
                <a:latin typeface="+mn-lt"/>
                <a:ea typeface="+mn-ea"/>
                <a:cs typeface="+mn-cs"/>
              </a:rPr>
              <a:t>, and A. </a:t>
            </a:r>
            <a:r>
              <a:rPr lang="en-US" sz="1200" b="0" i="0" u="none" strike="noStrike" kern="1200" baseline="0" dirty="0" err="1" smtClean="0">
                <a:solidFill>
                  <a:schemeClr val="tx1"/>
                </a:solidFill>
                <a:latin typeface="+mn-lt"/>
                <a:ea typeface="+mn-ea"/>
                <a:cs typeface="+mn-cs"/>
              </a:rPr>
              <a:t>Zisserman</a:t>
            </a:r>
            <a:r>
              <a:rPr lang="en-US" sz="1200" b="0" i="0" u="none" strike="noStrike" kern="1200" baseline="0" dirty="0" smtClean="0">
                <a:solidFill>
                  <a:schemeClr val="tx1"/>
                </a:solidFill>
                <a:latin typeface="+mn-lt"/>
                <a:ea typeface="+mn-ea"/>
                <a:cs typeface="+mn-cs"/>
              </a:rPr>
              <a:t>. Object retrieval with large vocabularies and fast spatial matching. In CVPR, 2007.</a:t>
            </a:r>
          </a:p>
          <a:p>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3D category recognition is typically limited to simplified</a:t>
            </a:r>
            <a:r>
              <a:rPr lang="en-US" baseline="0" dirty="0" smtClean="0"/>
              <a:t> models such as deformable basis, collection of planar parts, or cuboids, </a:t>
            </a:r>
            <a:endParaRPr lang="en-US" dirty="0" smtClean="0"/>
          </a:p>
          <a:p>
            <a:endParaRPr lang="en-US" baseline="0" dirty="0" smtClean="0"/>
          </a:p>
          <a:p>
            <a:r>
              <a:rPr lang="en-US" baseline="0" dirty="0" smtClean="0"/>
              <a:t>But such simple models may not represent accurately complex categories.</a:t>
            </a:r>
          </a:p>
          <a:p>
            <a:endParaRPr lang="en-US" baseline="0" dirty="0" smtClean="0"/>
          </a:p>
          <a:p>
            <a:endParaRPr lang="en-US" baseline="0" dirty="0" smtClean="0"/>
          </a:p>
          <a:p>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Savarese</a:t>
            </a:r>
            <a:r>
              <a:rPr lang="en-US" sz="1200" b="0" i="0" kern="1200" dirty="0" smtClean="0">
                <a:solidFill>
                  <a:schemeClr val="tx1"/>
                </a:solidFill>
                <a:effectLst/>
                <a:latin typeface="+mn-lt"/>
                <a:ea typeface="+mn-ea"/>
                <a:cs typeface="+mn-cs"/>
              </a:rPr>
              <a:t> and L. </a:t>
            </a:r>
            <a:r>
              <a:rPr lang="en-US" sz="1200" b="0" i="0" kern="1200" dirty="0" err="1" smtClean="0">
                <a:solidFill>
                  <a:schemeClr val="tx1"/>
                </a:solidFill>
                <a:effectLst/>
                <a:latin typeface="+mn-lt"/>
                <a:ea typeface="+mn-ea"/>
                <a:cs typeface="+mn-cs"/>
              </a:rPr>
              <a:t>Fei-Fei</a:t>
            </a:r>
            <a:r>
              <a:rPr lang="en-US" sz="1200" b="0" i="0" kern="1200" dirty="0" smtClean="0">
                <a:solidFill>
                  <a:schemeClr val="tx1"/>
                </a:solidFill>
                <a:effectLst/>
                <a:latin typeface="+mn-lt"/>
                <a:ea typeface="+mn-ea"/>
                <a:cs typeface="+mn-cs"/>
              </a:rPr>
              <a:t>. 3D generic object categorization,</a:t>
            </a:r>
            <a:r>
              <a:rPr lang="en-US" dirty="0" smtClean="0"/>
              <a:t/>
            </a:r>
            <a:br>
              <a:rPr lang="en-US" dirty="0" smtClean="0"/>
            </a:br>
            <a:r>
              <a:rPr lang="en-US" sz="1200" b="0" i="0" kern="1200" dirty="0" smtClean="0">
                <a:solidFill>
                  <a:schemeClr val="tx1"/>
                </a:solidFill>
                <a:effectLst/>
                <a:latin typeface="+mn-lt"/>
                <a:ea typeface="+mn-ea"/>
                <a:cs typeface="+mn-cs"/>
              </a:rPr>
              <a:t>localization and pose estimation. Proc. of IEEE International Conf. in</a:t>
            </a:r>
            <a:r>
              <a:rPr lang="en-US" dirty="0" smtClean="0"/>
              <a:t/>
            </a:r>
            <a:br>
              <a:rPr lang="en-US" dirty="0" smtClean="0"/>
            </a:br>
            <a:r>
              <a:rPr lang="en-US" sz="1200" b="0" i="0" kern="1200" dirty="0" smtClean="0">
                <a:solidFill>
                  <a:schemeClr val="tx1"/>
                </a:solidFill>
                <a:effectLst/>
                <a:latin typeface="+mn-lt"/>
                <a:ea typeface="+mn-ea"/>
                <a:cs typeface="+mn-cs"/>
              </a:rPr>
              <a:t>Computer Vision (ICCV), 1-8, Brazil, October, </a:t>
            </a:r>
            <a:r>
              <a:rPr lang="en-US" sz="1200" b="0" i="0" kern="1200" dirty="0" smtClean="0">
                <a:solidFill>
                  <a:schemeClr val="tx1"/>
                </a:solidFill>
                <a:effectLst/>
                <a:latin typeface="+mn-lt"/>
                <a:ea typeface="+mn-ea"/>
                <a:cs typeface="+mn-cs"/>
              </a:rPr>
              <a:t>2007</a:t>
            </a:r>
            <a:endParaRPr lang="en-US" baseline="0" dirty="0" smtClean="0"/>
          </a:p>
          <a:p>
            <a:r>
              <a:rPr lang="en-US" sz="1200" b="0" i="0" u="none" strike="noStrike" kern="1200" baseline="0" dirty="0" smtClean="0">
                <a:solidFill>
                  <a:schemeClr val="tx1"/>
                </a:solidFill>
                <a:latin typeface="+mn-lt"/>
                <a:ea typeface="+mn-ea"/>
                <a:cs typeface="+mn-cs"/>
              </a:rPr>
              <a:t>W. Choi, Y. Chao, C. </a:t>
            </a:r>
            <a:r>
              <a:rPr lang="en-US" sz="1200" b="0" i="0" u="none" strike="noStrike" kern="1200" baseline="0" dirty="0" err="1" smtClean="0">
                <a:solidFill>
                  <a:schemeClr val="tx1"/>
                </a:solidFill>
                <a:latin typeface="+mn-lt"/>
                <a:ea typeface="+mn-ea"/>
                <a:cs typeface="+mn-cs"/>
              </a:rPr>
              <a:t>Pantofaru</a:t>
            </a:r>
            <a:r>
              <a:rPr lang="en-US" sz="1200" b="0" i="0" u="none" strike="noStrike" kern="1200" baseline="0" dirty="0" smtClean="0">
                <a:solidFill>
                  <a:schemeClr val="tx1"/>
                </a:solidFill>
                <a:latin typeface="+mn-lt"/>
                <a:ea typeface="+mn-ea"/>
                <a:cs typeface="+mn-cs"/>
              </a:rPr>
              <a:t>, and S. </a:t>
            </a:r>
            <a:r>
              <a:rPr lang="en-US" sz="1200" b="0" i="0" u="none" strike="noStrike" kern="1200" baseline="0" dirty="0" err="1" smtClean="0">
                <a:solidFill>
                  <a:schemeClr val="tx1"/>
                </a:solidFill>
                <a:latin typeface="+mn-lt"/>
                <a:ea typeface="+mn-ea"/>
                <a:cs typeface="+mn-cs"/>
              </a:rPr>
              <a:t>Savarese</a:t>
            </a:r>
            <a:r>
              <a:rPr lang="en-US" sz="1200" b="0" i="0" u="none" strike="noStrike" kern="1200" baseline="0" dirty="0" smtClean="0">
                <a:solidFill>
                  <a:schemeClr val="tx1"/>
                </a:solidFill>
                <a:latin typeface="+mn-lt"/>
                <a:ea typeface="+mn-ea"/>
                <a:cs typeface="+mn-cs"/>
              </a:rPr>
              <a:t>. Understanding</a:t>
            </a:r>
          </a:p>
          <a:p>
            <a:r>
              <a:rPr lang="en-US" sz="1200" b="0" i="0" u="none" strike="noStrike" kern="1200" baseline="0" dirty="0" smtClean="0">
                <a:solidFill>
                  <a:schemeClr val="tx1"/>
                </a:solidFill>
                <a:latin typeface="+mn-lt"/>
                <a:ea typeface="+mn-ea"/>
                <a:cs typeface="+mn-cs"/>
              </a:rPr>
              <a:t>indoor scenes using 3D geometric phrases. In CVPR,</a:t>
            </a:r>
          </a:p>
          <a:p>
            <a:r>
              <a:rPr lang="en-US" sz="1200" b="0" i="0" u="none" strike="noStrike" kern="1200" baseline="0" dirty="0" smtClean="0">
                <a:solidFill>
                  <a:schemeClr val="tx1"/>
                </a:solidFill>
                <a:latin typeface="+mn-lt"/>
                <a:ea typeface="+mn-ea"/>
                <a:cs typeface="+mn-cs"/>
              </a:rPr>
              <a:t>2013</a:t>
            </a:r>
            <a:r>
              <a:rPr lang="en-US" sz="1200" b="0" i="0" u="none" strike="noStrike" kern="1200" baseline="0" dirty="0" smtClean="0">
                <a:solidFill>
                  <a:schemeClr val="tx1"/>
                </a:solidFill>
                <a:latin typeface="+mn-lt"/>
                <a:ea typeface="+mn-ea"/>
                <a:cs typeface="+mn-cs"/>
              </a:rPr>
              <a:t>.</a:t>
            </a:r>
            <a:endParaRPr lang="en-US" baseline="0" dirty="0" smtClean="0"/>
          </a:p>
          <a:p>
            <a:r>
              <a:rPr lang="en-US" sz="1200" kern="1200" dirty="0" smtClean="0">
                <a:solidFill>
                  <a:schemeClr val="tx1"/>
                </a:solidFill>
                <a:latin typeface="+mn-lt"/>
                <a:ea typeface="+mn-ea"/>
                <a:cs typeface="+mn-cs"/>
              </a:rPr>
              <a:t>M. </a:t>
            </a:r>
            <a:r>
              <a:rPr lang="en-US" sz="1200" kern="1200" dirty="0" err="1" smtClean="0">
                <a:solidFill>
                  <a:schemeClr val="tx1"/>
                </a:solidFill>
                <a:latin typeface="+mn-lt"/>
                <a:ea typeface="+mn-ea"/>
                <a:cs typeface="+mn-cs"/>
              </a:rPr>
              <a:t>Hejrati</a:t>
            </a:r>
            <a:r>
              <a:rPr lang="en-US" sz="1200" kern="1200" dirty="0" smtClean="0">
                <a:solidFill>
                  <a:schemeClr val="tx1"/>
                </a:solidFill>
                <a:latin typeface="+mn-lt"/>
                <a:ea typeface="+mn-ea"/>
                <a:cs typeface="+mn-cs"/>
              </a:rPr>
              <a:t> and D. </a:t>
            </a:r>
            <a:r>
              <a:rPr lang="en-US" sz="1200" kern="1200" dirty="0" err="1" smtClean="0">
                <a:solidFill>
                  <a:schemeClr val="tx1"/>
                </a:solidFill>
                <a:latin typeface="+mn-lt"/>
                <a:ea typeface="+mn-ea"/>
                <a:cs typeface="+mn-cs"/>
              </a:rPr>
              <a:t>Ramanan</a:t>
            </a:r>
            <a:r>
              <a:rPr lang="en-US" sz="1200" kern="1200" dirty="0" smtClean="0">
                <a:solidFill>
                  <a:schemeClr val="tx1"/>
                </a:solidFill>
                <a:latin typeface="+mn-lt"/>
                <a:ea typeface="+mn-ea"/>
                <a:cs typeface="+mn-cs"/>
              </a:rPr>
              <a:t>. Analyzing 3D objects in </a:t>
            </a:r>
            <a:r>
              <a:rPr lang="en-US" sz="1200" kern="1200" dirty="0" err="1" smtClean="0">
                <a:solidFill>
                  <a:schemeClr val="tx1"/>
                </a:solidFill>
                <a:latin typeface="+mn-lt"/>
                <a:ea typeface="+mn-ea"/>
                <a:cs typeface="+mn-cs"/>
              </a:rPr>
              <a:t>clut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tered</a:t>
            </a:r>
            <a:r>
              <a:rPr lang="en-US" sz="1200" kern="1200" dirty="0" smtClean="0">
                <a:solidFill>
                  <a:schemeClr val="tx1"/>
                </a:solidFill>
                <a:latin typeface="+mn-lt"/>
                <a:ea typeface="+mn-ea"/>
                <a:cs typeface="+mn-cs"/>
              </a:rPr>
              <a:t> images. In NIPS, 2012. </a:t>
            </a:r>
          </a:p>
          <a:p>
            <a:r>
              <a:rPr lang="en-US" sz="1200" kern="1200" dirty="0" smtClean="0">
                <a:solidFill>
                  <a:schemeClr val="tx1"/>
                </a:solidFill>
                <a:latin typeface="+mn-lt"/>
                <a:ea typeface="+mn-ea"/>
                <a:cs typeface="+mn-cs"/>
              </a:rPr>
              <a:t>B. </a:t>
            </a:r>
            <a:r>
              <a:rPr lang="en-US" sz="1200" kern="1200" dirty="0" err="1" smtClean="0">
                <a:solidFill>
                  <a:schemeClr val="tx1"/>
                </a:solidFill>
                <a:latin typeface="+mn-lt"/>
                <a:ea typeface="+mn-ea"/>
                <a:cs typeface="+mn-cs"/>
              </a:rPr>
              <a:t>Pepik</a:t>
            </a:r>
            <a:r>
              <a:rPr lang="en-US" sz="1200" kern="1200" dirty="0" smtClean="0">
                <a:solidFill>
                  <a:schemeClr val="tx1"/>
                </a:solidFill>
                <a:latin typeface="+mn-lt"/>
                <a:ea typeface="+mn-ea"/>
                <a:cs typeface="+mn-cs"/>
              </a:rPr>
              <a:t>, M. Stark, P. </a:t>
            </a:r>
            <a:r>
              <a:rPr lang="en-US" sz="1200" kern="1200" dirty="0" err="1" smtClean="0">
                <a:solidFill>
                  <a:schemeClr val="tx1"/>
                </a:solidFill>
                <a:latin typeface="+mn-lt"/>
                <a:ea typeface="+mn-ea"/>
                <a:cs typeface="+mn-cs"/>
              </a:rPr>
              <a:t>Gehler</a:t>
            </a:r>
            <a:r>
              <a:rPr lang="en-US" sz="1200" kern="1200" dirty="0" smtClean="0">
                <a:solidFill>
                  <a:schemeClr val="tx1"/>
                </a:solidFill>
                <a:latin typeface="+mn-lt"/>
                <a:ea typeface="+mn-ea"/>
                <a:cs typeface="+mn-cs"/>
              </a:rPr>
              <a:t>, and B. </a:t>
            </a:r>
            <a:r>
              <a:rPr lang="en-US" sz="1200" kern="1200" dirty="0" err="1" smtClean="0">
                <a:solidFill>
                  <a:schemeClr val="tx1"/>
                </a:solidFill>
                <a:latin typeface="+mn-lt"/>
                <a:ea typeface="+mn-ea"/>
                <a:cs typeface="+mn-cs"/>
              </a:rPr>
              <a:t>Schiele</a:t>
            </a:r>
            <a:r>
              <a:rPr lang="en-US" sz="1200" kern="1200" dirty="0" smtClean="0">
                <a:solidFill>
                  <a:schemeClr val="tx1"/>
                </a:solidFill>
                <a:latin typeface="+mn-lt"/>
                <a:ea typeface="+mn-ea"/>
                <a:cs typeface="+mn-cs"/>
              </a:rPr>
              <a:t>. Teaching 3D geometry to deformable part models. In CVPR, 2012.</a:t>
            </a:r>
          </a:p>
          <a:p>
            <a:r>
              <a:rPr lang="en-US" sz="1200" kern="1200" dirty="0" smtClean="0">
                <a:solidFill>
                  <a:schemeClr val="tx1"/>
                </a:solidFill>
                <a:latin typeface="+mn-lt"/>
                <a:ea typeface="+mn-ea"/>
                <a:cs typeface="+mn-cs"/>
              </a:rPr>
              <a:t>M. Zia, M. Stark, B. </a:t>
            </a:r>
            <a:r>
              <a:rPr lang="en-US" sz="1200" kern="1200" dirty="0" err="1" smtClean="0">
                <a:solidFill>
                  <a:schemeClr val="tx1"/>
                </a:solidFill>
                <a:latin typeface="+mn-lt"/>
                <a:ea typeface="+mn-ea"/>
                <a:cs typeface="+mn-cs"/>
              </a:rPr>
              <a:t>Schiele</a:t>
            </a:r>
            <a:r>
              <a:rPr lang="en-US" sz="1200" kern="1200" dirty="0" smtClean="0">
                <a:solidFill>
                  <a:schemeClr val="tx1"/>
                </a:solidFill>
                <a:latin typeface="+mn-lt"/>
                <a:ea typeface="+mn-ea"/>
                <a:cs typeface="+mn-cs"/>
              </a:rPr>
              <a:t>, and K. Schindler. Detailed 3Drepresentations for object recognition and modeling. IEEE PAMI, 2013. 2</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 Xiang and S. </a:t>
            </a:r>
            <a:r>
              <a:rPr lang="en-US" sz="1200" kern="1200" dirty="0" err="1" smtClean="0">
                <a:solidFill>
                  <a:schemeClr val="tx1"/>
                </a:solidFill>
                <a:latin typeface="+mn-lt"/>
                <a:ea typeface="+mn-ea"/>
                <a:cs typeface="+mn-cs"/>
              </a:rPr>
              <a:t>Savarese</a:t>
            </a:r>
            <a:r>
              <a:rPr lang="en-US" sz="1200" kern="1200" dirty="0" smtClean="0">
                <a:solidFill>
                  <a:schemeClr val="tx1"/>
                </a:solidFill>
                <a:latin typeface="+mn-lt"/>
                <a:ea typeface="+mn-ea"/>
                <a:cs typeface="+mn-cs"/>
              </a:rPr>
              <a:t>. Estimating the aspect layout </a:t>
            </a:r>
            <a:r>
              <a:rPr lang="en-US" sz="1200" kern="1200" dirty="0" err="1" smtClean="0">
                <a:solidFill>
                  <a:schemeClr val="tx1"/>
                </a:solidFill>
                <a:latin typeface="+mn-lt"/>
                <a:ea typeface="+mn-ea"/>
                <a:cs typeface="+mn-cs"/>
              </a:rPr>
              <a:t>ofobject</a:t>
            </a:r>
            <a:r>
              <a:rPr lang="en-US" sz="1200" kern="1200" dirty="0" smtClean="0">
                <a:solidFill>
                  <a:schemeClr val="tx1"/>
                </a:solidFill>
                <a:latin typeface="+mn-lt"/>
                <a:ea typeface="+mn-ea"/>
                <a:cs typeface="+mn-cs"/>
              </a:rPr>
              <a:t> categories. In CVPR, 2012. </a:t>
            </a:r>
          </a:p>
          <a:p>
            <a:r>
              <a:rPr lang="en-US" sz="1200" kern="1200" dirty="0" smtClean="0">
                <a:solidFill>
                  <a:schemeClr val="tx1"/>
                </a:solidFill>
                <a:latin typeface="+mn-lt"/>
                <a:ea typeface="+mn-ea"/>
                <a:cs typeface="+mn-cs"/>
              </a:rPr>
              <a:t>L. Del </a:t>
            </a:r>
            <a:r>
              <a:rPr lang="en-US" sz="1200" kern="1200" dirty="0" err="1" smtClean="0">
                <a:solidFill>
                  <a:schemeClr val="tx1"/>
                </a:solidFill>
                <a:latin typeface="+mn-lt"/>
                <a:ea typeface="+mn-ea"/>
                <a:cs typeface="+mn-cs"/>
              </a:rPr>
              <a:t>Pero</a:t>
            </a:r>
            <a:r>
              <a:rPr lang="en-US" sz="1200" kern="1200" dirty="0" smtClean="0">
                <a:solidFill>
                  <a:schemeClr val="tx1"/>
                </a:solidFill>
                <a:latin typeface="+mn-lt"/>
                <a:ea typeface="+mn-ea"/>
                <a:cs typeface="+mn-cs"/>
              </a:rPr>
              <a:t>, J. </a:t>
            </a:r>
            <a:r>
              <a:rPr lang="en-US" sz="1200" kern="1200" dirty="0" err="1" smtClean="0">
                <a:solidFill>
                  <a:schemeClr val="tx1"/>
                </a:solidFill>
                <a:latin typeface="+mn-lt"/>
                <a:ea typeface="+mn-ea"/>
                <a:cs typeface="+mn-cs"/>
              </a:rPr>
              <a:t>Bowdish</a:t>
            </a:r>
            <a:r>
              <a:rPr lang="en-US" sz="1200" kern="1200" dirty="0" smtClean="0">
                <a:solidFill>
                  <a:schemeClr val="tx1"/>
                </a:solidFill>
                <a:latin typeface="+mn-lt"/>
                <a:ea typeface="+mn-ea"/>
                <a:cs typeface="+mn-cs"/>
              </a:rPr>
              <a:t>, B. </a:t>
            </a:r>
            <a:r>
              <a:rPr lang="en-US" sz="1200" kern="1200" dirty="0" err="1" smtClean="0">
                <a:solidFill>
                  <a:schemeClr val="tx1"/>
                </a:solidFill>
                <a:latin typeface="+mn-lt"/>
                <a:ea typeface="+mn-ea"/>
                <a:cs typeface="+mn-cs"/>
              </a:rPr>
              <a:t>Kermgard</a:t>
            </a:r>
            <a:r>
              <a:rPr lang="en-US" sz="1200" kern="1200" dirty="0" smtClean="0">
                <a:solidFill>
                  <a:schemeClr val="tx1"/>
                </a:solidFill>
                <a:latin typeface="+mn-lt"/>
                <a:ea typeface="+mn-ea"/>
                <a:cs typeface="+mn-cs"/>
              </a:rPr>
              <a:t>, E. Hartley, and K. Barnard. Understanding Bayesian rooms using composite 3D object models. In CVPR, 2013</a:t>
            </a:r>
          </a:p>
          <a:p>
            <a:r>
              <a:rPr lang="en-US" sz="1200" kern="1200" dirty="0" smtClean="0">
                <a:solidFill>
                  <a:schemeClr val="tx1"/>
                </a:solidFill>
                <a:latin typeface="+mn-lt"/>
                <a:ea typeface="+mn-ea"/>
                <a:cs typeface="+mn-cs"/>
              </a:rPr>
              <a:t>J. Xiao, B. Russell, and A. </a:t>
            </a:r>
            <a:r>
              <a:rPr lang="en-US" sz="1200" kern="1200" dirty="0" err="1" smtClean="0">
                <a:solidFill>
                  <a:schemeClr val="tx1"/>
                </a:solidFill>
                <a:latin typeface="+mn-lt"/>
                <a:ea typeface="+mn-ea"/>
                <a:cs typeface="+mn-cs"/>
              </a:rPr>
              <a:t>Torralba</a:t>
            </a:r>
            <a:r>
              <a:rPr lang="en-US" sz="1200" kern="1200" dirty="0" smtClean="0">
                <a:solidFill>
                  <a:schemeClr val="tx1"/>
                </a:solidFill>
                <a:latin typeface="+mn-lt"/>
                <a:ea typeface="+mn-ea"/>
                <a:cs typeface="+mn-cs"/>
              </a:rPr>
              <a:t>. Localizing 3D </a:t>
            </a:r>
            <a:r>
              <a:rPr lang="en-US" sz="1200" kern="1200" dirty="0" err="1" smtClean="0">
                <a:solidFill>
                  <a:schemeClr val="tx1"/>
                </a:solidFill>
                <a:latin typeface="+mn-lt"/>
                <a:ea typeface="+mn-ea"/>
                <a:cs typeface="+mn-cs"/>
              </a:rPr>
              <a:t>cuboidsin</a:t>
            </a:r>
            <a:r>
              <a:rPr lang="en-US" sz="1200" kern="1200" dirty="0" smtClean="0">
                <a:solidFill>
                  <a:schemeClr val="tx1"/>
                </a:solidFill>
                <a:latin typeface="+mn-lt"/>
                <a:ea typeface="+mn-ea"/>
                <a:cs typeface="+mn-cs"/>
              </a:rPr>
              <a:t> single-view images. In NIPS, 2012</a:t>
            </a:r>
          </a:p>
          <a:p>
            <a:r>
              <a:rPr lang="en-US" baseline="0" dirty="0" smtClean="0"/>
              <a:t> </a:t>
            </a:r>
            <a:r>
              <a:rPr lang="en-US" sz="1200" kern="1200" dirty="0" smtClean="0">
                <a:solidFill>
                  <a:schemeClr val="tx1"/>
                </a:solidFill>
                <a:latin typeface="+mn-lt"/>
                <a:ea typeface="+mn-ea"/>
                <a:cs typeface="+mn-cs"/>
              </a:rPr>
              <a:t>S. </a:t>
            </a:r>
            <a:r>
              <a:rPr lang="en-US" sz="1200" kern="1200" dirty="0" err="1" smtClean="0">
                <a:solidFill>
                  <a:schemeClr val="tx1"/>
                </a:solidFill>
                <a:latin typeface="+mn-lt"/>
                <a:ea typeface="+mn-ea"/>
                <a:cs typeface="+mn-cs"/>
              </a:rPr>
              <a:t>Fidler</a:t>
            </a:r>
            <a:r>
              <a:rPr lang="en-US" sz="1200" kern="1200" dirty="0" smtClean="0">
                <a:solidFill>
                  <a:schemeClr val="tx1"/>
                </a:solidFill>
                <a:latin typeface="+mn-lt"/>
                <a:ea typeface="+mn-ea"/>
                <a:cs typeface="+mn-cs"/>
              </a:rPr>
              <a:t>, S. Dickinson, and R. </a:t>
            </a:r>
            <a:r>
              <a:rPr lang="en-US" sz="1200" kern="1200" dirty="0" err="1" smtClean="0">
                <a:solidFill>
                  <a:schemeClr val="tx1"/>
                </a:solidFill>
                <a:latin typeface="+mn-lt"/>
                <a:ea typeface="+mn-ea"/>
                <a:cs typeface="+mn-cs"/>
              </a:rPr>
              <a:t>Urtasun</a:t>
            </a:r>
            <a:r>
              <a:rPr lang="en-US" sz="1200" kern="1200" dirty="0" smtClean="0">
                <a:solidFill>
                  <a:schemeClr val="tx1"/>
                </a:solidFill>
                <a:latin typeface="+mn-lt"/>
                <a:ea typeface="+mn-ea"/>
                <a:cs typeface="+mn-cs"/>
              </a:rPr>
              <a:t>. 3D object detection and viewpoint estimation with a deformable 3D </a:t>
            </a:r>
            <a:r>
              <a:rPr lang="en-US" sz="1200" kern="1200" dirty="0" err="1" smtClean="0">
                <a:solidFill>
                  <a:schemeClr val="tx1"/>
                </a:solidFill>
                <a:latin typeface="+mn-lt"/>
                <a:ea typeface="+mn-ea"/>
                <a:cs typeface="+mn-cs"/>
              </a:rPr>
              <a:t>cuboid</a:t>
            </a:r>
            <a:r>
              <a:rPr lang="en-US" sz="1200" kern="1200" dirty="0" smtClean="0">
                <a:solidFill>
                  <a:schemeClr val="tx1"/>
                </a:solidFill>
                <a:latin typeface="+mn-lt"/>
                <a:ea typeface="+mn-ea"/>
                <a:cs typeface="+mn-cs"/>
              </a:rPr>
              <a:t> model. In NIPS, 2012.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Gupta, A. A. </a:t>
            </a:r>
            <a:r>
              <a:rPr lang="en-US" sz="1200" kern="1200" dirty="0" err="1" smtClean="0">
                <a:solidFill>
                  <a:schemeClr val="tx1"/>
                </a:solidFill>
                <a:latin typeface="+mn-lt"/>
                <a:ea typeface="+mn-ea"/>
                <a:cs typeface="+mn-cs"/>
              </a:rPr>
              <a:t>Efros</a:t>
            </a:r>
            <a:r>
              <a:rPr lang="en-US" sz="1200" kern="1200" dirty="0" smtClean="0">
                <a:solidFill>
                  <a:schemeClr val="tx1"/>
                </a:solidFill>
                <a:latin typeface="+mn-lt"/>
                <a:ea typeface="+mn-ea"/>
                <a:cs typeface="+mn-cs"/>
              </a:rPr>
              <a:t>, and M. Hebert. Blocks world </a:t>
            </a:r>
            <a:r>
              <a:rPr lang="en-US" sz="1200" kern="1200" dirty="0" err="1" smtClean="0">
                <a:solidFill>
                  <a:schemeClr val="tx1"/>
                </a:solidFill>
                <a:latin typeface="+mn-lt"/>
                <a:ea typeface="+mn-ea"/>
                <a:cs typeface="+mn-cs"/>
              </a:rPr>
              <a:t>revis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ited</a:t>
            </a:r>
            <a:r>
              <a:rPr lang="en-US" sz="1200" kern="1200" dirty="0" smtClean="0">
                <a:solidFill>
                  <a:schemeClr val="tx1"/>
                </a:solidFill>
                <a:latin typeface="+mn-lt"/>
                <a:ea typeface="+mn-ea"/>
                <a:cs typeface="+mn-cs"/>
              </a:rPr>
              <a:t>: Image understanding using qualitative geometry and mechanics. In ECCV, 2010.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Chairs are a good example of such a difficult category: they have a difficult geometry, and a huge intra-class variation.</a:t>
            </a:r>
          </a:p>
          <a:p>
            <a:r>
              <a:rPr lang="en-US" baseline="0" dirty="0" smtClean="0"/>
              <a:t>Interestingly, they are also one of the most difficult category for detection in Pascal.</a:t>
            </a:r>
          </a:p>
          <a:p>
            <a:r>
              <a:rPr lang="en-US" baseline="0" dirty="0" smtClean="0"/>
              <a:t>So, in this paper we will take the chair category as our running example.</a:t>
            </a:r>
          </a:p>
        </p:txBody>
      </p:sp>
      <p:sp>
        <p:nvSpPr>
          <p:cNvPr id="4" name="Slide Number Placeholder 3"/>
          <p:cNvSpPr>
            <a:spLocks noGrp="1"/>
          </p:cNvSpPr>
          <p:nvPr>
            <p:ph type="sldNum" sz="quarter" idx="10"/>
          </p:nvPr>
        </p:nvSpPr>
        <p:spPr/>
        <p:txBody>
          <a:bodyPr/>
          <a:lstStyle/>
          <a:p>
            <a:fld id="{C74FD37B-3498-D446-89D6-00405628197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try to break down difficulties.</a:t>
            </a:r>
          </a:p>
          <a:p>
            <a:r>
              <a:rPr lang="en-US" baseline="0" dirty="0" smtClean="0"/>
              <a:t>The first obvious difficulty is the huge class variation.</a:t>
            </a:r>
          </a:p>
          <a:p>
            <a:r>
              <a:rPr lang="en-US" baseline="0" dirty="0" smtClean="0"/>
              <a:t>It will clearly be difficult to align a 3D model of a chair with an image of a completely different chair.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solve this problem,</a:t>
            </a:r>
            <a:r>
              <a:rPr lang="en-US" dirty="0" smtClean="0"/>
              <a:t> we downloaded</a:t>
            </a:r>
            <a:r>
              <a:rPr lang="en-US" baseline="0" dirty="0" smtClean="0"/>
              <a:t> more than 1000 3D models from the internet</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represent</a:t>
            </a:r>
            <a:r>
              <a:rPr lang="en-US" baseline="0" dirty="0" smtClean="0"/>
              <a:t> the chair category with this very big collection of models.</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15</a:t>
            </a:fld>
            <a:endParaRPr lang="en-US"/>
          </a:p>
        </p:txBody>
      </p:sp>
    </p:spTree>
    <p:extLst>
      <p:ext uri="{BB962C8B-B14F-4D97-AF65-F5344CB8AC3E}">
        <p14:creationId xmlns:p14="http://schemas.microsoft.com/office/powerpoint/2010/main" val="284494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second difficulty we face is that</a:t>
            </a:r>
            <a:r>
              <a:rPr lang="en-US" baseline="0" dirty="0" smtClean="0"/>
              <a:t> due to their complex geometry, the appearance of chairs change completely with the viewpoint</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 be able to deal with this variation, we render approximately</a:t>
            </a:r>
            <a:r>
              <a:rPr lang="en-US" baseline="0" dirty="0" smtClean="0"/>
              <a:t> 60 representative view of each of our chair model.</a:t>
            </a:r>
          </a:p>
        </p:txBody>
      </p:sp>
      <p:sp>
        <p:nvSpPr>
          <p:cNvPr id="4" name="Slide Number Placeholder 3"/>
          <p:cNvSpPr>
            <a:spLocks noGrp="1"/>
          </p:cNvSpPr>
          <p:nvPr>
            <p:ph type="sldNum" sz="quarter" idx="10"/>
          </p:nvPr>
        </p:nvSpPr>
        <p:spPr/>
        <p:txBody>
          <a:bodyPr/>
          <a:lstStyle/>
          <a:p>
            <a:fld id="{C74FD37B-3498-D446-89D6-00405628197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So at this point, we have a discrete 2d representation of the chair category, one dimension being style, and the other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one viewpoint.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However, even with all our models we'll never be able to get an exact match with all image.</a:t>
            </a:r>
          </a:p>
          <a:p>
            <a:r>
              <a:rPr lang="en-US" sz="1200" b="0" i="0" kern="1200" dirty="0" smtClean="0">
                <a:solidFill>
                  <a:schemeClr val="tx1"/>
                </a:solidFill>
                <a:effectLst/>
                <a:latin typeface="+mn-lt"/>
                <a:ea typeface="+mn-ea"/>
                <a:cs typeface="+mn-cs"/>
              </a:rPr>
              <a:t>For example, this match looks good,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19</a:t>
            </a:fld>
            <a:endParaRPr lang="en-US"/>
          </a:p>
        </p:txBody>
      </p:sp>
    </p:spTree>
    <p:extLst>
      <p:ext uri="{BB962C8B-B14F-4D97-AF65-F5344CB8AC3E}">
        <p14:creationId xmlns:p14="http://schemas.microsoft.com/office/powerpoint/2010/main" val="268537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you have a robot,</a:t>
            </a:r>
          </a:p>
          <a:p>
            <a:r>
              <a:rPr lang="en-US" dirty="0" smtClean="0"/>
              <a:t>And</a:t>
            </a:r>
            <a:r>
              <a:rPr lang="en-US" baseline="0" dirty="0" smtClean="0"/>
              <a:t> h</a:t>
            </a:r>
            <a:r>
              <a:rPr lang="en-US" dirty="0" smtClean="0"/>
              <a:t>e is tired,</a:t>
            </a:r>
            <a:r>
              <a:rPr lang="en-US" baseline="0" dirty="0" smtClean="0"/>
              <a:t> so you want him to sit down.</a:t>
            </a:r>
          </a:p>
          <a:p>
            <a:r>
              <a:rPr lang="en-US" baseline="0" dirty="0" smtClean="0"/>
              <a:t>Let’s see what there is in our computer vision toolbox to help him.</a:t>
            </a:r>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but if you try, you'll realize that you  will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not be able to align precisely the 3D model with the image.</a:t>
            </a:r>
          </a:p>
          <a:p>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20</a:t>
            </a:fld>
            <a:endParaRPr lang="en-US"/>
          </a:p>
        </p:txBody>
      </p:sp>
    </p:spTree>
    <p:extLst>
      <p:ext uri="{BB962C8B-B14F-4D97-AF65-F5344CB8AC3E}">
        <p14:creationId xmlns:p14="http://schemas.microsoft.com/office/powerpoint/2010/main" val="104979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example, the top of the</a:t>
            </a:r>
            <a:r>
              <a:rPr lang="en-US" sz="1200" b="0" i="0" kern="1200" baseline="0" dirty="0" smtClean="0">
                <a:solidFill>
                  <a:schemeClr val="tx1"/>
                </a:solidFill>
                <a:effectLst/>
                <a:latin typeface="+mn-lt"/>
                <a:ea typeface="+mn-ea"/>
                <a:cs typeface="+mn-cs"/>
              </a:rPr>
              <a:t> model </a:t>
            </a:r>
            <a:r>
              <a:rPr lang="en-US" sz="1200" b="0" i="0" kern="1200" dirty="0" smtClean="0">
                <a:solidFill>
                  <a:schemeClr val="tx1"/>
                </a:solidFill>
                <a:effectLst/>
                <a:latin typeface="+mn-lt"/>
                <a:ea typeface="+mn-ea"/>
                <a:cs typeface="+mn-cs"/>
              </a:rPr>
              <a:t> is not high enough, the legs are oriented differently, and there is a bar on the image but not in the model.</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21</a:t>
            </a:fld>
            <a:endParaRPr lang="en-US"/>
          </a:p>
        </p:txBody>
      </p:sp>
    </p:spTree>
    <p:extLst>
      <p:ext uri="{BB962C8B-B14F-4D97-AF65-F5344CB8AC3E}">
        <p14:creationId xmlns:p14="http://schemas.microsoft.com/office/powerpoint/2010/main" val="68404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way we address it is to break the</a:t>
            </a:r>
            <a:r>
              <a:rPr lang="en-US" sz="1200" b="0" i="0" kern="1200" baseline="0" dirty="0" smtClean="0">
                <a:solidFill>
                  <a:schemeClr val="tx1"/>
                </a:solidFill>
                <a:effectLst/>
                <a:latin typeface="+mn-lt"/>
                <a:ea typeface="+mn-ea"/>
                <a:cs typeface="+mn-cs"/>
              </a:rPr>
              <a:t> rendered views</a:t>
            </a:r>
            <a:r>
              <a:rPr lang="en-US" sz="1200" b="0" i="0" kern="1200" dirty="0" smtClean="0">
                <a:solidFill>
                  <a:schemeClr val="tx1"/>
                </a:solidFill>
                <a:effectLst/>
                <a:latin typeface="+mn-lt"/>
                <a:ea typeface="+mn-ea"/>
                <a:cs typeface="+mn-cs"/>
              </a:rPr>
              <a:t> into parts,</a:t>
            </a:r>
            <a:r>
              <a:rPr lang="en-US" sz="1200" b="0" i="0" kern="1200" baseline="0" dirty="0" smtClean="0">
                <a:solidFill>
                  <a:schemeClr val="tx1"/>
                </a:solidFill>
                <a:effectLst/>
                <a:latin typeface="+mn-lt"/>
                <a:ea typeface="+mn-ea"/>
                <a:cs typeface="+mn-cs"/>
              </a:rPr>
              <a:t> which can move with respect to each other</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22</a:t>
            </a:fld>
            <a:endParaRPr lang="en-US"/>
          </a:p>
        </p:txBody>
      </p:sp>
    </p:spTree>
    <p:extLst>
      <p:ext uri="{BB962C8B-B14F-4D97-AF65-F5344CB8AC3E}">
        <p14:creationId xmlns:p14="http://schemas.microsoft.com/office/powerpoint/2010/main" val="37519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The pipeline we will follow is will have to follow is now clear. </a:t>
            </a:r>
          </a:p>
          <a:p>
            <a:r>
              <a:rPr lang="en-US" sz="1200" b="0" i="0" kern="1200" dirty="0" smtClean="0">
                <a:solidFill>
                  <a:schemeClr val="tx1"/>
                </a:solidFill>
                <a:effectLst/>
                <a:latin typeface="+mn-lt"/>
                <a:ea typeface="+mn-ea"/>
                <a:cs typeface="+mn-cs"/>
              </a:rPr>
              <a:t>First we collect a large collection of 3D chairs, </a:t>
            </a:r>
          </a:p>
          <a:p>
            <a:r>
              <a:rPr lang="en-US" sz="1200" b="0" i="0" kern="1200" dirty="0" smtClean="0">
                <a:solidFill>
                  <a:schemeClr val="tx1"/>
                </a:solidFill>
                <a:effectLst/>
                <a:latin typeface="+mn-lt"/>
                <a:ea typeface="+mn-ea"/>
                <a:cs typeface="+mn-cs"/>
              </a:rPr>
              <a:t>then we render representative views from the models, </a:t>
            </a:r>
          </a:p>
          <a:p>
            <a:r>
              <a:rPr lang="en-US" sz="1200" b="0" i="0" kern="1200" dirty="0" smtClean="0">
                <a:solidFill>
                  <a:schemeClr val="tx1"/>
                </a:solidFill>
                <a:effectLst/>
                <a:latin typeface="+mn-lt"/>
                <a:ea typeface="+mn-ea"/>
                <a:cs typeface="+mn-cs"/>
              </a:rPr>
              <a:t>we select parts in those views, </a:t>
            </a:r>
          </a:p>
          <a:p>
            <a:r>
              <a:rPr lang="en-US" sz="1200" b="0" i="0" kern="1200" dirty="0" smtClean="0">
                <a:solidFill>
                  <a:schemeClr val="tx1"/>
                </a:solidFill>
                <a:effectLst/>
                <a:latin typeface="+mn-lt"/>
                <a:ea typeface="+mn-ea"/>
                <a:cs typeface="+mn-cs"/>
              </a:rPr>
              <a:t>we match these computer-generated parts to real images, </a:t>
            </a:r>
          </a:p>
          <a:p>
            <a:r>
              <a:rPr lang="en-US" sz="1200" b="0" i="0" kern="1200" dirty="0" smtClean="0">
                <a:solidFill>
                  <a:schemeClr val="tx1"/>
                </a:solidFill>
                <a:effectLst/>
                <a:latin typeface="+mn-lt"/>
                <a:ea typeface="+mn-ea"/>
                <a:cs typeface="+mn-cs"/>
              </a:rPr>
              <a:t>and finally we select the best matches and accumulate them</a:t>
            </a:r>
            <a:r>
              <a:rPr lang="en-US" sz="1200" b="0" i="0" kern="1200" baseline="0" dirty="0" smtClean="0">
                <a:solidFill>
                  <a:schemeClr val="tx1"/>
                </a:solidFill>
                <a:effectLst/>
                <a:latin typeface="+mn-lt"/>
                <a:ea typeface="+mn-ea"/>
                <a:cs typeface="+mn-cs"/>
              </a:rPr>
              <a:t> to form alignments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But these three last parts are actually quite challenging. </a:t>
            </a:r>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The first challenge we</a:t>
            </a:r>
            <a:r>
              <a:rPr lang="en-US" sz="1200" b="0" i="0" kern="1200" baseline="0" dirty="0" smtClean="0">
                <a:solidFill>
                  <a:schemeClr val="tx1"/>
                </a:solidFill>
                <a:effectLst/>
                <a:latin typeface="+mn-lt"/>
                <a:ea typeface="+mn-ea"/>
                <a:cs typeface="+mn-cs"/>
              </a:rPr>
              <a:t> face is to select discriminative patches. Given </a:t>
            </a:r>
            <a:r>
              <a:rPr lang="en-US" sz="1200" b="0" i="0" kern="1200" dirty="0" smtClean="0">
                <a:solidFill>
                  <a:schemeClr val="tx1"/>
                </a:solidFill>
                <a:effectLst/>
                <a:latin typeface="+mn-lt"/>
                <a:ea typeface="+mn-ea"/>
                <a:cs typeface="+mn-cs"/>
              </a:rPr>
              <a:t>a rendered view, how do you know which parts are informative and which parts are not ? </a:t>
            </a:r>
          </a:p>
          <a:p>
            <a:r>
              <a:rPr lang="en-US" sz="1200" b="0" i="0" kern="1200" dirty="0" smtClean="0">
                <a:solidFill>
                  <a:schemeClr val="tx1"/>
                </a:solidFill>
                <a:effectLst/>
                <a:latin typeface="+mn-lt"/>
                <a:ea typeface="+mn-ea"/>
                <a:cs typeface="+mn-cs"/>
              </a:rPr>
              <a:t>Well</a:t>
            </a:r>
            <a:r>
              <a:rPr lang="en-US" sz="1200" b="0" i="0" kern="1200" baseline="0" dirty="0" smtClean="0">
                <a:solidFill>
                  <a:schemeClr val="tx1"/>
                </a:solidFill>
                <a:effectLst/>
                <a:latin typeface="+mn-lt"/>
                <a:ea typeface="+mn-ea"/>
                <a:cs typeface="+mn-cs"/>
              </a:rPr>
              <a:t> let’s take</a:t>
            </a:r>
            <a:r>
              <a:rPr lang="en-US" sz="1200" b="0" i="0" kern="1200" dirty="0" smtClean="0">
                <a:solidFill>
                  <a:schemeClr val="tx1"/>
                </a:solidFill>
                <a:effectLst/>
                <a:latin typeface="+mn-lt"/>
                <a:ea typeface="+mn-ea"/>
                <a:cs typeface="+mn-cs"/>
              </a:rPr>
              <a:t> all possible patches from a chair,</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nd look at them in the space</a:t>
            </a:r>
            <a:r>
              <a:rPr lang="en-US" sz="1200" b="0" i="0" kern="1200" baseline="0" dirty="0" smtClean="0">
                <a:solidFill>
                  <a:schemeClr val="tx1"/>
                </a:solidFill>
                <a:effectLst/>
                <a:latin typeface="+mn-lt"/>
                <a:ea typeface="+mn-ea"/>
                <a:cs typeface="+mn-cs"/>
              </a:rPr>
              <a:t> of patches. There we can </a:t>
            </a:r>
            <a:r>
              <a:rPr lang="en-US" sz="1200" b="0" i="0" kern="1200" dirty="0" smtClean="0">
                <a:solidFill>
                  <a:schemeClr val="tx1"/>
                </a:solidFill>
                <a:effectLst/>
                <a:latin typeface="+mn-lt"/>
                <a:ea typeface="+mn-ea"/>
                <a:cs typeface="+mn-cs"/>
              </a:rPr>
              <a:t>compare them to a set of random patches. The chair patches that are not interesting will be difficult to separate from those random patches.</a:t>
            </a:r>
          </a:p>
          <a:p>
            <a:r>
              <a:rPr lang="en-US" sz="1200" b="0" i="0" kern="1200" dirty="0" smtClean="0">
                <a:solidFill>
                  <a:schemeClr val="tx1"/>
                </a:solidFill>
                <a:effectLst/>
                <a:latin typeface="+mn-lt"/>
                <a:ea typeface="+mn-ea"/>
                <a:cs typeface="+mn-cs"/>
              </a:rPr>
              <a:t>But the chair patches that are informative will be easily linearly separated from the other patches. If you use</a:t>
            </a:r>
            <a:r>
              <a:rPr lang="en-US" sz="1200" b="0" i="0" kern="1200" baseline="0" dirty="0" smtClean="0">
                <a:solidFill>
                  <a:schemeClr val="tx1"/>
                </a:solidFill>
                <a:effectLst/>
                <a:latin typeface="+mn-lt"/>
                <a:ea typeface="+mn-ea"/>
                <a:cs typeface="+mn-cs"/>
              </a:rPr>
              <a:t> an exemplar LDA classifier, you can efficiently evaluate all the chair patches this way, and select the best ones. </a:t>
            </a:r>
          </a:p>
          <a:p>
            <a:endParaRPr lang="en-US" dirty="0" smtClean="0"/>
          </a:p>
          <a:p>
            <a:endParaRPr lang="en-US" dirty="0" smtClean="0"/>
          </a:p>
          <a:p>
            <a:r>
              <a:rPr lang="en-US" sz="1200" b="0" i="0" u="none" strike="noStrike" kern="1200" baseline="0" dirty="0" smtClean="0">
                <a:solidFill>
                  <a:schemeClr val="tx1"/>
                </a:solidFill>
                <a:latin typeface="+mn-lt"/>
                <a:ea typeface="+mn-ea"/>
                <a:cs typeface="+mn-cs"/>
              </a:rPr>
              <a:t>M. </a:t>
            </a:r>
            <a:r>
              <a:rPr lang="en-US" sz="1200" b="0" i="0" u="none" strike="noStrike" kern="1200" baseline="0" dirty="0" err="1" smtClean="0">
                <a:solidFill>
                  <a:schemeClr val="tx1"/>
                </a:solidFill>
                <a:latin typeface="+mn-lt"/>
                <a:ea typeface="+mn-ea"/>
                <a:cs typeface="+mn-cs"/>
              </a:rPr>
              <a:t>Gharbi</a:t>
            </a:r>
            <a:r>
              <a:rPr lang="en-US" sz="1200" b="0" i="0" u="none" strike="noStrike" kern="1200" baseline="0" dirty="0" smtClean="0">
                <a:solidFill>
                  <a:schemeClr val="tx1"/>
                </a:solidFill>
                <a:latin typeface="+mn-lt"/>
                <a:ea typeface="+mn-ea"/>
                <a:cs typeface="+mn-cs"/>
              </a:rPr>
              <a:t>, T. </a:t>
            </a:r>
            <a:r>
              <a:rPr lang="en-US" sz="1200" b="0" i="0" u="none" strike="noStrike" kern="1200" baseline="0" dirty="0" err="1" smtClean="0">
                <a:solidFill>
                  <a:schemeClr val="tx1"/>
                </a:solidFill>
                <a:latin typeface="+mn-lt"/>
                <a:ea typeface="+mn-ea"/>
                <a:cs typeface="+mn-cs"/>
              </a:rPr>
              <a:t>Malisiewicz</a:t>
            </a:r>
            <a:r>
              <a:rPr lang="en-US" sz="1200" b="0" i="0" u="none" strike="noStrike" kern="1200" baseline="0" dirty="0" smtClean="0">
                <a:solidFill>
                  <a:schemeClr val="tx1"/>
                </a:solidFill>
                <a:latin typeface="+mn-lt"/>
                <a:ea typeface="+mn-ea"/>
                <a:cs typeface="+mn-cs"/>
              </a:rPr>
              <a:t>, S. Paris, and F. Durand. A Gaussian</a:t>
            </a:r>
          </a:p>
          <a:p>
            <a:r>
              <a:rPr lang="en-US" sz="1200" b="0" i="0" u="none" strike="noStrike" kern="1200" baseline="0" dirty="0" smtClean="0">
                <a:solidFill>
                  <a:schemeClr val="tx1"/>
                </a:solidFill>
                <a:latin typeface="+mn-lt"/>
                <a:ea typeface="+mn-ea"/>
                <a:cs typeface="+mn-cs"/>
              </a:rPr>
              <a:t>approximation of feature space for fast image similarity.</a:t>
            </a:r>
          </a:p>
          <a:p>
            <a:r>
              <a:rPr lang="en-US" sz="1200" b="0" i="0" u="none" strike="noStrike" kern="1200" baseline="0" dirty="0" smtClean="0">
                <a:solidFill>
                  <a:schemeClr val="tx1"/>
                </a:solidFill>
                <a:latin typeface="+mn-lt"/>
                <a:ea typeface="+mn-ea"/>
                <a:cs typeface="+mn-cs"/>
              </a:rPr>
              <a:t>Technical report, MIT, 2012. 3</a:t>
            </a:r>
          </a:p>
          <a:p>
            <a:r>
              <a:rPr lang="en-US" sz="1200" b="0" i="0" u="none" strike="noStrike" kern="1200" baseline="0" dirty="0" smtClean="0">
                <a:solidFill>
                  <a:schemeClr val="tx1"/>
                </a:solidFill>
                <a:latin typeface="+mn-lt"/>
                <a:ea typeface="+mn-ea"/>
                <a:cs typeface="+mn-cs"/>
              </a:rPr>
              <a:t>B. </a:t>
            </a:r>
            <a:r>
              <a:rPr lang="en-US" sz="1200" b="0" i="0" u="none" strike="noStrike" kern="1200" baseline="0" dirty="0" err="1" smtClean="0">
                <a:solidFill>
                  <a:schemeClr val="tx1"/>
                </a:solidFill>
                <a:latin typeface="+mn-lt"/>
                <a:ea typeface="+mn-ea"/>
                <a:cs typeface="+mn-cs"/>
              </a:rPr>
              <a:t>Hariharan</a:t>
            </a:r>
            <a:r>
              <a:rPr lang="en-US" sz="1200" b="0" i="0" u="none" strike="noStrike" kern="1200" baseline="0" dirty="0" smtClean="0">
                <a:solidFill>
                  <a:schemeClr val="tx1"/>
                </a:solidFill>
                <a:latin typeface="+mn-lt"/>
                <a:ea typeface="+mn-ea"/>
                <a:cs typeface="+mn-cs"/>
              </a:rPr>
              <a:t>, J. Malik, and D. </a:t>
            </a:r>
            <a:r>
              <a:rPr lang="en-US" sz="1200" b="0" i="0" u="none" strike="noStrike" kern="1200" baseline="0" dirty="0" err="1" smtClean="0">
                <a:solidFill>
                  <a:schemeClr val="tx1"/>
                </a:solidFill>
                <a:latin typeface="+mn-lt"/>
                <a:ea typeface="+mn-ea"/>
                <a:cs typeface="+mn-cs"/>
              </a:rPr>
              <a:t>Ramanan</a:t>
            </a:r>
            <a:r>
              <a:rPr lang="en-US" sz="1200" b="0" i="0" u="none" strike="noStrike" kern="1200" baseline="0" dirty="0" smtClean="0">
                <a:solidFill>
                  <a:schemeClr val="tx1"/>
                </a:solidFill>
                <a:latin typeface="+mn-lt"/>
                <a:ea typeface="+mn-ea"/>
                <a:cs typeface="+mn-cs"/>
              </a:rPr>
              <a:t>. Discriminative</a:t>
            </a:r>
          </a:p>
          <a:p>
            <a:r>
              <a:rPr lang="en-US" sz="1200" b="0" i="0" u="none" strike="noStrike" kern="1200" baseline="0" dirty="0" err="1" smtClean="0">
                <a:solidFill>
                  <a:schemeClr val="tx1"/>
                </a:solidFill>
                <a:latin typeface="+mn-lt"/>
                <a:ea typeface="+mn-ea"/>
                <a:cs typeface="+mn-cs"/>
              </a:rPr>
              <a:t>decorrelation</a:t>
            </a:r>
            <a:r>
              <a:rPr lang="en-US" sz="1200" b="0" i="0" u="none" strike="noStrike" kern="1200" baseline="0" dirty="0" smtClean="0">
                <a:solidFill>
                  <a:schemeClr val="tx1"/>
                </a:solidFill>
                <a:latin typeface="+mn-lt"/>
                <a:ea typeface="+mn-ea"/>
                <a:cs typeface="+mn-cs"/>
              </a:rPr>
              <a:t> for clustering and classification. In ECCV,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 </a:t>
            </a:r>
            <a:r>
              <a:rPr lang="en-US" sz="1200" b="0" i="0" u="none" strike="noStrike" kern="1200" baseline="0" dirty="0" err="1" smtClean="0">
                <a:solidFill>
                  <a:schemeClr val="tx1"/>
                </a:solidFill>
                <a:latin typeface="+mn-lt"/>
                <a:ea typeface="+mn-ea"/>
                <a:cs typeface="+mn-cs"/>
              </a:rPr>
              <a:t>Malisiewicz</a:t>
            </a:r>
            <a:r>
              <a:rPr lang="en-US" sz="1200" b="0" i="0" u="none" strike="noStrike" kern="1200" baseline="0" dirty="0" smtClean="0">
                <a:solidFill>
                  <a:schemeClr val="tx1"/>
                </a:solidFill>
                <a:latin typeface="+mn-lt"/>
                <a:ea typeface="+mn-ea"/>
                <a:cs typeface="+mn-cs"/>
              </a:rPr>
              <a:t>, A. Gupta, and A. A. </a:t>
            </a:r>
            <a:r>
              <a:rPr lang="en-US" sz="1200" b="0" i="0" u="none" strike="noStrike" kern="1200" baseline="0" dirty="0" err="1" smtClean="0">
                <a:solidFill>
                  <a:schemeClr val="tx1"/>
                </a:solidFill>
                <a:latin typeface="+mn-lt"/>
                <a:ea typeface="+mn-ea"/>
                <a:cs typeface="+mn-cs"/>
              </a:rPr>
              <a:t>Efros</a:t>
            </a:r>
            <a:r>
              <a:rPr lang="en-US" sz="1200" b="0" i="0" u="none" strike="noStrike" kern="1200" baseline="0" dirty="0" smtClean="0">
                <a:solidFill>
                  <a:schemeClr val="tx1"/>
                </a:solidFill>
                <a:latin typeface="+mn-lt"/>
                <a:ea typeface="+mn-ea"/>
                <a:cs typeface="+mn-cs"/>
              </a:rPr>
              <a:t>. Ensemble of</a:t>
            </a:r>
          </a:p>
          <a:p>
            <a:r>
              <a:rPr lang="en-US" sz="1200" b="0" i="0" u="none" strike="noStrike" kern="1200" baseline="0" dirty="0" smtClean="0">
                <a:solidFill>
                  <a:schemeClr val="tx1"/>
                </a:solidFill>
                <a:latin typeface="+mn-lt"/>
                <a:ea typeface="+mn-ea"/>
                <a:cs typeface="+mn-cs"/>
              </a:rPr>
              <a:t>exemplar-</a:t>
            </a:r>
            <a:r>
              <a:rPr lang="en-US" sz="1200" b="0" i="0" u="none" strike="noStrike" kern="1200" baseline="0" dirty="0" err="1" smtClean="0">
                <a:solidFill>
                  <a:schemeClr val="tx1"/>
                </a:solidFill>
                <a:latin typeface="+mn-lt"/>
                <a:ea typeface="+mn-ea"/>
                <a:cs typeface="+mn-cs"/>
              </a:rPr>
              <a:t>svms</a:t>
            </a:r>
            <a:r>
              <a:rPr lang="en-US" sz="1200" b="0" i="0" u="none" strike="noStrike" kern="1200" baseline="0" dirty="0" smtClean="0">
                <a:solidFill>
                  <a:schemeClr val="tx1"/>
                </a:solidFill>
                <a:latin typeface="+mn-lt"/>
                <a:ea typeface="+mn-ea"/>
                <a:cs typeface="+mn-cs"/>
              </a:rPr>
              <a:t> for object detection and beyond. In ICCV,</a:t>
            </a:r>
          </a:p>
          <a:p>
            <a:r>
              <a:rPr lang="en-US" sz="1200" b="0" i="0" u="none" strike="noStrike" kern="1200" baseline="0" dirty="0" smtClean="0">
                <a:solidFill>
                  <a:schemeClr val="tx1"/>
                </a:solidFill>
                <a:latin typeface="+mn-lt"/>
                <a:ea typeface="+mn-ea"/>
                <a:cs typeface="+mn-cs"/>
              </a:rPr>
              <a:t>2011.</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The first challenge we</a:t>
            </a:r>
            <a:r>
              <a:rPr lang="en-US" sz="1200" b="0" i="0" kern="1200" baseline="0" dirty="0" smtClean="0">
                <a:solidFill>
                  <a:schemeClr val="tx1"/>
                </a:solidFill>
                <a:effectLst/>
                <a:latin typeface="+mn-lt"/>
                <a:ea typeface="+mn-ea"/>
                <a:cs typeface="+mn-cs"/>
              </a:rPr>
              <a:t> face is to select discriminative patches. Given </a:t>
            </a:r>
            <a:r>
              <a:rPr lang="en-US" sz="1200" b="0" i="0" kern="1200" dirty="0" smtClean="0">
                <a:solidFill>
                  <a:schemeClr val="tx1"/>
                </a:solidFill>
                <a:effectLst/>
                <a:latin typeface="+mn-lt"/>
                <a:ea typeface="+mn-ea"/>
                <a:cs typeface="+mn-cs"/>
              </a:rPr>
              <a:t>a rendered view, how do you know which parts are informative and which parts are not ? </a:t>
            </a:r>
          </a:p>
          <a:p>
            <a:r>
              <a:rPr lang="en-US" sz="1200" b="0" i="0" kern="1200" dirty="0" smtClean="0">
                <a:solidFill>
                  <a:schemeClr val="tx1"/>
                </a:solidFill>
                <a:effectLst/>
                <a:latin typeface="+mn-lt"/>
                <a:ea typeface="+mn-ea"/>
                <a:cs typeface="+mn-cs"/>
              </a:rPr>
              <a:t>Well</a:t>
            </a:r>
            <a:r>
              <a:rPr lang="en-US" sz="1200" b="0" i="0" kern="1200" baseline="0" dirty="0" smtClean="0">
                <a:solidFill>
                  <a:schemeClr val="tx1"/>
                </a:solidFill>
                <a:effectLst/>
                <a:latin typeface="+mn-lt"/>
                <a:ea typeface="+mn-ea"/>
                <a:cs typeface="+mn-cs"/>
              </a:rPr>
              <a:t> let’s take</a:t>
            </a:r>
            <a:r>
              <a:rPr lang="en-US" sz="1200" b="0" i="0" kern="1200" dirty="0" smtClean="0">
                <a:solidFill>
                  <a:schemeClr val="tx1"/>
                </a:solidFill>
                <a:effectLst/>
                <a:latin typeface="+mn-lt"/>
                <a:ea typeface="+mn-ea"/>
                <a:cs typeface="+mn-cs"/>
              </a:rPr>
              <a:t> all possible patches from a chair,</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nd look at them in the space</a:t>
            </a:r>
            <a:r>
              <a:rPr lang="en-US" sz="1200" b="0" i="0" kern="1200" baseline="0" dirty="0" smtClean="0">
                <a:solidFill>
                  <a:schemeClr val="tx1"/>
                </a:solidFill>
                <a:effectLst/>
                <a:latin typeface="+mn-lt"/>
                <a:ea typeface="+mn-ea"/>
                <a:cs typeface="+mn-cs"/>
              </a:rPr>
              <a:t> of patches. There we can </a:t>
            </a:r>
            <a:r>
              <a:rPr lang="en-US" sz="1200" b="0" i="0" kern="1200" dirty="0" smtClean="0">
                <a:solidFill>
                  <a:schemeClr val="tx1"/>
                </a:solidFill>
                <a:effectLst/>
                <a:latin typeface="+mn-lt"/>
                <a:ea typeface="+mn-ea"/>
                <a:cs typeface="+mn-cs"/>
              </a:rPr>
              <a:t>compare them to a set of random patches. The chair patches that are not interesting will be difficult to separate from those random patches.</a:t>
            </a:r>
          </a:p>
          <a:p>
            <a:r>
              <a:rPr lang="en-US" sz="1200" b="0" i="0" kern="1200" dirty="0" smtClean="0">
                <a:solidFill>
                  <a:schemeClr val="tx1"/>
                </a:solidFill>
                <a:effectLst/>
                <a:latin typeface="+mn-lt"/>
                <a:ea typeface="+mn-ea"/>
                <a:cs typeface="+mn-cs"/>
              </a:rPr>
              <a:t>But the chair patches that are informative will be easily linearly separated from the other patches. If you use</a:t>
            </a:r>
            <a:r>
              <a:rPr lang="en-US" sz="1200" b="0" i="0" kern="1200" baseline="0" dirty="0" smtClean="0">
                <a:solidFill>
                  <a:schemeClr val="tx1"/>
                </a:solidFill>
                <a:effectLst/>
                <a:latin typeface="+mn-lt"/>
                <a:ea typeface="+mn-ea"/>
                <a:cs typeface="+mn-cs"/>
              </a:rPr>
              <a:t> an exemplar LDA classifier, you can efficiently evaluate all the chair patches this way, and select the best ones. </a:t>
            </a:r>
          </a:p>
          <a:p>
            <a:endParaRPr lang="en-US" dirty="0" smtClean="0"/>
          </a:p>
          <a:p>
            <a:endParaRPr lang="en-US" dirty="0" smtClean="0"/>
          </a:p>
          <a:p>
            <a:r>
              <a:rPr lang="en-US" sz="1200" b="0" i="0" u="none" strike="noStrike" kern="1200" baseline="0" dirty="0" smtClean="0">
                <a:solidFill>
                  <a:schemeClr val="tx1"/>
                </a:solidFill>
                <a:latin typeface="+mn-lt"/>
                <a:ea typeface="+mn-ea"/>
                <a:cs typeface="+mn-cs"/>
              </a:rPr>
              <a:t>M. </a:t>
            </a:r>
            <a:r>
              <a:rPr lang="en-US" sz="1200" b="0" i="0" u="none" strike="noStrike" kern="1200" baseline="0" dirty="0" err="1" smtClean="0">
                <a:solidFill>
                  <a:schemeClr val="tx1"/>
                </a:solidFill>
                <a:latin typeface="+mn-lt"/>
                <a:ea typeface="+mn-ea"/>
                <a:cs typeface="+mn-cs"/>
              </a:rPr>
              <a:t>Gharbi</a:t>
            </a:r>
            <a:r>
              <a:rPr lang="en-US" sz="1200" b="0" i="0" u="none" strike="noStrike" kern="1200" baseline="0" dirty="0" smtClean="0">
                <a:solidFill>
                  <a:schemeClr val="tx1"/>
                </a:solidFill>
                <a:latin typeface="+mn-lt"/>
                <a:ea typeface="+mn-ea"/>
                <a:cs typeface="+mn-cs"/>
              </a:rPr>
              <a:t>, T. </a:t>
            </a:r>
            <a:r>
              <a:rPr lang="en-US" sz="1200" b="0" i="0" u="none" strike="noStrike" kern="1200" baseline="0" dirty="0" err="1" smtClean="0">
                <a:solidFill>
                  <a:schemeClr val="tx1"/>
                </a:solidFill>
                <a:latin typeface="+mn-lt"/>
                <a:ea typeface="+mn-ea"/>
                <a:cs typeface="+mn-cs"/>
              </a:rPr>
              <a:t>Malisiewicz</a:t>
            </a:r>
            <a:r>
              <a:rPr lang="en-US" sz="1200" b="0" i="0" u="none" strike="noStrike" kern="1200" baseline="0" dirty="0" smtClean="0">
                <a:solidFill>
                  <a:schemeClr val="tx1"/>
                </a:solidFill>
                <a:latin typeface="+mn-lt"/>
                <a:ea typeface="+mn-ea"/>
                <a:cs typeface="+mn-cs"/>
              </a:rPr>
              <a:t>, S. Paris, and F. Durand. A Gaussian</a:t>
            </a:r>
          </a:p>
          <a:p>
            <a:r>
              <a:rPr lang="en-US" sz="1200" b="0" i="0" u="none" strike="noStrike" kern="1200" baseline="0" dirty="0" smtClean="0">
                <a:solidFill>
                  <a:schemeClr val="tx1"/>
                </a:solidFill>
                <a:latin typeface="+mn-lt"/>
                <a:ea typeface="+mn-ea"/>
                <a:cs typeface="+mn-cs"/>
              </a:rPr>
              <a:t>approximation of feature space for fast image similarity.</a:t>
            </a:r>
          </a:p>
          <a:p>
            <a:r>
              <a:rPr lang="en-US" sz="1200" b="0" i="0" u="none" strike="noStrike" kern="1200" baseline="0" dirty="0" smtClean="0">
                <a:solidFill>
                  <a:schemeClr val="tx1"/>
                </a:solidFill>
                <a:latin typeface="+mn-lt"/>
                <a:ea typeface="+mn-ea"/>
                <a:cs typeface="+mn-cs"/>
              </a:rPr>
              <a:t>Technical report, MIT, 2012. 3</a:t>
            </a:r>
          </a:p>
          <a:p>
            <a:r>
              <a:rPr lang="en-US" sz="1200" b="0" i="0" u="none" strike="noStrike" kern="1200" baseline="0" dirty="0" smtClean="0">
                <a:solidFill>
                  <a:schemeClr val="tx1"/>
                </a:solidFill>
                <a:latin typeface="+mn-lt"/>
                <a:ea typeface="+mn-ea"/>
                <a:cs typeface="+mn-cs"/>
              </a:rPr>
              <a:t>B. </a:t>
            </a:r>
            <a:r>
              <a:rPr lang="en-US" sz="1200" b="0" i="0" u="none" strike="noStrike" kern="1200" baseline="0" dirty="0" err="1" smtClean="0">
                <a:solidFill>
                  <a:schemeClr val="tx1"/>
                </a:solidFill>
                <a:latin typeface="+mn-lt"/>
                <a:ea typeface="+mn-ea"/>
                <a:cs typeface="+mn-cs"/>
              </a:rPr>
              <a:t>Hariharan</a:t>
            </a:r>
            <a:r>
              <a:rPr lang="en-US" sz="1200" b="0" i="0" u="none" strike="noStrike" kern="1200" baseline="0" dirty="0" smtClean="0">
                <a:solidFill>
                  <a:schemeClr val="tx1"/>
                </a:solidFill>
                <a:latin typeface="+mn-lt"/>
                <a:ea typeface="+mn-ea"/>
                <a:cs typeface="+mn-cs"/>
              </a:rPr>
              <a:t>, J. Malik, and D. </a:t>
            </a:r>
            <a:r>
              <a:rPr lang="en-US" sz="1200" b="0" i="0" u="none" strike="noStrike" kern="1200" baseline="0" dirty="0" err="1" smtClean="0">
                <a:solidFill>
                  <a:schemeClr val="tx1"/>
                </a:solidFill>
                <a:latin typeface="+mn-lt"/>
                <a:ea typeface="+mn-ea"/>
                <a:cs typeface="+mn-cs"/>
              </a:rPr>
              <a:t>Ramanan</a:t>
            </a:r>
            <a:r>
              <a:rPr lang="en-US" sz="1200" b="0" i="0" u="none" strike="noStrike" kern="1200" baseline="0" dirty="0" smtClean="0">
                <a:solidFill>
                  <a:schemeClr val="tx1"/>
                </a:solidFill>
                <a:latin typeface="+mn-lt"/>
                <a:ea typeface="+mn-ea"/>
                <a:cs typeface="+mn-cs"/>
              </a:rPr>
              <a:t>. Discriminative</a:t>
            </a:r>
          </a:p>
          <a:p>
            <a:r>
              <a:rPr lang="en-US" sz="1200" b="0" i="0" u="none" strike="noStrike" kern="1200" baseline="0" dirty="0" err="1" smtClean="0">
                <a:solidFill>
                  <a:schemeClr val="tx1"/>
                </a:solidFill>
                <a:latin typeface="+mn-lt"/>
                <a:ea typeface="+mn-ea"/>
                <a:cs typeface="+mn-cs"/>
              </a:rPr>
              <a:t>decorrelation</a:t>
            </a:r>
            <a:r>
              <a:rPr lang="en-US" sz="1200" b="0" i="0" u="none" strike="noStrike" kern="1200" baseline="0" dirty="0" smtClean="0">
                <a:solidFill>
                  <a:schemeClr val="tx1"/>
                </a:solidFill>
                <a:latin typeface="+mn-lt"/>
                <a:ea typeface="+mn-ea"/>
                <a:cs typeface="+mn-cs"/>
              </a:rPr>
              <a:t> for clustering and classification. In ECCV,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 </a:t>
            </a:r>
            <a:r>
              <a:rPr lang="en-US" sz="1200" b="0" i="0" u="none" strike="noStrike" kern="1200" baseline="0" dirty="0" err="1" smtClean="0">
                <a:solidFill>
                  <a:schemeClr val="tx1"/>
                </a:solidFill>
                <a:latin typeface="+mn-lt"/>
                <a:ea typeface="+mn-ea"/>
                <a:cs typeface="+mn-cs"/>
              </a:rPr>
              <a:t>Malisiewicz</a:t>
            </a:r>
            <a:r>
              <a:rPr lang="en-US" sz="1200" b="0" i="0" u="none" strike="noStrike" kern="1200" baseline="0" dirty="0" smtClean="0">
                <a:solidFill>
                  <a:schemeClr val="tx1"/>
                </a:solidFill>
                <a:latin typeface="+mn-lt"/>
                <a:ea typeface="+mn-ea"/>
                <a:cs typeface="+mn-cs"/>
              </a:rPr>
              <a:t>, A. Gupta, and A. A. </a:t>
            </a:r>
            <a:r>
              <a:rPr lang="en-US" sz="1200" b="0" i="0" u="none" strike="noStrike" kern="1200" baseline="0" dirty="0" err="1" smtClean="0">
                <a:solidFill>
                  <a:schemeClr val="tx1"/>
                </a:solidFill>
                <a:latin typeface="+mn-lt"/>
                <a:ea typeface="+mn-ea"/>
                <a:cs typeface="+mn-cs"/>
              </a:rPr>
              <a:t>Efros</a:t>
            </a:r>
            <a:r>
              <a:rPr lang="en-US" sz="1200" b="0" i="0" u="none" strike="noStrike" kern="1200" baseline="0" dirty="0" smtClean="0">
                <a:solidFill>
                  <a:schemeClr val="tx1"/>
                </a:solidFill>
                <a:latin typeface="+mn-lt"/>
                <a:ea typeface="+mn-ea"/>
                <a:cs typeface="+mn-cs"/>
              </a:rPr>
              <a:t>. Ensemble of</a:t>
            </a:r>
          </a:p>
          <a:p>
            <a:r>
              <a:rPr lang="en-US" sz="1200" b="0" i="0" u="none" strike="noStrike" kern="1200" baseline="0" dirty="0" smtClean="0">
                <a:solidFill>
                  <a:schemeClr val="tx1"/>
                </a:solidFill>
                <a:latin typeface="+mn-lt"/>
                <a:ea typeface="+mn-ea"/>
                <a:cs typeface="+mn-cs"/>
              </a:rPr>
              <a:t>exemplar-</a:t>
            </a:r>
            <a:r>
              <a:rPr lang="en-US" sz="1200" b="0" i="0" u="none" strike="noStrike" kern="1200" baseline="0" dirty="0" err="1" smtClean="0">
                <a:solidFill>
                  <a:schemeClr val="tx1"/>
                </a:solidFill>
                <a:latin typeface="+mn-lt"/>
                <a:ea typeface="+mn-ea"/>
                <a:cs typeface="+mn-cs"/>
              </a:rPr>
              <a:t>svms</a:t>
            </a:r>
            <a:r>
              <a:rPr lang="en-US" sz="1200" b="0" i="0" u="none" strike="noStrike" kern="1200" baseline="0" dirty="0" smtClean="0">
                <a:solidFill>
                  <a:schemeClr val="tx1"/>
                </a:solidFill>
                <a:latin typeface="+mn-lt"/>
                <a:ea typeface="+mn-ea"/>
                <a:cs typeface="+mn-cs"/>
              </a:rPr>
              <a:t> for object detection and beyond. In ICCV,</a:t>
            </a:r>
          </a:p>
          <a:p>
            <a:r>
              <a:rPr lang="en-US" sz="1200" b="0" i="0" u="none" strike="noStrike" kern="1200" baseline="0" dirty="0" smtClean="0">
                <a:solidFill>
                  <a:schemeClr val="tx1"/>
                </a:solidFill>
                <a:latin typeface="+mn-lt"/>
                <a:ea typeface="+mn-ea"/>
                <a:cs typeface="+mn-cs"/>
              </a:rPr>
              <a:t>2011.</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So at this point, we are able to get informative patches from rendered views, but we need to match them to real images,</a:t>
            </a:r>
            <a:r>
              <a:rPr lang="en-US" sz="1200" b="0" i="0" kern="1200" baseline="0" dirty="0" smtClean="0">
                <a:solidFill>
                  <a:schemeClr val="tx1"/>
                </a:solidFill>
                <a:effectLst/>
                <a:latin typeface="+mn-lt"/>
                <a:ea typeface="+mn-ea"/>
                <a:cs typeface="+mn-cs"/>
              </a:rPr>
              <a:t> and that is not easy, because we have to deal with two different domains, which have very different image statistic.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overcome this challenge</a:t>
            </a:r>
            <a:r>
              <a:rPr lang="en-US" sz="1200" b="0" i="0" kern="1200" baseline="0" dirty="0" smtClean="0">
                <a:solidFill>
                  <a:schemeClr val="tx1"/>
                </a:solidFill>
                <a:effectLst/>
                <a:latin typeface="+mn-lt"/>
                <a:ea typeface="+mn-ea"/>
                <a:cs typeface="+mn-cs"/>
              </a:rPr>
              <a:t> we cast the matching as a classification task. </a:t>
            </a:r>
          </a:p>
          <a:p>
            <a:r>
              <a:rPr lang="en-US" sz="1200" b="0" i="0" kern="1200" dirty="0" smtClean="0">
                <a:solidFill>
                  <a:schemeClr val="tx1"/>
                </a:solidFill>
                <a:effectLst/>
                <a:latin typeface="+mn-lt"/>
                <a:ea typeface="+mn-ea"/>
                <a:cs typeface="+mn-cs"/>
              </a:rPr>
              <a:t>We first represent the patches by their HOG descriptors, which</a:t>
            </a:r>
            <a:r>
              <a:rPr lang="en-US" sz="1200" b="0" i="0" kern="1200" baseline="0" dirty="0" smtClean="0">
                <a:solidFill>
                  <a:schemeClr val="tx1"/>
                </a:solidFill>
                <a:effectLst/>
                <a:latin typeface="+mn-lt"/>
                <a:ea typeface="+mn-ea"/>
                <a:cs typeface="+mn-cs"/>
              </a:rPr>
              <a:t> capture softly their edges, that we will be able to recover in the real image</a:t>
            </a:r>
            <a:r>
              <a:rPr lang="en-US" sz="1200" b="0" i="0" kern="1200" dirty="0" smtClean="0">
                <a:solidFill>
                  <a:schemeClr val="tx1"/>
                </a:solidFill>
                <a:effectLst/>
                <a:latin typeface="+mn-lt"/>
                <a:ea typeface="+mn-ea"/>
                <a:cs typeface="+mn-cs"/>
              </a:rPr>
              <a:t>. From this HOG descriptor we learn an exemplar-LDA classifier, which further</a:t>
            </a:r>
            <a:r>
              <a:rPr lang="en-US" sz="1200" b="0" i="0" kern="1200" baseline="0" dirty="0" smtClean="0">
                <a:solidFill>
                  <a:schemeClr val="tx1"/>
                </a:solidFill>
                <a:effectLst/>
                <a:latin typeface="+mn-lt"/>
                <a:ea typeface="+mn-ea"/>
                <a:cs typeface="+mn-cs"/>
              </a:rPr>
              <a:t> emphasize the most distinctive boundaries</a:t>
            </a:r>
            <a:r>
              <a:rPr lang="en-US" sz="1200" b="0" i="0" kern="1200" dirty="0" smtClean="0">
                <a:solidFill>
                  <a:schemeClr val="tx1"/>
                </a:solidFill>
                <a:effectLst/>
                <a:latin typeface="+mn-lt"/>
                <a:ea typeface="+mn-ea"/>
                <a:cs typeface="+mn-cs"/>
              </a:rPr>
              <a:t>. But if you look at it you will notice that it learns weights from parts where there is actually no information from the 3D model.</a:t>
            </a:r>
          </a:p>
          <a:p>
            <a:r>
              <a:rPr lang="en-US" sz="1200" b="0" i="0" kern="1200" dirty="0" smtClean="0">
                <a:solidFill>
                  <a:schemeClr val="tx1"/>
                </a:solidFill>
                <a:effectLst/>
                <a:latin typeface="+mn-lt"/>
                <a:ea typeface="+mn-ea"/>
                <a:cs typeface="+mn-cs"/>
              </a:rPr>
              <a:t>So we extract a mask from the 3D model and apply it to the classifier.</a:t>
            </a:r>
          </a:p>
          <a:p>
            <a:r>
              <a:rPr lang="en-US" sz="1200" b="0" i="0" kern="1200" dirty="0" smtClean="0">
                <a:solidFill>
                  <a:schemeClr val="tx1"/>
                </a:solidFill>
                <a:effectLst/>
                <a:latin typeface="+mn-lt"/>
                <a:ea typeface="+mn-ea"/>
                <a:cs typeface="+mn-cs"/>
              </a:rPr>
              <a:t>Finally,</a:t>
            </a:r>
            <a:r>
              <a:rPr lang="en-US" sz="1200" b="0" i="0" kern="1200" baseline="0" dirty="0" smtClean="0">
                <a:solidFill>
                  <a:schemeClr val="tx1"/>
                </a:solidFill>
                <a:effectLst/>
                <a:latin typeface="+mn-lt"/>
                <a:ea typeface="+mn-ea"/>
                <a:cs typeface="+mn-cs"/>
              </a:rPr>
              <a:t> we apply this masked classifier to the image</a:t>
            </a:r>
          </a:p>
          <a:p>
            <a:endParaRPr lang="en-US" sz="1200" b="0" i="0" kern="1200" baseline="0" dirty="0" smtClean="0">
              <a:solidFill>
                <a:schemeClr val="tx1"/>
              </a:solidFill>
              <a:effectLst/>
              <a:latin typeface="+mn-lt"/>
              <a:ea typeface="+mn-ea"/>
              <a:cs typeface="+mn-cs"/>
            </a:endParaRPr>
          </a:p>
          <a:p>
            <a:r>
              <a:rPr lang="en-US" b="1" u="none" strike="noStrike" dirty="0" smtClean="0">
                <a:effectLst/>
                <a:hlinkClick r:id="rId3"/>
              </a:rPr>
              <a:t/>
            </a:r>
            <a:br>
              <a:rPr lang="en-US" b="1" u="none" strike="noStrike" dirty="0" smtClean="0">
                <a:effectLst/>
                <a:hlinkClick r:id="rId3"/>
              </a:rPr>
            </a:br>
            <a:r>
              <a:rPr lang="en-US" b="1" u="none" strike="noStrike" dirty="0" smtClean="0">
                <a:effectLst/>
                <a:hlinkClick r:id="rId3"/>
              </a:rPr>
              <a:t>Data-driven Visual Similarity for Cross-domain Image Matching</a:t>
            </a:r>
            <a:r>
              <a:rPr lang="en-US" dirty="0" smtClean="0"/>
              <a:t> </a:t>
            </a:r>
            <a:br>
              <a:rPr lang="en-US" dirty="0" smtClean="0"/>
            </a:br>
            <a:r>
              <a:rPr lang="en-US" u="none" strike="noStrike" dirty="0" err="1" smtClean="0">
                <a:effectLst/>
                <a:hlinkClick r:id="rId4"/>
              </a:rPr>
              <a:t>Abhinav</a:t>
            </a:r>
            <a:r>
              <a:rPr lang="en-US" u="none" strike="noStrike" dirty="0" smtClean="0">
                <a:effectLst/>
                <a:hlinkClick r:id="rId4"/>
              </a:rPr>
              <a:t> </a:t>
            </a:r>
            <a:r>
              <a:rPr lang="en-US" u="none" strike="noStrike" dirty="0" err="1" smtClean="0">
                <a:effectLst/>
                <a:hlinkClick r:id="rId4"/>
              </a:rPr>
              <a:t>Shrivastava</a:t>
            </a:r>
            <a:r>
              <a:rPr lang="en-US" dirty="0" smtClean="0"/>
              <a:t>, </a:t>
            </a:r>
            <a:r>
              <a:rPr lang="en-US" u="none" strike="noStrike" dirty="0" smtClean="0">
                <a:effectLst/>
                <a:hlinkClick r:id="rId5"/>
              </a:rPr>
              <a:t>Tomasz </a:t>
            </a:r>
            <a:r>
              <a:rPr lang="en-US" u="none" strike="noStrike" dirty="0" err="1" smtClean="0">
                <a:effectLst/>
                <a:hlinkClick r:id="rId5"/>
              </a:rPr>
              <a:t>Malisiewicz</a:t>
            </a:r>
            <a:r>
              <a:rPr lang="en-US" dirty="0" smtClean="0"/>
              <a:t>, </a:t>
            </a:r>
            <a:r>
              <a:rPr lang="en-US" u="none" strike="noStrike" dirty="0" err="1" smtClean="0">
                <a:effectLst/>
                <a:hlinkClick r:id="rId6"/>
              </a:rPr>
              <a:t>Abhinav</a:t>
            </a:r>
            <a:r>
              <a:rPr lang="en-US" u="none" strike="noStrike" dirty="0" smtClean="0">
                <a:effectLst/>
                <a:hlinkClick r:id="rId6"/>
              </a:rPr>
              <a:t> Gupta</a:t>
            </a:r>
            <a:r>
              <a:rPr lang="en-US" dirty="0" smtClean="0"/>
              <a:t>, Alexei A. </a:t>
            </a:r>
            <a:r>
              <a:rPr lang="en-US" dirty="0" err="1" smtClean="0"/>
              <a:t>Efros</a:t>
            </a:r>
            <a:r>
              <a:rPr lang="en-US" dirty="0" smtClean="0"/>
              <a:t> </a:t>
            </a:r>
            <a:br>
              <a:rPr lang="en-US" dirty="0" smtClean="0"/>
            </a:br>
            <a:r>
              <a:rPr lang="en-US" dirty="0" smtClean="0"/>
              <a:t>in </a:t>
            </a:r>
            <a:r>
              <a:rPr lang="en-US" i="1" dirty="0" smtClean="0"/>
              <a:t>SIGGRAPH Asia 2011</a:t>
            </a:r>
            <a:endParaRPr lang="en-US" sz="1200" b="0" i="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sliding window approach, which is standard for object</a:t>
            </a:r>
            <a:r>
              <a:rPr lang="en-US" baseline="0" dirty="0" smtClean="0"/>
              <a:t> detection</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So now, from a patch, we are able to detect potential matches. But</a:t>
            </a:r>
            <a:r>
              <a:rPr lang="en-US" sz="1200" b="0" i="0" kern="1200" baseline="0" dirty="0" smtClean="0">
                <a:solidFill>
                  <a:schemeClr val="tx1"/>
                </a:solidFill>
                <a:effectLst/>
                <a:latin typeface="+mn-lt"/>
                <a:ea typeface="+mn-ea"/>
                <a:cs typeface="+mn-cs"/>
              </a:rPr>
              <a:t> the problem is that we have many patches and classifiers, which give many potential matches. Since they are trained independently, their scores will not be directly comparable, and a false match, for example the one in the top right, could have the best score. How can we deal with this problem?</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To</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adress</a:t>
            </a:r>
            <a:r>
              <a:rPr lang="en-US" sz="1200" b="0" i="0" kern="1200" baseline="0" dirty="0" smtClean="0">
                <a:solidFill>
                  <a:schemeClr val="tx1"/>
                </a:solidFill>
                <a:effectLst/>
                <a:latin typeface="+mn-lt"/>
                <a:ea typeface="+mn-ea"/>
                <a:cs typeface="+mn-cs"/>
              </a:rPr>
              <a:t> this challenge, w</a:t>
            </a:r>
            <a:r>
              <a:rPr lang="en-US" sz="1200" b="0" i="0" kern="1200" dirty="0" smtClean="0">
                <a:solidFill>
                  <a:schemeClr val="tx1"/>
                </a:solidFill>
                <a:effectLst/>
                <a:latin typeface="+mn-lt"/>
                <a:ea typeface="+mn-ea"/>
                <a:cs typeface="+mn-cs"/>
              </a:rPr>
              <a:t>e present in the paper an efficient and effective strategy to calibrate all the detectors in an affine way.</a:t>
            </a:r>
            <a:r>
              <a:rPr lang="en-US" sz="1200" b="0" i="0" kern="1200" baseline="0" dirty="0" smtClean="0">
                <a:solidFill>
                  <a:schemeClr val="tx1"/>
                </a:solidFill>
                <a:effectLst/>
                <a:latin typeface="+mn-lt"/>
                <a:ea typeface="+mn-ea"/>
                <a:cs typeface="+mn-cs"/>
              </a:rPr>
              <a:t> Since we have a single positive example, we use only </a:t>
            </a:r>
            <a:r>
              <a:rPr lang="en-US" sz="1200" b="0" i="0" kern="1200" dirty="0" smtClean="0">
                <a:solidFill>
                  <a:schemeClr val="tx1"/>
                </a:solidFill>
                <a:effectLst/>
                <a:latin typeface="+mn-lt"/>
                <a:ea typeface="+mn-ea"/>
                <a:cs typeface="+mn-cs"/>
              </a:rPr>
              <a:t>negative data. That’s</a:t>
            </a:r>
            <a:r>
              <a:rPr lang="en-US" sz="1200" b="0" i="0" kern="1200" baseline="0" dirty="0" smtClean="0">
                <a:solidFill>
                  <a:schemeClr val="tx1"/>
                </a:solidFill>
                <a:effectLst/>
                <a:latin typeface="+mn-lt"/>
                <a:ea typeface="+mn-ea"/>
                <a:cs typeface="+mn-cs"/>
              </a:rPr>
              <a:t> a very important and necessary step and you can see the details of how it is done in the paper.</a:t>
            </a:r>
          </a:p>
          <a:p>
            <a:r>
              <a:rPr lang="en-US" sz="1200" b="0" i="0" kern="1200" baseline="0" dirty="0" smtClean="0">
                <a:solidFill>
                  <a:schemeClr val="tx1"/>
                </a:solidFill>
                <a:effectLst/>
                <a:latin typeface="+mn-lt"/>
                <a:ea typeface="+mn-ea"/>
                <a:cs typeface="+mn-cs"/>
              </a:rPr>
              <a:t>After this calibration, </a:t>
            </a:r>
            <a:r>
              <a:rPr lang="en-US" sz="1200" b="0" i="0" kern="1200" dirty="0" smtClean="0">
                <a:solidFill>
                  <a:schemeClr val="tx1"/>
                </a:solidFill>
                <a:effectLst/>
                <a:latin typeface="+mn-lt"/>
                <a:ea typeface="+mn-ea"/>
                <a:cs typeface="+mn-cs"/>
              </a:rPr>
              <a:t>we are able to say that the most confident match is not the one on the top right, but the one in bright red on the bottom right,</a:t>
            </a:r>
            <a:r>
              <a:rPr lang="en-US" sz="1200" b="0" i="0" kern="1200" baseline="0" dirty="0" smtClean="0">
                <a:solidFill>
                  <a:schemeClr val="tx1"/>
                </a:solidFill>
                <a:effectLst/>
                <a:latin typeface="+mn-lt"/>
                <a:ea typeface="+mn-ea"/>
                <a:cs typeface="+mn-cs"/>
              </a:rPr>
              <a:t> and we can accumulate the scores of the parts to define the score of chair matches in a meaningful way.</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 we have in our toolbox,</a:t>
            </a:r>
            <a:r>
              <a:rPr lang="en-US" baseline="0" dirty="0" smtClean="0"/>
              <a:t> is classification methods.</a:t>
            </a:r>
          </a:p>
          <a:p>
            <a:r>
              <a:rPr lang="en-US" baseline="0" dirty="0" smtClean="0"/>
              <a:t>Guess what! There is a chair somewhere in this image.</a:t>
            </a:r>
          </a:p>
          <a:p>
            <a:r>
              <a:rPr lang="en-US" baseline="0" dirty="0" smtClean="0"/>
              <a:t>However, that will probably not help your robot much.</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look at</a:t>
            </a:r>
            <a:r>
              <a:rPr lang="en-US" sz="1200" b="0" i="0" kern="1200" baseline="0" dirty="0" smtClean="0">
                <a:solidFill>
                  <a:schemeClr val="tx1"/>
                </a:solidFill>
                <a:effectLst/>
                <a:latin typeface="+mn-lt"/>
                <a:ea typeface="+mn-ea"/>
                <a:cs typeface="+mn-cs"/>
              </a:rPr>
              <a:t> some qualitative results of this matching procedure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From this image, we detect this chair, with this 3D model,</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nd the underlying part matches are those shown here. Warmer color mean more confident matches.</a:t>
            </a:r>
          </a:p>
          <a:p>
            <a:endParaRPr lang="en-US" dirty="0"/>
          </a:p>
        </p:txBody>
      </p:sp>
      <p:sp>
        <p:nvSpPr>
          <p:cNvPr id="4" name="Slide Number Placeholder 3"/>
          <p:cNvSpPr>
            <a:spLocks noGrp="1"/>
          </p:cNvSpPr>
          <p:nvPr>
            <p:ph type="sldNum" sz="quarter" idx="10"/>
          </p:nvPr>
        </p:nvSpPr>
        <p:spPr/>
        <p:txBody>
          <a:bodyPr/>
          <a:lstStyle/>
          <a:p>
            <a:pPr>
              <a:defRPr/>
            </a:pPr>
            <a:fld id="{F9D8157A-CE03-9A49-99D9-9FE38132392A}" type="slidenum">
              <a:rPr lang="en-US" smtClean="0"/>
              <a:pPr>
                <a:defRPr/>
              </a:pPr>
              <a:t>30</a:t>
            </a:fld>
            <a:endParaRPr lang="en-US"/>
          </a:p>
        </p:txBody>
      </p:sp>
    </p:spTree>
    <p:extLst>
      <p:ext uri="{BB962C8B-B14F-4D97-AF65-F5344CB8AC3E}">
        <p14:creationId xmlns:p14="http://schemas.microsoft.com/office/powerpoint/2010/main" val="958065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is another example, where you can see that the top of the chairs are very different, but we are still able to detect the match because we are able to match reliably the bottom parts.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F9D8157A-CE03-9A49-99D9-9FE38132392A}" type="slidenum">
              <a:rPr lang="en-US" smtClean="0"/>
              <a:pPr>
                <a:defRPr/>
              </a:pPr>
              <a:t>31</a:t>
            </a:fld>
            <a:endParaRPr lang="en-US"/>
          </a:p>
        </p:txBody>
      </p:sp>
    </p:spTree>
    <p:extLst>
      <p:ext uri="{BB962C8B-B14F-4D97-AF65-F5344CB8AC3E}">
        <p14:creationId xmlns:p14="http://schemas.microsoft.com/office/powerpoint/2010/main" val="958065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chairs are actually quite different but we still can match them, by accumulating evidence, showing that our matching procedure is very robust.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32</a:t>
            </a:fld>
            <a:endParaRPr lang="en-US"/>
          </a:p>
        </p:txBody>
      </p:sp>
    </p:spTree>
    <p:extLst>
      <p:ext uri="{BB962C8B-B14F-4D97-AF65-F5344CB8AC3E}">
        <p14:creationId xmlns:p14="http://schemas.microsoft.com/office/powerpoint/2010/main" val="2354683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But most importantly we can do more than just detection, we get</a:t>
            </a:r>
            <a:r>
              <a:rPr lang="en-US" sz="1200" b="0" i="0" kern="1200" baseline="0" dirty="0" smtClean="0">
                <a:solidFill>
                  <a:schemeClr val="tx1"/>
                </a:solidFill>
                <a:effectLst/>
                <a:latin typeface="+mn-lt"/>
                <a:ea typeface="+mn-ea"/>
                <a:cs typeface="+mn-cs"/>
              </a:rPr>
              <a:t> approximate 3D model for the matches </a:t>
            </a:r>
            <a:r>
              <a:rPr lang="en-US" sz="1200" b="0" i="0" kern="1200" dirty="0" smtClean="0">
                <a:solidFill>
                  <a:schemeClr val="tx1"/>
                </a:solidFill>
                <a:effectLst/>
                <a:latin typeface="+mn-lt"/>
                <a:ea typeface="+mn-ea"/>
                <a:cs typeface="+mn-cs"/>
              </a:rPr>
              <a:t>and we can visualize it by superimposing the 3D models we detect to the input image. This is much more informative than just DPM-detection with approximate parts location.</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In this other example, you can see again that the 3D models are quite different but the matches still make sense and give a feeling of really understanding what is</a:t>
            </a:r>
            <a:r>
              <a:rPr lang="en-US" sz="1200" b="0" i="0" kern="1200" baseline="0" dirty="0" smtClean="0">
                <a:solidFill>
                  <a:schemeClr val="tx1"/>
                </a:solidFill>
                <a:effectLst/>
                <a:latin typeface="+mn-lt"/>
                <a:ea typeface="+mn-ea"/>
                <a:cs typeface="+mn-cs"/>
              </a:rPr>
              <a:t> in </a:t>
            </a:r>
            <a:r>
              <a:rPr lang="en-US" sz="1200" b="0" i="0" kern="1200" dirty="0" smtClean="0">
                <a:solidFill>
                  <a:schemeClr val="tx1"/>
                </a:solidFill>
                <a:effectLst/>
                <a:latin typeface="+mn-lt"/>
                <a:ea typeface="+mn-ea"/>
                <a:cs typeface="+mn-cs"/>
              </a:rPr>
              <a:t>the image.</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a sanity check, we evaluated our method on detection, on a subset of Pascal VOC. </a:t>
            </a:r>
          </a:p>
          <a:p>
            <a:r>
              <a:rPr lang="en-US" sz="1200" b="0" i="0" kern="1200" dirty="0" smtClean="0">
                <a:solidFill>
                  <a:schemeClr val="tx1"/>
                </a:solidFill>
                <a:effectLst/>
                <a:latin typeface="+mn-lt"/>
                <a:ea typeface="+mn-ea"/>
                <a:cs typeface="+mn-cs"/>
              </a:rPr>
              <a:t>First we compare it with exemplar-LDA, using a full object template, without parts, which performs much worse, showing the importance of our part matching procedure. </a:t>
            </a:r>
          </a:p>
          <a:p>
            <a:r>
              <a:rPr lang="en-US" sz="1200" b="0" i="0" kern="1200" dirty="0" smtClean="0">
                <a:solidFill>
                  <a:schemeClr val="tx1"/>
                </a:solidFill>
                <a:effectLst/>
                <a:latin typeface="+mn-lt"/>
                <a:ea typeface="+mn-ea"/>
                <a:cs typeface="+mn-cs"/>
              </a:rPr>
              <a:t>DPM performs better</a:t>
            </a:r>
            <a:r>
              <a:rPr lang="en-US" sz="1200" b="0" i="0" kern="1200" baseline="0" dirty="0" smtClean="0">
                <a:solidFill>
                  <a:schemeClr val="tx1"/>
                </a:solidFill>
                <a:effectLst/>
                <a:latin typeface="+mn-lt"/>
                <a:ea typeface="+mn-ea"/>
                <a:cs typeface="+mn-cs"/>
              </a:rPr>
              <a:t> than us, but the results are still comparable</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And we can improve them if we combine the results of our method</a:t>
            </a:r>
            <a:r>
              <a:rPr lang="en-US" sz="1200" b="0" i="0" kern="1200" baseline="0" dirty="0" smtClean="0">
                <a:solidFill>
                  <a:schemeClr val="tx1"/>
                </a:solidFill>
                <a:effectLst/>
                <a:latin typeface="+mn-lt"/>
                <a:ea typeface="+mn-ea"/>
                <a:cs typeface="+mn-cs"/>
              </a:rPr>
              <a:t> with those of DPM, which demonstrate that the two methods are complementary</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4FD37B-3498-D446-89D6-00405628197F}" type="slidenum">
              <a:rPr lang="en-US" smtClean="0"/>
              <a:pPr/>
              <a:t>35</a:t>
            </a:fld>
            <a:endParaRPr lang="en-US"/>
          </a:p>
        </p:txBody>
      </p:sp>
    </p:spTree>
    <p:extLst>
      <p:ext uri="{BB962C8B-B14F-4D97-AF65-F5344CB8AC3E}">
        <p14:creationId xmlns:p14="http://schemas.microsoft.com/office/powerpoint/2010/main" val="142288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But more important for us are the qualitative results. Our method returns chairs with good orientations in 90% of the cases, much more than</a:t>
            </a:r>
            <a:r>
              <a:rPr lang="en-US" sz="1200" b="0" i="0" kern="1200" baseline="0" dirty="0" smtClean="0">
                <a:solidFill>
                  <a:schemeClr val="tx1"/>
                </a:solidFill>
                <a:effectLst/>
                <a:latin typeface="+mn-lt"/>
                <a:ea typeface="+mn-ea"/>
                <a:cs typeface="+mn-cs"/>
              </a:rPr>
              <a:t> the exemplar-LDA baseline</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36</a:t>
            </a:fld>
            <a:endParaRPr lang="en-US"/>
          </a:p>
        </p:txBody>
      </p:sp>
    </p:spTree>
    <p:extLst>
      <p:ext uri="{BB962C8B-B14F-4D97-AF65-F5344CB8AC3E}">
        <p14:creationId xmlns:p14="http://schemas.microsoft.com/office/powerpoint/2010/main" val="1422883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it returns chairs with coherent styles in 85% of the cases. It is interesting</a:t>
            </a:r>
            <a:r>
              <a:rPr lang="en-US" sz="1200" b="0" i="0" kern="1200" baseline="0" dirty="0" smtClean="0">
                <a:solidFill>
                  <a:schemeClr val="tx1"/>
                </a:solidFill>
                <a:effectLst/>
                <a:latin typeface="+mn-lt"/>
                <a:ea typeface="+mn-ea"/>
                <a:cs typeface="+mn-cs"/>
              </a:rPr>
              <a:t> to notice that the matches look exact to a human in only 20% of the cases, showing that even a big collection is far from covering all existing chair styles.</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37</a:t>
            </a:fld>
            <a:endParaRPr lang="en-US"/>
          </a:p>
        </p:txBody>
      </p:sp>
    </p:spTree>
    <p:extLst>
      <p:ext uri="{BB962C8B-B14F-4D97-AF65-F5344CB8AC3E}">
        <p14:creationId xmlns:p14="http://schemas.microsoft.com/office/powerpoint/2010/main" val="1422883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concluding, let me mention that if you are interested in 2D-3D alignment, we </a:t>
            </a:r>
            <a:r>
              <a:rPr lang="en-US" baseline="0" dirty="0" err="1" smtClean="0"/>
              <a:t>adress</a:t>
            </a:r>
            <a:r>
              <a:rPr lang="en-US" baseline="0" dirty="0" smtClean="0"/>
              <a:t> a related problem our SIGGRAPH paper : Aligning a 3D model of an architectural site to a non-photographic and historical depiction.</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0" i="0" u="none" strike="noStrike" kern="1200" cap="none" spc="0" normalizeH="0" noProof="0" dirty="0" smtClean="0">
                <a:ln>
                  <a:noFill/>
                </a:ln>
                <a:solidFill>
                  <a:srgbClr val="FF0000"/>
                </a:solidFill>
                <a:effectLst/>
                <a:uLnTx/>
                <a:uFillTx/>
                <a:latin typeface="+mn-lt"/>
                <a:ea typeface="+mn-ea"/>
                <a:cs typeface="+mn-cs"/>
              </a:rPr>
              <a:t>To conclude, we have shown</a:t>
            </a:r>
            <a:r>
              <a:rPr kumimoji="0" lang="en-US" sz="1200" b="0" i="0" u="none" strike="noStrike" kern="1200" cap="none" spc="0" normalizeH="0" baseline="0" noProof="0" dirty="0" smtClean="0">
                <a:ln>
                  <a:noFill/>
                </a:ln>
                <a:solidFill>
                  <a:srgbClr val="FF0000"/>
                </a:solidFill>
                <a:effectLst/>
                <a:uLnTx/>
                <a:uFillTx/>
                <a:latin typeface="+mn-lt"/>
                <a:ea typeface="+mn-ea"/>
                <a:cs typeface="+mn-cs"/>
              </a:rPr>
              <a:t> how to do 3D category detection for a complex object class, using 3 main idea:</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Using a large collection of 3D models</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Using a set of rendered views from those models</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Representing those views by discriminative parts.</a:t>
            </a:r>
          </a:p>
          <a:p>
            <a:r>
              <a:rPr kumimoji="0" lang="en-US" sz="1200" b="0" i="0" u="none" strike="noStrike" kern="1200" cap="none" spc="0" normalizeH="0" baseline="0" noProof="0" dirty="0" smtClean="0">
                <a:ln>
                  <a:noFill/>
                </a:ln>
                <a:solidFill>
                  <a:srgbClr val="FF0000"/>
                </a:solidFill>
                <a:effectLst/>
                <a:uLnTx/>
                <a:uFillTx/>
                <a:latin typeface="+mn-lt"/>
                <a:ea typeface="+mn-ea"/>
                <a:cs typeface="+mn-cs"/>
              </a:rPr>
              <a:t>Each of this idea comes with technical challenges that we show how to overcome in the paper:</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We present a method to calibrate efficiently many different detectors.</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We show how to match a Computer Generated image to a photograph.</a:t>
            </a:r>
          </a:p>
          <a:p>
            <a:pPr marL="171450" indent="-171450">
              <a:buFontTx/>
              <a:buChar cha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And we show how to extract informative parts from an image.</a:t>
            </a:r>
          </a:p>
          <a:p>
            <a:pPr marL="0" indent="0">
              <a:buFontTx/>
              <a:buNone/>
            </a:pPr>
            <a:endParaRPr kumimoji="0" lang="en-US" sz="1200" b="0" i="0" u="none" strike="noStrike" kern="1200" cap="none" spc="0" normalizeH="0" baseline="0" noProof="0" dirty="0" smtClean="0">
              <a:ln>
                <a:noFill/>
              </a:ln>
              <a:solidFill>
                <a:srgbClr val="FF0000"/>
              </a:solidFill>
              <a:effectLst/>
              <a:uLnTx/>
              <a:uFillTx/>
              <a:latin typeface="+mn-lt"/>
              <a:ea typeface="+mn-ea"/>
              <a:cs typeface="+mn-cs"/>
            </a:endParaRPr>
          </a:p>
          <a:p>
            <a:pPr marL="0" indent="0">
              <a:buFontTx/>
              <a:buNone/>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Our training data is available on our webpage and our code soon will </a:t>
            </a:r>
            <a:r>
              <a:rPr kumimoji="0" lang="en-US" sz="1200" b="0" i="0" u="none" strike="noStrike" kern="1200" cap="none" spc="0" normalizeH="0" baseline="0" noProof="0" dirty="0" smtClean="0">
                <a:ln>
                  <a:noFill/>
                </a:ln>
                <a:solidFill>
                  <a:srgbClr val="FF0000"/>
                </a:solidFill>
                <a:effectLst/>
                <a:uLnTx/>
                <a:uFillTx/>
                <a:latin typeface="+mn-lt"/>
                <a:ea typeface="+mn-ea"/>
                <a:cs typeface="+mn-cs"/>
              </a:rPr>
              <a:t>be</a:t>
            </a:r>
            <a:endParaRPr kumimoji="0" lang="en-US" sz="1200" b="0" i="0" u="none" strike="noStrike" kern="1200" cap="none" spc="0" normalizeH="0" baseline="0" noProof="0" dirty="0" smtClean="0">
              <a:ln>
                <a:noFill/>
              </a:ln>
              <a:solidFill>
                <a:srgbClr val="FF0000"/>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C74FD37B-3498-D446-89D6-00405628197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t>
            </a:r>
            <a:r>
              <a:rPr lang="en-US" baseline="0" dirty="0" smtClean="0"/>
              <a:t> problem, we can localize the chair, w</a:t>
            </a:r>
            <a:r>
              <a:rPr lang="en-US" dirty="0" smtClean="0"/>
              <a:t>e can</a:t>
            </a:r>
            <a:r>
              <a:rPr lang="en-US" baseline="0" dirty="0" smtClean="0"/>
              <a:t> also</a:t>
            </a:r>
            <a:r>
              <a:rPr lang="en-US" dirty="0" smtClean="0"/>
              <a:t> do detection, so maybe we can try to sit the robot on the bounding box…</a:t>
            </a:r>
          </a:p>
          <a:p>
            <a:r>
              <a:rPr lang="en-US" dirty="0" smtClean="0"/>
              <a:t>Unfortunately</a:t>
            </a:r>
            <a:r>
              <a:rPr lang="en-US" dirty="0" smtClean="0"/>
              <a:t>,</a:t>
            </a:r>
            <a:r>
              <a:rPr lang="en-US" baseline="0" dirty="0" smtClean="0"/>
              <a:t> he falls down…</a:t>
            </a:r>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40</a:t>
            </a:fld>
            <a:endParaRPr lang="en-US"/>
          </a:p>
        </p:txBody>
      </p:sp>
    </p:spTree>
    <p:extLst>
      <p:ext uri="{BB962C8B-B14F-4D97-AF65-F5344CB8AC3E}">
        <p14:creationId xmlns:p14="http://schemas.microsoft.com/office/powerpoint/2010/main" val="425004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s try do something</a:t>
            </a:r>
            <a:r>
              <a:rPr lang="en-US" baseline="0" dirty="0" smtClean="0"/>
              <a:t> more precise, let’s do semantic segmentation.</a:t>
            </a:r>
          </a:p>
          <a:p>
            <a:r>
              <a:rPr lang="en-US" baseline="0" dirty="0" smtClean="0"/>
              <a:t>No, </a:t>
            </a:r>
            <a:r>
              <a:rPr lang="en-US" baseline="0" dirty="0" smtClean="0"/>
              <a:t>that doesn’t work either.</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a:t>
            </a:r>
            <a:r>
              <a:rPr lang="en-US" baseline="0" dirty="0" smtClean="0"/>
              <a:t> let’s think a bit: what we would really need for an assisted sitting system is to bring 3D into the scene.</a:t>
            </a:r>
          </a:p>
          <a:p>
            <a:r>
              <a:rPr lang="en-US" baseline="0" dirty="0" smtClean="0"/>
              <a:t>And that is exactly what this paper is about. Given such an image, we are able to select and align an approximate model of the chair.</a:t>
            </a:r>
          </a:p>
          <a:p>
            <a:r>
              <a:rPr lang="en-US" baseline="0" dirty="0" smtClean="0"/>
              <a:t>And now our robot can sit down, and rest.</a:t>
            </a:r>
          </a:p>
          <a:p>
            <a:r>
              <a:rPr lang="en-US" baseline="0" dirty="0" smtClean="0"/>
              <a:t>In fact, that’s only bringing back an old idea,</a:t>
            </a:r>
          </a:p>
        </p:txBody>
      </p:sp>
      <p:sp>
        <p:nvSpPr>
          <p:cNvPr id="4" name="Slide Number Placeholder 3"/>
          <p:cNvSpPr>
            <a:spLocks noGrp="1"/>
          </p:cNvSpPr>
          <p:nvPr>
            <p:ph type="sldNum" sz="quarter" idx="10"/>
          </p:nvPr>
        </p:nvSpPr>
        <p:spPr/>
        <p:txBody>
          <a:bodyPr/>
          <a:lstStyle/>
          <a:p>
            <a:fld id="{C74FD37B-3498-D446-89D6-00405628197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the first idea of CV:</a:t>
            </a:r>
            <a:r>
              <a:rPr lang="en-US" baseline="0" dirty="0" smtClean="0"/>
              <a:t> understanding 3D from a single 2D image.</a:t>
            </a:r>
            <a:endParaRPr lang="en-US" dirty="0" smtClean="0"/>
          </a:p>
        </p:txBody>
      </p:sp>
      <p:sp>
        <p:nvSpPr>
          <p:cNvPr id="4" name="Slide Number Placeholder 3"/>
          <p:cNvSpPr>
            <a:spLocks noGrp="1"/>
          </p:cNvSpPr>
          <p:nvPr>
            <p:ph type="sldNum" sz="quarter" idx="10"/>
          </p:nvPr>
        </p:nvSpPr>
        <p:spPr/>
        <p:txBody>
          <a:bodyPr/>
          <a:lstStyle/>
          <a:p>
            <a:fld id="{C74FD37B-3498-D446-89D6-00405628197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in the 80s, that was really a problem people</a:t>
            </a:r>
            <a:r>
              <a:rPr lang="en-US" baseline="0" dirty="0" smtClean="0"/>
              <a:t> focused on a lot: aligning a CAD model to an image, mainly by trying to detect and align edges.</a:t>
            </a:r>
            <a:endParaRPr lang="en-US" dirty="0" smtClean="0"/>
          </a:p>
          <a:p>
            <a:pPr defTabSz="914363">
              <a:spcBef>
                <a:spcPct val="0"/>
              </a:spcBef>
            </a:pPr>
            <a:endParaRPr lang="en-US" sz="1200" dirty="0" smtClean="0"/>
          </a:p>
          <a:p>
            <a:pPr defTabSz="914363">
              <a:spcBef>
                <a:spcPct val="0"/>
              </a:spcBef>
            </a:pPr>
            <a:endParaRPr lang="en-US" sz="1200" dirty="0" smtClean="0"/>
          </a:p>
          <a:p>
            <a:pPr defTabSz="914363">
              <a:spcBef>
                <a:spcPct val="0"/>
              </a:spcBef>
            </a:pPr>
            <a:r>
              <a:rPr lang="en-US" sz="1200" dirty="0" smtClean="0"/>
              <a:t>Recognizing solid objects by alignment with an image</a:t>
            </a:r>
          </a:p>
          <a:p>
            <a:pPr defTabSz="914363">
              <a:spcBef>
                <a:spcPct val="0"/>
              </a:spcBef>
            </a:pPr>
            <a:r>
              <a:rPr lang="en-US" sz="1200" dirty="0" smtClean="0"/>
              <a:t>DP </a:t>
            </a:r>
            <a:r>
              <a:rPr lang="en-US" sz="1200" dirty="0" err="1" smtClean="0"/>
              <a:t>Huttenlocher</a:t>
            </a:r>
            <a:r>
              <a:rPr lang="en-US" sz="1200" dirty="0" smtClean="0"/>
              <a:t> and Ullman IJCV 1990</a:t>
            </a:r>
          </a:p>
          <a:p>
            <a:pPr defTabSz="914363">
              <a:spcBef>
                <a:spcPct val="0"/>
              </a:spcBef>
            </a:pPr>
            <a:endParaRPr lang="en-US" sz="1200" dirty="0" smtClean="0"/>
          </a:p>
          <a:p>
            <a:pPr defTabSz="914363">
              <a:spcBef>
                <a:spcPct val="0"/>
              </a:spcBef>
            </a:pPr>
            <a:r>
              <a:rPr lang="en-US" sz="1200" dirty="0" smtClean="0"/>
              <a:t>Three-Dimensional Object Recognition from Single </a:t>
            </a:r>
          </a:p>
          <a:p>
            <a:pPr defTabSz="914363">
              <a:spcBef>
                <a:spcPct val="0"/>
              </a:spcBef>
            </a:pPr>
            <a:r>
              <a:rPr lang="en-US" sz="1200" dirty="0" smtClean="0"/>
              <a:t>Two-Dimensional Images</a:t>
            </a:r>
          </a:p>
          <a:p>
            <a:pPr defTabSz="914363">
              <a:spcBef>
                <a:spcPct val="0"/>
              </a:spcBef>
            </a:pPr>
            <a:r>
              <a:rPr lang="en-US" sz="1200" dirty="0" smtClean="0"/>
              <a:t>DG Lowe - Artificial intelligence, 1987</a:t>
            </a:r>
          </a:p>
          <a:p>
            <a:pPr defTabSz="914363">
              <a:spcBef>
                <a:spcPct val="0"/>
              </a:spcBef>
            </a:pPr>
            <a:endParaRPr lang="en-US" sz="1200" dirty="0" smtClean="0"/>
          </a:p>
          <a:p>
            <a:pPr defTabSz="914363">
              <a:spcBef>
                <a:spcPct val="0"/>
              </a:spcBef>
            </a:pPr>
            <a:r>
              <a:rPr lang="en-US" sz="1200" dirty="0" smtClean="0">
                <a:ln w="3175">
                  <a:noFill/>
                </a:ln>
                <a:latin typeface="Segoe UI Light" pitchFamily="34" charset="0"/>
                <a:ea typeface="Verdana" pitchFamily="34" charset="0"/>
                <a:cs typeface="Verdana" pitchFamily="34" charset="0"/>
              </a:rPr>
              <a:t>Object recognition in the geometric era: a retrospective</a:t>
            </a:r>
          </a:p>
          <a:p>
            <a:pPr defTabSz="914363">
              <a:spcBef>
                <a:spcPct val="0"/>
              </a:spcBef>
            </a:pPr>
            <a:r>
              <a:rPr lang="en-US" sz="1200" dirty="0" smtClean="0">
                <a:ln w="3175">
                  <a:noFill/>
                </a:ln>
                <a:latin typeface="Segoe UI Light" pitchFamily="34" charset="0"/>
                <a:ea typeface="Verdana" pitchFamily="34" charset="0"/>
                <a:cs typeface="Verdana" pitchFamily="34" charset="0"/>
              </a:rPr>
              <a:t>J-L Mundy, Lecture Notes in computer science, 2006</a:t>
            </a:r>
          </a:p>
          <a:p>
            <a:pPr defTabSz="914363">
              <a:spcBef>
                <a:spcPct val="0"/>
              </a:spcBef>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in fact,</a:t>
            </a:r>
            <a:r>
              <a:rPr lang="en-US" baseline="0" dirty="0" smtClean="0"/>
              <a:t> instance alignment is still an important problem. Today people tend to use more </a:t>
            </a:r>
            <a:r>
              <a:rPr lang="en-US" baseline="0" dirty="0" err="1" smtClean="0"/>
              <a:t>keypoints</a:t>
            </a:r>
            <a:r>
              <a:rPr lang="en-US" baseline="0" dirty="0" smtClean="0"/>
              <a:t>, such as SIFT, but there are also some recent work using on contours.</a:t>
            </a:r>
            <a:endParaRPr lang="en-US" dirty="0" smtClean="0"/>
          </a:p>
          <a:p>
            <a:endParaRPr lang="en-US" baseline="0" dirty="0" smtClean="0"/>
          </a:p>
          <a:p>
            <a:r>
              <a:rPr lang="en-US" sz="1200" kern="1200" dirty="0" smtClean="0">
                <a:solidFill>
                  <a:schemeClr val="tx1"/>
                </a:solidFill>
                <a:latin typeface="+mn-lt"/>
                <a:ea typeface="+mn-ea"/>
                <a:cs typeface="+mn-cs"/>
              </a:rPr>
              <a:t>Y. Li, N. </a:t>
            </a:r>
            <a:r>
              <a:rPr lang="en-US" sz="1200" kern="1200" dirty="0" err="1" smtClean="0">
                <a:solidFill>
                  <a:schemeClr val="tx1"/>
                </a:solidFill>
                <a:latin typeface="+mn-lt"/>
                <a:ea typeface="+mn-ea"/>
                <a:cs typeface="+mn-cs"/>
              </a:rPr>
              <a:t>Snavely</a:t>
            </a:r>
            <a:r>
              <a:rPr lang="en-US" sz="1200" kern="1200" dirty="0" smtClean="0">
                <a:solidFill>
                  <a:schemeClr val="tx1"/>
                </a:solidFill>
                <a:latin typeface="+mn-lt"/>
                <a:ea typeface="+mn-ea"/>
                <a:cs typeface="+mn-cs"/>
              </a:rPr>
              <a:t>, D. </a:t>
            </a:r>
            <a:r>
              <a:rPr lang="en-US" sz="1200" kern="1200" dirty="0" err="1" smtClean="0">
                <a:solidFill>
                  <a:schemeClr val="tx1"/>
                </a:solidFill>
                <a:latin typeface="+mn-lt"/>
                <a:ea typeface="+mn-ea"/>
                <a:cs typeface="+mn-cs"/>
              </a:rPr>
              <a:t>Huttenlocher</a:t>
            </a:r>
            <a:r>
              <a:rPr lang="en-US" sz="1200" kern="1200" dirty="0" smtClean="0">
                <a:solidFill>
                  <a:schemeClr val="tx1"/>
                </a:solidFill>
                <a:latin typeface="+mn-lt"/>
                <a:ea typeface="+mn-ea"/>
                <a:cs typeface="+mn-cs"/>
              </a:rPr>
              <a:t>, and P. </a:t>
            </a:r>
            <a:r>
              <a:rPr lang="en-US" sz="1200" kern="1200" dirty="0" err="1" smtClean="0">
                <a:solidFill>
                  <a:schemeClr val="tx1"/>
                </a:solidFill>
                <a:latin typeface="+mn-lt"/>
                <a:ea typeface="+mn-ea"/>
                <a:cs typeface="+mn-cs"/>
              </a:rPr>
              <a:t>Fua</a:t>
            </a:r>
            <a:r>
              <a:rPr lang="en-US" sz="1200" kern="1200" dirty="0" smtClean="0">
                <a:solidFill>
                  <a:schemeClr val="tx1"/>
                </a:solidFill>
                <a:latin typeface="+mn-lt"/>
                <a:ea typeface="+mn-ea"/>
                <a:cs typeface="+mn-cs"/>
              </a:rPr>
              <a:t>. Worldwide pose estimation using 3D point clouds. In ECCV, 2012.</a:t>
            </a:r>
          </a:p>
          <a:p>
            <a:r>
              <a:rPr lang="en-US" sz="1200" kern="1200" dirty="0" err="1" smtClean="0">
                <a:solidFill>
                  <a:schemeClr val="tx1"/>
                </a:solidFill>
                <a:latin typeface="+mn-lt"/>
                <a:ea typeface="+mn-ea"/>
                <a:cs typeface="+mn-cs"/>
              </a:rPr>
              <a:t>J.Philbin,O.Chum,M.Isard,J.Sivic,andA.Zisserman.Ob</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ject</a:t>
            </a:r>
            <a:r>
              <a:rPr lang="en-US" sz="1200" kern="1200" dirty="0" smtClean="0">
                <a:solidFill>
                  <a:schemeClr val="tx1"/>
                </a:solidFill>
                <a:latin typeface="+mn-lt"/>
                <a:ea typeface="+mn-ea"/>
                <a:cs typeface="+mn-cs"/>
              </a:rPr>
              <a:t> retrieval with large vocabularies and fast spatial matching. In CVPR, 2007. 2</a:t>
            </a:r>
          </a:p>
          <a:p>
            <a:r>
              <a:rPr lang="en-US" sz="1200" kern="1200" dirty="0" smtClean="0">
                <a:solidFill>
                  <a:schemeClr val="tx1"/>
                </a:solidFill>
                <a:latin typeface="+mn-lt"/>
                <a:ea typeface="+mn-ea"/>
                <a:cs typeface="+mn-cs"/>
              </a:rPr>
              <a:t>T. Sattler, B. </a:t>
            </a:r>
            <a:r>
              <a:rPr lang="en-US" sz="1200" kern="1200" dirty="0" err="1" smtClean="0">
                <a:solidFill>
                  <a:schemeClr val="tx1"/>
                </a:solidFill>
                <a:latin typeface="+mn-lt"/>
                <a:ea typeface="+mn-ea"/>
                <a:cs typeface="+mn-cs"/>
              </a:rPr>
              <a:t>Leibe</a:t>
            </a:r>
            <a:r>
              <a:rPr lang="en-US" sz="1200" kern="1200" dirty="0" smtClean="0">
                <a:solidFill>
                  <a:schemeClr val="tx1"/>
                </a:solidFill>
                <a:latin typeface="+mn-lt"/>
                <a:ea typeface="+mn-ea"/>
                <a:cs typeface="+mn-cs"/>
              </a:rPr>
              <a:t>, and L. </a:t>
            </a:r>
            <a:r>
              <a:rPr lang="en-US" sz="1200" kern="1200" dirty="0" err="1" smtClean="0">
                <a:solidFill>
                  <a:schemeClr val="tx1"/>
                </a:solidFill>
                <a:latin typeface="+mn-lt"/>
                <a:ea typeface="+mn-ea"/>
                <a:cs typeface="+mn-cs"/>
              </a:rPr>
              <a:t>Kobbelt</a:t>
            </a:r>
            <a:r>
              <a:rPr lang="en-US" sz="1200" kern="1200" dirty="0" smtClean="0">
                <a:solidFill>
                  <a:schemeClr val="tx1"/>
                </a:solidFill>
                <a:latin typeface="+mn-lt"/>
                <a:ea typeface="+mn-ea"/>
                <a:cs typeface="+mn-cs"/>
              </a:rPr>
              <a:t>. Fast image-based lo- </a:t>
            </a:r>
            <a:r>
              <a:rPr lang="en-US" sz="1200" kern="1200" dirty="0" err="1" smtClean="0">
                <a:solidFill>
                  <a:schemeClr val="tx1"/>
                </a:solidFill>
                <a:latin typeface="+mn-lt"/>
                <a:ea typeface="+mn-ea"/>
                <a:cs typeface="+mn-cs"/>
              </a:rPr>
              <a:t>calization</a:t>
            </a:r>
            <a:r>
              <a:rPr lang="en-US" sz="1200" kern="1200" dirty="0" smtClean="0">
                <a:solidFill>
                  <a:schemeClr val="tx1"/>
                </a:solidFill>
                <a:latin typeface="+mn-lt"/>
                <a:ea typeface="+mn-ea"/>
                <a:cs typeface="+mn-cs"/>
              </a:rPr>
              <a:t> using direct 2D-to-3D matching. In ICCV, 2011.</a:t>
            </a:r>
          </a:p>
          <a:p>
            <a:r>
              <a:rPr lang="en-US" sz="1200" kern="1200" dirty="0" smtClean="0">
                <a:solidFill>
                  <a:schemeClr val="tx1"/>
                </a:solidFill>
                <a:latin typeface="+mn-lt"/>
                <a:ea typeface="+mn-ea"/>
                <a:cs typeface="+mn-cs"/>
              </a:rPr>
              <a:t>G. </a:t>
            </a:r>
            <a:r>
              <a:rPr lang="en-US" sz="1200" kern="1200" dirty="0" err="1" smtClean="0">
                <a:solidFill>
                  <a:schemeClr val="tx1"/>
                </a:solidFill>
                <a:latin typeface="+mn-lt"/>
                <a:ea typeface="+mn-ea"/>
                <a:cs typeface="+mn-cs"/>
              </a:rPr>
              <a:t>Baatz</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Saurer</a:t>
            </a:r>
            <a:r>
              <a:rPr lang="en-US" sz="1200" kern="1200" dirty="0" smtClean="0">
                <a:solidFill>
                  <a:schemeClr val="tx1"/>
                </a:solidFill>
                <a:latin typeface="+mn-lt"/>
                <a:ea typeface="+mn-ea"/>
                <a:cs typeface="+mn-cs"/>
              </a:rPr>
              <a:t>, K. </a:t>
            </a:r>
            <a:r>
              <a:rPr lang="en-US" sz="1200" kern="1200" dirty="0" err="1" smtClean="0">
                <a:solidFill>
                  <a:schemeClr val="tx1"/>
                </a:solidFill>
                <a:latin typeface="+mn-lt"/>
                <a:ea typeface="+mn-ea"/>
                <a:cs typeface="+mn-cs"/>
              </a:rPr>
              <a:t>Ko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̈ser</a:t>
            </a:r>
            <a:r>
              <a:rPr lang="en-US" sz="1200" kern="1200" dirty="0" smtClean="0">
                <a:solidFill>
                  <a:schemeClr val="tx1"/>
                </a:solidFill>
                <a:latin typeface="+mn-lt"/>
                <a:ea typeface="+mn-ea"/>
                <a:cs typeface="+mn-cs"/>
              </a:rPr>
              <a:t>, and M. </a:t>
            </a:r>
            <a:r>
              <a:rPr lang="en-US" sz="1200" kern="1200" dirty="0" err="1" smtClean="0">
                <a:solidFill>
                  <a:schemeClr val="tx1"/>
                </a:solidFill>
                <a:latin typeface="+mn-lt"/>
                <a:ea typeface="+mn-ea"/>
                <a:cs typeface="+mn-cs"/>
              </a:rPr>
              <a:t>Pollefeys</a:t>
            </a:r>
            <a:r>
              <a:rPr lang="en-US" sz="1200" kern="1200" dirty="0" smtClean="0">
                <a:solidFill>
                  <a:schemeClr val="tx1"/>
                </a:solidFill>
                <a:latin typeface="+mn-lt"/>
                <a:ea typeface="+mn-ea"/>
                <a:cs typeface="+mn-cs"/>
              </a:rPr>
              <a:t>. Large scale visual geo-localization of images in mountainous terrain. In ECCV, 2012.</a:t>
            </a:r>
          </a:p>
          <a:p>
            <a:r>
              <a:rPr lang="en-US" sz="1200" kern="1200" dirty="0" smtClean="0">
                <a:solidFill>
                  <a:schemeClr val="tx1"/>
                </a:solidFill>
                <a:latin typeface="+mn-lt"/>
                <a:ea typeface="+mn-ea"/>
                <a:cs typeface="+mn-cs"/>
              </a:rPr>
              <a:t>J. Lim, H. </a:t>
            </a:r>
            <a:r>
              <a:rPr lang="en-US" sz="1200" kern="1200" dirty="0" err="1" smtClean="0">
                <a:solidFill>
                  <a:schemeClr val="tx1"/>
                </a:solidFill>
                <a:latin typeface="+mn-lt"/>
                <a:ea typeface="+mn-ea"/>
                <a:cs typeface="+mn-cs"/>
              </a:rPr>
              <a:t>Pirsiavash</a:t>
            </a:r>
            <a:r>
              <a:rPr lang="en-US" sz="1200" kern="1200" dirty="0" smtClean="0">
                <a:solidFill>
                  <a:schemeClr val="tx1"/>
                </a:solidFill>
                <a:latin typeface="+mn-lt"/>
                <a:ea typeface="+mn-ea"/>
                <a:cs typeface="+mn-cs"/>
              </a:rPr>
              <a:t>, and A. </a:t>
            </a:r>
            <a:r>
              <a:rPr lang="en-US" sz="1200" kern="1200" dirty="0" err="1" smtClean="0">
                <a:solidFill>
                  <a:schemeClr val="tx1"/>
                </a:solidFill>
                <a:latin typeface="+mn-lt"/>
                <a:ea typeface="+mn-ea"/>
                <a:cs typeface="+mn-cs"/>
              </a:rPr>
              <a:t>Torralba</a:t>
            </a:r>
            <a:r>
              <a:rPr lang="en-US" sz="1200" kern="1200" dirty="0" smtClean="0">
                <a:solidFill>
                  <a:schemeClr val="tx1"/>
                </a:solidFill>
                <a:latin typeface="+mn-lt"/>
                <a:ea typeface="+mn-ea"/>
                <a:cs typeface="+mn-cs"/>
              </a:rPr>
              <a:t>. Parsing IKEA objects: Fine pose estimation. In ICCV, 2013.</a:t>
            </a:r>
          </a:p>
          <a:p>
            <a:r>
              <a:rPr lang="en-US" sz="1200" kern="1200" dirty="0" smtClean="0">
                <a:solidFill>
                  <a:schemeClr val="tx1"/>
                </a:solidFill>
                <a:latin typeface="+mn-lt"/>
                <a:ea typeface="+mn-ea"/>
                <a:cs typeface="+mn-cs"/>
              </a:rPr>
              <a:t>F. </a:t>
            </a:r>
            <a:r>
              <a:rPr lang="en-US" sz="1200" kern="1200" dirty="0" err="1" smtClean="0">
                <a:solidFill>
                  <a:schemeClr val="tx1"/>
                </a:solidFill>
                <a:latin typeface="+mn-lt"/>
                <a:ea typeface="+mn-ea"/>
                <a:cs typeface="+mn-cs"/>
              </a:rPr>
              <a:t>Rothganger</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Lazebnik</a:t>
            </a:r>
            <a:r>
              <a:rPr lang="en-US" sz="1200" kern="1200" dirty="0" smtClean="0">
                <a:solidFill>
                  <a:schemeClr val="tx1"/>
                </a:solidFill>
                <a:latin typeface="+mn-lt"/>
                <a:ea typeface="+mn-ea"/>
                <a:cs typeface="+mn-cs"/>
              </a:rPr>
              <a:t>, C. </a:t>
            </a:r>
            <a:r>
              <a:rPr lang="en-US" sz="1200" kern="1200" dirty="0" err="1" smtClean="0">
                <a:solidFill>
                  <a:schemeClr val="tx1"/>
                </a:solidFill>
                <a:latin typeface="+mn-lt"/>
                <a:ea typeface="+mn-ea"/>
                <a:cs typeface="+mn-cs"/>
              </a:rPr>
              <a:t>Schmid</a:t>
            </a:r>
            <a:r>
              <a:rPr lang="en-US" sz="1200" kern="1200" dirty="0" smtClean="0">
                <a:solidFill>
                  <a:schemeClr val="tx1"/>
                </a:solidFill>
                <a:latin typeface="+mn-lt"/>
                <a:ea typeface="+mn-ea"/>
                <a:cs typeface="+mn-cs"/>
              </a:rPr>
              <a:t>, and J. Ponce. 3D ob- </a:t>
            </a:r>
            <a:r>
              <a:rPr lang="en-US" sz="1200" kern="1200" dirty="0" err="1" smtClean="0">
                <a:solidFill>
                  <a:schemeClr val="tx1"/>
                </a:solidFill>
                <a:latin typeface="+mn-lt"/>
                <a:ea typeface="+mn-ea"/>
                <a:cs typeface="+mn-cs"/>
              </a:rPr>
              <a:t>ject</a:t>
            </a:r>
            <a:r>
              <a:rPr lang="en-US" sz="1200" kern="1200" dirty="0" smtClean="0">
                <a:solidFill>
                  <a:schemeClr val="tx1"/>
                </a:solidFill>
                <a:latin typeface="+mn-lt"/>
                <a:ea typeface="+mn-ea"/>
                <a:cs typeface="+mn-cs"/>
              </a:rPr>
              <a:t> modeling and recognition using affine-invariant patches and multi-view spatial constraints. In CVPR, 2003.</a:t>
            </a:r>
          </a:p>
          <a:p>
            <a:r>
              <a:rPr lang="en-US" sz="1200" kern="1200" dirty="0" smtClean="0">
                <a:solidFill>
                  <a:schemeClr val="tx1"/>
                </a:solidFill>
                <a:latin typeface="+mn-lt"/>
                <a:ea typeface="+mn-ea"/>
                <a:cs typeface="+mn-cs"/>
              </a:rPr>
              <a:t>R. </a:t>
            </a:r>
            <a:r>
              <a:rPr lang="en-US" sz="1200" kern="1200" dirty="0" err="1" smtClean="0">
                <a:solidFill>
                  <a:schemeClr val="tx1"/>
                </a:solidFill>
                <a:latin typeface="+mn-lt"/>
                <a:ea typeface="+mn-ea"/>
                <a:cs typeface="+mn-cs"/>
              </a:rPr>
              <a:t>Arandjelovic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t>
            </a:r>
            <a:r>
              <a:rPr lang="en-US" sz="1200" kern="1200" dirty="0" smtClean="0">
                <a:solidFill>
                  <a:schemeClr val="tx1"/>
                </a:solidFill>
                <a:latin typeface="+mn-lt"/>
                <a:ea typeface="+mn-ea"/>
                <a:cs typeface="+mn-cs"/>
              </a:rPr>
              <a:t> and A. </a:t>
            </a:r>
            <a:r>
              <a:rPr lang="en-US" sz="1200" kern="1200" dirty="0" err="1" smtClean="0">
                <a:solidFill>
                  <a:schemeClr val="tx1"/>
                </a:solidFill>
                <a:latin typeface="+mn-lt"/>
                <a:ea typeface="+mn-ea"/>
                <a:cs typeface="+mn-cs"/>
              </a:rPr>
              <a:t>Zisserman</a:t>
            </a:r>
            <a:r>
              <a:rPr lang="en-US" sz="1200" kern="1200" dirty="0" smtClean="0">
                <a:solidFill>
                  <a:schemeClr val="tx1"/>
                </a:solidFill>
                <a:latin typeface="+mn-lt"/>
                <a:ea typeface="+mn-ea"/>
                <a:cs typeface="+mn-cs"/>
              </a:rPr>
              <a:t>. Smooth object retrieval using a bag of boundaries. In ICCV, 2011.</a:t>
            </a:r>
          </a:p>
          <a:p>
            <a:r>
              <a:rPr lang="en-US" sz="1200" kern="1200" dirty="0" smtClean="0">
                <a:solidFill>
                  <a:schemeClr val="tx1"/>
                </a:solidFill>
                <a:latin typeface="+mn-lt"/>
                <a:ea typeface="+mn-ea"/>
                <a:cs typeface="+mn-cs"/>
              </a:rPr>
              <a:t>Noah </a:t>
            </a:r>
            <a:r>
              <a:rPr lang="en-US" sz="1200" kern="1200" dirty="0" err="1" smtClean="0">
                <a:solidFill>
                  <a:schemeClr val="tx1"/>
                </a:solidFill>
                <a:latin typeface="+mn-lt"/>
                <a:ea typeface="+mn-ea"/>
                <a:cs typeface="+mn-cs"/>
              </a:rPr>
              <a:t>Snavely</a:t>
            </a:r>
            <a:r>
              <a:rPr lang="en-US" sz="1200" kern="1200" dirty="0" smtClean="0">
                <a:solidFill>
                  <a:schemeClr val="tx1"/>
                </a:solidFill>
                <a:latin typeface="+mn-lt"/>
                <a:ea typeface="+mn-ea"/>
                <a:cs typeface="+mn-cs"/>
              </a:rPr>
              <a:t>, Steven M. Seitz, Richard </a:t>
            </a:r>
            <a:r>
              <a:rPr lang="en-US" sz="1200" kern="1200" dirty="0" err="1" smtClean="0">
                <a:solidFill>
                  <a:schemeClr val="tx1"/>
                </a:solidFill>
                <a:latin typeface="+mn-lt"/>
                <a:ea typeface="+mn-ea"/>
                <a:cs typeface="+mn-cs"/>
              </a:rPr>
              <a:t>Szeliski</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Photo tourism: Exploring photo collections in 3D," ACM Transactions on Graphics (SIGGRAPH Proceedings), 25(3), 2006</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74FD37B-3498-D446-89D6-00405628197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Page">
    <p:spTree>
      <p:nvGrpSpPr>
        <p:cNvPr id="1" name=""/>
        <p:cNvGrpSpPr/>
        <p:nvPr/>
      </p:nvGrpSpPr>
      <p:grpSpPr>
        <a:xfrm>
          <a:off x="0" y="0"/>
          <a:ext cx="0" cy="0"/>
          <a:chOff x="0" y="0"/>
          <a:chExt cx="0" cy="0"/>
        </a:xfrm>
      </p:grpSpPr>
      <p:sp>
        <p:nvSpPr>
          <p:cNvPr id="12" name="Rectangle 11"/>
          <p:cNvSpPr/>
          <p:nvPr/>
        </p:nvSpPr>
        <p:spPr>
          <a:xfrm>
            <a:off x="2747" y="4046254"/>
            <a:ext cx="9147100" cy="525746"/>
          </a:xfrm>
          <a:prstGeom prst="rect">
            <a:avLst/>
          </a:prstGeom>
          <a:gradFill flip="none" rotWithShape="1">
            <a:gsLst>
              <a:gs pos="0">
                <a:srgbClr val="0070C0"/>
              </a:gs>
              <a:gs pos="74000">
                <a:srgbClr val="80B8E0"/>
              </a:gs>
              <a:gs pos="37000">
                <a:srgbClr val="0070C0"/>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p:cNvSpPr/>
          <p:nvPr/>
        </p:nvSpPr>
        <p:spPr>
          <a:xfrm>
            <a:off x="2747" y="1435755"/>
            <a:ext cx="9147100" cy="2679045"/>
          </a:xfrm>
          <a:prstGeom prst="rect">
            <a:avLst/>
          </a:prstGeom>
          <a:gradFill flip="none" rotWithShape="1">
            <a:gsLst>
              <a:gs pos="80000">
                <a:schemeClr val="bg2">
                  <a:lumMod val="50000"/>
                </a:schemeClr>
              </a:gs>
              <a:gs pos="55000">
                <a:schemeClr val="accent2">
                  <a:lumMod val="75000"/>
                </a:schemeClr>
              </a:gs>
              <a:gs pos="0">
                <a:srgbClr val="2D2D2D"/>
              </a:gs>
              <a:gs pos="99000">
                <a:srgbClr val="E7E7E7"/>
              </a:gs>
              <a:gs pos="66000">
                <a:schemeClr val="tx1">
                  <a:lumMod val="90000"/>
                  <a:lumOff val="10000"/>
                </a:schemeClr>
              </a:gs>
              <a:gs pos="30000">
                <a:srgbClr val="2D2D2D"/>
              </a:gs>
              <a:gs pos="84000">
                <a:schemeClr val="accent6">
                  <a:lumMod val="50000"/>
                </a:schemeClr>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le 1"/>
          <p:cNvSpPr>
            <a:spLocks noGrp="1"/>
          </p:cNvSpPr>
          <p:nvPr>
            <p:ph type="ctrTitle" hasCustomPrompt="1"/>
          </p:nvPr>
        </p:nvSpPr>
        <p:spPr>
          <a:xfrm>
            <a:off x="491152" y="2658139"/>
            <a:ext cx="6950763" cy="552895"/>
          </a:xfrm>
        </p:spPr>
        <p:txBody>
          <a:bodyPr anchor="b" anchorCtr="0">
            <a:noAutofit/>
          </a:bodyPr>
          <a:lstStyle>
            <a:lvl1pPr algn="l">
              <a:lnSpc>
                <a:spcPts val="3800"/>
              </a:lnSpc>
              <a:defRPr sz="3600" spc="0" baseline="0">
                <a:solidFill>
                  <a:schemeClr val="bg1"/>
                </a:solidFill>
                <a:latin typeface="Segoe UI Light" pitchFamily="34" charset="0"/>
              </a:defRPr>
            </a:lvl1pPr>
          </a:lstStyle>
          <a:p>
            <a:r>
              <a:rPr lang="en-US" dirty="0" smtClean="0"/>
              <a:t>Click edit Master Title style</a:t>
            </a:r>
            <a:endParaRPr lang="en-US" dirty="0"/>
          </a:p>
        </p:txBody>
      </p:sp>
      <p:sp>
        <p:nvSpPr>
          <p:cNvPr id="11" name="Subtitle 2"/>
          <p:cNvSpPr>
            <a:spLocks noGrp="1"/>
          </p:cNvSpPr>
          <p:nvPr>
            <p:ph type="subTitle" idx="1"/>
          </p:nvPr>
        </p:nvSpPr>
        <p:spPr>
          <a:xfrm>
            <a:off x="513294" y="3546204"/>
            <a:ext cx="6950762" cy="324048"/>
          </a:xfrm>
        </p:spPr>
        <p:txBody>
          <a:bodyPr>
            <a:normAutofit/>
          </a:bodyPr>
          <a:lstStyle>
            <a:lvl1pPr marL="27432" indent="0" algn="l">
              <a:buNone/>
              <a:defRPr sz="1600">
                <a:solidFill>
                  <a:schemeClr val="bg1"/>
                </a:solidFill>
                <a:latin typeface="Segoe UI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14" name="Text Placeholder 6"/>
          <p:cNvSpPr>
            <a:spLocks noGrp="1"/>
          </p:cNvSpPr>
          <p:nvPr>
            <p:ph type="body" sz="quarter" idx="10" hasCustomPrompt="1"/>
          </p:nvPr>
        </p:nvSpPr>
        <p:spPr>
          <a:xfrm>
            <a:off x="513293" y="4828870"/>
            <a:ext cx="7996525" cy="230832"/>
          </a:xfrm>
        </p:spPr>
        <p:txBody>
          <a:bodyPr/>
          <a:lstStyle>
            <a:lvl1pPr marL="27432" indent="0">
              <a:buFontTx/>
              <a:buNone/>
              <a:defRPr sz="1500">
                <a:solidFill>
                  <a:srgbClr val="595959"/>
                </a:solidFill>
                <a:latin typeface="Segoe UI Light" pitchFamily="34" charset="0"/>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smtClean="0"/>
              <a:t>Date of Presentation</a:t>
            </a:r>
          </a:p>
        </p:txBody>
      </p:sp>
      <p:sp>
        <p:nvSpPr>
          <p:cNvPr id="8" name="Title 1"/>
          <p:cNvSpPr txBox="1">
            <a:spLocks/>
          </p:cNvSpPr>
          <p:nvPr/>
        </p:nvSpPr>
        <p:spPr>
          <a:xfrm>
            <a:off x="161543" y="172510"/>
            <a:ext cx="4414754" cy="454807"/>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endParaRPr lang="fr-FR" dirty="0">
              <a:solidFill>
                <a:schemeClr val="tx2"/>
              </a:solidFill>
              <a:latin typeface="Segoe"/>
            </a:endParaRPr>
          </a:p>
        </p:txBody>
      </p:sp>
    </p:spTree>
    <p:extLst>
      <p:ext uri="{BB962C8B-B14F-4D97-AF65-F5344CB8AC3E}">
        <p14:creationId xmlns:p14="http://schemas.microsoft.com/office/powerpoint/2010/main" val="98817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ransition (red/blue)">
    <p:spTree>
      <p:nvGrpSpPr>
        <p:cNvPr id="1" name=""/>
        <p:cNvGrpSpPr/>
        <p:nvPr/>
      </p:nvGrpSpPr>
      <p:grpSpPr>
        <a:xfrm>
          <a:off x="0" y="0"/>
          <a:ext cx="0" cy="0"/>
          <a:chOff x="0" y="0"/>
          <a:chExt cx="0" cy="0"/>
        </a:xfrm>
      </p:grpSpPr>
      <p:grpSp>
        <p:nvGrpSpPr>
          <p:cNvPr id="2" name="Group 9"/>
          <p:cNvGrpSpPr/>
          <p:nvPr/>
        </p:nvGrpSpPr>
        <p:grpSpPr>
          <a:xfrm>
            <a:off x="-5438" y="2504883"/>
            <a:ext cx="9150224" cy="1169965"/>
            <a:chOff x="-6248" y="869573"/>
            <a:chExt cx="9150224" cy="353173"/>
          </a:xfrm>
        </p:grpSpPr>
        <p:sp>
          <p:nvSpPr>
            <p:cNvPr id="12" name="Rectangle 11"/>
            <p:cNvSpPr/>
            <p:nvPr userDrawn="1"/>
          </p:nvSpPr>
          <p:spPr>
            <a:xfrm>
              <a:off x="-6248" y="869575"/>
              <a:ext cx="9147100" cy="353171"/>
            </a:xfrm>
            <a:prstGeom prst="rect">
              <a:avLst/>
            </a:prstGeom>
            <a:gradFill flip="none" rotWithShape="1">
              <a:gsLst>
                <a:gs pos="0">
                  <a:srgbClr val="0070C0"/>
                </a:gs>
                <a:gs pos="74000">
                  <a:srgbClr val="80B8E0"/>
                </a:gs>
                <a:gs pos="37000">
                  <a:srgbClr val="0070C0"/>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6248" y="869574"/>
              <a:ext cx="9147100" cy="353171"/>
            </a:xfrm>
            <a:prstGeom prst="rect">
              <a:avLst/>
            </a:prstGeom>
            <a:gradFill flip="none" rotWithShape="1">
              <a:gsLst>
                <a:gs pos="0">
                  <a:schemeClr val="tx2">
                    <a:lumMod val="50000"/>
                    <a:alpha val="22000"/>
                  </a:schemeClr>
                </a:gs>
                <a:gs pos="91000">
                  <a:srgbClr val="E7E7E7">
                    <a:alpha val="0"/>
                  </a:srgbClr>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userDrawn="1"/>
          </p:nvSpPr>
          <p:spPr>
            <a:xfrm>
              <a:off x="-3124" y="869573"/>
              <a:ext cx="9147100" cy="353171"/>
            </a:xfrm>
            <a:prstGeom prst="rect">
              <a:avLst/>
            </a:prstGeom>
            <a:gradFill flip="none" rotWithShape="1">
              <a:gsLst>
                <a:gs pos="0">
                  <a:schemeClr val="tx2">
                    <a:lumMod val="50000"/>
                    <a:alpha val="22000"/>
                  </a:schemeClr>
                </a:gs>
                <a:gs pos="91000">
                  <a:srgbClr val="E7E7E7">
                    <a:alpha val="0"/>
                  </a:srgbClr>
                </a:gs>
              </a:gsLst>
              <a:lin ang="54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0" name="Title 1"/>
          <p:cNvSpPr>
            <a:spLocks noGrp="1"/>
          </p:cNvSpPr>
          <p:nvPr>
            <p:ph type="title" hasCustomPrompt="1"/>
          </p:nvPr>
        </p:nvSpPr>
        <p:spPr>
          <a:xfrm>
            <a:off x="345451" y="2836183"/>
            <a:ext cx="8363938" cy="509171"/>
          </a:xfrm>
        </p:spPr>
        <p:txBody>
          <a:bodyPr anchor="t"/>
          <a:lstStyle>
            <a:lvl1pPr>
              <a:defRPr sz="3200" b="0" baseline="0">
                <a:solidFill>
                  <a:schemeClr val="bg1"/>
                </a:solidFill>
                <a:latin typeface="Segoe UI Light" pitchFamily="34" charset="0"/>
              </a:defRPr>
            </a:lvl1pPr>
          </a:lstStyle>
          <a:p>
            <a:r>
              <a:rPr lang="en-US" dirty="0" smtClean="0"/>
              <a:t>Click to edit Master title style </a:t>
            </a:r>
            <a:endParaRPr lang="en-US" dirty="0"/>
          </a:p>
        </p:txBody>
      </p:sp>
      <p:sp>
        <p:nvSpPr>
          <p:cNvPr id="11"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5" name="Rectangle 14"/>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extBox 15"/>
          <p:cNvSpPr txBox="1"/>
          <p:nvPr/>
        </p:nvSpPr>
        <p:spPr>
          <a:xfrm>
            <a:off x="4351377"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7" name="TextBox 16"/>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20"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147366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ransition (red/blue)">
    <p:spTree>
      <p:nvGrpSpPr>
        <p:cNvPr id="1" name=""/>
        <p:cNvGrpSpPr/>
        <p:nvPr/>
      </p:nvGrpSpPr>
      <p:grpSpPr>
        <a:xfrm>
          <a:off x="0" y="0"/>
          <a:ext cx="0" cy="0"/>
          <a:chOff x="0" y="0"/>
          <a:chExt cx="0" cy="0"/>
        </a:xfrm>
      </p:grpSpPr>
      <p:grpSp>
        <p:nvGrpSpPr>
          <p:cNvPr id="2" name="Group 4"/>
          <p:cNvGrpSpPr/>
          <p:nvPr/>
        </p:nvGrpSpPr>
        <p:grpSpPr>
          <a:xfrm>
            <a:off x="-5466" y="2504884"/>
            <a:ext cx="9150224" cy="1169965"/>
            <a:chOff x="-6248" y="869573"/>
            <a:chExt cx="9150224" cy="353173"/>
          </a:xfrm>
        </p:grpSpPr>
        <p:sp>
          <p:nvSpPr>
            <p:cNvPr id="6" name="Rectangle 5"/>
            <p:cNvSpPr/>
            <p:nvPr userDrawn="1"/>
          </p:nvSpPr>
          <p:spPr>
            <a:xfrm>
              <a:off x="-6248" y="869575"/>
              <a:ext cx="9147100" cy="353171"/>
            </a:xfrm>
            <a:prstGeom prst="rect">
              <a:avLst/>
            </a:prstGeom>
            <a:gradFill flip="none" rotWithShape="1">
              <a:gsLst>
                <a:gs pos="0">
                  <a:srgbClr val="0070C0"/>
                </a:gs>
                <a:gs pos="74000">
                  <a:srgbClr val="80B8E0"/>
                </a:gs>
                <a:gs pos="37000">
                  <a:srgbClr val="0070C0"/>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userDrawn="1"/>
          </p:nvSpPr>
          <p:spPr>
            <a:xfrm>
              <a:off x="-6248" y="869574"/>
              <a:ext cx="9147100" cy="353171"/>
            </a:xfrm>
            <a:prstGeom prst="rect">
              <a:avLst/>
            </a:prstGeom>
            <a:gradFill flip="none" rotWithShape="1">
              <a:gsLst>
                <a:gs pos="0">
                  <a:schemeClr val="tx2">
                    <a:lumMod val="50000"/>
                    <a:alpha val="22000"/>
                  </a:schemeClr>
                </a:gs>
                <a:gs pos="91000">
                  <a:srgbClr val="E7E7E7">
                    <a:alpha val="0"/>
                  </a:srgbClr>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3124" y="869573"/>
              <a:ext cx="9147100" cy="353171"/>
            </a:xfrm>
            <a:prstGeom prst="rect">
              <a:avLst/>
            </a:prstGeom>
            <a:gradFill flip="none" rotWithShape="1">
              <a:gsLst>
                <a:gs pos="0">
                  <a:schemeClr val="tx2">
                    <a:lumMod val="50000"/>
                    <a:alpha val="22000"/>
                  </a:schemeClr>
                </a:gs>
                <a:gs pos="91000">
                  <a:srgbClr val="E7E7E7">
                    <a:alpha val="0"/>
                  </a:srgbClr>
                </a:gs>
              </a:gsLst>
              <a:lin ang="54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0" name="Title 1"/>
          <p:cNvSpPr>
            <a:spLocks noGrp="1"/>
          </p:cNvSpPr>
          <p:nvPr>
            <p:ph type="title" hasCustomPrompt="1"/>
          </p:nvPr>
        </p:nvSpPr>
        <p:spPr>
          <a:xfrm>
            <a:off x="345451" y="2836183"/>
            <a:ext cx="8363938" cy="509171"/>
          </a:xfrm>
        </p:spPr>
        <p:txBody>
          <a:bodyPr anchor="t"/>
          <a:lstStyle>
            <a:lvl1pPr>
              <a:defRPr sz="3200" b="0" baseline="0">
                <a:solidFill>
                  <a:schemeClr val="bg1"/>
                </a:solidFill>
                <a:latin typeface="Segoe UI Light" pitchFamily="34" charset="0"/>
              </a:defRPr>
            </a:lvl1pPr>
          </a:lstStyle>
          <a:p>
            <a:r>
              <a:rPr lang="en-US" dirty="0" smtClean="0"/>
              <a:t>Click to edit Master title style </a:t>
            </a:r>
            <a:endParaRPr lang="en-US" dirty="0"/>
          </a:p>
        </p:txBody>
      </p:sp>
      <p:sp>
        <p:nvSpPr>
          <p:cNvPr id="11"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Tree>
    <p:extLst>
      <p:ext uri="{BB962C8B-B14F-4D97-AF65-F5344CB8AC3E}">
        <p14:creationId xmlns:p14="http://schemas.microsoft.com/office/powerpoint/2010/main" val="139010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no page) backup slid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974785" y="1670064"/>
            <a:ext cx="7211684" cy="1615827"/>
          </a:xfrm>
        </p:spPr>
        <p:txBody>
          <a:bodyPr/>
          <a:lstStyle>
            <a:lvl1pPr marL="274320" indent="-274320">
              <a:lnSpc>
                <a:spcPct val="150000"/>
              </a:lnSpc>
              <a:buClr>
                <a:srgbClr val="5191CD"/>
              </a:buClr>
              <a:buFontTx/>
              <a:buBlip>
                <a:blip r:embed="rId2"/>
              </a:buBlip>
              <a:defRPr sz="1800">
                <a:solidFill>
                  <a:schemeClr val="tx1"/>
                </a:solidFill>
                <a:latin typeface="Segoe UI" pitchFamily="34" charset="0"/>
                <a:ea typeface="Segoe UI" pitchFamily="34" charset="0"/>
                <a:cs typeface="Segoe UI" pitchFamily="34" charset="0"/>
              </a:defRPr>
            </a:lvl1pPr>
            <a:lvl2pPr marL="548640" indent="-274320">
              <a:buClr>
                <a:srgbClr val="5191CD"/>
              </a:buClr>
              <a:buSzPct val="75000"/>
              <a:buFontTx/>
              <a:buBlip>
                <a:blip r:embed="rId2"/>
              </a:buBlip>
              <a:defRPr sz="1600">
                <a:solidFill>
                  <a:schemeClr val="tx1"/>
                </a:solidFill>
                <a:latin typeface="Segoe UI" pitchFamily="34" charset="0"/>
                <a:ea typeface="Segoe UI" pitchFamily="34" charset="0"/>
                <a:cs typeface="Segoe UI" pitchFamily="34" charset="0"/>
              </a:defRPr>
            </a:lvl2pPr>
            <a:lvl3pPr marL="82296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3pPr>
            <a:lvl4pPr marL="109728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4pPr>
            <a:lvl5pPr marL="137160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30" name="Title 1"/>
          <p:cNvSpPr>
            <a:spLocks noGrp="1"/>
          </p:cNvSpPr>
          <p:nvPr>
            <p:ph type="title" hasCustomPrompt="1"/>
          </p:nvPr>
        </p:nvSpPr>
        <p:spPr>
          <a:xfrm>
            <a:off x="389436" y="360402"/>
            <a:ext cx="8363938" cy="509171"/>
          </a:xfrm>
        </p:spPr>
        <p:txBody>
          <a:bodyPr anchor="t"/>
          <a:lstStyle>
            <a:lvl1pPr>
              <a:defRPr sz="3200"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5" name="Rectangle 14"/>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8"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230592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p:cNvSpPr/>
          <p:nvPr/>
        </p:nvSpPr>
        <p:spPr>
          <a:xfrm>
            <a:off x="-3130" y="1022345"/>
            <a:ext cx="9147100" cy="897334"/>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3622432" y="1022345"/>
            <a:ext cx="5524668" cy="897334"/>
          </a:xfrm>
          <a:prstGeom prst="rect">
            <a:avLst/>
          </a:prstGeom>
          <a:gradFill flip="none" rotWithShape="1">
            <a:gsLst>
              <a:gs pos="0">
                <a:schemeClr val="accent2">
                  <a:lumMod val="75000"/>
                </a:schemeClr>
              </a:gs>
              <a:gs pos="91000">
                <a:schemeClr val="accent1">
                  <a:lumMod val="40000"/>
                  <a:lumOff val="60000"/>
                </a:schemeClr>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flipH="1">
            <a:off x="5158595" y="1005279"/>
            <a:ext cx="3985393" cy="5852721"/>
          </a:xfrm>
          <a:prstGeom prst="rect">
            <a:avLst/>
          </a:prstGeom>
          <a:blipFill dpi="0" rotWithShape="1">
            <a:blip r:embed="rId2">
              <a:alphaModFix amt="76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Title 1"/>
          <p:cNvSpPr>
            <a:spLocks noGrp="1"/>
          </p:cNvSpPr>
          <p:nvPr>
            <p:ph type="ctrTitle" hasCustomPrompt="1"/>
          </p:nvPr>
        </p:nvSpPr>
        <p:spPr>
          <a:xfrm>
            <a:off x="513292" y="1184665"/>
            <a:ext cx="7088446" cy="555626"/>
          </a:xfrm>
        </p:spPr>
        <p:txBody>
          <a:bodyPr anchor="t" anchorCtr="0">
            <a:noAutofit/>
          </a:bodyPr>
          <a:lstStyle>
            <a:lvl1pPr algn="l">
              <a:lnSpc>
                <a:spcPts val="4800"/>
              </a:lnSpc>
              <a:defRPr sz="3600" spc="0" baseline="0">
                <a:solidFill>
                  <a:schemeClr val="bg1"/>
                </a:solidFill>
                <a:latin typeface="Segoe UI Light" pitchFamily="34" charset="0"/>
              </a:defRPr>
            </a:lvl1pPr>
          </a:lstStyle>
          <a:p>
            <a:r>
              <a:rPr lang="en-US" dirty="0" smtClean="0"/>
              <a:t>Agenda</a:t>
            </a:r>
            <a:endParaRPr lang="en-US" dirty="0"/>
          </a:p>
        </p:txBody>
      </p:sp>
      <p:sp>
        <p:nvSpPr>
          <p:cNvPr id="11" name="Content Placeholder 2"/>
          <p:cNvSpPr>
            <a:spLocks noGrp="1"/>
          </p:cNvSpPr>
          <p:nvPr>
            <p:ph idx="1" hasCustomPrompt="1"/>
          </p:nvPr>
        </p:nvSpPr>
        <p:spPr>
          <a:xfrm>
            <a:off x="547797" y="2311774"/>
            <a:ext cx="3887212" cy="276999"/>
          </a:xfrm>
        </p:spPr>
        <p:txBody>
          <a:bodyPr/>
          <a:lstStyle>
            <a:lvl1pPr marL="274320" marR="0" indent="-274320" algn="l" defTabSz="914363" rtl="0" eaLnBrk="1" fontAlgn="auto" latinLnBrk="0" hangingPunct="1">
              <a:lnSpc>
                <a:spcPct val="150000"/>
              </a:lnSpc>
              <a:spcBef>
                <a:spcPts val="600"/>
              </a:spcBef>
              <a:spcAft>
                <a:spcPts val="0"/>
              </a:spcAft>
              <a:buClr>
                <a:srgbClr val="5191CD"/>
              </a:buClr>
              <a:buSzPct val="100000"/>
              <a:buFontTx/>
              <a:buBlip>
                <a:blip r:embed="rId3"/>
              </a:buBlip>
              <a:tabLst/>
              <a:defRPr sz="1800">
                <a:solidFill>
                  <a:srgbClr val="595959"/>
                </a:solidFill>
                <a:latin typeface="Segoe UI" pitchFamily="34" charset="0"/>
                <a:ea typeface="Segoe UI" pitchFamily="34" charset="0"/>
                <a:cs typeface="Segoe UI" pitchFamily="34" charset="0"/>
              </a:defRPr>
            </a:lvl1pPr>
            <a:lvl2pPr marL="548640" indent="-274320">
              <a:buClr>
                <a:srgbClr val="5191CD"/>
              </a:buClr>
              <a:buSzPct val="75000"/>
              <a:buFontTx/>
              <a:buBlip>
                <a:blip r:embed="rId3"/>
              </a:buBlip>
              <a:defRPr>
                <a:solidFill>
                  <a:srgbClr val="595959"/>
                </a:solidFill>
                <a:latin typeface="+mn-lt"/>
              </a:defRPr>
            </a:lvl2pPr>
            <a:lvl3pPr marL="822960" indent="-274320">
              <a:buClr>
                <a:srgbClr val="5191CD"/>
              </a:buClr>
              <a:buFont typeface="Segoe" charset="0"/>
              <a:buChar char="–"/>
              <a:defRPr>
                <a:solidFill>
                  <a:srgbClr val="595959"/>
                </a:solidFill>
                <a:latin typeface="+mn-lt"/>
              </a:defRPr>
            </a:lvl3pPr>
            <a:lvl4pPr marL="1097280" indent="-274320">
              <a:buClr>
                <a:srgbClr val="5191CD"/>
              </a:buClr>
              <a:buFont typeface="Segoe" charset="0"/>
              <a:buChar char="–"/>
              <a:defRPr>
                <a:solidFill>
                  <a:srgbClr val="595959"/>
                </a:solidFill>
                <a:latin typeface="+mn-lt"/>
              </a:defRPr>
            </a:lvl4pPr>
            <a:lvl5pPr marL="1371600" indent="-274320">
              <a:buClr>
                <a:srgbClr val="5191CD"/>
              </a:buClr>
              <a:buFont typeface="Segoe" charset="0"/>
              <a:buChar char="–"/>
              <a:defRPr>
                <a:solidFill>
                  <a:srgbClr val="595959"/>
                </a:solidFill>
                <a:latin typeface="+mn-lt"/>
              </a:defRPr>
            </a:lvl5pPr>
          </a:lstStyle>
          <a:p>
            <a:pPr marL="274320" marR="0" lvl="0" indent="-274320" algn="l" defTabSz="914363" rtl="0" eaLnBrk="1" fontAlgn="auto" latinLnBrk="0" hangingPunct="1">
              <a:lnSpc>
                <a:spcPct val="100000"/>
              </a:lnSpc>
              <a:spcBef>
                <a:spcPts val="600"/>
              </a:spcBef>
              <a:spcAft>
                <a:spcPts val="0"/>
              </a:spcAft>
              <a:buClr>
                <a:srgbClr val="5191CD"/>
              </a:buClr>
              <a:buSzPct val="100000"/>
              <a:buFontTx/>
              <a:buBlip>
                <a:blip r:embed="rId3"/>
              </a:buBlip>
              <a:tabLst/>
              <a:defRPr/>
            </a:pPr>
            <a:r>
              <a:rPr lang="en-US" dirty="0" smtClean="0"/>
              <a:t>Click to insert text</a:t>
            </a:r>
          </a:p>
        </p:txBody>
      </p:sp>
      <p:sp>
        <p:nvSpPr>
          <p:cNvPr id="9" name="Rectangle 8"/>
          <p:cNvSpPr/>
          <p:nvPr/>
        </p:nvSpPr>
        <p:spPr bwMode="auto">
          <a:xfrm>
            <a:off x="5158632" y="0"/>
            <a:ext cx="2458531" cy="6858000"/>
          </a:xfrm>
          <a:prstGeom prst="rect">
            <a:avLst/>
          </a:prstGeom>
          <a:gradFill flip="none" rotWithShape="1">
            <a:gsLst>
              <a:gs pos="20000">
                <a:srgbClr val="80B8E0"/>
              </a:gs>
              <a:gs pos="0">
                <a:srgbClr val="0070C0"/>
              </a:gs>
              <a:gs pos="10000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539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White">
    <p:spTree>
      <p:nvGrpSpPr>
        <p:cNvPr id="1" name=""/>
        <p:cNvGrpSpPr/>
        <p:nvPr/>
      </p:nvGrpSpPr>
      <p:grpSpPr>
        <a:xfrm>
          <a:off x="0" y="0"/>
          <a:ext cx="0" cy="0"/>
          <a:chOff x="0" y="0"/>
          <a:chExt cx="0" cy="0"/>
        </a:xfrm>
      </p:grpSpPr>
      <p:sp>
        <p:nvSpPr>
          <p:cNvPr id="13" name="Rectangle 12"/>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extBox 15"/>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5"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9" name="Title 1"/>
          <p:cNvSpPr>
            <a:spLocks noGrp="1"/>
          </p:cNvSpPr>
          <p:nvPr>
            <p:ph type="title" hasCustomPrompt="1"/>
          </p:nvPr>
        </p:nvSpPr>
        <p:spPr>
          <a:xfrm>
            <a:off x="389436" y="360402"/>
            <a:ext cx="8363938" cy="509171"/>
          </a:xfrm>
        </p:spPr>
        <p:txBody>
          <a:bodyPr anchor="t"/>
          <a:lstStyle>
            <a:lvl1pPr>
              <a:defRPr sz="3200" b="0">
                <a:solidFill>
                  <a:schemeClr val="tx1"/>
                </a:solidFill>
                <a:latin typeface="Segoe UI Light" pitchFamily="34" charset="0"/>
              </a:defRPr>
            </a:lvl1pPr>
          </a:lstStyle>
          <a:p>
            <a:r>
              <a:rPr lang="en-US" dirty="0" smtClean="0"/>
              <a:t>Click to edit Master title style </a:t>
            </a:r>
            <a:endParaRPr lang="en-US" dirty="0"/>
          </a:p>
        </p:txBody>
      </p:sp>
      <p:sp>
        <p:nvSpPr>
          <p:cNvPr id="3" name="TextBox 2"/>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8"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64108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Pag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491152" y="2658139"/>
            <a:ext cx="6950763" cy="552895"/>
          </a:xfrm>
          <a:prstGeom prst="rect">
            <a:avLst/>
          </a:prstGeom>
        </p:spPr>
        <p:txBody>
          <a:bodyPr anchor="b" anchorCtr="0">
            <a:noAutofit/>
          </a:bodyPr>
          <a:lstStyle>
            <a:lvl1pPr algn="l">
              <a:lnSpc>
                <a:spcPts val="3800"/>
              </a:lnSpc>
              <a:defRPr sz="3600" spc="0" baseline="0">
                <a:solidFill>
                  <a:schemeClr val="bg1"/>
                </a:solidFill>
                <a:latin typeface="Segoe UI Light" pitchFamily="34" charset="0"/>
              </a:defRPr>
            </a:lvl1pPr>
          </a:lstStyle>
          <a:p>
            <a:r>
              <a:rPr lang="en-US" dirty="0" smtClean="0"/>
              <a:t>Click edit Master Title style</a:t>
            </a:r>
            <a:endParaRPr lang="en-US" dirty="0"/>
          </a:p>
        </p:txBody>
      </p:sp>
      <p:sp>
        <p:nvSpPr>
          <p:cNvPr id="11" name="Subtitle 2"/>
          <p:cNvSpPr>
            <a:spLocks noGrp="1"/>
          </p:cNvSpPr>
          <p:nvPr>
            <p:ph type="subTitle" idx="1"/>
          </p:nvPr>
        </p:nvSpPr>
        <p:spPr>
          <a:xfrm>
            <a:off x="513294" y="3546204"/>
            <a:ext cx="6950762" cy="324048"/>
          </a:xfrm>
          <a:prstGeom prst="rect">
            <a:avLst/>
          </a:prstGeom>
        </p:spPr>
        <p:txBody>
          <a:bodyPr>
            <a:normAutofit/>
          </a:bodyPr>
          <a:lstStyle>
            <a:lvl1pPr marL="27432" indent="0" algn="l">
              <a:buNone/>
              <a:defRPr sz="1600">
                <a:solidFill>
                  <a:schemeClr val="bg1"/>
                </a:solidFill>
                <a:latin typeface="Segoe UI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14" name="Text Placeholder 6"/>
          <p:cNvSpPr>
            <a:spLocks noGrp="1"/>
          </p:cNvSpPr>
          <p:nvPr>
            <p:ph type="body" sz="quarter" idx="10" hasCustomPrompt="1"/>
          </p:nvPr>
        </p:nvSpPr>
        <p:spPr>
          <a:xfrm>
            <a:off x="513293" y="4828870"/>
            <a:ext cx="7996525" cy="230832"/>
          </a:xfrm>
          <a:prstGeom prst="rect">
            <a:avLst/>
          </a:prstGeom>
        </p:spPr>
        <p:txBody>
          <a:bodyPr/>
          <a:lstStyle>
            <a:lvl1pPr marL="27432" indent="0">
              <a:buFontTx/>
              <a:buNone/>
              <a:defRPr sz="1500">
                <a:solidFill>
                  <a:srgbClr val="595959"/>
                </a:solidFill>
                <a:latin typeface="Segoe UI Light" pitchFamily="34" charset="0"/>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smtClean="0"/>
              <a:t>Date of Presentation</a:t>
            </a:r>
          </a:p>
        </p:txBody>
      </p:sp>
    </p:spTree>
    <p:extLst>
      <p:ext uri="{BB962C8B-B14F-4D97-AF65-F5344CB8AC3E}">
        <p14:creationId xmlns:p14="http://schemas.microsoft.com/office/powerpoint/2010/main" val="98817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transition (red/blue)">
    <p:spTree>
      <p:nvGrpSpPr>
        <p:cNvPr id="1" name=""/>
        <p:cNvGrpSpPr/>
        <p:nvPr/>
      </p:nvGrpSpPr>
      <p:grpSpPr>
        <a:xfrm>
          <a:off x="0" y="0"/>
          <a:ext cx="0" cy="0"/>
          <a:chOff x="0" y="0"/>
          <a:chExt cx="0" cy="0"/>
        </a:xfrm>
      </p:grpSpPr>
      <p:sp>
        <p:nvSpPr>
          <p:cNvPr id="30" name="Title 1"/>
          <p:cNvSpPr>
            <a:spLocks noGrp="1"/>
          </p:cNvSpPr>
          <p:nvPr>
            <p:ph type="title" hasCustomPrompt="1"/>
          </p:nvPr>
        </p:nvSpPr>
        <p:spPr>
          <a:xfrm>
            <a:off x="345451" y="2836183"/>
            <a:ext cx="8363938" cy="509171"/>
          </a:xfrm>
          <a:prstGeom prst="rect">
            <a:avLst/>
          </a:prstGeom>
        </p:spPr>
        <p:txBody>
          <a:bodyPr anchor="t"/>
          <a:lstStyle>
            <a:lvl1pPr>
              <a:defRPr sz="3200" b="0" baseline="0">
                <a:solidFill>
                  <a:schemeClr val="bg1"/>
                </a:solidFill>
                <a:latin typeface="Segoe UI Light" pitchFamily="34" charset="0"/>
              </a:defRPr>
            </a:lvl1pPr>
          </a:lstStyle>
          <a:p>
            <a:r>
              <a:rPr lang="en-US" dirty="0" smtClean="0"/>
              <a:t>Click to edit Master title style </a:t>
            </a:r>
            <a:endParaRPr lang="en-US" dirty="0"/>
          </a:p>
        </p:txBody>
      </p:sp>
      <p:sp>
        <p:nvSpPr>
          <p:cNvPr id="11" name="Text Placeholder 2"/>
          <p:cNvSpPr>
            <a:spLocks noGrp="1"/>
          </p:cNvSpPr>
          <p:nvPr>
            <p:ph type="body" idx="16"/>
          </p:nvPr>
        </p:nvSpPr>
        <p:spPr>
          <a:xfrm>
            <a:off x="389675" y="869573"/>
            <a:ext cx="8349647" cy="276999"/>
          </a:xfrm>
          <a:prstGeom prst="rect">
            <a:avLst/>
          </a:prstGeo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Tree>
    <p:extLst>
      <p:ext uri="{BB962C8B-B14F-4D97-AF65-F5344CB8AC3E}">
        <p14:creationId xmlns:p14="http://schemas.microsoft.com/office/powerpoint/2010/main" val="147366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tBullets (with pag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974785" y="1670064"/>
            <a:ext cx="7211684" cy="1615827"/>
          </a:xfrm>
          <a:prstGeom prst="rect">
            <a:avLst/>
          </a:prstGeom>
        </p:spPr>
        <p:txBody>
          <a:bodyPr/>
          <a:lstStyle>
            <a:lvl1pPr marL="274320" indent="-274320">
              <a:lnSpc>
                <a:spcPct val="150000"/>
              </a:lnSpc>
              <a:buClr>
                <a:srgbClr val="5191CD"/>
              </a:buClr>
              <a:buFontTx/>
              <a:buBlip>
                <a:blip r:embed="rId2"/>
              </a:buBlip>
              <a:defRPr sz="1800">
                <a:solidFill>
                  <a:schemeClr val="tx1"/>
                </a:solidFill>
                <a:latin typeface="Segoe UI" pitchFamily="34" charset="0"/>
                <a:ea typeface="Segoe UI" pitchFamily="34" charset="0"/>
                <a:cs typeface="Segoe UI" pitchFamily="34" charset="0"/>
              </a:defRPr>
            </a:lvl1pPr>
            <a:lvl2pPr marL="548640" indent="-274320">
              <a:buClr>
                <a:srgbClr val="5191CD"/>
              </a:buClr>
              <a:buSzPct val="75000"/>
              <a:buFontTx/>
              <a:buBlip>
                <a:blip r:embed="rId2"/>
              </a:buBlip>
              <a:defRPr sz="1600">
                <a:solidFill>
                  <a:schemeClr val="tx1"/>
                </a:solidFill>
                <a:latin typeface="Segoe UI" pitchFamily="34" charset="0"/>
                <a:ea typeface="Segoe UI" pitchFamily="34" charset="0"/>
                <a:cs typeface="Segoe UI" pitchFamily="34" charset="0"/>
              </a:defRPr>
            </a:lvl2pPr>
            <a:lvl3pPr marL="82296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3pPr>
            <a:lvl4pPr marL="109728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4pPr>
            <a:lvl5pPr marL="137160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30" name="Title 1"/>
          <p:cNvSpPr>
            <a:spLocks noGrp="1"/>
          </p:cNvSpPr>
          <p:nvPr>
            <p:ph type="title" hasCustomPrompt="1"/>
          </p:nvPr>
        </p:nvSpPr>
        <p:spPr>
          <a:xfrm>
            <a:off x="389436" y="360402"/>
            <a:ext cx="8363938" cy="509171"/>
          </a:xfrm>
          <a:prstGeom prst="rect">
            <a:avLst/>
          </a:prstGeom>
        </p:spPr>
        <p:txBody>
          <a:bodyPr anchor="t"/>
          <a:lstStyle>
            <a:lvl1pPr>
              <a:defRPr sz="3200"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389675" y="869573"/>
            <a:ext cx="8349647" cy="276999"/>
          </a:xfrm>
          <a:prstGeom prst="rect">
            <a:avLst/>
          </a:prstGeo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Tree>
    <p:extLst>
      <p:ext uri="{BB962C8B-B14F-4D97-AF65-F5344CB8AC3E}">
        <p14:creationId xmlns:p14="http://schemas.microsoft.com/office/powerpoint/2010/main" val="233556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Gray">
    <p:spTree>
      <p:nvGrpSpPr>
        <p:cNvPr id="1" name=""/>
        <p:cNvGrpSpPr/>
        <p:nvPr/>
      </p:nvGrpSpPr>
      <p:grpSpPr>
        <a:xfrm>
          <a:off x="0" y="0"/>
          <a:ext cx="0" cy="0"/>
          <a:chOff x="0" y="0"/>
          <a:chExt cx="0" cy="0"/>
        </a:xfrm>
      </p:grpSpPr>
      <p:sp>
        <p:nvSpPr>
          <p:cNvPr id="2" name="Rectangle 1"/>
          <p:cNvSpPr/>
          <p:nvPr/>
        </p:nvSpPr>
        <p:spPr>
          <a:xfrm>
            <a:off x="-3124" y="0"/>
            <a:ext cx="9147100" cy="6487624"/>
          </a:xfrm>
          <a:prstGeom prst="rect">
            <a:avLst/>
          </a:prstGeom>
          <a:solidFill>
            <a:srgbClr val="E7E7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extBox 15"/>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5"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9" name="Title 1"/>
          <p:cNvSpPr>
            <a:spLocks noGrp="1"/>
          </p:cNvSpPr>
          <p:nvPr>
            <p:ph type="title" hasCustomPrompt="1"/>
          </p:nvPr>
        </p:nvSpPr>
        <p:spPr>
          <a:xfrm>
            <a:off x="389436" y="360402"/>
            <a:ext cx="8363938" cy="509171"/>
          </a:xfrm>
        </p:spPr>
        <p:txBody>
          <a:bodyPr anchor="t"/>
          <a:lstStyle>
            <a:lvl1pPr>
              <a:defRPr sz="3200" b="0">
                <a:solidFill>
                  <a:schemeClr val="tx1"/>
                </a:solidFill>
                <a:latin typeface="Segoe UI Light" pitchFamily="34" charset="0"/>
              </a:defRPr>
            </a:lvl1pPr>
          </a:lstStyle>
          <a:p>
            <a:r>
              <a:rPr lang="en-US" dirty="0" smtClean="0"/>
              <a:t>Click to edit Master title style </a:t>
            </a:r>
            <a:endParaRPr lang="en-US" dirty="0"/>
          </a:p>
        </p:txBody>
      </p:sp>
      <p:sp>
        <p:nvSpPr>
          <p:cNvPr id="3" name="TextBox 2"/>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9"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69637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DarkGray">
    <p:spTree>
      <p:nvGrpSpPr>
        <p:cNvPr id="1" name=""/>
        <p:cNvGrpSpPr/>
        <p:nvPr/>
      </p:nvGrpSpPr>
      <p:grpSpPr>
        <a:xfrm>
          <a:off x="0" y="0"/>
          <a:ext cx="0" cy="0"/>
          <a:chOff x="0" y="0"/>
          <a:chExt cx="0" cy="0"/>
        </a:xfrm>
      </p:grpSpPr>
      <p:sp>
        <p:nvSpPr>
          <p:cNvPr id="2" name="Rectangle 1"/>
          <p:cNvSpPr/>
          <p:nvPr/>
        </p:nvSpPr>
        <p:spPr>
          <a:xfrm>
            <a:off x="-3124" y="0"/>
            <a:ext cx="9147100" cy="6487624"/>
          </a:xfrm>
          <a:prstGeom prst="rect">
            <a:avLst/>
          </a:prstGeom>
          <a:solidFill>
            <a:srgbClr val="4949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extBox 15"/>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5"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a:solidFill>
                  <a:schemeClr val="accent3">
                    <a:lumMod val="60000"/>
                    <a:lumOff val="40000"/>
                  </a:schemeClr>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9" name="Title 1"/>
          <p:cNvSpPr>
            <a:spLocks noGrp="1"/>
          </p:cNvSpPr>
          <p:nvPr>
            <p:ph type="title" hasCustomPrompt="1"/>
          </p:nvPr>
        </p:nvSpPr>
        <p:spPr>
          <a:xfrm>
            <a:off x="389436" y="360402"/>
            <a:ext cx="8363938" cy="509171"/>
          </a:xfrm>
        </p:spPr>
        <p:txBody>
          <a:bodyPr anchor="t"/>
          <a:lstStyle>
            <a:lvl1pPr>
              <a:defRPr sz="3200" b="0">
                <a:solidFill>
                  <a:schemeClr val="bg1"/>
                </a:solidFill>
                <a:latin typeface="Segoe UI Light" pitchFamily="34" charset="0"/>
              </a:defRPr>
            </a:lvl1pPr>
          </a:lstStyle>
          <a:p>
            <a:r>
              <a:rPr lang="en-US" dirty="0" smtClean="0"/>
              <a:t>Click to edit Master title style </a:t>
            </a:r>
            <a:endParaRPr lang="en-US" dirty="0"/>
          </a:p>
        </p:txBody>
      </p:sp>
      <p:sp>
        <p:nvSpPr>
          <p:cNvPr id="3" name="TextBox 2"/>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9"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421013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Bullets (with pag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974785" y="1670064"/>
            <a:ext cx="7211684" cy="1615827"/>
          </a:xfrm>
        </p:spPr>
        <p:txBody>
          <a:bodyPr/>
          <a:lstStyle>
            <a:lvl1pPr marL="274320" indent="-274320">
              <a:lnSpc>
                <a:spcPct val="150000"/>
              </a:lnSpc>
              <a:buClr>
                <a:srgbClr val="5191CD"/>
              </a:buClr>
              <a:buFontTx/>
              <a:buBlip>
                <a:blip r:embed="rId2"/>
              </a:buBlip>
              <a:defRPr sz="1800">
                <a:solidFill>
                  <a:schemeClr val="tx1"/>
                </a:solidFill>
                <a:latin typeface="Segoe UI" pitchFamily="34" charset="0"/>
                <a:ea typeface="Segoe UI" pitchFamily="34" charset="0"/>
                <a:cs typeface="Segoe UI" pitchFamily="34" charset="0"/>
              </a:defRPr>
            </a:lvl1pPr>
            <a:lvl2pPr marL="548640" indent="-274320">
              <a:buClr>
                <a:srgbClr val="5191CD"/>
              </a:buClr>
              <a:buSzPct val="75000"/>
              <a:buFontTx/>
              <a:buBlip>
                <a:blip r:embed="rId2"/>
              </a:buBlip>
              <a:defRPr sz="1600">
                <a:solidFill>
                  <a:schemeClr val="tx1"/>
                </a:solidFill>
                <a:latin typeface="Segoe UI" pitchFamily="34" charset="0"/>
                <a:ea typeface="Segoe UI" pitchFamily="34" charset="0"/>
                <a:cs typeface="Segoe UI" pitchFamily="34" charset="0"/>
              </a:defRPr>
            </a:lvl2pPr>
            <a:lvl3pPr marL="82296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3pPr>
            <a:lvl4pPr marL="109728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4pPr>
            <a:lvl5pPr marL="137160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30" name="Title 1"/>
          <p:cNvSpPr>
            <a:spLocks noGrp="1"/>
          </p:cNvSpPr>
          <p:nvPr>
            <p:ph type="title" hasCustomPrompt="1"/>
          </p:nvPr>
        </p:nvSpPr>
        <p:spPr>
          <a:xfrm>
            <a:off x="389436" y="360402"/>
            <a:ext cx="8363938" cy="509171"/>
          </a:xfrm>
        </p:spPr>
        <p:txBody>
          <a:bodyPr anchor="t"/>
          <a:lstStyle>
            <a:lvl1pPr>
              <a:defRPr sz="3200"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27" name="Rectangle 26"/>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TextBox 27"/>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29" name="TextBox 28"/>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9"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233556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ntentBullets (red)">
    <p:spTree>
      <p:nvGrpSpPr>
        <p:cNvPr id="1" name=""/>
        <p:cNvGrpSpPr/>
        <p:nvPr/>
      </p:nvGrpSpPr>
      <p:grpSpPr>
        <a:xfrm>
          <a:off x="0" y="0"/>
          <a:ext cx="0" cy="0"/>
          <a:chOff x="0" y="0"/>
          <a:chExt cx="0" cy="0"/>
        </a:xfrm>
      </p:grpSpPr>
      <p:grpSp>
        <p:nvGrpSpPr>
          <p:cNvPr id="2" name="Group 1"/>
          <p:cNvGrpSpPr/>
          <p:nvPr/>
        </p:nvGrpSpPr>
        <p:grpSpPr>
          <a:xfrm>
            <a:off x="-6248" y="869573"/>
            <a:ext cx="9150224" cy="353173"/>
            <a:chOff x="-6248" y="869573"/>
            <a:chExt cx="9150224" cy="353173"/>
          </a:xfrm>
        </p:grpSpPr>
        <p:sp>
          <p:nvSpPr>
            <p:cNvPr id="12" name="Rectangle 11"/>
            <p:cNvSpPr/>
            <p:nvPr userDrawn="1"/>
          </p:nvSpPr>
          <p:spPr>
            <a:xfrm>
              <a:off x="-6248" y="869575"/>
              <a:ext cx="9147100" cy="353171"/>
            </a:xfrm>
            <a:prstGeom prst="rect">
              <a:avLst/>
            </a:prstGeom>
            <a:gradFill flip="none" rotWithShape="1">
              <a:gsLst>
                <a:gs pos="0">
                  <a:srgbClr val="0070C0"/>
                </a:gs>
                <a:gs pos="74000">
                  <a:srgbClr val="80B8E0"/>
                </a:gs>
                <a:gs pos="37000">
                  <a:srgbClr val="0070C0"/>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userDrawn="1"/>
          </p:nvSpPr>
          <p:spPr>
            <a:xfrm>
              <a:off x="-6248" y="869574"/>
              <a:ext cx="9147100" cy="353171"/>
            </a:xfrm>
            <a:prstGeom prst="rect">
              <a:avLst/>
            </a:prstGeom>
            <a:gradFill flip="none" rotWithShape="1">
              <a:gsLst>
                <a:gs pos="0">
                  <a:schemeClr val="tx2">
                    <a:lumMod val="50000"/>
                    <a:alpha val="22000"/>
                  </a:schemeClr>
                </a:gs>
                <a:gs pos="91000">
                  <a:srgbClr val="E7E7E7">
                    <a:alpha val="0"/>
                  </a:srgbClr>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userDrawn="1"/>
          </p:nvSpPr>
          <p:spPr>
            <a:xfrm>
              <a:off x="-3124" y="869573"/>
              <a:ext cx="9147100" cy="353171"/>
            </a:xfrm>
            <a:prstGeom prst="rect">
              <a:avLst/>
            </a:prstGeom>
            <a:gradFill flip="none" rotWithShape="1">
              <a:gsLst>
                <a:gs pos="0">
                  <a:schemeClr val="tx2">
                    <a:lumMod val="50000"/>
                    <a:alpha val="22000"/>
                  </a:schemeClr>
                </a:gs>
                <a:gs pos="91000">
                  <a:srgbClr val="E7E7E7">
                    <a:alpha val="0"/>
                  </a:srgbClr>
                </a:gs>
              </a:gsLst>
              <a:lin ang="54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Content Placeholder 2"/>
          <p:cNvSpPr>
            <a:spLocks noGrp="1"/>
          </p:cNvSpPr>
          <p:nvPr>
            <p:ph idx="15"/>
          </p:nvPr>
        </p:nvSpPr>
        <p:spPr>
          <a:xfrm>
            <a:off x="974785" y="1670064"/>
            <a:ext cx="7211684" cy="1615827"/>
          </a:xfrm>
        </p:spPr>
        <p:txBody>
          <a:bodyPr/>
          <a:lstStyle>
            <a:lvl1pPr marL="274320" indent="-274320">
              <a:lnSpc>
                <a:spcPct val="150000"/>
              </a:lnSpc>
              <a:buClr>
                <a:srgbClr val="5191CD"/>
              </a:buClr>
              <a:buFontTx/>
              <a:buBlip>
                <a:blip r:embed="rId2"/>
              </a:buBlip>
              <a:defRPr sz="1800">
                <a:solidFill>
                  <a:schemeClr val="tx1"/>
                </a:solidFill>
                <a:latin typeface="Segoe UI" pitchFamily="34" charset="0"/>
                <a:ea typeface="Segoe UI" pitchFamily="34" charset="0"/>
                <a:cs typeface="Segoe UI" pitchFamily="34" charset="0"/>
              </a:defRPr>
            </a:lvl1pPr>
            <a:lvl2pPr marL="548640" indent="-274320">
              <a:buClr>
                <a:srgbClr val="5191CD"/>
              </a:buClr>
              <a:buSzPct val="75000"/>
              <a:buFontTx/>
              <a:buBlip>
                <a:blip r:embed="rId2"/>
              </a:buBlip>
              <a:defRPr sz="1600">
                <a:solidFill>
                  <a:schemeClr val="tx1"/>
                </a:solidFill>
                <a:latin typeface="Segoe UI" pitchFamily="34" charset="0"/>
                <a:ea typeface="Segoe UI" pitchFamily="34" charset="0"/>
                <a:cs typeface="Segoe UI" pitchFamily="34" charset="0"/>
              </a:defRPr>
            </a:lvl2pPr>
            <a:lvl3pPr marL="82296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3pPr>
            <a:lvl4pPr marL="109728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4pPr>
            <a:lvl5pPr marL="1371600" indent="-274320">
              <a:buClr>
                <a:srgbClr val="5191CD"/>
              </a:buClr>
              <a:buFont typeface="Segoe" charset="0"/>
              <a:buChar char="–"/>
              <a:defRPr sz="1400">
                <a:solidFill>
                  <a:schemeClr val="tx1"/>
                </a:solidFill>
                <a:latin typeface="Segoe UI" pitchFamily="34" charset="0"/>
                <a:ea typeface="Segoe UI" pitchFamily="34" charset="0"/>
                <a:cs typeface="Segoe UI" pitchFamily="34" charset="0"/>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30" name="Title 1"/>
          <p:cNvSpPr>
            <a:spLocks noGrp="1"/>
          </p:cNvSpPr>
          <p:nvPr>
            <p:ph type="title" hasCustomPrompt="1"/>
          </p:nvPr>
        </p:nvSpPr>
        <p:spPr>
          <a:xfrm>
            <a:off x="389436" y="360402"/>
            <a:ext cx="8363938" cy="509171"/>
          </a:xfrm>
        </p:spPr>
        <p:txBody>
          <a:bodyPr anchor="t"/>
          <a:lstStyle>
            <a:lvl1pPr>
              <a:defRPr sz="3200"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chemeClr val="bg1"/>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1" name="Rectangle 10"/>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8" name="TextBox 17"/>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13"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261244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blue)">
    <p:spTree>
      <p:nvGrpSpPr>
        <p:cNvPr id="1" name=""/>
        <p:cNvGrpSpPr/>
        <p:nvPr/>
      </p:nvGrpSpPr>
      <p:grpSpPr>
        <a:xfrm>
          <a:off x="0" y="0"/>
          <a:ext cx="0" cy="0"/>
          <a:chOff x="0" y="0"/>
          <a:chExt cx="0" cy="0"/>
        </a:xfrm>
      </p:grpSpPr>
      <p:sp>
        <p:nvSpPr>
          <p:cNvPr id="16" name="Rectangle 15"/>
          <p:cNvSpPr/>
          <p:nvPr/>
        </p:nvSpPr>
        <p:spPr>
          <a:xfrm>
            <a:off x="-4123" y="2504883"/>
            <a:ext cx="9147100" cy="1169965"/>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Title 1"/>
          <p:cNvSpPr>
            <a:spLocks noGrp="1"/>
          </p:cNvSpPr>
          <p:nvPr>
            <p:ph type="title" hasCustomPrompt="1"/>
          </p:nvPr>
        </p:nvSpPr>
        <p:spPr>
          <a:xfrm>
            <a:off x="345451" y="2836183"/>
            <a:ext cx="8363938" cy="509171"/>
          </a:xfrm>
        </p:spPr>
        <p:txBody>
          <a:bodyPr anchor="t"/>
          <a:lstStyle>
            <a:lvl1pPr>
              <a:defRPr sz="3200" b="0" baseline="0">
                <a:solidFill>
                  <a:schemeClr val="bg1"/>
                </a:solidFill>
                <a:latin typeface="Segoe UI Light" pitchFamily="34" charset="0"/>
              </a:defRPr>
            </a:lvl1pPr>
          </a:lstStyle>
          <a:p>
            <a:r>
              <a:rPr lang="en-US" dirty="0" smtClean="0"/>
              <a:t>Click to edit Master title style </a:t>
            </a:r>
            <a:endParaRPr lang="en-US" dirty="0"/>
          </a:p>
        </p:txBody>
      </p:sp>
      <p:sp>
        <p:nvSpPr>
          <p:cNvPr id="11"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2" name="Rectangle 11"/>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extBox 12"/>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4" name="TextBox 13"/>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9"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160728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ransition (blue)">
    <p:spTree>
      <p:nvGrpSpPr>
        <p:cNvPr id="1" name=""/>
        <p:cNvGrpSpPr/>
        <p:nvPr/>
      </p:nvGrpSpPr>
      <p:grpSpPr>
        <a:xfrm>
          <a:off x="0" y="0"/>
          <a:ext cx="0" cy="0"/>
          <a:chOff x="0" y="0"/>
          <a:chExt cx="0" cy="0"/>
        </a:xfrm>
      </p:grpSpPr>
      <p:grpSp>
        <p:nvGrpSpPr>
          <p:cNvPr id="2" name="Group 8"/>
          <p:cNvGrpSpPr/>
          <p:nvPr/>
        </p:nvGrpSpPr>
        <p:grpSpPr>
          <a:xfrm>
            <a:off x="-5438" y="2504883"/>
            <a:ext cx="9150224" cy="1169965"/>
            <a:chOff x="-6248" y="869573"/>
            <a:chExt cx="9150224" cy="353173"/>
          </a:xfrm>
        </p:grpSpPr>
        <p:sp>
          <p:nvSpPr>
            <p:cNvPr id="10" name="Rectangle 9"/>
            <p:cNvSpPr/>
            <p:nvPr userDrawn="1"/>
          </p:nvSpPr>
          <p:spPr>
            <a:xfrm>
              <a:off x="-6248" y="869575"/>
              <a:ext cx="9147100" cy="353171"/>
            </a:xfrm>
            <a:prstGeom prst="rect">
              <a:avLst/>
            </a:prstGeom>
            <a:gradFill flip="none" rotWithShape="1">
              <a:gsLst>
                <a:gs pos="0">
                  <a:srgbClr val="0070C0"/>
                </a:gs>
                <a:gs pos="74000">
                  <a:srgbClr val="80B8E0"/>
                </a:gs>
                <a:gs pos="37000">
                  <a:srgbClr val="0070C0"/>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p:cNvSpPr/>
            <p:nvPr userDrawn="1"/>
          </p:nvSpPr>
          <p:spPr>
            <a:xfrm>
              <a:off x="-6248" y="869574"/>
              <a:ext cx="9147100" cy="353171"/>
            </a:xfrm>
            <a:prstGeom prst="rect">
              <a:avLst/>
            </a:prstGeom>
            <a:gradFill flip="none" rotWithShape="1">
              <a:gsLst>
                <a:gs pos="0">
                  <a:schemeClr val="tx2">
                    <a:lumMod val="50000"/>
                    <a:alpha val="22000"/>
                  </a:schemeClr>
                </a:gs>
                <a:gs pos="91000">
                  <a:srgbClr val="E7E7E7">
                    <a:alpha val="0"/>
                  </a:srgbClr>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p:cNvSpPr/>
            <p:nvPr userDrawn="1"/>
          </p:nvSpPr>
          <p:spPr>
            <a:xfrm>
              <a:off x="-3124" y="869573"/>
              <a:ext cx="9147100" cy="353171"/>
            </a:xfrm>
            <a:prstGeom prst="rect">
              <a:avLst/>
            </a:prstGeom>
            <a:gradFill flip="none" rotWithShape="1">
              <a:gsLst>
                <a:gs pos="0">
                  <a:schemeClr val="tx2">
                    <a:lumMod val="50000"/>
                    <a:alpha val="22000"/>
                  </a:schemeClr>
                </a:gs>
                <a:gs pos="91000">
                  <a:srgbClr val="E7E7E7">
                    <a:alpha val="0"/>
                  </a:srgbClr>
                </a:gs>
              </a:gsLst>
              <a:lin ang="54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0" name="Title 1"/>
          <p:cNvSpPr>
            <a:spLocks noGrp="1"/>
          </p:cNvSpPr>
          <p:nvPr>
            <p:ph type="title" hasCustomPrompt="1"/>
          </p:nvPr>
        </p:nvSpPr>
        <p:spPr>
          <a:xfrm>
            <a:off x="345451" y="2836183"/>
            <a:ext cx="8363938" cy="509171"/>
          </a:xfrm>
        </p:spPr>
        <p:txBody>
          <a:bodyPr anchor="t"/>
          <a:lstStyle>
            <a:lvl1pPr>
              <a:defRPr sz="3200" b="0" baseline="0">
                <a:solidFill>
                  <a:schemeClr val="bg1"/>
                </a:solidFill>
                <a:latin typeface="Segoe UI Light" pitchFamily="34" charset="0"/>
              </a:defRPr>
            </a:lvl1pPr>
          </a:lstStyle>
          <a:p>
            <a:r>
              <a:rPr lang="en-US" dirty="0" smtClean="0"/>
              <a:t>Click to edit Master title style </a:t>
            </a:r>
            <a:endParaRPr lang="en-US" dirty="0"/>
          </a:p>
        </p:txBody>
      </p:sp>
      <p:sp>
        <p:nvSpPr>
          <p:cNvPr id="11" name="Text Placeholder 2"/>
          <p:cNvSpPr>
            <a:spLocks noGrp="1"/>
          </p:cNvSpPr>
          <p:nvPr>
            <p:ph type="body" idx="16"/>
          </p:nvPr>
        </p:nvSpPr>
        <p:spPr>
          <a:xfrm>
            <a:off x="389675" y="869573"/>
            <a:ext cx="8349647" cy="276999"/>
          </a:xfrm>
        </p:spPr>
        <p:txBody>
          <a:bodyPr anchor="b"/>
          <a:lstStyle>
            <a:lvl1pPr marL="0" indent="0">
              <a:buNone/>
              <a:tabLst>
                <a:tab pos="628650" algn="l"/>
              </a:tabLst>
              <a:defRPr sz="1800" b="0" baseline="0">
                <a:solidFill>
                  <a:srgbClr val="949699"/>
                </a:solidFill>
                <a:latin typeface="Segoe UI Light"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12" name="Rectangle 11"/>
          <p:cNvSpPr/>
          <p:nvPr/>
        </p:nvSpPr>
        <p:spPr>
          <a:xfrm>
            <a:off x="-3124" y="6487624"/>
            <a:ext cx="9147100" cy="371683"/>
          </a:xfrm>
          <a:prstGeom prst="rect">
            <a:avLst/>
          </a:prstGeom>
          <a:gradFill flip="none" rotWithShape="1">
            <a:gsLst>
              <a:gs pos="66000">
                <a:schemeClr val="bg2">
                  <a:lumMod val="50000"/>
                </a:schemeClr>
              </a:gs>
              <a:gs pos="33000">
                <a:srgbClr val="2D2D2D"/>
              </a:gs>
              <a:gs pos="0">
                <a:srgbClr val="2D2D2D"/>
              </a:gs>
              <a:gs pos="91000">
                <a:srgbClr val="E7E7E7"/>
              </a:gs>
              <a:gs pos="100000">
                <a:schemeClr val="bg1"/>
              </a:gs>
            </a:gsLst>
            <a:lin ang="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extBox 12"/>
          <p:cNvSpPr txBox="1"/>
          <p:nvPr/>
        </p:nvSpPr>
        <p:spPr>
          <a:xfrm>
            <a:off x="4340744" y="6565224"/>
            <a:ext cx="462609" cy="246221"/>
          </a:xfrm>
          <a:prstGeom prst="rect">
            <a:avLst/>
          </a:prstGeom>
          <a:noFill/>
        </p:spPr>
        <p:txBody>
          <a:bodyPr wrap="square" rtlCol="0">
            <a:spAutoFit/>
          </a:bodyPr>
          <a:lstStyle/>
          <a:p>
            <a:pPr algn="ctr"/>
            <a:fld id="{0462CC3E-48DD-4274-8616-D549FD7B2C15}" type="slidenum">
              <a:rPr lang="en-US" sz="1000" smtClean="0">
                <a:solidFill>
                  <a:schemeClr val="bg1"/>
                </a:solidFill>
                <a:latin typeface="Segoe UI" pitchFamily="34" charset="0"/>
                <a:ea typeface="Segoe UI" pitchFamily="34" charset="0"/>
                <a:cs typeface="Segoe UI" pitchFamily="34" charset="0"/>
              </a:rPr>
              <a:pPr algn="ctr"/>
              <a:t>‹#›</a:t>
            </a:fld>
            <a:endParaRPr lang="en-US" sz="1000" dirty="0">
              <a:solidFill>
                <a:schemeClr val="bg1"/>
              </a:solidFill>
              <a:latin typeface="Segoe UI" pitchFamily="34" charset="0"/>
              <a:ea typeface="Segoe UI" pitchFamily="34" charset="0"/>
              <a:cs typeface="Segoe UI" pitchFamily="34" charset="0"/>
            </a:endParaRPr>
          </a:p>
        </p:txBody>
      </p:sp>
      <p:sp>
        <p:nvSpPr>
          <p:cNvPr id="14" name="TextBox 13"/>
          <p:cNvSpPr txBox="1"/>
          <p:nvPr/>
        </p:nvSpPr>
        <p:spPr>
          <a:xfrm>
            <a:off x="179953" y="6581765"/>
            <a:ext cx="1308609" cy="22968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rPr>
              <a:t>Mathieu AUBRY</a:t>
            </a:r>
            <a:endParaRPr kumimoji="0" lang="fr-FR" sz="12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sp>
        <p:nvSpPr>
          <p:cNvPr id="16" name="Title 1"/>
          <p:cNvSpPr txBox="1">
            <a:spLocks/>
          </p:cNvSpPr>
          <p:nvPr/>
        </p:nvSpPr>
        <p:spPr>
          <a:xfrm>
            <a:off x="8112701" y="6508890"/>
            <a:ext cx="829300" cy="337621"/>
          </a:xfrm>
          <a:prstGeom prst="rect">
            <a:avLst/>
          </a:prstGeom>
        </p:spPr>
        <p:txBody>
          <a:bodyPr vert="horz" wrap="square" lIns="0" tIns="0" rIns="0" bIns="0" rtlCol="0" anchor="b" anchorCtr="0">
            <a:noAutofit/>
          </a:bodyPr>
          <a:lstStyle>
            <a:lvl1pPr algn="l" defTabSz="914363" rtl="0" eaLnBrk="1" latinLnBrk="0" hangingPunct="1">
              <a:lnSpc>
                <a:spcPts val="3800"/>
              </a:lnSpc>
              <a:spcBef>
                <a:spcPct val="0"/>
              </a:spcBef>
              <a:buNone/>
              <a:defRPr lang="en-US" sz="3600" b="0" kern="1200" cap="none" spc="0" baseline="0">
                <a:ln w="3175">
                  <a:noFill/>
                </a:ln>
                <a:solidFill>
                  <a:schemeClr val="bg1"/>
                </a:solidFill>
                <a:effectLst/>
                <a:latin typeface="Segoe UI Light" pitchFamily="34" charset="0"/>
                <a:ea typeface="Verdana" pitchFamily="34" charset="0"/>
                <a:cs typeface="Verdana" pitchFamily="34" charset="0"/>
              </a:defRPr>
            </a:lvl1pPr>
          </a:lstStyle>
          <a:p>
            <a:r>
              <a:rPr lang="fr-FR" sz="1200" dirty="0" smtClean="0">
                <a:solidFill>
                  <a:schemeClr val="tx2"/>
                </a:solidFill>
                <a:latin typeface="+mj-lt"/>
              </a:rPr>
              <a:t>INRIA -TUM</a:t>
            </a:r>
            <a:endParaRPr lang="fr-FR" sz="1200" dirty="0">
              <a:solidFill>
                <a:schemeClr val="tx2"/>
              </a:solidFill>
              <a:latin typeface="+mj-lt"/>
            </a:endParaRPr>
          </a:p>
        </p:txBody>
      </p:sp>
    </p:spTree>
    <p:extLst>
      <p:ext uri="{BB962C8B-B14F-4D97-AF65-F5344CB8AC3E}">
        <p14:creationId xmlns:p14="http://schemas.microsoft.com/office/powerpoint/2010/main" val="312104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356616"/>
            <a:ext cx="8363938" cy="553998"/>
          </a:xfrm>
          <a:prstGeom prst="rect">
            <a:avLst/>
          </a:prstGeom>
        </p:spPr>
        <p:txBody>
          <a:bodyPr vert="horz" wrap="square" lIns="0" tIns="0" rIns="0" bIns="0" rtlCol="0" anchor="t">
            <a:noAutofit/>
          </a:bodyPr>
          <a:lstStyle/>
          <a:p>
            <a:r>
              <a:rPr lang="x-none" smtClean="0"/>
              <a:t>Click to edit Master title style</a:t>
            </a:r>
            <a:endParaRPr lang="en-US" dirty="0"/>
          </a:p>
        </p:txBody>
      </p:sp>
      <p:sp>
        <p:nvSpPr>
          <p:cNvPr id="3" name="Text Placeholder 2"/>
          <p:cNvSpPr>
            <a:spLocks noGrp="1"/>
          </p:cNvSpPr>
          <p:nvPr>
            <p:ph type="body" idx="1"/>
          </p:nvPr>
        </p:nvSpPr>
        <p:spPr>
          <a:xfrm>
            <a:off x="651681" y="1673355"/>
            <a:ext cx="8363937" cy="1692771"/>
          </a:xfrm>
          <a:prstGeom prst="rect">
            <a:avLst/>
          </a:prstGeom>
        </p:spPr>
        <p:txBody>
          <a:bodyPr vert="horz" wrap="square" lIns="0" tIns="0" rIns="0" bIns="0" rtlCol="0">
            <a:sp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Tree>
    <p:extLst>
      <p:ext uri="{BB962C8B-B14F-4D97-AF65-F5344CB8AC3E}">
        <p14:creationId xmlns:p14="http://schemas.microsoft.com/office/powerpoint/2010/main" val="4049767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txStyles>
    <p:titleStyle>
      <a:lvl1pPr algn="l" defTabSz="914363" rtl="0" eaLnBrk="1" latinLnBrk="0" hangingPunct="1">
        <a:lnSpc>
          <a:spcPct val="90000"/>
        </a:lnSpc>
        <a:spcBef>
          <a:spcPct val="0"/>
        </a:spcBef>
        <a:buNone/>
        <a:defRPr lang="en-US" sz="4000" b="0" kern="1200" cap="none" spc="-100" baseline="0" dirty="0" smtClean="0">
          <a:ln w="3175">
            <a:noFill/>
          </a:ln>
          <a:solidFill>
            <a:schemeClr val="tx1"/>
          </a:solidFill>
          <a:effectLst/>
          <a:latin typeface="Segoe UI Light" pitchFamily="34" charset="0"/>
          <a:ea typeface="Verdana" pitchFamily="34" charset="0"/>
          <a:cs typeface="Verdana" pitchFamily="34" charset="0"/>
        </a:defRPr>
      </a:lvl1pPr>
    </p:titleStyle>
    <p:bodyStyle>
      <a:lvl1pPr marL="274320" indent="-274320" algn="l" defTabSz="914363" rtl="0" eaLnBrk="1" latinLnBrk="0" hangingPunct="1">
        <a:lnSpc>
          <a:spcPct val="100000"/>
        </a:lnSpc>
        <a:spcBef>
          <a:spcPts val="600"/>
        </a:spcBef>
        <a:buClr>
          <a:schemeClr val="accent1"/>
        </a:buClr>
        <a:buSzPct val="100000"/>
        <a:buFontTx/>
        <a:buBlip>
          <a:blip r:embed="rId15"/>
        </a:buBlip>
        <a:defRPr sz="2000" kern="1200">
          <a:solidFill>
            <a:schemeClr val="tx1"/>
          </a:solidFill>
          <a:latin typeface="Segoe UI" pitchFamily="34" charset="0"/>
          <a:ea typeface="Segoe UI" pitchFamily="34" charset="0"/>
          <a:cs typeface="Segoe UI" pitchFamily="34" charset="0"/>
        </a:defRPr>
      </a:lvl1pPr>
      <a:lvl2pPr marL="548640" indent="-274320" algn="l" defTabSz="914363" rtl="0" eaLnBrk="1" latinLnBrk="0" hangingPunct="1">
        <a:lnSpc>
          <a:spcPct val="100000"/>
        </a:lnSpc>
        <a:spcBef>
          <a:spcPts val="600"/>
        </a:spcBef>
        <a:buClr>
          <a:schemeClr val="accent1"/>
        </a:buClr>
        <a:buSzPct val="100000"/>
        <a:buFontTx/>
        <a:buBlip>
          <a:blip r:embed="rId15"/>
        </a:buBlip>
        <a:defRPr sz="2000" kern="1200">
          <a:solidFill>
            <a:schemeClr val="tx1"/>
          </a:solidFill>
          <a:latin typeface="Segoe UI" pitchFamily="34" charset="0"/>
          <a:ea typeface="Segoe UI" pitchFamily="34" charset="0"/>
          <a:cs typeface="Segoe UI" pitchFamily="34" charset="0"/>
        </a:defRPr>
      </a:lvl2pPr>
      <a:lvl3pPr marL="822960" indent="-274320" algn="l" defTabSz="914363" rtl="0" eaLnBrk="1" latinLnBrk="0" hangingPunct="1">
        <a:lnSpc>
          <a:spcPct val="100000"/>
        </a:lnSpc>
        <a:spcBef>
          <a:spcPts val="600"/>
        </a:spcBef>
        <a:buClr>
          <a:schemeClr val="accent1"/>
        </a:buClr>
        <a:buSzPct val="100000"/>
        <a:buFontTx/>
        <a:buBlip>
          <a:blip r:embed="rId15"/>
        </a:buBlip>
        <a:defRPr sz="1800" kern="1200">
          <a:solidFill>
            <a:schemeClr val="tx1"/>
          </a:solidFill>
          <a:latin typeface="Segoe UI" pitchFamily="34" charset="0"/>
          <a:ea typeface="Segoe UI" pitchFamily="34" charset="0"/>
          <a:cs typeface="Segoe UI" pitchFamily="34" charset="0"/>
        </a:defRPr>
      </a:lvl3pPr>
      <a:lvl4pPr marL="1097280" indent="-274320" algn="l" defTabSz="914363" rtl="0" eaLnBrk="1" latinLnBrk="0" hangingPunct="1">
        <a:lnSpc>
          <a:spcPct val="100000"/>
        </a:lnSpc>
        <a:spcBef>
          <a:spcPts val="600"/>
        </a:spcBef>
        <a:buClr>
          <a:schemeClr val="accent1"/>
        </a:buClr>
        <a:buSzPct val="100000"/>
        <a:buFontTx/>
        <a:buBlip>
          <a:blip r:embed="rId15"/>
        </a:buBlip>
        <a:defRPr sz="1600" kern="1200">
          <a:solidFill>
            <a:schemeClr val="tx1"/>
          </a:solidFill>
          <a:latin typeface="Segoe UI" pitchFamily="34" charset="0"/>
          <a:ea typeface="Segoe UI" pitchFamily="34" charset="0"/>
          <a:cs typeface="Segoe UI" pitchFamily="34" charset="0"/>
        </a:defRPr>
      </a:lvl4pPr>
      <a:lvl5pPr marL="1371600" indent="-274320" algn="l" defTabSz="914363" rtl="0" eaLnBrk="1" latinLnBrk="0" hangingPunct="1">
        <a:lnSpc>
          <a:spcPct val="100000"/>
        </a:lnSpc>
        <a:spcBef>
          <a:spcPts val="600"/>
        </a:spcBef>
        <a:buClr>
          <a:schemeClr val="accent1"/>
        </a:buClr>
        <a:buSzPct val="100000"/>
        <a:buFontTx/>
        <a:buBlip>
          <a:blip r:embed="rId15"/>
        </a:buBlip>
        <a:defRPr sz="1600" kern="1200">
          <a:solidFill>
            <a:schemeClr val="tx1"/>
          </a:soli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fade/>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spd="med">
    <p:fade/>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notesSlide" Target="../notesSlides/notesSlide18.xml"/><Relationship Id="rId7"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3.jpeg"/><Relationship Id="rId7"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44.jpeg"/><Relationship Id="rId5"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png"/><Relationship Id="rId21" Type="http://schemas.openxmlformats.org/officeDocument/2006/relationships/image" Target="../media/image78.png"/><Relationship Id="rId34" Type="http://schemas.openxmlformats.org/officeDocument/2006/relationships/image" Target="../media/image91.png"/><Relationship Id="rId42" Type="http://schemas.openxmlformats.org/officeDocument/2006/relationships/image" Target="../media/image99.png"/><Relationship Id="rId7" Type="http://schemas.openxmlformats.org/officeDocument/2006/relationships/image" Target="../media/image64.png"/><Relationship Id="rId2" Type="http://schemas.openxmlformats.org/officeDocument/2006/relationships/notesSlide" Target="../notesSlides/notesSlide25.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41" Type="http://schemas.openxmlformats.org/officeDocument/2006/relationships/image" Target="../media/image98.png"/><Relationship Id="rId1" Type="http://schemas.openxmlformats.org/officeDocument/2006/relationships/slideLayout" Target="../slideLayouts/slideLayout20.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8" Type="http://schemas.openxmlformats.org/officeDocument/2006/relationships/image" Target="../media/image65.png"/><Relationship Id="rId3" Type="http://schemas.openxmlformats.org/officeDocument/2006/relationships/image" Target="../media/image60.jp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7.jpeg"/><Relationship Id="rId5" Type="http://schemas.openxmlformats.org/officeDocument/2006/relationships/image" Target="../media/image60.jpg"/><Relationship Id="rId10" Type="http://schemas.openxmlformats.org/officeDocument/2006/relationships/image" Target="../media/image44.jpeg"/><Relationship Id="rId4" Type="http://schemas.openxmlformats.org/officeDocument/2006/relationships/image" Target="../media/image101.jpe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105.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44.jpeg"/><Relationship Id="rId7"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108.png"/><Relationship Id="rId4" Type="http://schemas.openxmlformats.org/officeDocument/2006/relationships/image" Target="../media/image57.jpe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8.png"/><Relationship Id="rId7"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8.jpeg"/><Relationship Id="rId11" Type="http://schemas.openxmlformats.org/officeDocument/2006/relationships/image" Target="../media/image109.jpeg"/><Relationship Id="rId5" Type="http://schemas.openxmlformats.org/officeDocument/2006/relationships/image" Target="../media/image57.jpeg"/><Relationship Id="rId10" Type="http://schemas.openxmlformats.org/officeDocument/2006/relationships/image" Target="../media/image100.jpeg"/><Relationship Id="rId4" Type="http://schemas.openxmlformats.org/officeDocument/2006/relationships/image" Target="../media/image44.jpeg"/><Relationship Id="rId9"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115.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23.png"/><Relationship Id="rId5" Type="http://schemas.openxmlformats.org/officeDocument/2006/relationships/image" Target="../media/image122.emf"/><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g"/></Relationships>
</file>

<file path=ppt/slides/_rels/slide37.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4.png"/><Relationship Id="rId7"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129.png"/><Relationship Id="rId5" Type="http://schemas.openxmlformats.org/officeDocument/2006/relationships/image" Target="../media/image126.png"/><Relationship Id="rId4" Type="http://schemas.openxmlformats.org/officeDocument/2006/relationships/image" Target="../media/image125.jpg"/><Relationship Id="rId9" Type="http://schemas.openxmlformats.org/officeDocument/2006/relationships/image" Target="../media/image132.jpg"/></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135.jpeg"/><Relationship Id="rId4" Type="http://schemas.openxmlformats.org/officeDocument/2006/relationships/image" Target="../media/image134.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4149080"/>
            <a:ext cx="7086600" cy="1752600"/>
          </a:xfrm>
        </p:spPr>
        <p:txBody>
          <a:bodyPr>
            <a:noAutofit/>
          </a:bodyPr>
          <a:lstStyle/>
          <a:p>
            <a:r>
              <a:rPr lang="en-US" sz="2800" u="sng" dirty="0" smtClean="0">
                <a:solidFill>
                  <a:schemeClr val="tx1"/>
                </a:solidFill>
                <a:latin typeface="Segoe UI" panose="020B0502040204020203" pitchFamily="34" charset="0"/>
              </a:rPr>
              <a:t>Mathieu </a:t>
            </a:r>
            <a:r>
              <a:rPr lang="en-US" sz="2800" u="sng" dirty="0" err="1" smtClean="0">
                <a:solidFill>
                  <a:schemeClr val="tx1"/>
                </a:solidFill>
                <a:latin typeface="Segoe UI" panose="020B0502040204020203" pitchFamily="34" charset="0"/>
              </a:rPr>
              <a:t>Aubry</a:t>
            </a:r>
            <a:r>
              <a:rPr lang="en-US" sz="2800" dirty="0" smtClean="0">
                <a:solidFill>
                  <a:schemeClr val="tx1"/>
                </a:solidFill>
                <a:latin typeface="Segoe UI" panose="020B0502040204020203" pitchFamily="34" charset="0"/>
              </a:rPr>
              <a:t> (INRIA) </a:t>
            </a:r>
          </a:p>
          <a:p>
            <a:r>
              <a:rPr lang="en-US" sz="2800" dirty="0" smtClean="0">
                <a:solidFill>
                  <a:schemeClr val="tx1"/>
                </a:solidFill>
                <a:latin typeface="Segoe UI" panose="020B0502040204020203" pitchFamily="34" charset="0"/>
              </a:rPr>
              <a:t>Daniel </a:t>
            </a:r>
            <a:r>
              <a:rPr lang="en-US" sz="2800" dirty="0" err="1" smtClean="0">
                <a:solidFill>
                  <a:schemeClr val="tx1"/>
                </a:solidFill>
                <a:latin typeface="Segoe UI" panose="020B0502040204020203" pitchFamily="34" charset="0"/>
              </a:rPr>
              <a:t>Maturana</a:t>
            </a:r>
            <a:r>
              <a:rPr lang="en-US" sz="2800" dirty="0" smtClean="0">
                <a:solidFill>
                  <a:schemeClr val="tx1"/>
                </a:solidFill>
                <a:latin typeface="Segoe UI" panose="020B0502040204020203" pitchFamily="34" charset="0"/>
              </a:rPr>
              <a:t> (CMU)</a:t>
            </a:r>
          </a:p>
          <a:p>
            <a:r>
              <a:rPr lang="en-US" sz="2800" dirty="0" smtClean="0">
                <a:solidFill>
                  <a:schemeClr val="tx1"/>
                </a:solidFill>
                <a:latin typeface="Segoe UI" panose="020B0502040204020203" pitchFamily="34" charset="0"/>
              </a:rPr>
              <a:t>Alexei </a:t>
            </a:r>
            <a:r>
              <a:rPr lang="en-US" sz="2800" dirty="0" err="1" smtClean="0">
                <a:solidFill>
                  <a:schemeClr val="tx1"/>
                </a:solidFill>
                <a:latin typeface="Segoe UI" panose="020B0502040204020203" pitchFamily="34" charset="0"/>
              </a:rPr>
              <a:t>Efros</a:t>
            </a:r>
            <a:r>
              <a:rPr lang="en-US" sz="2800" dirty="0" smtClean="0">
                <a:solidFill>
                  <a:schemeClr val="tx1"/>
                </a:solidFill>
                <a:latin typeface="Segoe UI" panose="020B0502040204020203" pitchFamily="34" charset="0"/>
              </a:rPr>
              <a:t> (UC Berkeley)              </a:t>
            </a:r>
          </a:p>
          <a:p>
            <a:r>
              <a:rPr lang="en-US" sz="2800" dirty="0" smtClean="0">
                <a:solidFill>
                  <a:schemeClr val="tx1"/>
                </a:solidFill>
                <a:latin typeface="Segoe UI" panose="020B0502040204020203" pitchFamily="34" charset="0"/>
              </a:rPr>
              <a:t>Bryan Russell (Intel)      </a:t>
            </a:r>
          </a:p>
          <a:p>
            <a:r>
              <a:rPr lang="en-US" sz="2800" dirty="0" smtClean="0">
                <a:solidFill>
                  <a:schemeClr val="tx1"/>
                </a:solidFill>
                <a:latin typeface="Segoe UI" panose="020B0502040204020203" pitchFamily="34" charset="0"/>
              </a:rPr>
              <a:t>Josef </a:t>
            </a:r>
            <a:r>
              <a:rPr lang="en-US" sz="2800" dirty="0" err="1" smtClean="0">
                <a:solidFill>
                  <a:schemeClr val="tx1"/>
                </a:solidFill>
                <a:latin typeface="Segoe UI" panose="020B0502040204020203" pitchFamily="34" charset="0"/>
              </a:rPr>
              <a:t>Sivic</a:t>
            </a:r>
            <a:r>
              <a:rPr lang="en-US" sz="2800" dirty="0" smtClean="0">
                <a:solidFill>
                  <a:schemeClr val="tx1"/>
                </a:solidFill>
                <a:latin typeface="Segoe UI" panose="020B0502040204020203" pitchFamily="34" charset="0"/>
              </a:rPr>
              <a:t> (INRIA)    </a:t>
            </a:r>
          </a:p>
          <a:p>
            <a:endParaRPr lang="en-US" sz="2800" dirty="0">
              <a:solidFill>
                <a:schemeClr val="tx1"/>
              </a:solidFill>
            </a:endParaRPr>
          </a:p>
        </p:txBody>
      </p:sp>
      <p:sp>
        <p:nvSpPr>
          <p:cNvPr id="4" name="Title 3"/>
          <p:cNvSpPr>
            <a:spLocks noGrp="1"/>
          </p:cNvSpPr>
          <p:nvPr>
            <p:ph type="ctrTitle"/>
          </p:nvPr>
        </p:nvSpPr>
        <p:spPr>
          <a:xfrm>
            <a:off x="-180528" y="1454919"/>
            <a:ext cx="9468544" cy="1470025"/>
          </a:xfrm>
        </p:spPr>
        <p:txBody>
          <a:bodyPr/>
          <a:lstStyle/>
          <a:p>
            <a:pPr algn="ctr"/>
            <a:r>
              <a:rPr lang="en-US" sz="6000" b="1" dirty="0">
                <a:latin typeface="Segoe UI" panose="020B0502040204020203" pitchFamily="34" charset="0"/>
                <a:ea typeface="Segoe UI" panose="020B0502040204020203" pitchFamily="34" charset="0"/>
                <a:cs typeface="Segoe UI" panose="020B0502040204020203" pitchFamily="34" charset="0"/>
              </a:rPr>
              <a:t>Seeing 3D chairs</a:t>
            </a:r>
            <a:r>
              <a:rPr lang="en-US" sz="6000" b="1" dirty="0" smtClean="0">
                <a:latin typeface="Segoe UI" panose="020B0502040204020203" pitchFamily="34" charset="0"/>
                <a:ea typeface="Segoe UI" panose="020B0502040204020203" pitchFamily="34" charset="0"/>
                <a:cs typeface="Segoe UI" panose="020B0502040204020203" pitchFamily="34" charset="0"/>
              </a:rPr>
              <a:t>:</a:t>
            </a:r>
            <a:r>
              <a:rPr lang="en-US" sz="3200" b="1" dirty="0" smtClean="0">
                <a:latin typeface="Segoe UI" panose="020B0502040204020203" pitchFamily="34" charset="0"/>
                <a:ea typeface="Segoe UI" panose="020B0502040204020203" pitchFamily="34" charset="0"/>
                <a:cs typeface="Segoe UI" panose="020B0502040204020203" pitchFamily="34" charset="0"/>
              </a:rPr>
              <a:t/>
            </a:r>
            <a:br>
              <a:rPr lang="en-US" sz="3200" b="1" dirty="0" smtClean="0">
                <a:latin typeface="Segoe UI" panose="020B0502040204020203" pitchFamily="34" charset="0"/>
                <a:ea typeface="Segoe UI" panose="020B0502040204020203" pitchFamily="34" charset="0"/>
                <a:cs typeface="Segoe UI" panose="020B0502040204020203" pitchFamily="34" charset="0"/>
              </a:rPr>
            </a:br>
            <a:r>
              <a:rPr lang="en-US" sz="100" b="1" dirty="0" smtClean="0">
                <a:latin typeface="Segoe UI" panose="020B0502040204020203" pitchFamily="34" charset="0"/>
                <a:ea typeface="Segoe UI" panose="020B0502040204020203" pitchFamily="34" charset="0"/>
                <a:cs typeface="Segoe UI" panose="020B0502040204020203" pitchFamily="34" charset="0"/>
              </a:rPr>
              <a:t> </a:t>
            </a:r>
            <a:r>
              <a:rPr lang="en-US" sz="1050" b="1" dirty="0" smtClean="0">
                <a:latin typeface="Segoe UI" panose="020B0502040204020203" pitchFamily="34" charset="0"/>
                <a:ea typeface="Segoe UI" panose="020B0502040204020203" pitchFamily="34" charset="0"/>
                <a:cs typeface="Segoe UI" panose="020B0502040204020203" pitchFamily="34" charset="0"/>
              </a:rPr>
              <a:t> </a:t>
            </a:r>
            <a:r>
              <a:rPr lang="en-US" sz="700" b="1" dirty="0">
                <a:latin typeface="Segoe UI" panose="020B0502040204020203" pitchFamily="34" charset="0"/>
                <a:ea typeface="Segoe UI" panose="020B0502040204020203" pitchFamily="34" charset="0"/>
                <a:cs typeface="Segoe UI" panose="020B0502040204020203" pitchFamily="34" charset="0"/>
              </a:rPr>
              <a:t/>
            </a:r>
            <a:br>
              <a:rPr lang="en-US" sz="700" b="1" dirty="0">
                <a:latin typeface="Segoe UI" panose="020B0502040204020203" pitchFamily="34" charset="0"/>
                <a:ea typeface="Segoe UI" panose="020B0502040204020203" pitchFamily="34" charset="0"/>
                <a:cs typeface="Segoe UI" panose="020B0502040204020203" pitchFamily="34" charset="0"/>
              </a:rPr>
            </a:br>
            <a:r>
              <a:rPr lang="en-US" sz="3900" b="1" dirty="0">
                <a:latin typeface="Segoe UI" panose="020B0502040204020203" pitchFamily="34" charset="0"/>
                <a:ea typeface="Segoe UI" panose="020B0502040204020203" pitchFamily="34" charset="0"/>
                <a:cs typeface="Segoe UI" panose="020B0502040204020203" pitchFamily="34" charset="0"/>
              </a:rPr>
              <a:t>Exemplar part-based 2D-3D alignment using a large dataset of CAD models</a:t>
            </a:r>
            <a:endParaRPr lang="en-US" sz="3900" b="1" dirty="0"/>
          </a:p>
        </p:txBody>
      </p:sp>
      <p:pic>
        <p:nvPicPr>
          <p:cNvPr id="6146" name="Picture 2" descr="http://www.di.ens.fr/willow/willow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1389"/>
            <a:ext cx="971550" cy="9953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ens.fr/IMG/image/decoration/ENS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72515"/>
            <a:ext cx="869280" cy="9797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222854"/>
            <a:ext cx="1992102" cy="832856"/>
          </a:xfrm>
          <a:prstGeom prst="rect">
            <a:avLst/>
          </a:prstGeom>
        </p:spPr>
      </p:pic>
      <p:sp>
        <p:nvSpPr>
          <p:cNvPr id="5" name="AutoShape 6" descr="data:image/jpeg;base64,/9j/4AAQSkZJRgABAQAAAQABAAD/2wCEAAkGBxQSERQUExMUFhQXGCIbFhUYGBcbIRsgGhwbHyMeHRkgJCggHCIlGxwkITEkKykrLi4wGiM0ODQsQygtLi4BCgoKDg0OGxAQGzcmICY4NiwsNDQtNzcwNzU0NDQ2NC8sLS8wLCwsLzQ0LCwsLC8sLCwsLCwsNCwsLCwsNCwsLP/AABEIAGQAkAMBEQACEQEDEQH/xAAbAAEAAgMBAQAAAAAAAAAAAAAABAYDBQcBAv/EAEIQAAIBAwIDBQUDCQYHAQAAAAECAwAEERIhBQYxBxMiQVEUMmFxkXOBoRUjNkJScnSxsjM1gpKisxclNFNiwcIW/8QAGgEBAAMBAQEAAAAAAAAAAAAAAAECAwQFBv/EADYRAAICAQIDBQUHAwUAAAAAAAABAgMRBCEFEjETQVFhcTIzgZHBFCIjobHh8BU10TRCUnKy/9oADAMBAAIRAxEAPwDm1eUfeigFAKAUAoBQCgFAKAUAoBQCgFAKAUAoBQEvhfDpLiVYoVLOxwAP5n0A9amMW3hGdtsa4uUnsb/i3K0FrKIbi9CzY8YSEuqZ6Bn1A/RTWkq1F4bOWrV2Wx54Q29cN/DH1I/M3KMllHHI8kTpKT3ZjJIIAB1Zx0OfwqJ1uKyW02sjfJxSaa65K7WZ2CgFAKAUAoBQCgJXDOHyXEqRRLqkc4UVKTbwjOyyNcXKT2Rl43wea0lMM66XAzjOcg9CD6VMouLwyKboXR5oPYgVU1FAKAUAoDsPYPwxdFxckAtqEa/AABj9dQ+ldemj1Z8/xq180a/ic05smL310zHJ75x9GIH4Cueb+8z2NLFRpgl4Il2d1NexWvD1GWWVu7ct0D42I9FwTnPQ4xtUpuSUSkoQolO9+G/wN7F2cKbprP2vTchNYUwnQw+D68/6av2O/Lnc5XxJqtW8n3enXf5Y+prOFckvLevZSSrFMpOBpLBgBnIIx5VVVZlys2s1yjSrorKLNF2PEySp7amUCkfmiSdQ8xq8IyCPPpmtPs/mcb4ylFPk6+f7EDh3Ze09s86XaELqABQgFkJBBYnYZHvb1Coys5NZ8UULFCUPDv8AEw23Zz39o9xa3azFMhkEbLkqMkKxO+3TYA1CpzHKZaXEuS1V2QxnzNVwnk5pLN72aTubZdg2guzeIL4UyNtRxnNVjXmPM+hvbrFG1UwWZeuD749yNNAIHiYTw3GkRSKpXJcZAZd9ORv1PSkqmsY7yKdfCzmUtnHqvQ2v/DYC4S0a7UXTx94E7piuN9u81ddj+r5Vbsd+XO5h/U/w3aofdTx13+X7k/h/JBtL23WDiEftJyQvd50lR4gwDHbG2+KsquWSw9zKzXK2mTnW+X1/Yjc38sXl1xYQGVZpTErs+ju1RMkdMnYH6lqiyEpTwX0uqpq0vOlhZx4tsgp2fd6LlbW5E01s2mWMxlN9x4GydW6kdB0qvY5zh9DV8R5OV2RwpdHnPzKSRisT0jygFAKA6x2GccVDNauQC5Dx58zjDD54AP3GurTS6xPC4zQ2o2ru2ZQudrJoeIXKN/3WYfJzqH4GsLFiTPT0c1OiDXgXHk3kVj7FJIzwyyM8oZThgiBNIGdgSST06Gtq6ujZ5+r16XPGKylheWXnJaOFzqOPyRCHLrEczuzs5GF9TgDfHStE/wATBxWRf2JSztnp3ESKBhzMX0nQVKhvIkRAkfQj61GPxjRyX9Ox3/uVHtXvZI+Kz93I6ZRAdLMMjQNjjqN+lZXtqbwd/DIRlpo8yz1/UuPKv6MzfYz/AM3rWHuX8Tz9T/cY+sfofXY9/dU/77/0Cpo9hkcV/wBTH4GW6v0//NI6IkoSGIMjDK5V0VsgehyfuzRv8LJEa3/UHFvGW/0eCv8ALvH+IX8SpElukUEkQXwkAEMMBTnyA3HpVITnJbHVqNPp6JNybbaZY7zX+UBfizvGkjiMYi0RhWO/j168gYJ2xnpWjzzc2GckOXsOx544bznf5YwUzky7lm5g7yZDHIzOWQgjT4Dgb77DFY1tu3LPQ1cIw0PLB5Wx0+xuEHGLlCRra2iKj1CtJqx/mFdKf4jPGnFvSxfdl/Q5webrmDiVzBa28CySXDITobLYdsM2/oSxPxJrn7SSm0kev9jqnp4zsk8JZ6+RQOMvquJiSpJkY5UYU5Y7qPIelYS6s9WlYrivJEOqmgoBQG24HwG5uTqtkLsp/VdQwIwcgEg7ZG9XjCUuhz3aiqvax/kbzjnHOI27ot4id7pyjyxxs2MkbNuDgjzq8pzXtHNTRprE3U9u/DeDDwefit4/eQPPK0T69WoeFnGPPyIHu9NulRF2S3Ra2OkpXLNJZ2JHHeaeKQyr30gilH7Ii1HHk+nJPXodvhUynYnuUo0ulnF8iyvj+REfnviEkwcTgOfCpCRjGdtiR4c+Zz8+lR2s2+pp9g08YYcdvVkzmDh/FJoGmuwDENJ7w9xlskKMMu56+uKmSsazIzos0kJ8lXX4/UlPccZhtGkLaLVV3wLcqQWC4AUHOSf51bNqjnuKKOhnaoreXxyaCy50vYU0RT6E/ZCRAHPr4d6zVsl0Z1T0NE3mUcv1f+THw7m27gZyku0m8kZVdDbY3jxpG3oBUKySJs0dM0k106ePzLBybxye84haxSTd3Grl1SNURdSqxwABjLe799aVzcpJM5dXRXTROUY5fTc2d12o8QFy8Swx6hIVEehtWxwB1zmrO+ecYMY8K07rU3LuznJrOdOa5o78yQMsU3dRrOVVGxIqnUFYgnbVpyPTHlVbLGpZRtpNJCVHLPdZePT+bldvebLuV0kecmSM5RwqKwP7ygEj4Has3ZJ75OuGkpgnFR2Zn4hzpdzKQ8i5YaWkVEV2HoXAzipdsmVhoaYPZfnt8ivVmdYoBQCgLf2ccQNvJcTjcxwaseuHTI+8bVtU8Ns8/iFasjGD73g6B20cNFxZRXSb92c59UkA/wDYB+tb6iOY5PK4Ra67nW+/9UOyFO5HcY8TQieT5yNhR8MRqD/jNKNthxR875/PlXw6/m/yKHzfwea64xdRwRl215OOgGkbk9AKwsi5WNI9PSXQq0kJTeDT8V5WuIIhMQrw5wZI2DqDnGCR03qkq2lk6atXXZLkWz8GdU5g/RmP7CH+aV1S9yeHR/cX6v6ke5/RQfZr/viofuS8f7n8foc14fylcywibSkcJOFklcIGJ9M7mudVyayexZrKoS5Or8FuezcoXaTiB4wsjDKamUKw2HhYnB69OtOzlnAWspcOdPYnydnt9G8YKIhbcMZFUKQcDLeRJ6Ab1PYyRiuI0ST7/gZOZ7jilmRFczSDUuFcMCWA8u8HiPyzUzdkdmNNHSXferj/AD06FOrE9AUAoBQCgFAKAsXKf9nffwrf1LWlfR+hx6r2q/8AsdV7PbxL/g7wTEeBWikPouMq33Dz9VNdVTUq8M8PXQlRq1OPfujVdkvEPaOIX0o2UqugeihsKP8AKBVKHmTZvxOvs6K4/P1LbyzAgl4m+BrNyVY+ekRRkD6sa2h1kcGob5al3Y+rOccr82W0dtJYQ2k8qzliQ8kefEgB3CgAALnPlXNCyKXKkexqdJbKxXzmly+T8f3LPzB+jMf2EP8ANK1l7k4qP7i/V/UQIDy1EG90iMN8jcrn8KL3S/neJNriEmvP/wAkftzQLaWqqAFEmAB6BNqjUeyi3Bm3bNvw+pYOaYUaysmbGpZoCh+JKg/6SfpV5+yvgcumk1dNLwlkq/bdOwnsVBOnJbHxDKM1nqHujt4PFclj/neZe3T/AKa0/fP9IqdT7KK8G95M43XGfRCgFAKAUAoBQFm5Vv3iimCWPtAlBR3xKcKQPCNOwPnnrvWsHhPbJxamtTlFuzlxuunz3PLXi1zZR3SLA0Ud0ugh1kAXr7pbqdJI3z1opOKe3USprulBuWXHfuNlyhx+4sELw2BYsvjlImIYDfP7I+Yq1c3DojHVaevUPE7PRbHlt2jzR3T3EcMa97/bR6nKyEdDufCQPSoVzUsomXDYSrVcn06PwNZNzJEpc29nHD3m0h1u5Kn3lUnHdhhkbb4OKrzruRstNN455t46bd/i/E2112jGS0Fo1pD3AVVC65QcJjHi1Z8qu7sx5cbHPHhvLb2qm+b0R8t2hE2fsZtIfZ8Y065c7Nq97Ofe3p233eXGxK4di3tud83oiNJzuZrdLe7gWdIzmNu8dGGNgCwzq229ajtcrEkXWh5LHZVLlb67bH3xHtAlnmieSGMxQ4MUILhVYYwxIOWIx57b0dzb3Ihw6MINRlu+rHMfPZvniee1iJiOVw8gyD5HB9cHPwpO3m6oafQdgmoTe/khzVz61/EI5baIad0ZWkypO2cZwdvWk7edYaGm4etPLmjJ+fQp1YnoigFAKAUAoBQHRuw+Q+3OuTp7onGTjOV3xXRp/aPI4wl2KfmQ+2WQ/lN1ycBEIGdvd9KjUe2X4Sl9nT82YOBPcS8KuoojNIe9jCxprY4IfICjy23+VRHLg0i9yrhqoSlhbPc0B5cuwUU204ZyQimNgTjGcAjOBnr0qnJLwOr7TThvmW3mYrzg1xE6xyQSq7+4pQ5bO3hHnvttUOLWzRaF9c05RksIvvMX57hkEEXC7iOZCoLGEjcA50nGp9WCenlvW894YUTyqPuaiU5Wpp+f8SKJccBuo11PbTquQMtE4GScAZI8ztWDhJdx6kdRVJ4Ul80eXHA7lCoe2nUudKhonGo+gyNz8KOMl3Exvql0kvmhfcDuIdPewSpqOFyp3PoPj8KOLXVEQvrnnlkngzHlm8Clja3AAxnVG494hQACNySQMCp5JeBH2qnOOdfM+bvl26ikSJ7eUSOMomkkt8sdcefpUOEk8YEdTVKLkpLC6iTly7UgG1n3IA/Nsck5wBgb9PL0pyS8AtTS/wDcvmXbnZvaLO0ih4ZPDIHC5MWnfQ3gXbU+cas4/VrezeKSiebo12ds5TtTXXr59X4eBD49yPcQcPtQLd3neR3lEaFygKoFVioOOnyzmqyqaittzSjXV2XzbliKSSy8FTm5fukUs9rcKo6s0UgA+8isuSXgd61FTeFNfNGK+4RcQqGmgmjUnALxuoJ64yQN8UcWuqLQurm8Rkn6MhVU0FAdC7EGH5QYesTY+oro0/tHk8Y9wvUi9sn96P8AZp/TUaj2y/Cf9OvVkPl4/wDL5/4qD/7qIeyy+o9/H0Z0Ltv4nJFBAsbsmtjqKnBIUA4yN8Z3+6t9RJpLB5fB6oznJyWcDteiDcKgdt2VkIP7y70v9gjhTxqZJeZ5zzIV4BbsDgjuSD6EClnukNGk9bJPzJfF7b8tcGjkjx3wwwHo6nDr94zj7qmS7WvKKVS+xatxl0+ncZuQURzO4bULYC2hY74WNBqYfFnyTjyAHlSrG/lsV1rkuVf8vvP4v6IqvL3MFjFa3FpPI8/fSMdKxP1b0+ORnNZxnFJxZ236e+VkbYLlwl3m/wDb3tuWkljOHREwT8ZlU/gavlxqyjm7ONvEHGXR5/Qhcr83LxZpobsLDmHQjISPePiAc7AnAwPPB61ELO0ypGmp0b0ijOrffL+mxh5u5Iez4ZOsE7SQBlkMcg3XSd2RgQNwdxp8qidXLB4exbS65XaiLnHEumV9TZdqv93WX8RF/tvVrvZRjwz39no/1RB7d2IisyCQQ7kEfJKjU9Ea8F9qZtOIQflrgqMoBnADD7RNiP8AFv8AWrNdpWYQl9i1bT6fRnJ+cr/VKkCNqitUESHOxK++w+bfgBXLY98eB7ukrxFza3lu/oV+szrFAbDgPGJLS4SeI+JD0PQg9QfgRVoycXlGN9MboOEu8uXMfNfDuI6JLmC6inVdJMJiII32JbGevpW07IT3aPP0+k1OnzGuSa88/Q0E/HID3USRSJaxPrwHUySPsNbsRjoMAAYFZ866dx1KizeTacnt5JeCN3zzzxBxJYg0Eyd22dnQ5Bxny64G1XstU+459HobNM21JPPkSeZu0G3vbVbZ4JlVcYYOmfCMDOVqZ3KSxgz0/DrKbO0Ul8jHx7n23ubBbPuJlVAul9aZJQbZ8Pn50lanHlwWp4fZXd2vMvl4mq5S52aytbqAKSZR+aOdkYjSSfu3+YFVhbyxaNtVoVfbCfh1MfInOj8OdvB3kMnvx5wc/tA774+vwqK7XAtrdFHUpb4a7xNxiyimaa1juDIxJXvTGBFq6lQudTAE4yQB1wac0U8oKm+cFCxrHlnf/Hmbm458tn4d7AYJ+7wB3mtNXhcP6Y6iru2Lhy4OeOgtjqO3Ulnwx5YNDyzxy3t47qKeF5Y5woADAFQrE5zj3hkEbdR5VnCaSaa6nTqKLLJQlCWHHJmg4/bwW8ttB7SY52HfO5RSFXOFRBqXJ82J3A6CpU0lhd5EtPZZNWTxmPT93t8EbnmztBhvbaOHuJUMTK6NrU5ZFZRqGOm/lV53KSxg59Nw6dNjnzJ52Z7zfz9bX9vGHtpO/jBwC40AsME5HibGAQMCk7YyXQjS8PtosbUlh/Mw8jcdmsbW/RkZR3QkTUCuGYiMEbeeob/+FRXJxiy2tohfZW0+/D/X+epQKwPVFAKAUAoBQCgFAKAUAoBQCgFAKAUB9wSlGVhglSCARkbHO486lESWVguPOnaC/EIUi7lYgCC5DFtWOg6DAyc438q1suc1jB5+k4dHTzcubPgUusT0RQCgFAKAUAoBQCgFAKAUAoBQCgFAKAUAoB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QSERQUExMUFhQXGCIbFhUYGBcbIRsgGhwbHyMeHRkgJCggHCIlGxwkITEkKykrLi4wGiM0ODQsQygtLi4BCgoKDg0OGxAQGzcmICY4NiwsNDQtNzcwNzU0NDQ2NC8sLS8wLCwsLzQ0LCwsLC8sLCwsLCwsNCwsLCwsNCwsLP/AABEIAGQAkAMBEQACEQEDEQH/xAAbAAEAAgMBAQAAAAAAAAAAAAAABAYDBQcBAv/EAEIQAAIBAwIDBQUDCQYHAQAAAAECAwAEERIhBQYxBxMiQVEUMmFxkXOBoRUjNkJScnSxsjM1gpKisxclNFNiwcIW/8QAGgEBAAMBAQEAAAAAAAAAAAAAAAECAwQFBv/EADYRAAICAQIDBQUHAwUAAAAAAAABAgMRBCEFEjETQVFhcTIzgZHBFCIjobHh8BU10TRCUnKy/9oADAMBAAIRAxEAPwDm1eUfeigFAKAUAoBQCgFAKAUAoBQCgFAKAUAoBQEvhfDpLiVYoVLOxwAP5n0A9amMW3hGdtsa4uUnsb/i3K0FrKIbi9CzY8YSEuqZ6Bn1A/RTWkq1F4bOWrV2Wx54Q29cN/DH1I/M3KMllHHI8kTpKT3ZjJIIAB1Zx0OfwqJ1uKyW02sjfJxSaa65K7WZ2CgFAKAUAoBQCgJXDOHyXEqRRLqkc4UVKTbwjOyyNcXKT2Rl43wea0lMM66XAzjOcg9CD6VMouLwyKboXR5oPYgVU1FAKAUAoDsPYPwxdFxckAtqEa/AABj9dQ+ldemj1Z8/xq180a/ic05smL310zHJ75x9GIH4Cueb+8z2NLFRpgl4Il2d1NexWvD1GWWVu7ct0D42I9FwTnPQ4xtUpuSUSkoQolO9+G/wN7F2cKbprP2vTchNYUwnQw+D68/6av2O/Lnc5XxJqtW8n3enXf5Y+prOFckvLevZSSrFMpOBpLBgBnIIx5VVVZlys2s1yjSrorKLNF2PEySp7amUCkfmiSdQ8xq8IyCPPpmtPs/mcb4ylFPk6+f7EDh3Ze09s86XaELqABQgFkJBBYnYZHvb1Coys5NZ8UULFCUPDv8AEw23Zz39o9xa3azFMhkEbLkqMkKxO+3TYA1CpzHKZaXEuS1V2QxnzNVwnk5pLN72aTubZdg2guzeIL4UyNtRxnNVjXmPM+hvbrFG1UwWZeuD749yNNAIHiYTw3GkRSKpXJcZAZd9ORv1PSkqmsY7yKdfCzmUtnHqvQ2v/DYC4S0a7UXTx94E7piuN9u81ddj+r5Vbsd+XO5h/U/w3aofdTx13+X7k/h/JBtL23WDiEftJyQvd50lR4gwDHbG2+KsquWSw9zKzXK2mTnW+X1/Yjc38sXl1xYQGVZpTErs+ju1RMkdMnYH6lqiyEpTwX0uqpq0vOlhZx4tsgp2fd6LlbW5E01s2mWMxlN9x4GydW6kdB0qvY5zh9DV8R5OV2RwpdHnPzKSRisT0jygFAKA6x2GccVDNauQC5Dx58zjDD54AP3GurTS6xPC4zQ2o2ru2ZQudrJoeIXKN/3WYfJzqH4GsLFiTPT0c1OiDXgXHk3kVj7FJIzwyyM8oZThgiBNIGdgSST06Gtq6ujZ5+r16XPGKylheWXnJaOFzqOPyRCHLrEczuzs5GF9TgDfHStE/wATBxWRf2JSztnp3ESKBhzMX0nQVKhvIkRAkfQj61GPxjRyX9Ox3/uVHtXvZI+Kz93I6ZRAdLMMjQNjjqN+lZXtqbwd/DIRlpo8yz1/UuPKv6MzfYz/AM3rWHuX8Tz9T/cY+sfofXY9/dU/77/0Cpo9hkcV/wBTH4GW6v0//NI6IkoSGIMjDK5V0VsgehyfuzRv8LJEa3/UHFvGW/0eCv8ALvH+IX8SpElukUEkQXwkAEMMBTnyA3HpVITnJbHVqNPp6JNybbaZY7zX+UBfizvGkjiMYi0RhWO/j168gYJ2xnpWjzzc2GckOXsOx544bznf5YwUzky7lm5g7yZDHIzOWQgjT4Dgb77DFY1tu3LPQ1cIw0PLB5Wx0+xuEHGLlCRra2iKj1CtJqx/mFdKf4jPGnFvSxfdl/Q5webrmDiVzBa28CySXDITobLYdsM2/oSxPxJrn7SSm0kev9jqnp4zsk8JZ6+RQOMvquJiSpJkY5UYU5Y7qPIelYS6s9WlYrivJEOqmgoBQG24HwG5uTqtkLsp/VdQwIwcgEg7ZG9XjCUuhz3aiqvax/kbzjnHOI27ot4id7pyjyxxs2MkbNuDgjzq8pzXtHNTRprE3U9u/DeDDwefit4/eQPPK0T69WoeFnGPPyIHu9NulRF2S3Ra2OkpXLNJZ2JHHeaeKQyr30gilH7Ii1HHk+nJPXodvhUynYnuUo0ulnF8iyvj+REfnviEkwcTgOfCpCRjGdtiR4c+Zz8+lR2s2+pp9g08YYcdvVkzmDh/FJoGmuwDENJ7w9xlskKMMu56+uKmSsazIzos0kJ8lXX4/UlPccZhtGkLaLVV3wLcqQWC4AUHOSf51bNqjnuKKOhnaoreXxyaCy50vYU0RT6E/ZCRAHPr4d6zVsl0Z1T0NE3mUcv1f+THw7m27gZyku0m8kZVdDbY3jxpG3oBUKySJs0dM0k106ePzLBybxye84haxSTd3Grl1SNURdSqxwABjLe799aVzcpJM5dXRXTROUY5fTc2d12o8QFy8Swx6hIVEehtWxwB1zmrO+ecYMY8K07rU3LuznJrOdOa5o78yQMsU3dRrOVVGxIqnUFYgnbVpyPTHlVbLGpZRtpNJCVHLPdZePT+bldvebLuV0kecmSM5RwqKwP7ygEj4Has3ZJ75OuGkpgnFR2Zn4hzpdzKQ8i5YaWkVEV2HoXAzipdsmVhoaYPZfnt8ivVmdYoBQCgLf2ccQNvJcTjcxwaseuHTI+8bVtU8Ns8/iFasjGD73g6B20cNFxZRXSb92c59UkA/wDYB+tb6iOY5PK4Ra67nW+/9UOyFO5HcY8TQieT5yNhR8MRqD/jNKNthxR875/PlXw6/m/yKHzfwea64xdRwRl215OOgGkbk9AKwsi5WNI9PSXQq0kJTeDT8V5WuIIhMQrw5wZI2DqDnGCR03qkq2lk6atXXZLkWz8GdU5g/RmP7CH+aV1S9yeHR/cX6v6ke5/RQfZr/viofuS8f7n8foc14fylcywibSkcJOFklcIGJ9M7mudVyayexZrKoS5Or8FuezcoXaTiB4wsjDKamUKw2HhYnB69OtOzlnAWspcOdPYnydnt9G8YKIhbcMZFUKQcDLeRJ6Ab1PYyRiuI0ST7/gZOZ7jilmRFczSDUuFcMCWA8u8HiPyzUzdkdmNNHSXferj/AD06FOrE9AUAoBQCgFAKAsXKf9nffwrf1LWlfR+hx6r2q/8AsdV7PbxL/g7wTEeBWikPouMq33Dz9VNdVTUq8M8PXQlRq1OPfujVdkvEPaOIX0o2UqugeihsKP8AKBVKHmTZvxOvs6K4/P1LbyzAgl4m+BrNyVY+ekRRkD6sa2h1kcGob5al3Y+rOccr82W0dtJYQ2k8qzliQ8kefEgB3CgAALnPlXNCyKXKkexqdJbKxXzmly+T8f3LPzB+jMf2EP8ANK1l7k4qP7i/V/UQIDy1EG90iMN8jcrn8KL3S/neJNriEmvP/wAkftzQLaWqqAFEmAB6BNqjUeyi3Bm3bNvw+pYOaYUaysmbGpZoCh+JKg/6SfpV5+yvgcumk1dNLwlkq/bdOwnsVBOnJbHxDKM1nqHujt4PFclj/neZe3T/AKa0/fP9IqdT7KK8G95M43XGfRCgFAKAUAoBQFm5Vv3iimCWPtAlBR3xKcKQPCNOwPnnrvWsHhPbJxamtTlFuzlxuunz3PLXi1zZR3SLA0Ud0ugh1kAXr7pbqdJI3z1opOKe3USprulBuWXHfuNlyhx+4sELw2BYsvjlImIYDfP7I+Yq1c3DojHVaevUPE7PRbHlt2jzR3T3EcMa97/bR6nKyEdDufCQPSoVzUsomXDYSrVcn06PwNZNzJEpc29nHD3m0h1u5Kn3lUnHdhhkbb4OKrzruRstNN455t46bd/i/E2112jGS0Fo1pD3AVVC65QcJjHi1Z8qu7sx5cbHPHhvLb2qm+b0R8t2hE2fsZtIfZ8Y065c7Nq97Ofe3p233eXGxK4di3tud83oiNJzuZrdLe7gWdIzmNu8dGGNgCwzq229ajtcrEkXWh5LHZVLlb67bH3xHtAlnmieSGMxQ4MUILhVYYwxIOWIx57b0dzb3Ihw6MINRlu+rHMfPZvniee1iJiOVw8gyD5HB9cHPwpO3m6oafQdgmoTe/khzVz61/EI5baIad0ZWkypO2cZwdvWk7edYaGm4etPLmjJ+fQp1YnoigFAKAUAoBQHRuw+Q+3OuTp7onGTjOV3xXRp/aPI4wl2KfmQ+2WQ/lN1ycBEIGdvd9KjUe2X4Sl9nT82YOBPcS8KuoojNIe9jCxprY4IfICjy23+VRHLg0i9yrhqoSlhbPc0B5cuwUU204ZyQimNgTjGcAjOBnr0qnJLwOr7TThvmW3mYrzg1xE6xyQSq7+4pQ5bO3hHnvttUOLWzRaF9c05RksIvvMX57hkEEXC7iOZCoLGEjcA50nGp9WCenlvW894YUTyqPuaiU5Wpp+f8SKJccBuo11PbTquQMtE4GScAZI8ztWDhJdx6kdRVJ4Ul80eXHA7lCoe2nUudKhonGo+gyNz8KOMl3Exvql0kvmhfcDuIdPewSpqOFyp3PoPj8KOLXVEQvrnnlkngzHlm8Clja3AAxnVG494hQACNySQMCp5JeBH2qnOOdfM+bvl26ikSJ7eUSOMomkkt8sdcefpUOEk8YEdTVKLkpLC6iTly7UgG1n3IA/Nsck5wBgb9PL0pyS8AtTS/wDcvmXbnZvaLO0ih4ZPDIHC5MWnfQ3gXbU+cas4/VrezeKSiebo12ds5TtTXXr59X4eBD49yPcQcPtQLd3neR3lEaFygKoFVioOOnyzmqyqaittzSjXV2XzbliKSSy8FTm5fukUs9rcKo6s0UgA+8isuSXgd61FTeFNfNGK+4RcQqGmgmjUnALxuoJ64yQN8UcWuqLQurm8Rkn6MhVU0FAdC7EGH5QYesTY+oro0/tHk8Y9wvUi9sn96P8AZp/TUaj2y/Cf9OvVkPl4/wDL5/4qD/7qIeyy+o9/H0Z0Ltv4nJFBAsbsmtjqKnBIUA4yN8Z3+6t9RJpLB5fB6oznJyWcDteiDcKgdt2VkIP7y70v9gjhTxqZJeZ5zzIV4BbsDgjuSD6EClnukNGk9bJPzJfF7b8tcGjkjx3wwwHo6nDr94zj7qmS7WvKKVS+xatxl0+ncZuQURzO4bULYC2hY74WNBqYfFnyTjyAHlSrG/lsV1rkuVf8vvP4v6IqvL3MFjFa3FpPI8/fSMdKxP1b0+ORnNZxnFJxZ236e+VkbYLlwl3m/wDb3tuWkljOHREwT8ZlU/gavlxqyjm7ONvEHGXR5/Qhcr83LxZpobsLDmHQjISPePiAc7AnAwPPB61ELO0ypGmp0b0ijOrffL+mxh5u5Iez4ZOsE7SQBlkMcg3XSd2RgQNwdxp8qidXLB4exbS65XaiLnHEumV9TZdqv93WX8RF/tvVrvZRjwz39no/1RB7d2IisyCQQ7kEfJKjU9Ea8F9qZtOIQflrgqMoBnADD7RNiP8AFv8AWrNdpWYQl9i1bT6fRnJ+cr/VKkCNqitUESHOxK++w+bfgBXLY98eB7ukrxFza3lu/oV+szrFAbDgPGJLS4SeI+JD0PQg9QfgRVoycXlGN9MboOEu8uXMfNfDuI6JLmC6inVdJMJiII32JbGevpW07IT3aPP0+k1OnzGuSa88/Q0E/HID3USRSJaxPrwHUySPsNbsRjoMAAYFZ866dx1KizeTacnt5JeCN3zzzxBxJYg0Eyd22dnQ5Bxny64G1XstU+459HobNM21JPPkSeZu0G3vbVbZ4JlVcYYOmfCMDOVqZ3KSxgz0/DrKbO0Ul8jHx7n23ubBbPuJlVAul9aZJQbZ8Pn50lanHlwWp4fZXd2vMvl4mq5S52aytbqAKSZR+aOdkYjSSfu3+YFVhbyxaNtVoVfbCfh1MfInOj8OdvB3kMnvx5wc/tA774+vwqK7XAtrdFHUpb4a7xNxiyimaa1juDIxJXvTGBFq6lQudTAE4yQB1wac0U8oKm+cFCxrHlnf/Hmbm458tn4d7AYJ+7wB3mtNXhcP6Y6iru2Lhy4OeOgtjqO3Ulnwx5YNDyzxy3t47qKeF5Y5woADAFQrE5zj3hkEbdR5VnCaSaa6nTqKLLJQlCWHHJmg4/bwW8ttB7SY52HfO5RSFXOFRBqXJ82J3A6CpU0lhd5EtPZZNWTxmPT93t8EbnmztBhvbaOHuJUMTK6NrU5ZFZRqGOm/lV53KSxg59Nw6dNjnzJ52Z7zfz9bX9vGHtpO/jBwC40AsME5HibGAQMCk7YyXQjS8PtosbUlh/Mw8jcdmsbW/RkZR3QkTUCuGYiMEbeeob/+FRXJxiy2tohfZW0+/D/X+epQKwPVFAKAUAoBQCgFAKAUAoBQCgFAKAUB9wSlGVhglSCARkbHO486lESWVguPOnaC/EIUi7lYgCC5DFtWOg6DAyc438q1suc1jB5+k4dHTzcubPgUusT0RQCgFAKAUAoBQCgFAKAUAoBQCgFAKAUAoBQ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http://www.cmu.edu/homeimages/CarnegieMellonUniversity_wordmar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222854"/>
            <a:ext cx="1152128" cy="79566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data:image/jpeg;base64,/9j/4AAQSkZJRgABAQAAAQABAAD/2wCEAAkGBwgHBgkIBwgKCgkLDRYPDQwMDRsUFRAWIB0iIiAdHx8kKDQsJCYxJx8fLT0tMTU3Ojo6Iys/RD84QzQ5OjcBCgoKDQwNGg8PGjclHyU3Nzc3Nzc3Nzc3Nzc3Nzc3Nzc3Nzc3Nzc3Nzc3Nzc3Nzc3Nzc3Nzc3Nzc3Nzc3Nzc3N//AABEIAJcAlwMBIgACEQEDEQH/xAAcAAEAAgMBAQEAAAAAAAAAAAAAAQYEBQcDAgj/xABFEAABAwMBBQQGBQgJBQAAAAABAAIDBAURBgcSITFBE1FhcRQiNXKBkTI2QrHBFiMzQ1JidJIkNGNzobLR4fAVFyZElP/EABoBAAIDAQEAAAAAAAAAAAAAAAACAQMEBgX/xAAlEQACAgEDBAMBAQEAAAAAAAAAAgEDEQQTMRIhQVEUIjJSFQX/2gAMAwEAAhEDEQA/AKciIuiOcCIiACIiACIikAiIoAIiKQCIiACIigAoPRSoPRSBn2b2oz3HKFNm9qM9xyhSPHBhIiJRAiIgAiKEASiIOKMk4IUp8Uzx3cHPdhBGMhEOG/SIHmUyz9tn8wRknEhFG83OA5p8ipCOewYIypClRhE9iAoPMInUeaAM+ze1Ge45Qps3tRnuOUJh14MJERQIERTz4BAYIUcl6Qxvme2OFpfI7gGtHE/BW+1aEeyFtZqSqZbqccd0kb+PwVdlipyWJUz8FNLjkBvEk4AxzW/tWkdQXPDqajdHE77dR6mPgrKzVGltPZisFuNXO3gZnjGfHJ5rUXLaDqGuyIZoqaI8hC3iPiVRNlz/AJjBft0p+pN1S7LSyMSXa6xxjOT2Q3cfErO/JvQ9Bu+mVsc729Xzcf8AArmVXX1lZJvVdTNN4uefuWKWNz9EfJRsWN+mDfrX8qdbbdNntF6jIoXEd0Zd/ip/KrQYO6II/wD5lyUcOXDyUgnvPzU/Ej+pD5c/ydeZeNBVvqllMMj7UW6pZpTRV2H9CdC17uXZTcfkuPn1jxUNAYcglo728Es6SY/LDRqln9KdIuuyqeMOfaa9sh59nOOJ8AVR7rZ7jZpjHcaYwuzwceLD5HqtlZdaXizuaIal9RAOcU3EYXTbFqO0avpXUVTC0VBHr08nI+LSklrqf13geFptj69pOJE5PQeAC+T0V113op1iea6g3nUJPrMPExZ6eSpThyPPu8VsqtWyMwZLK5rnEmfZvajPccoSz+0m+6UVpC8GEinCg8komAMnktnZbBcb4JhboO1MWA/JAwttp3TVO+2TXu+nsqBjSImngZXdPgp0HqaLTb6vtaSoqDOctEfQeKzvblZlPBorq+0QxgAXXR10a+amjiq3xENLiHYHeByytZcLhWXGYy11RJO8/tO4D4Lda21BFf7pHVR08sAbFubkvPzVfZBMWZ7GQDxaeKZIVlh35IfMTKrwfIHDCZzjvXp2Ep4CKQk9zCvJrm5IOd7OO5WxMeyqVnyS4tacOc0eBUgNIyCCun7J6ClrLXWek08cxbNgF7QVV9olIyn1PWspqfciayPAjZwHDiqYvWbeiS6dPMVw8FXROXUHyXsylqHsdI2CUsH2gwkFXS0RyUQszxB48cHC3endNV2o5JmUDogYGgv7XPHPktJxzwO6RzyF0jYwc1t1GePZx/iqr7JSqWUtoTqshWKffdN1llr4aCrMT5ZhlhjJwPPK8K6nq9P1sD4pR2zCJGPjcQM9ytm157magpnMOHNiyCFRqqpnqpGvqH9oW8G5HJFMzbXlhrYit8Kd201coNVabZJUxtJewxTxnj63VcS1DbX2e9VVveMCJ3qHvaeRV82M1D+2udKc7mGyNHQHqtZtipxHqWmma3DpYBk9+CslOa75U03TuUw0lWsvtNnuORLN7UZ7jkXpmGODDcMc+S3mi7AdQ3qOneHejxYknI/ZzwHxwtFyGDxAXW9CUbbDo2rusgAmnY6bPdgcAs2peUXt5LdOnU3fwVbaRemVNxFno8NoqEgbo5F2OY71tNjsbJJLjlrXAbv0hnoFzqSV0z3TP3syEuO948V0jYv+muXmPuCqtTb0+ILan67zV7Xo42aghZGxrR6PvENGOoXTrQymjsNLUTQxlrId5x3ATwXMtsP1iZ/DfiF0ukH/AIkz+FP3LNbnaTuaa8bjdjUU+t9LzVEcQc1pkcGgmEAceCw9pOmKOos77pRwRR1UADi9jcBzeufguT0YHp1J/EM/zLuusvqdW/w/4IeuaXXEkI8XK2YK5scObVWkO3gZRg/NbPVep7JRvrbdU/13siP0YPFw4cVqtjPser99qp21D6415B/VM+5TFfXqJyRLytEYLBsz0dS1lLHeLnFvt5U8ThwGPtFWip1xpuhrDQ73Fh3XOjiG40+JW4sVPGzTVLCw7kfo+N4dARzVRfoPSz97fuQO9/bDJVTN1tPWWwnQkdBma60tQ3e0SXG3RMbVsZ2jHxjAlbz4960mxnhXXPPB3ZRkhXu3PttvtjKGGuikiibujelBJHiqTsmaGX3UDGnLQ/gfDeKlXbaZZ4F6F3YbyazbB7fg/ulRAC7kr3th+sEH9z+Cq+n7NVX64tpKRjiD9N/Rjep81voeFoiZMV6S10xB0HY1QPjoq6veDiZwjYcc8KubWaxtRqoQtORTwtBOepz/AKLqRNHpTTYx6sFNHwHVxx95XAbhWTXGumrKg/npnlzu7yWfTZstly/UYSqE8mTZfabPcKJZvaTO/cci9MwxwYEv6J/HoV2+4td/22a2MAYoWE8P3eK4i4b7HDqV3TSc0V90TFBvf+uYH+BxhYNZ26ZNWkx9lOEt4NaDy4fFdJ2PSsbWXGMuAlfhwb4YVAuFHJbq2WgqGlskL9w8OnQ/LC+rfX1duqxV0MskMsXBj29R3EdQtFqbtXYorbaszJbtr7c6hiO8B/R/xC6XR/VJgyP6r3+C4fqC91V/mZUV5j7RsfZkxtxn/mFuotoF5joPQw2lEYj7MZjycLM+neUWPRpTUJDNPsrVGM19Lx/Xt/zLuusBnR1by/QDh8FwSJximZM3mxwc3zByrTcNeXivt0lFUtpmxSN3HbsfHCe+h3lZjwV03KitE+Sy7GKuH0StpN4dqN1273jwTXuia243Wpu0NVGIOzDnNeOI3RxXN7ZW1duq21NDM6GZvJzT9Id3krPU7Qb/AFFK+nkNK4OYWuPZ8cFI2ntizcUdb02+hi+7OrvBedNR0spb20LeylaD0PI+SqV12ZXJtbIbbNFLTveSDI/dLR3eapNsuFXaqhs9vmfDIPttPTuVwp9pd6jixLHRzO6O3cJZ01qtMoNGoraOlj2uuzapt9kNXFW9rWxjMrC7dYR4dxX1scmiiuVfC8tD5oWFo78Zz8VW79qq831u7WVOIB+qgG6D5rT081RRTx1NLO+KVn0XNPrBW/Hea5VuSveSLIZS97VGtl1VRROzuSMa0lo5ZwFf6Oks+kbTlro6aFrcvkeeLz+K4rc79cbrPBV1hD5KcjdkxgAjlnxXldrzX3ibtbhUOlIOWj7LfIJJ0rssLnsN8hYaWx3NzrXVk2oasMgzHQRO/NjPF/7xVXIz14IM+XgoOVsrSEXEQZHsl5zJnWb2mz3HIlm9psH7jkVgLwYLgMjc4eavWy3UDLdcpLbVSBtPVHMZceDX/wC/BUVS3AO9vFrgctI6FUW1xYswNVZ0NEnZ9d6O/wCusNfb91taG7rx0lb3LjtTTTUU74KqJ8cgPFkg4j/XzXSdE7QmBjKC+SYLRhlUeAd73cfFXi52e0X+nxVwQ1DCMiQYJ+awpdZp56W4Nz1JfHUvJ+eHcDx+RX0OmV1K47KoHZfbLi+EE/QlbvjyVeqtmd/iJMLqefu9bBWtdXUxkbS2x4Kdg44t4L5HAqzSaF1Ix276DveLXHC+PyG1ITwoHD4lW71fsTYs9FdwOfXooxwyfmrVFs+1K/nSxAdd6XH4LYU+y68TH8/U08Lf58JJ1FUeSY01k+Cit+j4r59XqPWXV6DZRStA9PuMsp/sm7is1r0VYLdgw0Eb3j7cg3iqW11ccF66J55OJ26xXa7Pa2hoppQftEYb8yr1Ytlsri2S91QaMg9jD9xK6cRBSR844Yhy5NAVZvev7Ja99kU3pczf1cByM+J6LM2pus7KaF09VfdjSbSLVQWfSLIKCnbEz0hmS0ZJXKVZdUaxr9SNEMzGQ0wdvCFvE5HLJVbOcklbdMjKn2MWpZWb6hQenmpUHotBmM+ze1Ge45Qps3tRnuOUJh44MHonFSiUXJG6eB4cOPJbez6ju1jIFuq3BnMxyes0/BalErVq3MEq8rwdMtm1UABt1oDw5vgOc/BWWi2haeqSGuqnQOPIStwuHIszaGuTUutsjk/RMOoLRMAWV8Ls9d7C9DeLWOPpsP8AOvzgY4zzaD5hR2MQ5Rt+Sq/z19lnz59H6Kl1DZ4wXPuEOBz9Zayq17p2my303tHd0bcrhPZtHJoHwUqY/wCenmSJ17eIOt1u1S2scW0lFUSvPAF43Wn4quXLabe6gObRwwUrT1+mVSEV66SpfBU2rskzrheLldHE19bPMf2ScN+SwG4BIBOe/qpRXwqrxBQ1jNyOCIikQKD0UqD0UgZ9m9qM9xyhTZvajPccoUjxwYSIiUQIiIAIiKQCIigAiIgAiIpAIiKACIiACg9FKg9FMAZ9m9qM9xyhTZvajPccoUjxwYSIiUQIiIAIiIAIiIAIiIAIiIAIiIAIiIAKD0RFMAZ9m9qM9xyhEUjxw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6" descr="data:image/jpeg;base64,/9j/4AAQSkZJRgABAQAAAQABAAD/2wCEAAkGBwgHBgkIBwgKCgkLDRYPDQwMDRsUFRAWIB0iIiAdHx8kKDQsJCYxJx8fLT0tMTU3Ojo6Iys/RD84QzQ5OjcBCgoKDQwNGg8PGjclHyU3Nzc3Nzc3Nzc3Nzc3Nzc3Nzc3Nzc3Nzc3Nzc3Nzc3Nzc3Nzc3Nzc3Nzc3Nzc3Nzc3N//AABEIAKAAoAMBEQACEQEDEQH/xAAcAAACAgMBAQAAAAAAAAAAAAAFBgMEAAECBwj/xABEEAABAwMCBAIHBgIHBwUAAAABAgMEAAUREiEGEzFBUWEHFCIycYGRFSNSobHBYtEzQnJzsuHxJDQ1Q5Ki8BZTY4PC/8QAGwEAAQUBAQAAAAAAAAAAAAAABQACAwQGAQf/xAA7EQABAwIDBAgFAwQCAgMAAAABAAIDBBESITEFQVFhEyIycYGRsdEUocHh8AYzQhUjUvFi0iSSJXKC/9oADAMBAAIRAxEAPwD3GkkspJLKSSykktZApJKKTJZisqekOoaaT7ynFYA+ddAJNguEgC5SJfPStZIGW7a25cXR00HQj/qI/QVZjpHu1VZ9UxumaSp/pR4lnrKISGY38DLRWr6nP6VP8PDGLuPmoPiZXmzAhT0vi+5Ky/NuBB6gv8sfQEVWftHZsOWMeqmbR10lsiqy7BeHwVuuase8VvE4+NQ/12hGl/AJ/wDSKo6kea2nh+8sEFpek4yNDpBI8aX9doic7+SX9JqhoR5qdmVxfb1H1edcMJ7JkFwfQk1MzaWzpv5geFkx1FXR6g+aKwvShxLb1BM0MyR+F9rQr6jFWRTwyDEw5cs1D8TMw2eE62P0rWafpbuTTtudPUqOtH/UB+oqCSke3TNTsqmOyOSfIkliWwl+K8280rcLbVqB+dViCDYqyCCMlLkeNcXVukkspJLKSSykkspJLKSSykktE4+NJJIfGPpIgWNSoduSmbO6Kwr7ts/xHufIVZhpnSDEcgq0tS1mQ1XlU6XfeLni/PkLdaSdtZ0tI+A/1NOqayloBZ5z4b1HDS1NYbgZcdyY7bwG2ytxFydSh5LPNSJHsJWPAAfvQWfatVMS1toxa+eZKJw7Pp4gCeub+ARqIbNAMJxiM48jln1hjGgBXbHjQZ08LntfIS/W90SEb2tIbZvCy5buZaiMssx2AWny8heMq8knxHbNQtqcLAxrRre6kMV3EuJzC6cvExz17BQBMxzUpSOwxt4UnVcrsf8Ay1XBAwYeS6Tfp6ZLckrbU421yUlSB7v86eK6YOD+Vlz4dhaW+K4auQEeFHfhtOMx3S4rGynM9if/ADoKaKnJrXtBAPmnGI3cQbE5LmQm1TI8rnRih1bo5CPebQjvn4b/ALU5k8TS5zCWOJysmuY82DrEAZ3zQm68DRnnZP2U+laI7YcceZ3QAc7aSfLsaOU+1aqJxBIkaMydD+d6FzbPp5GgjqE+KXIkm+cIyBKgyC2gn2i2rU0v+0KM01dS7QFmHPgdULmpKmkdcjJeo8HekqDeVJiXVKYMw7AlX3Th8j2Pka5LTFmbcwpIapr8jqn/ADVZWlukkspJLKSSykkspJLlawgFSiAkDJJOwFJJeNcfekZ24LXbeHnFIi+65JQfaePTCfAefeiEFMGjG9D56kuOFiC8O8HOvx3pklnWiMkKU0lQ9keficDpQWu2w+UObSaDV3/X3RKl2a2Mh1RqdB7pvekQoQkRralMiM+ylBW+j2kdchOMVn3yxxFwi6wdqTxRhrHOAx5W3DRDZssrBenSCUoRp5jivdHhmoAJal4aLuPmnksiaScggj/E1vbJS2HH1HppTpH1NF4v07VvHXIb8yh8m2KdnZuVBFu11vD62bXEZQEJK3HHV7NpHdSjgCibP0/TRDFM4uvwyHl91SO1ppMomgfNVZ6r6zPjwxLafekaeSmG6lxKtRwBkVfj2ZQYbiMW5qrJW1mLDj14K24niCFxE1ZPWGX5LqkhtWxQvUMgg46edRSbK2fLHiDLdye2uq2Pw4r96hb4jmesmMYLch4KKNLJPtEdcbHNUZP03ARdkpHfb7Kw3bUgOFzAe5WWeJ4ilFuQ07HX5gKx+/5VTm/TtSwXjcHeFlai2xC42eC35+yNsSEvMLVFe1NODSS2rAI8DQSRktO4scC0/nmibHskGNpBCLOXKNcFPOXdtRUmNy2AwnAyPxePUVOahkmcozAytlmohE5gws033SlxRwauGtCo/L5jjYXyUKykjy8D5VoqTa8kBbFWG4Ojh9fdCKnZrJQX0+RG72RTgH0iP2pxFsv61LiD2UPr99j+14p/SjM1OHjGxDYagsOB69nbcS6kLQQpChlKgcgih6ILukkspJLKSS0aSS8a9KXGq577litTmYqTokuIP9Mr8A8h+dEKaENGN6H1M5ccDVT4T4ZZay9cZCYrymlKQ44glII2wD3Pn2rObQr/AI0mJrsMYvn/AJfZGaKi+FAeRif6IxOuCpqkKSw1FAaDaktZAVjxHfrQKacyG4GHuRNkeC41QO63iPbQQs8x7rygf1ParlBsqaszGTOPsN6r1VdFTCxzdwQ52yXa6uMKlPwxIdRzWLauRodcR19kY2JGcZ3rYU0FPSMLIm+OvmVn5nS1JxSO8FNxkmBDtcaLaCpESchEljRGACkD/wB1xR1LWFZ2GAO9Tw4nOz3fmSjnwtaAENh3q3NP3Jg2lxFtuKEIMZmTlxsoOUlKlDffsfGnmN1g6+YUbJW4iAMirdmkBm9Qk8PWR5uQUlhl+WorUHHCBzFYGn2RnbpvUL5GOb1pB3X+6maxzXdVhy5Ipcbu9aeJoS5dpMhVoLjbUiMOUl5pQOj2dJA0hX5mmMfE9lmvHWtw905/SMeLsOXehFgncP2u6s3GC7PSuMy6pDUtCDh3ThACkdcknqB086sSNlc3CbbtFAx0TXYgrvrNitXDkOA+mNMkoYMuRra1h5a/6iXUq1NqSB1wRvTLPc4uFwPKylxRgWXDFilRJ6mrdcYjdxcRzU2lSlKVpI1BvWRhS8dtjUFVFDVR4Zm5ceafC58D7xOz4Ke136JcUpTnkuqGQhZ2V8DWUrtjVFJdzes3iNfEfgRym2jFP1T1XcCj8Oc7CbksthvTJQEOFSckDfp9TQ6Gd0YcG/y5K4+MOIJ3IZxbwwzMDsyzlx1tvCeepOA4fwn+fnR/Z9f8G7CCXQ8f8T7cULrKMVLbnKThxHupPRfxsq1SUWS7Of7Gs6WXFnHIV+H+yfyrRVEAeMbPzmg1PMWHA9e0ih6ILdJJaPTekkkX0p8VKsVrTBhLxPmhQCgd20d1fHsP8qsU0Qe650VaplLG2Gq854FsSVFNwmNuJioIGttOeUj8X7Dyodtit6R3wzb4R2z6D3VrZtLgHTv7R0H1TTcZa3UphtPKchxlH1cqSAcedZmeUutGDdrdEbjZbrEZnVK16u7jbwg2xKly1nSS2MlJ8AB3o1sfZAmAnqOzuHHmeXqhm0doOj/tRdr0QV6xNJjQ13C4eqtzYzzilOMKJStKiCgjrknv51rOkvcNGiBdHhcHEomeKGHrki6sWdQvykhIcL+tpKwnTzEt4zqx2zgVGY7NIc7q6p7ZQ512tu5T2bhUyY6DdrghtLAw3GcdI053O4Bx8u9BKnbbTdtKQOZ39w+p8kTg2WbYp7nkPdM1ttUKGsGOuI8hO6mo7igtY8AdOaBS9LUPxTyY7br+n+kVY1kTbMbh8MkyW2NEjyWpsVhCkNOAOJdfUh1rOwyhWxPz+FW4YIWPEkbRl33HgVDJJI5pY468vqoVw4KWmRMbkqeQkIU4klCD10hPdRx4VG6CncwdILkC3Lw4+CcJJLnAcuGv+kEuFuhSXMr9WYbPuszFErHxyn8qgEboXYoX9GOFyFLlIOu3F5JYvfCDAQHbdLirUrYtJWSD8DjajNNtsxDDUkOHFuviN6FVGymv60PVPPRV08QyrbJjPz7PGXdozYQxOeWpJAAwFLA2Xgd6NwuiqGF0L7t4D8uhz+kicGyNsUYY4fscm0GBGfivNx1qTNuy3NC23ygKBRnZxsgY09e9d6WRrsXyTujYWW+aC8MXdayiFKUVFSfuVqJ3x1GT1oDtzZjQ34mIWt2h9fdENl1znHoZPApvt8tDLiGJheXBUvU60hXvbdazsEoacMh6m8Iy9hIu0dZLfHHD7jKU3NuMtpt4FYSrGVN9lHB6gEZ+NabY1W6Jwppcmu7GfyP0QTaVK2RvTR6jX3T/AOijio3m2qts1WZsJIAJOS432PxHQ/KidTFgOIaFU6aXG2x1T8n3RVZWlFKfajxnX31BDTaSpaj2A610Ak2C4TYXXztMlP8AGXFTktzXodX7KRuUNg4Skef7mrdXUCgpS9uZ3cyqVNCayowu039yepLjcKEiLCdkMqcRpmMKGAMdAPzFYeZ/RswscbntX4rUMbiOIgWGiA3iem2wVO5w4rKWx4q8fl1qTZtCaycM/iMz3fdR1lUKaMu37lSs1nWi1rXbpbT/ABFIbS+wyh8hxlnfJQR7ziu4z0rdveMQBHVGSzLGHDcdooc5dbrxA01arjplSEO5blPo+9YT0WnIxkbDOfCmTvipIzMdOHE7h4pQtkqXCG2Z38E0WaBbLayUpguSXwDlwuYOkDuANvyrFz7Tkq/3QTyBsB5a960sNGyD9vLnbNGW1tpQhzRbIqSMjWkurx443/OmNcA0Os1vzKkN72uT8lO1cUuBSPWX1NoHtOPL5SMeAbb3PwzUjKprv5HLibDyHumuiI3eWfzKktcyLDimUoJkSS4p8MpONOnZJUT0AydtzvXaeSONhkGZ1t+cFyWN7nYdBpf2W5rqDanoj5Sy6w4XWWlq2yFFKghXcddjuPMdHTPBgLTkRoNdDY25eS4xp6QObmDkoV3JLbaNMh4Nq2C47urB8C05nHyNMdUsbYg5Hh7H3TuiJ1Hn7j2Ua1h1JUPs6WEjfWzyXPpt+RNMLw4XGF3hYroGE7x43CHy/s+XHLb1uIzuMPEpPyI/Q1DHUiJ3SRtLTxBKe+HpBgf1hwShKaRZlIiTUOy7Kt7n+rJWEHmhOBlWPDGfKtjsyv8AjmE6PGvuFnKym+EcN7T+WRzi1h6Xw/Y7jLdiWiOzDW6w0lOMrUoFKEJG+wCcqPj51bjticwjFdRSC4a4ZWVeyXcXJC23UhuS2PbSB18x+/hWO2rss0Tg5puw/LkfoUeoK4VQsRZwTNBQm4MOQ1x35MxacRjr9lCe4IJ6VVgHSt6OxL92ensrMnUOLRu9ITL7/B/FbcpgEchzUUd1N5wpJ8+o+Qrb0dT8dTBzu0MjyP5msvVQmkqOr2Tp3L6JiSWpcVqTHVqadQFoUO4O9VCCDYq6CCLpH9MN4+z+G0wUK+9nr0Y76Bur9h86s0jMT78FWqn4WW4pK9H0CO00ZkuUuIpY1tvIRnBSfZHz3NBdr1DJaoRudYR5/wD6KIbNhMdOXgXLvRE5Ml2W6qRLVlxW61Gs1I98rsTsyUZa1rBhGiWY0WTxHc3JcV0NoirS1EBb1857qlAHfOlSiewFbugpm0NO2M9o5n85LMVMrquYuB6o0WcXIisvNulhuLeCpLoctrmqNISSTzU90KyOg61ehuR/x5qtNYZjtckY4dgM2sfeMNvyniA4p0k4JPl1x4GsZX7S+Lnta7BkPfx3LR0lGKeP/kdfZekw40e2vqYhtgLW4EuuqAyrcjAHYbdKusayJ+FgzuLqBznSNu7cq71tsy5vLMAI1E/0bpTtqCc46dT0qF0FMZOx809ss4b2laag2xj+jt8TclIWSXTnwwBU7YoGdlg9fooy+Q6uPouH7fBmaWZMSOC4dKVNtFlaT4jOx+FNfBHL1XtHkR6rokfHmD9VFb7fFbQgpjsuurQlbjjrZeWskZzjYJHxNMhhYALAXOd7XOflZOkkcSc/orMiBAWCZECEE6jgrBZI/I5+tTPijPaaLeSY18g7Lj6qv9h2UHWmMyRkA5l+yD4VCKSlvfCPNP8AiJePyViexGcdEZxlIQypKWFNpGW8g9iMEbdKmkawuwOGQNhyTWFwFxv1SFxdCRKXKtxbZSplZCXEp06j2JHT6eNDmVfwdYHhuhsbbxvVh8HxNNhJ105JZ4XdkKkmI1EhuXtOlqO/cnyQ2kbBDaDsVZOR5djWzeWuaHh3VOeXqs5HiDi0jrBVLtFvFolx71cXmnzLWpaJDLwcDuMZ6fH8jXJYY6mJ0HH5LjHyQSiUpubdU2pL0dZQeqFoOCK85aXRO4ELYZPbfcqPH9vjPRUTYLEhEZA1JU//AFs+9v8AQ1pdkTthq8DAQx438Qg+0oHSU+I9pvom/wBDV49e4dct7isuwF4AP4FZKfzCh8qNVbML8XFDqV+JluCTfTDMVO4vahI6RmUtgfxKOT+o+lT0tmRF5/LKCpu+UMCPsBdu4bQyzJjqZfUEKYCcuI0jrn5fpWHlle6Jz8QPSG9t4WpYxoeGWthCVuKZph20oB0qeOkEfhG5/b61b2DSiepxu0Zn47vqVV2rOYoMLdXZe6u261zrJb3kwbzGaSXEIubMocoNKLevDS9zq0K0nAzvWtc8PPWHcgjYyxtgUHtS1326qub7LbEeOhKGGED2GkgeygeSR+dCtuVYpoOgaes/03nx081c2ZT9PN0rtG6d6bxDcaS25JUllSlJUhtey17jfHYeZrKCAsAL8uRR4yYr4c08L/4l/wDcn/Gqjzv3PEepQwdj84KZcZsSFu6F+wrV76PaOegPXxqQtGInh3eSYHGwC05MU2tJU8QTuEOyEJBz5JBNcdJhIJNvED0XcF93y911HeTzW20qSta1glIeLmAO+FAfUV2Nwvbf339VxzcrqBguclkbEBls4U6UD3RuEpGVfE1G2+FvcN/Llr3pzrXPfw91O07qCi2+ouBXtNsSAceZCwCKeHi2ufAH3XMNjp5/ZTJU9oPsSMHuQ3tUmJ1tD8k02/LqnMx9ouf3zf6GoJP3fEKRnY8EqXmImTeZoaeSH+cRyVbavDSe58jj50JqYhLO/C7rX049yvROwxtuMrJI4iaZg3SBPkxVqDTwD7IWW1KKcEDI6H/Kjn6fmkLJKZxtbMeOv5zQra8bA5kyEX+VPu6m75cXWFGUpbaGm1glkJPTT/VG+3jWjjDW9QbkElxP650TRY3udaYq+6UaD8RtWA2rEYqyQbibjxWuoZOkp2O5eiNvKamWNTEuasrbUUMxSkFJSobnPz/KomT2iDy/NhyCkdHd5bhycMyl/wBEUxUDjIxVn/eWlsq/tJOR+hre1JEkIeO9ZSnuyYsKGXR0XL0hTHVDYTV/RGR/+ar7Qf0Wznnl6qWlYJK4A8U731tbBisPwWojiGRlTas83zPn/M1i6xpbgaWWIHmtNCcVzivmky8xVXPiS125KwguqShKinUElatzjv0rRfp1uClkk4n0H3QXa93VDGclautxulxsk5V3Yt0hthDbzMrk6XTzlFCVp0nGTo70bY1jXDCSLqg8vMZLgiHDS/s60sJYbbDyhrDpGVJJ/COgPnWM2nVuNXIQMwbX7sloqKnAp2Nvla/irLZUp9tSlKUpbiSSd8nPXNC2klwurpGWS9Ac3uY/vx/iVWkd+74/UoT/AA/OCtqRl90EA5JP+59x596lIzP/AFTBoPddILuEBKpQSTvoZShI+tOBO6/kFzLksXrLjKVpd0BzIU5hxJ323G48jXczbX1/0uZZqrCCuU3p5mOW2FFvCMHSPeUdyfIVDF2R3DTuUj9Tf3+StO6yjSQ6UgEZUhLyVb+W9SG5FvoCmD83KFbLKUpUGmgonZQgHI8fhTMAGdh/6p1yb+6hnY+0FnP/ADm/0NMl/c8QnR9hKPEUZZuM6SUpLJkqb97fOAelBq2M9K+Tde3yCIU7uo1vJLHFofm2gFxSlmMQUlXXT0Py3/Kr+xKtzaxrZDkRb6/RU9qQB1OcIzGal4b4fsTkSFIcgTrlJksJfUnm4QMOhtwJCRklOdWDWrlkkuReyBRxRkA2uhvDwVDuVxtS16ww6sJVnulRSfrtQH9Rw4mR1A10PqPqiexpCHPh8U6WEyV+uRYz0dpLzP3heHUDOw896BUZecbGkZjeis2EYXOF7FIcN027j2G+nCQJjR+SiAf1NbLZrul2cy+oB+Szda3o64qCxqD3FDzq98rdWrzyf86j24bUBHNqfsrOrvyKe7zyTNUGGpLSAgDRJzr/ANKxtUWmXqgjv1WkhDg3rW8EoS5PI4xivJlsw1sJyiQ+2VtoOD7wHUb1rdhxn+naak/nyQDaT/8AzBnuCscWS7sbIlL8S1eoyFtoE6240O8vUUoOD2yrbG1FYGtx5FUZ3ODbEZItamHHosNlpOpxbSQAO+29YCpY6WqkDR/I+q1cJDYGk6WCIqebYKY0ZWsqWnnP4/pNxsP4R+dIyNYejjN9LnjyHJOsXdZ3gE6uZ+1B/fpH/cqjZ/d8fqUN/h+cFYfdYDroL8fXq2SqcpP1GNvhUj3NBIuL/wD2ITGg2GXyWsBxRJTGUUDHslbxHy2pDrZ5fMruY4/ILr7sSGcNBtPM9kFotHfwOcH4d6cMni4t4W/O5c3HP6qvDDa2mg42HVCOjTlsulPsjp2SN/iaijALRcXyHPd8vqnOuPPuVgoLDjiUGNrOxy2prPf3gTUliw7vmPmm3vmb+q4ccSWyphxLh2CeXLUs6z0GnG4+fQU3ED2TfdkSc123EfJUpOk3JtqM8+6sKCyU4PMUk7gk4A2+PfwqF5xSAMJO/LkpG5MJcAhEu1vXKTdXuRyEB0OokPZQAMYIOR0xk1TkpjO+Q2tncE5KdsojazPwQe44cEdrW49H5XLbWtvSFDO4T5DPfeqNQ9zcLmuJtoe7grLGh1w4WvqPdLfB0f1rh9SH7td2GlzXEJjwdGCpDPNKsncZ3GxxnFegzHr5NH4Vk4R/bzNlViw2bbxauPEW6uOWEuIU9jWpK0JV7WO+9C9tHFQE8x6q5s1uGrsN4KcbGgOXBCPUEziUq+5UrA+Py/eslRjFJbDi5I/Oer2rJC4nJY4iS5gpKdCsHsQf8q2Gws6K3NwWb2tlVXHALdiBY4qdQTpKHHU58CFf5V3bdzQkji1d2X1au3Ip9vqy5cSpU9E46E/eoGB06fL96x9Y68ty/FzWkpwA3s2SPM5aOMGS+mKpslORLJDWNJHtY3xnf5VsNjm+z2gc/VZzaItWXdyXXE7ypsbmu8Twp5ZwG4MJtQbbB2yBskYz8TRKLI2w2VWdpw3umS1TAbIw3HSEh1oc5ecleP6o8E+PiawleTDPLE0WNzc/m5aim/uRMkPBSNBRebwNQSQogdhkVQYLuFlZNt69BX/xQf3yf8Sq0h/d8fqUJHY/OCIc5ZWpoPSQQo7pY2x4dPzqziN7XPkoQBa6jy6pOFpmKGc6lqS2APlTbuOWZ8gnZbreq03gOJDedJWASl3nDHmD0+NcbkRh9bpHT8CrRNZitJ6hbKAAt7lAnSOmNyfOo4yQwW4Dfbd8091sX4VaSl3XpQqQjJG7bqXEg9+tSAHQXHjdMNrXy8lFJEhTZU2H1uBCwNbYSRkdRjbP+dceX4d910Yb5+qHlxuSocll7QS0UoS2oaQAfpVZxDyLA27uSmsWjPmhHEX2wVLjqDpiLVrba1BStP8AEBviqld8Tm3+J81YpzCLOHaQRiQtlLjSkhbKzktr2wrHvDwIoYJSxhaRccFawAkHekzh2JDudmlwpt1fiIjlc1baYnNQEoQPaKsjBO4x3xXpUrix9wPnzWNhaJG2urzMV2LxhIjPS1SzGYSgPFvRlOlOkae2ARQTbr//AI8HiR9UQ2W0/FnPQJps/J9eQZD8hhCUk8yOPaG36Vk6UN6UYiR3ao/NiwZC/ekTiRPP4gbaQSrUG0jPUkn/ADrZbByor83FZva+dVbkFauzQt3pDltk4Bmr/wC/J/VVT17Ol2c8cvRR0r+jrmnn6p5viZC0Qpb7DDKHmcNpZ7gdz4HesXW4yGPcAARuWlhwguYDexSLxYkxZkSelKVAdUqGQSk53Hcb1of03LiikhO438/uEH2ywh7JBvyTLxYLs3wu1bpUy2t60mTLAW22M4ylltA326k9z5UYiw475qlKD0dkI4VcK7OkHJ0OKSB9Dj86yv6gjw1txvA9kZ2Q7FS9xI+v1TY1GeS6i2RElcpawuSU9sYOjPgMZPn8KpMY4OEEeZOvsrpcLF7tNycH48pEtDq0sILjw0JK1KOck74HnRl0cgeHGwufdDg9pbbgpnZCUKCHkrS5r9oGQQkZ8x28MgVI51tRn3poHA/JY8E6ihaYg5aiBnU+sE79NsHbxrjgOybZeJSact67UUl+OSkA6gAVMlsk+Sv2704kFwNvlbyP0XM7H/aghKcDDamEIU4GUewlGSo6NgpXb4D96jiJABbwGndxTn6m6tIiGU0h7mMqK05BMYY3+efzqYRF4BuPJNx4cvqqoJkR0SUsBDchOea04pR0kddJxj8/3qEHG3EBYO3gn0yTgLOIvouV3KQk+rsFBSgpRrQyslI/s9BiuGoeOq30K70TSLn1CB22LLe4tVIjF1TDbx1vLzgpx0yetUYopHVpezQbyrUj2CnAOpQvj11mNdZzrZAKGApY76sf6U2phE20Gxt32v8AX5JRSdHSl53XSpwgm4OWR37KvlvbZi6nJsGW0Q2Qv2RzFYIUCB0OMedbKctx9Zuqz0OLBdpVWzvSJXEtzkTXG3JKtXMW1uknIHsnwwBjyoL+orNpIwP8voVe2QSah9+CdLE45HXKkszWYzjbBwHU55nkPpWboyW4nNcBYI1M0OwgtvmkaEyLjx/EYScpM1sYPgkgn/Ca2mzm9Fs5l9beqzNYekrjbii/pjhKhcWNzG8gSmUuJP8AEk4P7fWrNLZ8RaVFVAskDwjcbkz7EH4kBwuoUHXZIVlIQegrCyU+BjowzrMJueS1TJcRa8uycMglvimOZFsK2xuwvmbeHT96t7BqBDV4T/IW+oVTa0Jlprj+OfutcKCa+mP9l8NWwQUqSmdMfQCHE5GvUtZ9nI8OlbCUNF8Ts9yBROc+2WSr8LXFm0XyXFiOh6OXViI8vrsSEq+JT088UL21TvMQqmDrMGfcfb6lXNmTNbI6AnJ2nh7p0sTv2c+i4utOLQ2sNIAOApxWep8hnPyrL0buid0zhyHeUdnHSDowm+ZKfXITrQEcheQppzcdQc5Tg9PKjUkri4XGnPwQ5jG4e9cxkKdD5YbSuS84pJfUP6NJ66genQDGSDikzrXLdTv9x98+S642sHaDd+eqtOc6Ehlp0rU2rZIZURpVj3fHT4dx51I7FGAD8kwWfcj8+65blMtqSFpdbRqyVlxSth46h0rjZGg5+pPqulhOhVeK45Jjx48Zz7xTKTzFnKWwAAcAdc5O5P6VHG7G1rG62H4E5zcJLnKWTNdjl6EpKClLYSFsjQpOQegJPQeddkmcy8ZtYDut53XGsDuuqnrKHUMsNyMusoIbBSEFXQYSc4zpCh86jbIH2aDmE/CWm5GRUi0zuSkxlhrDbhDSnM7hSSkHKjgkA+NPIlt1Tx578t/1TQWE2OZU8i4MWRuY6+6XdS9TCFO6lL26ddt80987aYOLj3LgjMxAA715HxZOn3R+NaY450mU8VlKepUrAAB8NvlgU7YUbn4qqXQafU/QeKi2q+wbTx6nXw0Us2RxDw+ITjgZm2Btstp9S/3aQggpOvH9Y+KvlR1rY33GjkLc6SOx/ih/BsVTMR2SrGXMIT4YT1P1P5Vm/wBR1AdIyIfxuT3n2+qL7FhwxulO9Ob+q3cPOSJMRktSFa0SCr7xvA6Y+X50JjheYWswg4zYHeiLpG4y69sIzS76IYirhxiuY4No7S3VH+JRwP1NbqotHCGDu8llqa8kpeU8emC0G4cNCa2nLsBfMz30HZX7H5VXpX4X24qeqjxMvwSV6P7i05GcgT5MhqMgEOBk+8k5xkeGaEbYhZDUiV5IY/W3EfZENmSmWDABdzfREH2dLimZDakZ2KFpwcHx+VZg4ojcXBGY+iMjC8cQkExZCLo1bS0qQBJTojLXhLhJ2+GRtmvSYKhk8LZmnUf7WNmidDMYkUVY1zGJktiKuHLK3JEaGk6kKabOl1KD11oVgkHtil0jRZpNx+a8il0RIxNyKaOHeJGp1gMSSwh4tuBwkKwW1/iHiDj9qyO0IfgXGFzbsJu08OPktFSTfEjpAbOGRT2H4s2Y+GnX9aHAFoLIylSicDJPX3qmxMkeQCb8LcU3C6NouoolxgxrshluQ4X9ZZWlbOgHyz8cfWmMniZMGh2emi6+J7o7kZKzOU6Xw3OktpceSP8AZmva5WnJ15PXvnIGQKnkLibPOZ3Dd+b1Gy1rtGm9VZN1t1qebElh5T2kKCWgkoUOygdsioZKiGnPXBvy079ylbFLI27TYKN2+WpuQUGPLhuR1EewlOMjI7E/+Ypjq2na61i0j84rraeXDkQVaZf+2Uh6O4NWCGlOILalpGNR2OCMkdRipmSGfNp7txP28FEW9DkfHkqS7xBbUtmW5LbfScOICNQCvI53FV3VMTThkJBHJTCGQi7QLLRvVnOnmOyFBJyNTHT8658XS5XJPgu9DNbK3mlXiebHhzpsp5tTQLiglogBSj4AVVFJJV1bmRC3G+4cT+ZqR1QyngD3n7oDaIMyRquhucWFc7ihaILT6ccxvGlRCv6h7JPfCvGtoyNkEbYWC7W6rOFz5HmV2TjoFxLfnS2GuHnGVxJOU+vgo0JbbbGGm0gEjSAVE+JNR1M8dJE6oOdtOZKfFE+oeIhrvR+DCU4WodvQc40tpHh41hHGWqlJObnFacBkLLaAKj6QZ0ZlhMSJGci8waFtOKzgp94/PYedaHZNO2SrxtbYR7j/AJITtKdzKfCTcu9E4+huz+ocOrnuJ+9nr1Z/gTkJ/Un50aqn3fYbkOpWYWX4p8kMNyGHGXkhTbiSlaT3B61VBtmrJFxZfOs+K/wZxU5GXqKGF+wrG62juCPP9xV2qg+OpiwdrUciFRp5TSVGI5jf3J7nOJuMZqciU9KlrGXwEeyhGNjkDpWIn/ugPJJfvHBamOzDYZN3c0tX+1N3OErbLzaTpIGdQ/CasbJ2i6jlwu7DtR9fDeq9dSCoZiHaGiks/Erl1YUxOuLNljAJXcZjSj6zMUcIBT+E4SASPjWzkiwnIX4ckAilx65IdOj3Ph+6yL3HtiIMJqSG2kB7KFDGRoJ98YAOQNifjUc8MdXD0TnZ63tcgjelHI+mkMjRlp3pis95i3aO1HD/ACEIeLqnSlRcQSMZIB36dfjWRqaOakIhnyBN8Q/PXNaGnqI6gF8WZtorIfRdFqQ46Fym0htKQNSnVk7JUexwepqq9r5QDJkSOrl2s1OC1hIbpv5I/EuEd3nxJbzUh1hzLC3iEokqGwKz3Ixt4g1fiqGEmNxuRpfQ9/cqz4nCzmiwOvJXZSnGYKEOJMt50qWtElnISB3052ySlOQcd6neCGYTmc73H5a+mWSibYuuMgpLdYre7NdUYWgMqwCXVLGryzscfypRUcTpCSz1/wBJSTyBoz1VS5uiAFm4uuc5sHlFCsOLP8PX2SNzkbHpTJniEHpTppx/16J8bek7Gm/8y+6Wbs66bk6ZuhD7zmyUnZRxn2fHahE7JXyPcW6ZngB7K5GWNa0A5bkKuVxatsfnOe0o+43n3j+w8TUtBQPrZMDdN5tp9zuCjq6plMzE/PgOKDWWOL/NE67uGUeYGWoDbgDjxAzjJ9xtIOSo/Ct1HEymj6OIW33OfnxKzJeah/SSqvxpbVRJjLqZ4uNvksj1SQpWSWU7BJ+HTPQ9algcHA2GagqGljgborw1CXHirlPlRekYOVnJCR0z8etZDb1Y2aYRMPVZ67/ZaHZVMYojI7V3ommM2iFDXKmtSWXHE6ob6FYAI6n/AFobCzom4ng3PZtxV55xuwgiw1SHGjP8Y8VtRWisoeXjWRkobByVHz6/MitxR04oabC7tanmVmKqY1lRdum7uX0VFjtxYzTDKdDTSAhKR2A6VUJJNyrgAAsFKelcXUjelHhVV/tSZcJGbhDSSlI6uI7p/cVYppcDrHQqvURY2XGq844H4hdY1W/1kttPjSFgA6kHqnHzOPjVDbNI9hNTFkDk/Ldx9/BWdm1AcPh5NR2fZNNwioacW/BDy4OoJbeWMb9xmstPC1pLo7lnFHI3nR2TknXywnmqlwUBWDqcY7E9yP5Vo9lbaBAgqD3O9/dBa/Zlz0sI7wrtuaZ4sfanzpXNRAaWo2aIyUqS2nGlDAB9oHG561oHExXAGu/3Q0WmOInwS88qc0tF9ZhoiMSXlhgM7t5HVA8h+1dlhiljMEmeWfLmomPkjeJY8uCI+svN3htER1TDzTR9YcBBzjfGds46ZP1oQIozSYpBiaXDBqLbgd5F9bDwRUyv+IDWGxA62h8PDijMSfGLSW3ZjJexvkpTn5Db86zlVQTiQujiIZyBPrY/JFYaqOwDnjF+cEcjXe4MRw0zKUtjGAkgLTjw3qq2rmjGC+m4/fNTGCN/Ww3VyRergzOkhlbAd1FJfbYGVAHrmp5K+RjyGkXvrZMZTsc0XBSzdroz9+XbglMtzfUVjUT57GpqOkqJ5RK6PE3fcZeouo56iGNmAPAP53oGJLhvAjynVvl5tCWXVq3RnfGQBsds4x0FHjEPg+kjAbhJuLa2yvmTmNwN7IWJSKno3nFcCx4fIKi5KuSkK4kcjtSGYbyQUugFsK6hJT3BxRaCmhpo+giyHzPMoe+WWeQSv4ovxRCsVrvr6bY3M9aYlAfZ8hkLZcBGdlAghO+MHffwpzHuLLvItx4JrmMa+zdeCmbtD0ycu4350PyV4+6/qpA6J+A/CNqzNdt67eipch/lv8Bu8c0aptl546jM8NyZrdDU6FzHGVOQo6h6xpUAceVA6eEuvIRdo1RSR9jhBsTolbji+pUVW6GtaYrZPsuqyWkfh/c+VabY9EZHfEu7I7APr7IJtKqLB0Le0dbL0T0WcKmx2tU6cjE+YkHSobtI6hPxJ3Py8KJVMoe7C3QKpTRdG251T4OgqsrK3SSWjntSSXjnpT4IVEdcv1obPIUdUllA/oz+MeR7+HWiFNMD1HKhUQWONqp8I8TtS+Tb7wXHGkK1ctKscw46/Hy70Ar9nildjGcOpHA+3oi1FW/EDCcpOPH7otNguRGI8hWkMydS2gF5UlIO2fqKz00Do2h252iLMkDiW8Et3WyrkPJm253kS0+1qSSnV5gjoaMbM20acCGcXZu5e4Q6s2d0x6SPJ2/mglrssxNwZLsYobbVqOSMbduvkKN1m1qX4Z2CQEkWHjv8EMpdn1PTtL22C0pKYb3qsx7lvSlj1x1I1FhBOSAB1PUn5CrEJbUkSR/tt7PMjK55DQeJUUn/AI4LHdt3a5D34+CJQrDb5VsY5Recem3f1OJJAPtMpSCpfL/1+VWTI4O7goRCws8VNcuEUxFwPsac8p2bMMRsOONkKwMlwKbJGnyO+9N6QSC0gvb83p7oS03jNl3dOFzGchtuXO4rbemCI6tbIUlJPcBK1HP8KsHeo4zGLlrACOQ9l17HnJzybri88M2qMwlyHMKEsTvVZqxIRJEdtWdK1BCU4JIxp3771M2Z5PWH0THwMAvdC4qDKPKjq9YdgP5ZX7vOa1eB6diP7RqhVubTOLnmzJAQeTrfUZHmFZpwZwAM3RkW5i+nguLlYZnr7xajc1tSiUKBG4PbyptHtikdA3pH2dbO67U7OqRK7A24ujNhsqoizLm/eSVEkDOdOepJ8TQTa+2BUt6GHs7zx+w+aI7O2cYf7kva9EzQbeqaXUl9uOAyXEKdyAoDwoPDAZCbm2W/eiT5cFja6D8WcTtNYZtsdMR5TSUuNoWSkEb5I7nejuz9n/GuErm4YxbL/I+yGVtb8K0xg4n+il9HPCbSyniPiBSGoLatTCXT/TK/EfLw8a0lRLb+2xBaeK/9x69niSWZTPNjOJcbJ95JoeQRkUQBB0U1cXVlJJZSSXK0hYIUAUkYIPekkvHfSB6N3Ii13Th5oqY952Kj3m/NHiPLtRCGpuML0PnpyOsxA+FONHIDuqUW1LUgoS+tOoEfxD96EVWyXwuMtIO9vt7IhT7RbIBHUZc/dN0e3R7kYzNocKnSwVvF5WE5GPd+prOClbIQyLJwBvfKxRkzFoL3abrIaUrDaFqSoJdTlJIwDVItIsTorAO5CLjYIs59T5ccbWd1acEHbwNGaPbc9NEIg0OA/LIbU7LinfjJIJUKLRcoaoq4F2Wkw1KXHS4nAbKveI6jer8f6jiP70WvA/YKq7ZD25xyacQo554icMdLTUWMmM/6w2ITaGxzcY1kDqcbfCiEW1tnuGb7X4qrJRVm4DwUjgv83SlDMG3I9YElZjNhsuPDos4zk0yTbNBEDYl/h+BSDZ9ZIM7N8VLcrfd7o0lqfd0raCtZQiOEJUv8RAxk+ZqkP1FEw9WE+f2KndsiR4sZPkpbVZ2LYVLQtbrqhjUrbA8hQvaO1Za4BpaGt+vertJQR0tyDclFmGXZKlJjtqcIBUQnsPGhjGOkuGC6ulwbqr7ceFA9XkXNSJEZ9lS9DK92z21Zx41cbFHEWmTrBwyA4qB0hcDgytvOiUOI+MnZDLEVhwKEVBQl4jGkbdPE7da0NHsd8uF1Zu0b/wBvZCKnaTYyW02p1PsjfAPo4dnrRcuIWymN7yIzg9p4+K/AeXU0ZnqQ0YGIbBTEnE9el8SWh24wWGoxQksupWEHbIHYeBx0NU43YTcq5I24yXXDNqdtkNaJBRzHFZOnyAGT21HG+NvCuSODjkuxtLRmjNMT1lJJZSSWUklrTSSSNxj6OYF/KpUJQhTzuVJT7Dh/iHj5irEVS5gscwq0tM1+Y1XlM+333g98tTY5aZUdiRrZc+B8foakqKSlrx/cGfHeoYaioo3dXT5JgtPHbLrkUXVgLajJKUNObowR44+HWg0+yqqItLSJGt3HI/dE4do08gId1Cd+qLR3LTPisFl/TIW+eatPtNtoOeg8tqBSU7GANkBY4nO43IqyRziSwhwtu1Uj1tbDc55iaw61FUACrZTmfAU00os9zHghvzThI67Q5pBKl/8AT871sREpaU7yQ/hKxjT/ADrpoZcWAWOV1z4hmHF4KJqzy3fUdm0pnZLKtex2zvTRRyHD/wAtF0zMGLktLtvKiredlsJLb/JW2k6lDfBUPEd64aXCzEXAWNl0S3dYDddbmfY0D11D0lb6NAEd/IQArvnx+lTtgic57IgXnK1hvUbpHtAL7N43QW58eNsupXbG0IeDPKV6uNCVDzJozBsqqlIc60YtY2zJQybaNPGCB1z8kvQYV94ufDMFlTrQUM6RpaR8T/qaNU1HS0DeoM+O/wCyGTVNTWGztPkvVeD/AEcQLGpMu4KE6d1SVJ9hs/wjufM0yWpc8WbkFLFTNYbnVPeneqysrZpJLBtSSWUkllJJZSSWUkllJJawPCkko5DDMhlTL7SHGlDCkLTkEfCkMtFwgHVI179FljuBK4Jct7vble0jPmk/sRVllU9uuarPpWO0ySTP9FfEUJZcgux5Y7KaWW1fQ/zqx8VG8WcFB8NIw3YUKetvGVuxzIdwwP8A4uZ+marvoNnSnNg9FKyqrY9CVWN4v7Bw6w6lWMe3HUDjwqH+iUJNxfwKk/qlW3X0WC8X5/AbjuK8AiMTj4VwbDoBqD4lL+q1Z0t5KyzbeMriCGYVxHnyuUPqcVO3Z+zov4D1TH1ddJ/I+iKQfRXxFOXzJzkeKO6nXCtX0H86sfFRMFmhQ/DSvN3lO1j9Fdkt+lc9blxdA/5nsI+SR+5NV31b3aZKdlKxuuaeo0dmMylmOyhppOyUITgD5VWJvmVZAA0UmBSXVukkspJLKSSykkv/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8" descr="data:image/jpeg;base64,/9j/4AAQSkZJRgABAQAAAQABAAD/2wCEAAkGBwgHBgkIBwgKCgkLDRYPDQwMDRsUFRAWIB0iIiAdHx8kKDQsJCYxJx8fLT0tMTU3Ojo6Iys/RD84QzQ5OjcBCgoKDQwNGg8PGjclHyU3Nzc3Nzc3Nzc3Nzc3Nzc3Nzc3Nzc3Nzc3Nzc3Nzc3Nzc3Nzc3Nzc3Nzc3Nzc3Nzc3N//AABEIAKAAoAMBEQACEQEDEQH/xAAcAAACAgMBAQAAAAAAAAAAAAAFBgMEAAECBwj/xABEEAABAwMCBAIHBgIHBwUAAAABAgMEAAUREiEGEzFBUWEHFCIycYGRFSNSobHBYtEzQnJzsuHxJDQ1Q5Ki8BZTY4PC/8QAGwEAAQUBAQAAAAAAAAAAAAAABQACAwQGAQf/xAA7EQABAwIDBAgFAwQCAgMAAAABAAIDBBESITEFQVFhEyIycYGRsdEUocHh8AYzQhUjUvFi0iSSJXKC/9oADAMBAAIRAxEAPwD3GkkspJLKSSykktZApJKKTJZisqekOoaaT7ynFYA+ddAJNguEgC5SJfPStZIGW7a25cXR00HQj/qI/QVZjpHu1VZ9UxumaSp/pR4lnrKISGY38DLRWr6nP6VP8PDGLuPmoPiZXmzAhT0vi+5Ky/NuBB6gv8sfQEVWftHZsOWMeqmbR10lsiqy7BeHwVuuase8VvE4+NQ/12hGl/AJ/wDSKo6kea2nh+8sEFpek4yNDpBI8aX9doic7+SX9JqhoR5qdmVxfb1H1edcMJ7JkFwfQk1MzaWzpv5geFkx1FXR6g+aKwvShxLb1BM0MyR+F9rQr6jFWRTwyDEw5cs1D8TMw2eE62P0rWafpbuTTtudPUqOtH/UB+oqCSke3TNTsqmOyOSfIkliWwl+K8280rcLbVqB+dViCDYqyCCMlLkeNcXVukkspJLKSSykkspJLKSSykktE4+NJJIfGPpIgWNSoduSmbO6Kwr7ts/xHufIVZhpnSDEcgq0tS1mQ1XlU6XfeLni/PkLdaSdtZ0tI+A/1NOqayloBZ5z4b1HDS1NYbgZcdyY7bwG2ytxFydSh5LPNSJHsJWPAAfvQWfatVMS1toxa+eZKJw7Pp4gCeub+ARqIbNAMJxiM48jln1hjGgBXbHjQZ08LntfIS/W90SEb2tIbZvCy5buZaiMssx2AWny8heMq8knxHbNQtqcLAxrRre6kMV3EuJzC6cvExz17BQBMxzUpSOwxt4UnVcrsf8Ay1XBAwYeS6Tfp6ZLckrbU421yUlSB7v86eK6YOD+Vlz4dhaW+K4auQEeFHfhtOMx3S4rGynM9if/ADoKaKnJrXtBAPmnGI3cQbE5LmQm1TI8rnRih1bo5CPebQjvn4b/ALU5k8TS5zCWOJysmuY82DrEAZ3zQm68DRnnZP2U+laI7YcceZ3QAc7aSfLsaOU+1aqJxBIkaMydD+d6FzbPp5GgjqE+KXIkm+cIyBKgyC2gn2i2rU0v+0KM01dS7QFmHPgdULmpKmkdcjJeo8HekqDeVJiXVKYMw7AlX3Th8j2Pka5LTFmbcwpIapr8jqn/ADVZWlukkspJLKSSykkspJLlawgFSiAkDJJOwFJJeNcfekZ24LXbeHnFIi+65JQfaePTCfAefeiEFMGjG9D56kuOFiC8O8HOvx3pklnWiMkKU0lQ9keficDpQWu2w+UObSaDV3/X3RKl2a2Mh1RqdB7pvekQoQkRralMiM+ylBW+j2kdchOMVn3yxxFwi6wdqTxRhrHOAx5W3DRDZssrBenSCUoRp5jivdHhmoAJal4aLuPmnksiaScggj/E1vbJS2HH1HppTpH1NF4v07VvHXIb8yh8m2KdnZuVBFu11vD62bXEZQEJK3HHV7NpHdSjgCibP0/TRDFM4uvwyHl91SO1ppMomgfNVZ6r6zPjwxLafekaeSmG6lxKtRwBkVfj2ZQYbiMW5qrJW1mLDj14K24niCFxE1ZPWGX5LqkhtWxQvUMgg46edRSbK2fLHiDLdye2uq2Pw4r96hb4jmesmMYLch4KKNLJPtEdcbHNUZP03ARdkpHfb7Kw3bUgOFzAe5WWeJ4ilFuQ07HX5gKx+/5VTm/TtSwXjcHeFlai2xC42eC35+yNsSEvMLVFe1NODSS2rAI8DQSRktO4scC0/nmibHskGNpBCLOXKNcFPOXdtRUmNy2AwnAyPxePUVOahkmcozAytlmohE5gws033SlxRwauGtCo/L5jjYXyUKykjy8D5VoqTa8kBbFWG4Ojh9fdCKnZrJQX0+RG72RTgH0iP2pxFsv61LiD2UPr99j+14p/SjM1OHjGxDYagsOB69nbcS6kLQQpChlKgcgih6ILukkspJLKSS0aSS8a9KXGq577litTmYqTokuIP9Mr8A8h+dEKaENGN6H1M5ccDVT4T4ZZay9cZCYrymlKQ44glII2wD3Pn2rObQr/AI0mJrsMYvn/AJfZGaKi+FAeRif6IxOuCpqkKSw1FAaDaktZAVjxHfrQKacyG4GHuRNkeC41QO63iPbQQs8x7rygf1ParlBsqaszGTOPsN6r1VdFTCxzdwQ52yXa6uMKlPwxIdRzWLauRodcR19kY2JGcZ3rYU0FPSMLIm+OvmVn5nS1JxSO8FNxkmBDtcaLaCpESchEljRGACkD/wB1xR1LWFZ2GAO9Tw4nOz3fmSjnwtaAENh3q3NP3Jg2lxFtuKEIMZmTlxsoOUlKlDffsfGnmN1g6+YUbJW4iAMirdmkBm9Qk8PWR5uQUlhl+WorUHHCBzFYGn2RnbpvUL5GOb1pB3X+6maxzXdVhy5Ipcbu9aeJoS5dpMhVoLjbUiMOUl5pQOj2dJA0hX5mmMfE9lmvHWtw905/SMeLsOXehFgncP2u6s3GC7PSuMy6pDUtCDh3ThACkdcknqB086sSNlc3CbbtFAx0TXYgrvrNitXDkOA+mNMkoYMuRra1h5a/6iXUq1NqSB1wRvTLPc4uFwPKylxRgWXDFilRJ6mrdcYjdxcRzU2lSlKVpI1BvWRhS8dtjUFVFDVR4Zm5ceafC58D7xOz4Ke136JcUpTnkuqGQhZ2V8DWUrtjVFJdzes3iNfEfgRym2jFP1T1XcCj8Oc7CbksthvTJQEOFSckDfp9TQ6Gd0YcG/y5K4+MOIJ3IZxbwwzMDsyzlx1tvCeepOA4fwn+fnR/Z9f8G7CCXQ8f8T7cULrKMVLbnKThxHupPRfxsq1SUWS7Of7Gs6WXFnHIV+H+yfyrRVEAeMbPzmg1PMWHA9e0ih6ILdJJaPTekkkX0p8VKsVrTBhLxPmhQCgd20d1fHsP8qsU0Qe650VaplLG2Gq854FsSVFNwmNuJioIGttOeUj8X7Dyodtit6R3wzb4R2z6D3VrZtLgHTv7R0H1TTcZa3UphtPKchxlH1cqSAcedZmeUutGDdrdEbjZbrEZnVK16u7jbwg2xKly1nSS2MlJ8AB3o1sfZAmAnqOzuHHmeXqhm0doOj/tRdr0QV6xNJjQ13C4eqtzYzzilOMKJStKiCgjrknv51rOkvcNGiBdHhcHEomeKGHrki6sWdQvykhIcL+tpKwnTzEt4zqx2zgVGY7NIc7q6p7ZQ512tu5T2bhUyY6DdrghtLAw3GcdI053O4Bx8u9BKnbbTdtKQOZ39w+p8kTg2WbYp7nkPdM1ttUKGsGOuI8hO6mo7igtY8AdOaBS9LUPxTyY7br+n+kVY1kTbMbh8MkyW2NEjyWpsVhCkNOAOJdfUh1rOwyhWxPz+FW4YIWPEkbRl33HgVDJJI5pY468vqoVw4KWmRMbkqeQkIU4klCD10hPdRx4VG6CncwdILkC3Lw4+CcJJLnAcuGv+kEuFuhSXMr9WYbPuszFErHxyn8qgEboXYoX9GOFyFLlIOu3F5JYvfCDAQHbdLirUrYtJWSD8DjajNNtsxDDUkOHFuviN6FVGymv60PVPPRV08QyrbJjPz7PGXdozYQxOeWpJAAwFLA2Xgd6NwuiqGF0L7t4D8uhz+kicGyNsUYY4fscm0GBGfivNx1qTNuy3NC23ygKBRnZxsgY09e9d6WRrsXyTujYWW+aC8MXdayiFKUVFSfuVqJ3x1GT1oDtzZjQ34mIWt2h9fdENl1znHoZPApvt8tDLiGJheXBUvU60hXvbdazsEoacMh6m8Iy9hIu0dZLfHHD7jKU3NuMtpt4FYSrGVN9lHB6gEZ+NabY1W6Jwppcmu7GfyP0QTaVK2RvTR6jX3T/AOijio3m2qts1WZsJIAJOS432PxHQ/KidTFgOIaFU6aXG2x1T8n3RVZWlFKfajxnX31BDTaSpaj2A610Ak2C4TYXXztMlP8AGXFTktzXodX7KRuUNg4Skef7mrdXUCgpS9uZ3cyqVNCayowu039yepLjcKEiLCdkMqcRpmMKGAMdAPzFYeZ/RswscbntX4rUMbiOIgWGiA3iem2wVO5w4rKWx4q8fl1qTZtCaycM/iMz3fdR1lUKaMu37lSs1nWi1rXbpbT/ABFIbS+wyh8hxlnfJQR7ziu4z0rdveMQBHVGSzLGHDcdooc5dbrxA01arjplSEO5blPo+9YT0WnIxkbDOfCmTvipIzMdOHE7h4pQtkqXCG2Z38E0WaBbLayUpguSXwDlwuYOkDuANvyrFz7Tkq/3QTyBsB5a960sNGyD9vLnbNGW1tpQhzRbIqSMjWkurx443/OmNcA0Os1vzKkN72uT8lO1cUuBSPWX1NoHtOPL5SMeAbb3PwzUjKprv5HLibDyHumuiI3eWfzKktcyLDimUoJkSS4p8MpONOnZJUT0AydtzvXaeSONhkGZ1t+cFyWN7nYdBpf2W5rqDanoj5Sy6w4XWWlq2yFFKghXcddjuPMdHTPBgLTkRoNdDY25eS4xp6QObmDkoV3JLbaNMh4Nq2C47urB8C05nHyNMdUsbYg5Hh7H3TuiJ1Hn7j2Ua1h1JUPs6WEjfWzyXPpt+RNMLw4XGF3hYroGE7x43CHy/s+XHLb1uIzuMPEpPyI/Q1DHUiJ3SRtLTxBKe+HpBgf1hwShKaRZlIiTUOy7Kt7n+rJWEHmhOBlWPDGfKtjsyv8AjmE6PGvuFnKym+EcN7T+WRzi1h6Xw/Y7jLdiWiOzDW6w0lOMrUoFKEJG+wCcqPj51bjticwjFdRSC4a4ZWVeyXcXJC23UhuS2PbSB18x+/hWO2rss0Tg5puw/LkfoUeoK4VQsRZwTNBQm4MOQ1x35MxacRjr9lCe4IJ6VVgHSt6OxL92ensrMnUOLRu9ITL7/B/FbcpgEchzUUd1N5wpJ8+o+Qrb0dT8dTBzu0MjyP5msvVQmkqOr2Tp3L6JiSWpcVqTHVqadQFoUO4O9VCCDYq6CCLpH9MN4+z+G0wUK+9nr0Y76Bur9h86s0jMT78FWqn4WW4pK9H0CO00ZkuUuIpY1tvIRnBSfZHz3NBdr1DJaoRudYR5/wD6KIbNhMdOXgXLvRE5Ml2W6qRLVlxW61Gs1I98rsTsyUZa1rBhGiWY0WTxHc3JcV0NoirS1EBb1857qlAHfOlSiewFbugpm0NO2M9o5n85LMVMrquYuB6o0WcXIisvNulhuLeCpLoctrmqNISSTzU90KyOg61ehuR/x5qtNYZjtckY4dgM2sfeMNvyniA4p0k4JPl1x4GsZX7S+Lnta7BkPfx3LR0lGKeP/kdfZekw40e2vqYhtgLW4EuuqAyrcjAHYbdKusayJ+FgzuLqBznSNu7cq71tsy5vLMAI1E/0bpTtqCc46dT0qF0FMZOx809ss4b2laag2xj+jt8TclIWSXTnwwBU7YoGdlg9fooy+Q6uPouH7fBmaWZMSOC4dKVNtFlaT4jOx+FNfBHL1XtHkR6rokfHmD9VFb7fFbQgpjsuurQlbjjrZeWskZzjYJHxNMhhYALAXOd7XOflZOkkcSc/orMiBAWCZECEE6jgrBZI/I5+tTPijPaaLeSY18g7Lj6qv9h2UHWmMyRkA5l+yD4VCKSlvfCPNP8AiJePyViexGcdEZxlIQypKWFNpGW8g9iMEbdKmkawuwOGQNhyTWFwFxv1SFxdCRKXKtxbZSplZCXEp06j2JHT6eNDmVfwdYHhuhsbbxvVh8HxNNhJ105JZ4XdkKkmI1EhuXtOlqO/cnyQ2kbBDaDsVZOR5djWzeWuaHh3VOeXqs5HiDi0jrBVLtFvFolx71cXmnzLWpaJDLwcDuMZ6fH8jXJYY6mJ0HH5LjHyQSiUpubdU2pL0dZQeqFoOCK85aXRO4ELYZPbfcqPH9vjPRUTYLEhEZA1JU//AFs+9v8AQ1pdkTthq8DAQx438Qg+0oHSU+I9pvom/wBDV49e4dct7isuwF4AP4FZKfzCh8qNVbML8XFDqV+JluCTfTDMVO4vahI6RmUtgfxKOT+o+lT0tmRF5/LKCpu+UMCPsBdu4bQyzJjqZfUEKYCcuI0jrn5fpWHlle6Jz8QPSG9t4WpYxoeGWthCVuKZph20oB0qeOkEfhG5/b61b2DSiepxu0Zn47vqVV2rOYoMLdXZe6u261zrJb3kwbzGaSXEIubMocoNKLevDS9zq0K0nAzvWtc8PPWHcgjYyxtgUHtS1326qub7LbEeOhKGGED2GkgeygeSR+dCtuVYpoOgaes/03nx081c2ZT9PN0rtG6d6bxDcaS25JUllSlJUhtey17jfHYeZrKCAsAL8uRR4yYr4c08L/4l/wDcn/Gqjzv3PEepQwdj84KZcZsSFu6F+wrV76PaOegPXxqQtGInh3eSYHGwC05MU2tJU8QTuEOyEJBz5JBNcdJhIJNvED0XcF93y911HeTzW20qSta1glIeLmAO+FAfUV2Nwvbf339VxzcrqBguclkbEBls4U6UD3RuEpGVfE1G2+FvcN/Llr3pzrXPfw91O07qCi2+ouBXtNsSAceZCwCKeHi2ufAH3XMNjp5/ZTJU9oPsSMHuQ3tUmJ1tD8k02/LqnMx9ouf3zf6GoJP3fEKRnY8EqXmImTeZoaeSH+cRyVbavDSe58jj50JqYhLO/C7rX049yvROwxtuMrJI4iaZg3SBPkxVqDTwD7IWW1KKcEDI6H/Kjn6fmkLJKZxtbMeOv5zQra8bA5kyEX+VPu6m75cXWFGUpbaGm1glkJPTT/VG+3jWjjDW9QbkElxP650TRY3udaYq+6UaD8RtWA2rEYqyQbibjxWuoZOkp2O5eiNvKamWNTEuasrbUUMxSkFJSobnPz/KomT2iDy/NhyCkdHd5bhycMyl/wBEUxUDjIxVn/eWlsq/tJOR+hre1JEkIeO9ZSnuyYsKGXR0XL0hTHVDYTV/RGR/+ar7Qf0Wznnl6qWlYJK4A8U731tbBisPwWojiGRlTas83zPn/M1i6xpbgaWWIHmtNCcVzivmky8xVXPiS125KwguqShKinUElatzjv0rRfp1uClkk4n0H3QXa93VDGclautxulxsk5V3Yt0hthDbzMrk6XTzlFCVp0nGTo70bY1jXDCSLqg8vMZLgiHDS/s60sJYbbDyhrDpGVJJ/COgPnWM2nVuNXIQMwbX7sloqKnAp2Nvla/irLZUp9tSlKUpbiSSd8nPXNC2klwurpGWS9Ac3uY/vx/iVWkd+74/UoT/AA/OCtqRl90EA5JP+59x596lIzP/AFTBoPddILuEBKpQSTvoZShI+tOBO6/kFzLksXrLjKVpd0BzIU5hxJ323G48jXczbX1/0uZZqrCCuU3p5mOW2FFvCMHSPeUdyfIVDF2R3DTuUj9Tf3+StO6yjSQ6UgEZUhLyVb+W9SG5FvoCmD83KFbLKUpUGmgonZQgHI8fhTMAGdh/6p1yb+6hnY+0FnP/ADm/0NMl/c8QnR9hKPEUZZuM6SUpLJkqb97fOAelBq2M9K+Tde3yCIU7uo1vJLHFofm2gFxSlmMQUlXXT0Py3/Kr+xKtzaxrZDkRb6/RU9qQB1OcIzGal4b4fsTkSFIcgTrlJksJfUnm4QMOhtwJCRklOdWDWrlkkuReyBRxRkA2uhvDwVDuVxtS16ww6sJVnulRSfrtQH9Rw4mR1A10PqPqiexpCHPh8U6WEyV+uRYz0dpLzP3heHUDOw896BUZecbGkZjeis2EYXOF7FIcN027j2G+nCQJjR+SiAf1NbLZrul2cy+oB+Szda3o64qCxqD3FDzq98rdWrzyf86j24bUBHNqfsrOrvyKe7zyTNUGGpLSAgDRJzr/ANKxtUWmXqgjv1WkhDg3rW8EoS5PI4xivJlsw1sJyiQ+2VtoOD7wHUb1rdhxn+naak/nyQDaT/8AzBnuCscWS7sbIlL8S1eoyFtoE6240O8vUUoOD2yrbG1FYGtx5FUZ3ODbEZItamHHosNlpOpxbSQAO+29YCpY6WqkDR/I+q1cJDYGk6WCIqebYKY0ZWsqWnnP4/pNxsP4R+dIyNYejjN9LnjyHJOsXdZ3gE6uZ+1B/fpH/cqjZ/d8fqUN/h+cFYfdYDroL8fXq2SqcpP1GNvhUj3NBIuL/wD2ITGg2GXyWsBxRJTGUUDHslbxHy2pDrZ5fMruY4/ILr7sSGcNBtPM9kFotHfwOcH4d6cMni4t4W/O5c3HP6qvDDa2mg42HVCOjTlsulPsjp2SN/iaijALRcXyHPd8vqnOuPPuVgoLDjiUGNrOxy2prPf3gTUliw7vmPmm3vmb+q4ccSWyphxLh2CeXLUs6z0GnG4+fQU3ED2TfdkSc123EfJUpOk3JtqM8+6sKCyU4PMUk7gk4A2+PfwqF5xSAMJO/LkpG5MJcAhEu1vXKTdXuRyEB0OokPZQAMYIOR0xk1TkpjO+Q2tncE5KdsojazPwQe44cEdrW49H5XLbWtvSFDO4T5DPfeqNQ9zcLmuJtoe7grLGh1w4WvqPdLfB0f1rh9SH7td2GlzXEJjwdGCpDPNKsncZ3GxxnFegzHr5NH4Vk4R/bzNlViw2bbxauPEW6uOWEuIU9jWpK0JV7WO+9C9tHFQE8x6q5s1uGrsN4KcbGgOXBCPUEziUq+5UrA+Py/eslRjFJbDi5I/Oer2rJC4nJY4iS5gpKdCsHsQf8q2Gws6K3NwWb2tlVXHALdiBY4qdQTpKHHU58CFf5V3bdzQkji1d2X1au3Ip9vqy5cSpU9E46E/eoGB06fL96x9Y68ty/FzWkpwA3s2SPM5aOMGS+mKpslORLJDWNJHtY3xnf5VsNjm+z2gc/VZzaItWXdyXXE7ypsbmu8Twp5ZwG4MJtQbbB2yBskYz8TRKLI2w2VWdpw3umS1TAbIw3HSEh1oc5ecleP6o8E+PiawleTDPLE0WNzc/m5aim/uRMkPBSNBRebwNQSQogdhkVQYLuFlZNt69BX/xQf3yf8Sq0h/d8fqUJHY/OCIc5ZWpoPSQQo7pY2x4dPzqziN7XPkoQBa6jy6pOFpmKGc6lqS2APlTbuOWZ8gnZbreq03gOJDedJWASl3nDHmD0+NcbkRh9bpHT8CrRNZitJ6hbKAAt7lAnSOmNyfOo4yQwW4Dfbd8091sX4VaSl3XpQqQjJG7bqXEg9+tSAHQXHjdMNrXy8lFJEhTZU2H1uBCwNbYSRkdRjbP+dceX4d910Yb5+qHlxuSocll7QS0UoS2oaQAfpVZxDyLA27uSmsWjPmhHEX2wVLjqDpiLVrba1BStP8AEBviqld8Tm3+J81YpzCLOHaQRiQtlLjSkhbKzktr2wrHvDwIoYJSxhaRccFawAkHekzh2JDudmlwpt1fiIjlc1baYnNQEoQPaKsjBO4x3xXpUrix9wPnzWNhaJG2urzMV2LxhIjPS1SzGYSgPFvRlOlOkae2ARQTbr//AI8HiR9UQ2W0/FnPQJps/J9eQZD8hhCUk8yOPaG36Vk6UN6UYiR3ao/NiwZC/ekTiRPP4gbaQSrUG0jPUkn/ADrZbByor83FZva+dVbkFauzQt3pDltk4Bmr/wC/J/VVT17Ol2c8cvRR0r+jrmnn6p5viZC0Qpb7DDKHmcNpZ7gdz4HesXW4yGPcAARuWlhwguYDexSLxYkxZkSelKVAdUqGQSk53Hcb1of03LiikhO438/uEH2ywh7JBvyTLxYLs3wu1bpUy2t60mTLAW22M4ylltA326k9z5UYiw475qlKD0dkI4VcK7OkHJ0OKSB9Dj86yv6gjw1txvA9kZ2Q7FS9xI+v1TY1GeS6i2RElcpawuSU9sYOjPgMZPn8KpMY4OEEeZOvsrpcLF7tNycH48pEtDq0sILjw0JK1KOck74HnRl0cgeHGwufdDg9pbbgpnZCUKCHkrS5r9oGQQkZ8x28MgVI51tRn3poHA/JY8E6ihaYg5aiBnU+sE79NsHbxrjgOybZeJSact67UUl+OSkA6gAVMlsk+Sv2704kFwNvlbyP0XM7H/aghKcDDamEIU4GUewlGSo6NgpXb4D96jiJABbwGndxTn6m6tIiGU0h7mMqK05BMYY3+efzqYRF4BuPJNx4cvqqoJkR0SUsBDchOea04pR0kddJxj8/3qEHG3EBYO3gn0yTgLOIvouV3KQk+rsFBSgpRrQyslI/s9BiuGoeOq30K70TSLn1CB22LLe4tVIjF1TDbx1vLzgpx0yetUYopHVpezQbyrUj2CnAOpQvj11mNdZzrZAKGApY76sf6U2phE20Gxt32v8AX5JRSdHSl53XSpwgm4OWR37KvlvbZi6nJsGW0Q2Qv2RzFYIUCB0OMedbKctx9Zuqz0OLBdpVWzvSJXEtzkTXG3JKtXMW1uknIHsnwwBjyoL+orNpIwP8voVe2QSah9+CdLE45HXKkszWYzjbBwHU55nkPpWboyW4nNcBYI1M0OwgtvmkaEyLjx/EYScpM1sYPgkgn/Ca2mzm9Fs5l9beqzNYekrjbii/pjhKhcWNzG8gSmUuJP8AEk4P7fWrNLZ8RaVFVAskDwjcbkz7EH4kBwuoUHXZIVlIQegrCyU+BjowzrMJueS1TJcRa8uycMglvimOZFsK2xuwvmbeHT96t7BqBDV4T/IW+oVTa0Jlprj+OfutcKCa+mP9l8NWwQUqSmdMfQCHE5GvUtZ9nI8OlbCUNF8Ts9yBROc+2WSr8LXFm0XyXFiOh6OXViI8vrsSEq+JT088UL21TvMQqmDrMGfcfb6lXNmTNbI6AnJ2nh7p0sTv2c+i4utOLQ2sNIAOApxWep8hnPyrL0buid0zhyHeUdnHSDowm+ZKfXITrQEcheQppzcdQc5Tg9PKjUkri4XGnPwQ5jG4e9cxkKdD5YbSuS84pJfUP6NJ66genQDGSDikzrXLdTv9x98+S642sHaDd+eqtOc6Ehlp0rU2rZIZURpVj3fHT4dx51I7FGAD8kwWfcj8+65blMtqSFpdbRqyVlxSth46h0rjZGg5+pPqulhOhVeK45Jjx48Zz7xTKTzFnKWwAAcAdc5O5P6VHG7G1rG62H4E5zcJLnKWTNdjl6EpKClLYSFsjQpOQegJPQeddkmcy8ZtYDut53XGsDuuqnrKHUMsNyMusoIbBSEFXQYSc4zpCh86jbIH2aDmE/CWm5GRUi0zuSkxlhrDbhDSnM7hSSkHKjgkA+NPIlt1Tx578t/1TQWE2OZU8i4MWRuY6+6XdS9TCFO6lL26ddt80987aYOLj3LgjMxAA715HxZOn3R+NaY450mU8VlKepUrAAB8NvlgU7YUbn4qqXQafU/QeKi2q+wbTx6nXw0Us2RxDw+ITjgZm2Btstp9S/3aQggpOvH9Y+KvlR1rY33GjkLc6SOx/ih/BsVTMR2SrGXMIT4YT1P1P5Vm/wBR1AdIyIfxuT3n2+qL7FhwxulO9Ob+q3cPOSJMRktSFa0SCr7xvA6Y+X50JjheYWswg4zYHeiLpG4y69sIzS76IYirhxiuY4No7S3VH+JRwP1NbqotHCGDu8llqa8kpeU8emC0G4cNCa2nLsBfMz30HZX7H5VXpX4X24qeqjxMvwSV6P7i05GcgT5MhqMgEOBk+8k5xkeGaEbYhZDUiV5IY/W3EfZENmSmWDABdzfREH2dLimZDakZ2KFpwcHx+VZg4ojcXBGY+iMjC8cQkExZCLo1bS0qQBJTojLXhLhJ2+GRtmvSYKhk8LZmnUf7WNmidDMYkUVY1zGJktiKuHLK3JEaGk6kKabOl1KD11oVgkHtil0jRZpNx+a8il0RIxNyKaOHeJGp1gMSSwh4tuBwkKwW1/iHiDj9qyO0IfgXGFzbsJu08OPktFSTfEjpAbOGRT2H4s2Y+GnX9aHAFoLIylSicDJPX3qmxMkeQCb8LcU3C6NouoolxgxrshluQ4X9ZZWlbOgHyz8cfWmMniZMGh2emi6+J7o7kZKzOU6Xw3OktpceSP8AZmva5WnJ15PXvnIGQKnkLibPOZ3Dd+b1Gy1rtGm9VZN1t1qebElh5T2kKCWgkoUOygdsioZKiGnPXBvy079ylbFLI27TYKN2+WpuQUGPLhuR1EewlOMjI7E/+Ypjq2na61i0j84rraeXDkQVaZf+2Uh6O4NWCGlOILalpGNR2OCMkdRipmSGfNp7txP28FEW9DkfHkqS7xBbUtmW5LbfScOICNQCvI53FV3VMTThkJBHJTCGQi7QLLRvVnOnmOyFBJyNTHT8658XS5XJPgu9DNbK3mlXiebHhzpsp5tTQLiglogBSj4AVVFJJV1bmRC3G+4cT+ZqR1QyngD3n7oDaIMyRquhucWFc7ihaILT6ccxvGlRCv6h7JPfCvGtoyNkEbYWC7W6rOFz5HmV2TjoFxLfnS2GuHnGVxJOU+vgo0JbbbGGm0gEjSAVE+JNR1M8dJE6oOdtOZKfFE+oeIhrvR+DCU4WodvQc40tpHh41hHGWqlJObnFacBkLLaAKj6QZ0ZlhMSJGci8waFtOKzgp94/PYedaHZNO2SrxtbYR7j/AJITtKdzKfCTcu9E4+huz+ocOrnuJ+9nr1Z/gTkJ/Un50aqn3fYbkOpWYWX4p8kMNyGHGXkhTbiSlaT3B61VBtmrJFxZfOs+K/wZxU5GXqKGF+wrG62juCPP9xV2qg+OpiwdrUciFRp5TSVGI5jf3J7nOJuMZqciU9KlrGXwEeyhGNjkDpWIn/ugPJJfvHBamOzDYZN3c0tX+1N3OErbLzaTpIGdQ/CasbJ2i6jlwu7DtR9fDeq9dSCoZiHaGiks/Erl1YUxOuLNljAJXcZjSj6zMUcIBT+E4SASPjWzkiwnIX4ckAilx65IdOj3Ph+6yL3HtiIMJqSG2kB7KFDGRoJ98YAOQNifjUc8MdXD0TnZ63tcgjelHI+mkMjRlp3pis95i3aO1HD/ACEIeLqnSlRcQSMZIB36dfjWRqaOakIhnyBN8Q/PXNaGnqI6gF8WZtorIfRdFqQ46Fym0htKQNSnVk7JUexwepqq9r5QDJkSOrl2s1OC1hIbpv5I/EuEd3nxJbzUh1hzLC3iEokqGwKz3Ixt4g1fiqGEmNxuRpfQ9/cqz4nCzmiwOvJXZSnGYKEOJMt50qWtElnISB3052ySlOQcd6neCGYTmc73H5a+mWSibYuuMgpLdYre7NdUYWgMqwCXVLGryzscfypRUcTpCSz1/wBJSTyBoz1VS5uiAFm4uuc5sHlFCsOLP8PX2SNzkbHpTJniEHpTppx/16J8bek7Gm/8y+6Wbs66bk6ZuhD7zmyUnZRxn2fHahE7JXyPcW6ZngB7K5GWNa0A5bkKuVxatsfnOe0o+43n3j+w8TUtBQPrZMDdN5tp9zuCjq6plMzE/PgOKDWWOL/NE67uGUeYGWoDbgDjxAzjJ9xtIOSo/Ct1HEymj6OIW33OfnxKzJeah/SSqvxpbVRJjLqZ4uNvksj1SQpWSWU7BJ+HTPQ9algcHA2GagqGljgborw1CXHirlPlRekYOVnJCR0z8etZDb1Y2aYRMPVZ67/ZaHZVMYojI7V3ommM2iFDXKmtSWXHE6ob6FYAI6n/AFobCzom4ng3PZtxV55xuwgiw1SHGjP8Y8VtRWisoeXjWRkobByVHz6/MitxR04oabC7tanmVmKqY1lRdum7uX0VFjtxYzTDKdDTSAhKR2A6VUJJNyrgAAsFKelcXUjelHhVV/tSZcJGbhDSSlI6uI7p/cVYppcDrHQqvURY2XGq844H4hdY1W/1kttPjSFgA6kHqnHzOPjVDbNI9hNTFkDk/Ldx9/BWdm1AcPh5NR2fZNNwioacW/BDy4OoJbeWMb9xmstPC1pLo7lnFHI3nR2TknXywnmqlwUBWDqcY7E9yP5Vo9lbaBAgqD3O9/dBa/Zlz0sI7wrtuaZ4sfanzpXNRAaWo2aIyUqS2nGlDAB9oHG561oHExXAGu/3Q0WmOInwS88qc0tF9ZhoiMSXlhgM7t5HVA8h+1dlhiljMEmeWfLmomPkjeJY8uCI+svN3htER1TDzTR9YcBBzjfGds46ZP1oQIozSYpBiaXDBqLbgd5F9bDwRUyv+IDWGxA62h8PDijMSfGLSW3ZjJexvkpTn5Db86zlVQTiQujiIZyBPrY/JFYaqOwDnjF+cEcjXe4MRw0zKUtjGAkgLTjw3qq2rmjGC+m4/fNTGCN/Ww3VyRergzOkhlbAd1FJfbYGVAHrmp5K+RjyGkXvrZMZTsc0XBSzdroz9+XbglMtzfUVjUT57GpqOkqJ5RK6PE3fcZeouo56iGNmAPAP53oGJLhvAjynVvl5tCWXVq3RnfGQBsds4x0FHjEPg+kjAbhJuLa2yvmTmNwN7IWJSKno3nFcCx4fIKi5KuSkK4kcjtSGYbyQUugFsK6hJT3BxRaCmhpo+giyHzPMoe+WWeQSv4ovxRCsVrvr6bY3M9aYlAfZ8hkLZcBGdlAghO+MHffwpzHuLLvItx4JrmMa+zdeCmbtD0ycu4350PyV4+6/qpA6J+A/CNqzNdt67eipch/lv8Bu8c0aptl546jM8NyZrdDU6FzHGVOQo6h6xpUAceVA6eEuvIRdo1RSR9jhBsTolbji+pUVW6GtaYrZPsuqyWkfh/c+VabY9EZHfEu7I7APr7IJtKqLB0Le0dbL0T0WcKmx2tU6cjE+YkHSobtI6hPxJ3Py8KJVMoe7C3QKpTRdG251T4OgqsrK3SSWjntSSXjnpT4IVEdcv1obPIUdUllA/oz+MeR7+HWiFNMD1HKhUQWONqp8I8TtS+Tb7wXHGkK1ctKscw46/Hy70Ar9nildjGcOpHA+3oi1FW/EDCcpOPH7otNguRGI8hWkMydS2gF5UlIO2fqKz00Do2h252iLMkDiW8Et3WyrkPJm253kS0+1qSSnV5gjoaMbM20acCGcXZu5e4Q6s2d0x6SPJ2/mglrssxNwZLsYobbVqOSMbduvkKN1m1qX4Z2CQEkWHjv8EMpdn1PTtL22C0pKYb3qsx7lvSlj1x1I1FhBOSAB1PUn5CrEJbUkSR/tt7PMjK55DQeJUUn/AI4LHdt3a5D34+CJQrDb5VsY5Recem3f1OJJAPtMpSCpfL/1+VWTI4O7goRCws8VNcuEUxFwPsac8p2bMMRsOONkKwMlwKbJGnyO+9N6QSC0gvb83p7oS03jNl3dOFzGchtuXO4rbemCI6tbIUlJPcBK1HP8KsHeo4zGLlrACOQ9l17HnJzybri88M2qMwlyHMKEsTvVZqxIRJEdtWdK1BCU4JIxp3771M2Z5PWH0THwMAvdC4qDKPKjq9YdgP5ZX7vOa1eB6diP7RqhVubTOLnmzJAQeTrfUZHmFZpwZwAM3RkW5i+nguLlYZnr7xajc1tSiUKBG4PbyptHtikdA3pH2dbO67U7OqRK7A24ujNhsqoizLm/eSVEkDOdOepJ8TQTa+2BUt6GHs7zx+w+aI7O2cYf7kva9EzQbeqaXUl9uOAyXEKdyAoDwoPDAZCbm2W/eiT5cFja6D8WcTtNYZtsdMR5TSUuNoWSkEb5I7nejuz9n/GuErm4YxbL/I+yGVtb8K0xg4n+il9HPCbSyniPiBSGoLatTCXT/TK/EfLw8a0lRLb+2xBaeK/9x69niSWZTPNjOJcbJ95JoeQRkUQBB0U1cXVlJJZSSXK0hYIUAUkYIPekkvHfSB6N3Ii13Th5oqY952Kj3m/NHiPLtRCGpuML0PnpyOsxA+FONHIDuqUW1LUgoS+tOoEfxD96EVWyXwuMtIO9vt7IhT7RbIBHUZc/dN0e3R7kYzNocKnSwVvF5WE5GPd+prOClbIQyLJwBvfKxRkzFoL3abrIaUrDaFqSoJdTlJIwDVItIsTorAO5CLjYIs59T5ccbWd1acEHbwNGaPbc9NEIg0OA/LIbU7LinfjJIJUKLRcoaoq4F2Wkw1KXHS4nAbKveI6jer8f6jiP70WvA/YKq7ZD25xyacQo554icMdLTUWMmM/6w2ITaGxzcY1kDqcbfCiEW1tnuGb7X4qrJRVm4DwUjgv83SlDMG3I9YElZjNhsuPDos4zk0yTbNBEDYl/h+BSDZ9ZIM7N8VLcrfd7o0lqfd0raCtZQiOEJUv8RAxk+ZqkP1FEw9WE+f2KndsiR4sZPkpbVZ2LYVLQtbrqhjUrbA8hQvaO1Za4BpaGt+vertJQR0tyDclFmGXZKlJjtqcIBUQnsPGhjGOkuGC6ulwbqr7ceFA9XkXNSJEZ9lS9DK92z21Zx41cbFHEWmTrBwyA4qB0hcDgytvOiUOI+MnZDLEVhwKEVBQl4jGkbdPE7da0NHsd8uF1Zu0b/wBvZCKnaTYyW02p1PsjfAPo4dnrRcuIWymN7yIzg9p4+K/AeXU0ZnqQ0YGIbBTEnE9el8SWh24wWGoxQksupWEHbIHYeBx0NU43YTcq5I24yXXDNqdtkNaJBRzHFZOnyAGT21HG+NvCuSODjkuxtLRmjNMT1lJJZSSWUklrTSSSNxj6OYF/KpUJQhTzuVJT7Dh/iHj5irEVS5gscwq0tM1+Y1XlM+333g98tTY5aZUdiRrZc+B8foakqKSlrx/cGfHeoYaioo3dXT5JgtPHbLrkUXVgLajJKUNObowR44+HWg0+yqqItLSJGt3HI/dE4do08gId1Cd+qLR3LTPisFl/TIW+eatPtNtoOeg8tqBSU7GANkBY4nO43IqyRziSwhwtu1Uj1tbDc55iaw61FUACrZTmfAU00os9zHghvzThI67Q5pBKl/8AT871sREpaU7yQ/hKxjT/ADrpoZcWAWOV1z4hmHF4KJqzy3fUdm0pnZLKtex2zvTRRyHD/wAtF0zMGLktLtvKiredlsJLb/JW2k6lDfBUPEd64aXCzEXAWNl0S3dYDddbmfY0D11D0lb6NAEd/IQArvnx+lTtgic57IgXnK1hvUbpHtAL7N43QW58eNsupXbG0IeDPKV6uNCVDzJozBsqqlIc60YtY2zJQybaNPGCB1z8kvQYV94ufDMFlTrQUM6RpaR8T/qaNU1HS0DeoM+O/wCyGTVNTWGztPkvVeD/AEcQLGpMu4KE6d1SVJ9hs/wjufM0yWpc8WbkFLFTNYbnVPeneqysrZpJLBtSSWUkllJJZSSWUkllJJawPCkko5DDMhlTL7SHGlDCkLTkEfCkMtFwgHVI179FljuBK4Jct7vble0jPmk/sRVllU9uuarPpWO0ySTP9FfEUJZcgux5Y7KaWW1fQ/zqx8VG8WcFB8NIw3YUKetvGVuxzIdwwP8A4uZ+marvoNnSnNg9FKyqrY9CVWN4v7Bw6w6lWMe3HUDjwqH+iUJNxfwKk/qlW3X0WC8X5/AbjuK8AiMTj4VwbDoBqD4lL+q1Z0t5KyzbeMriCGYVxHnyuUPqcVO3Z+zov4D1TH1ddJ/I+iKQfRXxFOXzJzkeKO6nXCtX0H86sfFRMFmhQ/DSvN3lO1j9Fdkt+lc9blxdA/5nsI+SR+5NV31b3aZKdlKxuuaeo0dmMylmOyhppOyUITgD5VWJvmVZAA0UmBSXVukkspJLKSSykkv/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64" name="Picture 20" descr="http://swe.berkeley.edu/header_footer/images/socialmedia/berkeley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360" y="44624"/>
            <a:ext cx="115212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t>
            </a:r>
            <a:r>
              <a:rPr lang="en-US" u="sng" dirty="0" smtClean="0"/>
              <a:t>category </a:t>
            </a:r>
            <a:r>
              <a:rPr lang="en-US" dirty="0" smtClean="0"/>
              <a:t>recognition </a:t>
            </a:r>
            <a:endParaRPr lang="en-US" dirty="0"/>
          </a:p>
        </p:txBody>
      </p:sp>
      <p:sp>
        <p:nvSpPr>
          <p:cNvPr id="4" name="TextBox 3"/>
          <p:cNvSpPr txBox="1"/>
          <p:nvPr/>
        </p:nvSpPr>
        <p:spPr>
          <a:xfrm>
            <a:off x="1043608" y="5723964"/>
            <a:ext cx="3071649" cy="369332"/>
          </a:xfrm>
          <a:prstGeom prst="rect">
            <a:avLst/>
          </a:prstGeom>
          <a:noFill/>
        </p:spPr>
        <p:txBody>
          <a:bodyPr wrap="none" rtlCol="0">
            <a:spAutoFit/>
          </a:bodyPr>
          <a:lstStyle/>
          <a:p>
            <a:r>
              <a:rPr lang="en-US" kern="0" dirty="0" smtClean="0">
                <a:solidFill>
                  <a:srgbClr val="2D2D2D"/>
                </a:solidFill>
                <a:ea typeface="ＭＳ Ｐゴシック" pitchFamily="-106" charset="-128"/>
                <a:cs typeface="ＭＳ Ｐゴシック" pitchFamily="-106" charset="-128"/>
              </a:rPr>
              <a:t>[</a:t>
            </a:r>
            <a:r>
              <a:rPr lang="en-US" kern="0" dirty="0" err="1" smtClean="0">
                <a:solidFill>
                  <a:srgbClr val="2D2D2D"/>
                </a:solidFill>
                <a:ea typeface="ＭＳ Ｐゴシック" pitchFamily="-106" charset="-128"/>
                <a:cs typeface="ＭＳ Ｐゴシック" pitchFamily="-106" charset="-128"/>
              </a:rPr>
              <a:t>Felzenszwalb</a:t>
            </a:r>
            <a:r>
              <a:rPr lang="en-US" kern="0" dirty="0" smtClean="0">
                <a:solidFill>
                  <a:srgbClr val="2D2D2D"/>
                </a:solidFill>
                <a:ea typeface="ＭＳ Ｐゴシック" pitchFamily="-106" charset="-128"/>
                <a:cs typeface="ＭＳ Ｐゴシック" pitchFamily="-106" charset="-128"/>
              </a:rPr>
              <a:t> et </a:t>
            </a:r>
            <a:r>
              <a:rPr lang="en-US" kern="0" dirty="0" err="1" smtClean="0">
                <a:solidFill>
                  <a:srgbClr val="2D2D2D"/>
                </a:solidFill>
                <a:ea typeface="ＭＳ Ｐゴシック" pitchFamily="-106" charset="-128"/>
                <a:cs typeface="ＭＳ Ｐゴシック" pitchFamily="-106" charset="-128"/>
              </a:rPr>
              <a:t>al.PAMI</a:t>
            </a:r>
            <a:r>
              <a:rPr lang="en-US" kern="0" dirty="0" smtClean="0">
                <a:solidFill>
                  <a:srgbClr val="2D2D2D"/>
                </a:solidFill>
                <a:ea typeface="ＭＳ Ｐゴシック" pitchFamily="-106" charset="-128"/>
                <a:cs typeface="ＭＳ Ｐゴシック" pitchFamily="-106" charset="-128"/>
              </a:rPr>
              <a:t> 2010]</a:t>
            </a:r>
            <a:endParaRPr lang="en-US" dirty="0"/>
          </a:p>
        </p:txBody>
      </p:sp>
      <p:pic>
        <p:nvPicPr>
          <p:cNvPr id="5" name="Picture 4"/>
          <p:cNvPicPr>
            <a:picLocks noChangeAspect="1"/>
          </p:cNvPicPr>
          <p:nvPr/>
        </p:nvPicPr>
        <p:blipFill>
          <a:blip r:embed="rId3"/>
          <a:stretch>
            <a:fillRect/>
          </a:stretch>
        </p:blipFill>
        <p:spPr>
          <a:xfrm>
            <a:off x="685800" y="5013176"/>
            <a:ext cx="3310136" cy="700029"/>
          </a:xfrm>
          <a:prstGeom prst="rect">
            <a:avLst/>
          </a:prstGeom>
        </p:spPr>
      </p:pic>
      <p:pic>
        <p:nvPicPr>
          <p:cNvPr id="6" name="Picture 5"/>
          <p:cNvPicPr>
            <a:picLocks noChangeAspect="1"/>
          </p:cNvPicPr>
          <p:nvPr/>
        </p:nvPicPr>
        <p:blipFill>
          <a:blip r:embed="rId4"/>
          <a:stretch>
            <a:fillRect/>
          </a:stretch>
        </p:blipFill>
        <p:spPr>
          <a:xfrm>
            <a:off x="1211982" y="3573016"/>
            <a:ext cx="2133393" cy="1422262"/>
          </a:xfrm>
          <a:prstGeom prst="rect">
            <a:avLst/>
          </a:prstGeom>
        </p:spPr>
      </p:pic>
      <p:sp>
        <p:nvSpPr>
          <p:cNvPr id="10" name="TextBox 9"/>
          <p:cNvSpPr txBox="1"/>
          <p:nvPr/>
        </p:nvSpPr>
        <p:spPr>
          <a:xfrm>
            <a:off x="251520" y="6165304"/>
            <a:ext cx="8642399" cy="646331"/>
          </a:xfrm>
          <a:prstGeom prst="rect">
            <a:avLst/>
          </a:prstGeom>
          <a:noFill/>
        </p:spPr>
        <p:txBody>
          <a:bodyPr wrap="square" rtlCol="0">
            <a:spAutoFit/>
          </a:bodyPr>
          <a:lstStyle/>
          <a:p>
            <a:r>
              <a:rPr lang="en-US" dirty="0" smtClean="0"/>
              <a:t>See also : [</a:t>
            </a:r>
            <a:r>
              <a:rPr lang="en-US" dirty="0" err="1" smtClean="0"/>
              <a:t>Dalal</a:t>
            </a:r>
            <a:r>
              <a:rPr lang="en-US" dirty="0" smtClean="0"/>
              <a:t> and </a:t>
            </a:r>
            <a:r>
              <a:rPr lang="en-US" dirty="0" err="1" smtClean="0"/>
              <a:t>Triggs</a:t>
            </a:r>
            <a:r>
              <a:rPr lang="en-US" dirty="0" smtClean="0"/>
              <a:t> CVPR 2005], [</a:t>
            </a:r>
            <a:r>
              <a:rPr lang="en-US" dirty="0" err="1" smtClean="0"/>
              <a:t>Bourdev</a:t>
            </a:r>
            <a:r>
              <a:rPr lang="en-US" dirty="0" smtClean="0"/>
              <a:t> and Malik ICCV 2009</a:t>
            </a:r>
            <a:r>
              <a:rPr lang="en-US" dirty="0"/>
              <a:t>], [</a:t>
            </a:r>
            <a:r>
              <a:rPr lang="en-US" dirty="0" err="1"/>
              <a:t>Malisiewicz</a:t>
            </a:r>
            <a:r>
              <a:rPr lang="en-US" dirty="0"/>
              <a:t> et al. ICCV 2011</a:t>
            </a:r>
            <a:r>
              <a:rPr lang="en-US" dirty="0" smtClean="0"/>
              <a:t>] ...</a:t>
            </a:r>
            <a:endParaRPr lang="en-US" dirty="0"/>
          </a:p>
        </p:txBody>
      </p:sp>
      <p:sp>
        <p:nvSpPr>
          <p:cNvPr id="11" name="TextBox 10"/>
          <p:cNvSpPr txBox="1"/>
          <p:nvPr/>
        </p:nvSpPr>
        <p:spPr>
          <a:xfrm>
            <a:off x="5858991" y="5723964"/>
            <a:ext cx="2413078" cy="369332"/>
          </a:xfrm>
          <a:prstGeom prst="rect">
            <a:avLst/>
          </a:prstGeom>
          <a:noFill/>
        </p:spPr>
        <p:txBody>
          <a:bodyPr wrap="none" rtlCol="0">
            <a:spAutoFit/>
          </a:bodyPr>
          <a:lstStyle/>
          <a:p>
            <a:r>
              <a:rPr lang="en-US" dirty="0" smtClean="0"/>
              <a:t>[Singh et al. ECCV 2012]</a:t>
            </a:r>
            <a:endParaRPr lang="en-US" dirty="0"/>
          </a:p>
        </p:txBody>
      </p:sp>
      <p:pic>
        <p:nvPicPr>
          <p:cNvPr id="12" name="Picture 11"/>
          <p:cNvPicPr>
            <a:picLocks noChangeAspect="1"/>
          </p:cNvPicPr>
          <p:nvPr/>
        </p:nvPicPr>
        <p:blipFill>
          <a:blip r:embed="rId5"/>
          <a:stretch>
            <a:fillRect/>
          </a:stretch>
        </p:blipFill>
        <p:spPr>
          <a:xfrm>
            <a:off x="4788024" y="3720810"/>
            <a:ext cx="4254500" cy="1940438"/>
          </a:xfrm>
          <a:prstGeom prst="rect">
            <a:avLst/>
          </a:prstGeom>
        </p:spPr>
      </p:pic>
      <p:sp>
        <p:nvSpPr>
          <p:cNvPr id="13" name="TextBox 12"/>
          <p:cNvSpPr txBox="1"/>
          <p:nvPr/>
        </p:nvSpPr>
        <p:spPr>
          <a:xfrm>
            <a:off x="915163" y="2924944"/>
            <a:ext cx="2727029" cy="369332"/>
          </a:xfrm>
          <a:prstGeom prst="rect">
            <a:avLst/>
          </a:prstGeom>
          <a:noFill/>
        </p:spPr>
        <p:txBody>
          <a:bodyPr wrap="none" rtlCol="0">
            <a:spAutoFit/>
          </a:bodyPr>
          <a:lstStyle/>
          <a:p>
            <a:r>
              <a:rPr lang="en-US" dirty="0" smtClean="0"/>
              <a:t>[</a:t>
            </a:r>
            <a:r>
              <a:rPr lang="en-US" dirty="0" err="1" smtClean="0"/>
              <a:t>Lazebnik</a:t>
            </a:r>
            <a:r>
              <a:rPr lang="en-US" dirty="0" smtClean="0"/>
              <a:t> et al. CVPR 2006]</a:t>
            </a:r>
            <a:endParaRPr lang="en-US" dirty="0"/>
          </a:p>
        </p:txBody>
      </p:sp>
      <p:sp>
        <p:nvSpPr>
          <p:cNvPr id="14" name="TextBox 13"/>
          <p:cNvSpPr txBox="1"/>
          <p:nvPr/>
        </p:nvSpPr>
        <p:spPr>
          <a:xfrm>
            <a:off x="5501553" y="2924944"/>
            <a:ext cx="2827441" cy="369332"/>
          </a:xfrm>
          <a:prstGeom prst="rect">
            <a:avLst/>
          </a:prstGeom>
          <a:noFill/>
        </p:spPr>
        <p:txBody>
          <a:bodyPr wrap="none" rtlCol="0">
            <a:spAutoFit/>
          </a:bodyPr>
          <a:lstStyle/>
          <a:p>
            <a:r>
              <a:rPr lang="en-US" dirty="0"/>
              <a:t>[</a:t>
            </a:r>
            <a:r>
              <a:rPr lang="en-US" dirty="0" err="1" smtClean="0"/>
              <a:t>Krizhevsky</a:t>
            </a:r>
            <a:r>
              <a:rPr lang="en-US" dirty="0" smtClean="0"/>
              <a:t> et al. NIPS 2012]</a:t>
            </a:r>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681" y="1243240"/>
            <a:ext cx="4194238" cy="135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124744"/>
            <a:ext cx="3013720" cy="159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t>
            </a:r>
            <a:r>
              <a:rPr lang="en-US" u="sng" dirty="0" smtClean="0"/>
              <a:t>category</a:t>
            </a:r>
            <a:r>
              <a:rPr lang="en-US" dirty="0" smtClean="0"/>
              <a:t> recognition</a:t>
            </a:r>
            <a:endParaRPr lang="en-US" dirty="0"/>
          </a:p>
        </p:txBody>
      </p:sp>
      <p:sp>
        <p:nvSpPr>
          <p:cNvPr id="4" name="TextBox 3"/>
          <p:cNvSpPr txBox="1"/>
          <p:nvPr/>
        </p:nvSpPr>
        <p:spPr>
          <a:xfrm>
            <a:off x="-4051948" y="3874532"/>
            <a:ext cx="3799312" cy="369332"/>
          </a:xfrm>
          <a:prstGeom prst="rect">
            <a:avLst/>
          </a:prstGeom>
          <a:noFill/>
        </p:spPr>
        <p:txBody>
          <a:bodyPr wrap="none" rtlCol="0">
            <a:spAutoFit/>
          </a:bodyPr>
          <a:lstStyle/>
          <a:p>
            <a:r>
              <a:rPr lang="en-US" dirty="0" smtClean="0"/>
              <a:t>[</a:t>
            </a:r>
            <a:r>
              <a:rPr lang="en-US" dirty="0" err="1" smtClean="0"/>
              <a:t>Pepik</a:t>
            </a:r>
            <a:r>
              <a:rPr lang="en-US" dirty="0" smtClean="0"/>
              <a:t>, Stark, </a:t>
            </a:r>
            <a:r>
              <a:rPr lang="en-US" dirty="0" err="1" smtClean="0"/>
              <a:t>Gehler</a:t>
            </a:r>
            <a:r>
              <a:rPr lang="en-US" dirty="0" smtClean="0"/>
              <a:t> and </a:t>
            </a:r>
            <a:r>
              <a:rPr lang="en-US" dirty="0" err="1" smtClean="0"/>
              <a:t>Schiele</a:t>
            </a:r>
            <a:r>
              <a:rPr lang="en-US" dirty="0" smtClean="0"/>
              <a:t> 2012]</a:t>
            </a:r>
            <a:endParaRPr lang="en-US" dirty="0"/>
          </a:p>
        </p:txBody>
      </p:sp>
      <p:pic>
        <p:nvPicPr>
          <p:cNvPr id="5" name="Picture 4"/>
          <p:cNvPicPr>
            <a:picLocks noChangeAspect="1"/>
          </p:cNvPicPr>
          <p:nvPr/>
        </p:nvPicPr>
        <p:blipFill>
          <a:blip r:embed="rId3"/>
          <a:stretch>
            <a:fillRect/>
          </a:stretch>
        </p:blipFill>
        <p:spPr>
          <a:xfrm>
            <a:off x="-4267200" y="1187450"/>
            <a:ext cx="4014564" cy="2317750"/>
          </a:xfrm>
          <a:prstGeom prst="rect">
            <a:avLst/>
          </a:prstGeom>
        </p:spPr>
      </p:pic>
      <p:pic>
        <p:nvPicPr>
          <p:cNvPr id="6" name="Picture 5"/>
          <p:cNvPicPr>
            <a:picLocks noChangeAspect="1"/>
          </p:cNvPicPr>
          <p:nvPr/>
        </p:nvPicPr>
        <p:blipFill rotWithShape="1">
          <a:blip r:embed="rId4"/>
          <a:srcRect r="34005"/>
          <a:stretch/>
        </p:blipFill>
        <p:spPr>
          <a:xfrm>
            <a:off x="533400" y="1514377"/>
            <a:ext cx="3327400" cy="1930400"/>
          </a:xfrm>
          <a:prstGeom prst="rect">
            <a:avLst/>
          </a:prstGeom>
        </p:spPr>
      </p:pic>
      <p:sp>
        <p:nvSpPr>
          <p:cNvPr id="7" name="ZoneTexte 8"/>
          <p:cNvSpPr txBox="1"/>
          <p:nvPr/>
        </p:nvSpPr>
        <p:spPr>
          <a:xfrm>
            <a:off x="508000" y="3396400"/>
            <a:ext cx="3517900" cy="584753"/>
          </a:xfrm>
          <a:prstGeom prst="rect">
            <a:avLst/>
          </a:prstGeom>
          <a:solidFill>
            <a:srgbClr val="FFFFFF"/>
          </a:solidFill>
          <a:ln>
            <a:noFill/>
          </a:ln>
        </p:spPr>
        <p:txBody>
          <a:bodyPr wrap="square" lIns="91417" tIns="45709" rIns="91417" bIns="45709" rtlCol="0">
            <a:spAutoFit/>
          </a:bodyPr>
          <a:lstStyle/>
          <a:p>
            <a:pPr algn="r"/>
            <a:r>
              <a:rPr lang="en-US" sz="1600" dirty="0" smtClean="0">
                <a:solidFill>
                  <a:srgbClr val="000000"/>
                </a:solidFill>
                <a:latin typeface="Trebuchet MS" pitchFamily="34" charset="0"/>
                <a:cs typeface="Arial" pitchFamily="34" charset="0"/>
              </a:rPr>
              <a:t>3D DPMs: [Herjati&amp;Ramanan’12], </a:t>
            </a:r>
            <a:br>
              <a:rPr lang="en-US" sz="1600" dirty="0" smtClean="0">
                <a:solidFill>
                  <a:srgbClr val="000000"/>
                </a:solidFill>
                <a:latin typeface="Trebuchet MS" pitchFamily="34" charset="0"/>
                <a:cs typeface="Arial" pitchFamily="34" charset="0"/>
              </a:rPr>
            </a:br>
            <a:r>
              <a:rPr lang="en-US" sz="1600" dirty="0" smtClean="0">
                <a:solidFill>
                  <a:srgbClr val="000000"/>
                </a:solidFill>
                <a:latin typeface="Trebuchet MS" pitchFamily="34" charset="0"/>
                <a:cs typeface="Arial" pitchFamily="34" charset="0"/>
              </a:rPr>
              <a:t>[</a:t>
            </a:r>
            <a:r>
              <a:rPr lang="en-US" sz="1600" dirty="0" err="1" smtClean="0">
                <a:solidFill>
                  <a:srgbClr val="000000"/>
                </a:solidFill>
                <a:latin typeface="Trebuchet MS" pitchFamily="34" charset="0"/>
                <a:cs typeface="Arial" pitchFamily="34" charset="0"/>
              </a:rPr>
              <a:t>Pepik</a:t>
            </a:r>
            <a:r>
              <a:rPr lang="en-US" sz="1600" dirty="0" smtClean="0">
                <a:solidFill>
                  <a:srgbClr val="000000"/>
                </a:solidFill>
                <a:latin typeface="Trebuchet MS" pitchFamily="34" charset="0"/>
                <a:cs typeface="Arial" pitchFamily="34" charset="0"/>
              </a:rPr>
              <a:t> et al.12], [Zia et al.’13], …</a:t>
            </a:r>
            <a:endParaRPr lang="fr-FR" sz="1600" dirty="0">
              <a:solidFill>
                <a:srgbClr val="000000"/>
              </a:solidFill>
              <a:latin typeface="Trebuchet MS" pitchFamily="34" charset="0"/>
              <a:cs typeface="Arial" pitchFamily="34" charset="0"/>
            </a:endParaRPr>
          </a:p>
        </p:txBody>
      </p:sp>
      <p:sp>
        <p:nvSpPr>
          <p:cNvPr id="8" name="ZoneTexte 8"/>
          <p:cNvSpPr txBox="1"/>
          <p:nvPr/>
        </p:nvSpPr>
        <p:spPr>
          <a:xfrm>
            <a:off x="4597400" y="3371000"/>
            <a:ext cx="4013200" cy="584753"/>
          </a:xfrm>
          <a:prstGeom prst="rect">
            <a:avLst/>
          </a:prstGeom>
          <a:solidFill>
            <a:srgbClr val="FFFFFF"/>
          </a:solidFill>
          <a:ln>
            <a:noFill/>
          </a:ln>
        </p:spPr>
        <p:txBody>
          <a:bodyPr wrap="square" lIns="91417" tIns="45709" rIns="91417" bIns="45709" rtlCol="0">
            <a:spAutoFit/>
          </a:bodyPr>
          <a:lstStyle/>
          <a:p>
            <a:pPr algn="ctr"/>
            <a:r>
              <a:rPr lang="en-US" sz="1600" dirty="0" smtClean="0">
                <a:solidFill>
                  <a:srgbClr val="000000"/>
                </a:solidFill>
                <a:latin typeface="Trebuchet MS" pitchFamily="34" charset="0"/>
                <a:cs typeface="Arial" pitchFamily="34" charset="0"/>
              </a:rPr>
              <a:t>Simplified part models: [Xiang&amp;Savarese’12], [Del </a:t>
            </a:r>
            <a:r>
              <a:rPr lang="en-US" sz="1600" dirty="0" err="1" smtClean="0">
                <a:solidFill>
                  <a:srgbClr val="000000"/>
                </a:solidFill>
                <a:latin typeface="Trebuchet MS" pitchFamily="34" charset="0"/>
                <a:cs typeface="Arial" pitchFamily="34" charset="0"/>
              </a:rPr>
              <a:t>Pero</a:t>
            </a:r>
            <a:r>
              <a:rPr lang="en-US" sz="1600" dirty="0" smtClean="0">
                <a:solidFill>
                  <a:srgbClr val="000000"/>
                </a:solidFill>
                <a:latin typeface="Trebuchet MS" pitchFamily="34" charset="0"/>
                <a:cs typeface="Arial" pitchFamily="34" charset="0"/>
              </a:rPr>
              <a:t> et al.</a:t>
            </a:r>
            <a:r>
              <a:rPr lang="fr-FR" sz="1600" dirty="0" smtClean="0">
                <a:solidFill>
                  <a:srgbClr val="000000"/>
                </a:solidFill>
                <a:latin typeface="Trebuchet MS" pitchFamily="34" charset="0"/>
                <a:cs typeface="Arial" pitchFamily="34" charset="0"/>
              </a:rPr>
              <a:t>’13]</a:t>
            </a:r>
            <a:endParaRPr lang="en-US" sz="1600" dirty="0" smtClean="0">
              <a:solidFill>
                <a:srgbClr val="000000"/>
              </a:solidFill>
              <a:latin typeface="Trebuchet MS" pitchFamily="34" charset="0"/>
              <a:cs typeface="Arial" pitchFamily="34" charset="0"/>
            </a:endParaRPr>
          </a:p>
        </p:txBody>
      </p:sp>
      <p:pic>
        <p:nvPicPr>
          <p:cNvPr id="9" name="Picture 8"/>
          <p:cNvPicPr>
            <a:picLocks noChangeAspect="1"/>
          </p:cNvPicPr>
          <p:nvPr/>
        </p:nvPicPr>
        <p:blipFill rotWithShape="1">
          <a:blip r:embed="rId5"/>
          <a:srcRect l="44643"/>
          <a:stretch/>
        </p:blipFill>
        <p:spPr>
          <a:xfrm>
            <a:off x="5306144" y="1412776"/>
            <a:ext cx="2362200" cy="1744887"/>
          </a:xfrm>
          <a:prstGeom prst="rect">
            <a:avLst/>
          </a:prstGeom>
        </p:spPr>
      </p:pic>
      <p:pic>
        <p:nvPicPr>
          <p:cNvPr id="10" name="Picture 9"/>
          <p:cNvPicPr>
            <a:picLocks noChangeAspect="1"/>
          </p:cNvPicPr>
          <p:nvPr/>
        </p:nvPicPr>
        <p:blipFill>
          <a:blip r:embed="rId6"/>
          <a:stretch>
            <a:fillRect/>
          </a:stretch>
        </p:blipFill>
        <p:spPr>
          <a:xfrm>
            <a:off x="596899" y="4168677"/>
            <a:ext cx="3741677" cy="1206500"/>
          </a:xfrm>
          <a:prstGeom prst="rect">
            <a:avLst/>
          </a:prstGeom>
        </p:spPr>
      </p:pic>
      <p:sp>
        <p:nvSpPr>
          <p:cNvPr id="11" name="ZoneTexte 8"/>
          <p:cNvSpPr txBox="1"/>
          <p:nvPr/>
        </p:nvSpPr>
        <p:spPr>
          <a:xfrm>
            <a:off x="415925" y="5534166"/>
            <a:ext cx="4038600" cy="338532"/>
          </a:xfrm>
          <a:prstGeom prst="rect">
            <a:avLst/>
          </a:prstGeom>
          <a:solidFill>
            <a:srgbClr val="FFFFFF"/>
          </a:solidFill>
          <a:ln>
            <a:noFill/>
          </a:ln>
        </p:spPr>
        <p:txBody>
          <a:bodyPr wrap="square" lIns="91417" tIns="45709" rIns="91417" bIns="45709" rtlCol="0">
            <a:spAutoFit/>
          </a:bodyPr>
          <a:lstStyle/>
          <a:p>
            <a:pPr algn="ctr"/>
            <a:r>
              <a:rPr lang="en-US" sz="1600" dirty="0" smtClean="0">
                <a:solidFill>
                  <a:srgbClr val="000000"/>
                </a:solidFill>
                <a:latin typeface="Trebuchet MS" pitchFamily="34" charset="0"/>
                <a:cs typeface="Arial" pitchFamily="34" charset="0"/>
              </a:rPr>
              <a:t>Cuboids: [Xiao et al.’12] [</a:t>
            </a:r>
            <a:r>
              <a:rPr lang="en-US" sz="1600" dirty="0" err="1" smtClean="0">
                <a:solidFill>
                  <a:srgbClr val="000000"/>
                </a:solidFill>
                <a:latin typeface="Trebuchet MS" pitchFamily="34" charset="0"/>
                <a:cs typeface="Arial" pitchFamily="34" charset="0"/>
              </a:rPr>
              <a:t>Fidler</a:t>
            </a:r>
            <a:r>
              <a:rPr lang="en-US" sz="1600" dirty="0" smtClean="0">
                <a:solidFill>
                  <a:srgbClr val="000000"/>
                </a:solidFill>
                <a:latin typeface="Trebuchet MS" pitchFamily="34" charset="0"/>
                <a:cs typeface="Arial" pitchFamily="34" charset="0"/>
              </a:rPr>
              <a:t> et al.’12]</a:t>
            </a:r>
            <a:endParaRPr lang="fr-FR" sz="1600" dirty="0">
              <a:solidFill>
                <a:srgbClr val="000000"/>
              </a:solidFill>
              <a:latin typeface="Trebuchet MS" pitchFamily="34" charset="0"/>
              <a:cs typeface="Arial" pitchFamily="34" charset="0"/>
            </a:endParaRPr>
          </a:p>
        </p:txBody>
      </p:sp>
      <p:pic>
        <p:nvPicPr>
          <p:cNvPr id="12" name="Picture 11"/>
          <p:cNvPicPr>
            <a:picLocks noChangeAspect="1"/>
          </p:cNvPicPr>
          <p:nvPr/>
        </p:nvPicPr>
        <p:blipFill rotWithShape="1">
          <a:blip r:embed="rId7"/>
          <a:srcRect b="15205"/>
          <a:stretch/>
        </p:blipFill>
        <p:spPr>
          <a:xfrm>
            <a:off x="5606380" y="3935350"/>
            <a:ext cx="1845940" cy="1437866"/>
          </a:xfrm>
          <a:prstGeom prst="rect">
            <a:avLst/>
          </a:prstGeom>
        </p:spPr>
      </p:pic>
      <p:sp>
        <p:nvSpPr>
          <p:cNvPr id="13" name="ZoneTexte 8"/>
          <p:cNvSpPr txBox="1"/>
          <p:nvPr/>
        </p:nvSpPr>
        <p:spPr>
          <a:xfrm>
            <a:off x="4788024" y="5534166"/>
            <a:ext cx="4013200" cy="338532"/>
          </a:xfrm>
          <a:prstGeom prst="rect">
            <a:avLst/>
          </a:prstGeom>
          <a:solidFill>
            <a:srgbClr val="FFFFFF"/>
          </a:solidFill>
          <a:ln>
            <a:noFill/>
          </a:ln>
        </p:spPr>
        <p:txBody>
          <a:bodyPr wrap="square" lIns="91417" tIns="45709" rIns="91417" bIns="45709" rtlCol="0">
            <a:spAutoFit/>
          </a:bodyPr>
          <a:lstStyle/>
          <a:p>
            <a:r>
              <a:rPr lang="en-US" sz="1600" dirty="0" smtClean="0">
                <a:solidFill>
                  <a:srgbClr val="000000"/>
                </a:solidFill>
                <a:latin typeface="Trebuchet MS" pitchFamily="34" charset="0"/>
                <a:cs typeface="Arial" pitchFamily="34" charset="0"/>
              </a:rPr>
              <a:t>Blocks world revisited: [Gupta et al.’12]</a:t>
            </a:r>
          </a:p>
        </p:txBody>
      </p:sp>
      <p:sp>
        <p:nvSpPr>
          <p:cNvPr id="14" name="TextBox 13"/>
          <p:cNvSpPr txBox="1"/>
          <p:nvPr/>
        </p:nvSpPr>
        <p:spPr>
          <a:xfrm>
            <a:off x="354153" y="6228491"/>
            <a:ext cx="8076891" cy="646331"/>
          </a:xfrm>
          <a:prstGeom prst="rect">
            <a:avLst/>
          </a:prstGeom>
          <a:noFill/>
        </p:spPr>
        <p:txBody>
          <a:bodyPr wrap="none" rtlCol="0">
            <a:spAutoFit/>
          </a:bodyPr>
          <a:lstStyle/>
          <a:p>
            <a:r>
              <a:rPr lang="en-US" dirty="0" smtClean="0"/>
              <a:t>See also: [</a:t>
            </a:r>
            <a:r>
              <a:rPr lang="en-US" dirty="0" err="1" smtClean="0"/>
              <a:t>Glasner</a:t>
            </a:r>
            <a:r>
              <a:rPr lang="en-US" dirty="0" smtClean="0"/>
              <a:t> et al.’11], [</a:t>
            </a:r>
            <a:r>
              <a:rPr lang="en-US" dirty="0" err="1" smtClean="0"/>
              <a:t>Fouhey</a:t>
            </a:r>
            <a:r>
              <a:rPr lang="en-US" dirty="0" smtClean="0"/>
              <a:t> et al.’13], [Satkin&amp;Hebert’13], [Choi et al. ‘ 13], </a:t>
            </a:r>
          </a:p>
          <a:p>
            <a:r>
              <a:rPr lang="en-US" dirty="0" smtClean="0"/>
              <a:t>[</a:t>
            </a:r>
            <a:r>
              <a:rPr lang="en-US" dirty="0" err="1" smtClean="0"/>
              <a:t>Hejrati</a:t>
            </a:r>
            <a:r>
              <a:rPr lang="en-US" dirty="0" smtClean="0"/>
              <a:t> and </a:t>
            </a:r>
            <a:r>
              <a:rPr lang="en-US" dirty="0" err="1" smtClean="0"/>
              <a:t>Ramanan</a:t>
            </a:r>
            <a:r>
              <a:rPr lang="en-US" dirty="0" smtClean="0"/>
              <a:t> ‘14], [</a:t>
            </a:r>
            <a:r>
              <a:rPr lang="en-US" dirty="0" err="1" smtClean="0"/>
              <a:t>Savarese</a:t>
            </a:r>
            <a:r>
              <a:rPr lang="en-US" dirty="0" smtClean="0"/>
              <a:t> and </a:t>
            </a:r>
            <a:r>
              <a:rPr lang="en-US" dirty="0" err="1" smtClean="0"/>
              <a:t>Fei-Fei</a:t>
            </a:r>
            <a:r>
              <a:rPr lang="en-US" dirty="0" smtClean="0"/>
              <a:t> ‘ 07]…</a:t>
            </a:r>
            <a:endParaRPr lang="en-US"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22262" y="360363"/>
            <a:ext cx="8364538" cy="509587"/>
          </a:xfrm>
          <a:prstGeom prst="rect">
            <a:avLst/>
          </a:prstGeom>
        </p:spPr>
        <p:txBody>
          <a:bodyPr/>
          <a:lstStyle/>
          <a:p>
            <a:r>
              <a:rPr lang="en-US" dirty="0" smtClean="0">
                <a:latin typeface="+mj-lt"/>
              </a:rPr>
              <a:t>Why chairs?</a:t>
            </a:r>
            <a:endParaRPr lang="en-US" dirty="0">
              <a:latin typeface="+mj-lt"/>
            </a:endParaRPr>
          </a:p>
        </p:txBody>
      </p:sp>
      <p:pic>
        <p:nvPicPr>
          <p:cNvPr id="5" name="Picture 4"/>
          <p:cNvPicPr>
            <a:picLocks noChangeAspect="1"/>
          </p:cNvPicPr>
          <p:nvPr/>
        </p:nvPicPr>
        <p:blipFill rotWithShape="1">
          <a:blip r:embed="rId3"/>
          <a:srcRect r="61394"/>
          <a:stretch/>
        </p:blipFill>
        <p:spPr>
          <a:xfrm>
            <a:off x="762000" y="7467600"/>
            <a:ext cx="2603500" cy="2646029"/>
          </a:xfrm>
          <a:prstGeom prst="rect">
            <a:avLst/>
          </a:prstGeom>
        </p:spPr>
      </p:pic>
      <p:pic>
        <p:nvPicPr>
          <p:cNvPr id="6" name="Picture 5"/>
          <p:cNvPicPr>
            <a:picLocks noChangeAspect="1"/>
          </p:cNvPicPr>
          <p:nvPr/>
        </p:nvPicPr>
        <p:blipFill rotWithShape="1">
          <a:blip r:embed="rId3"/>
          <a:srcRect l="36723"/>
          <a:stretch/>
        </p:blipFill>
        <p:spPr>
          <a:xfrm>
            <a:off x="3517900" y="7505700"/>
            <a:ext cx="4267200" cy="2646029"/>
          </a:xfrm>
          <a:prstGeom prst="rect">
            <a:avLst/>
          </a:prstGeom>
        </p:spPr>
      </p:pic>
      <p:pic>
        <p:nvPicPr>
          <p:cNvPr id="13" name="Picture 12"/>
          <p:cNvPicPr>
            <a:picLocks noChangeAspect="1"/>
          </p:cNvPicPr>
          <p:nvPr/>
        </p:nvPicPr>
        <p:blipFill rotWithShape="1">
          <a:blip r:embed="rId3"/>
          <a:srcRect l="36723"/>
          <a:stretch/>
        </p:blipFill>
        <p:spPr>
          <a:xfrm>
            <a:off x="3419872" y="2060848"/>
            <a:ext cx="5947646" cy="3688049"/>
          </a:xfrm>
          <a:prstGeom prst="rect">
            <a:avLst/>
          </a:prstGeom>
        </p:spPr>
      </p:pic>
      <p:pic>
        <p:nvPicPr>
          <p:cNvPr id="12" name="Picture 11"/>
          <p:cNvPicPr>
            <a:picLocks noChangeAspect="1"/>
          </p:cNvPicPr>
          <p:nvPr/>
        </p:nvPicPr>
        <p:blipFill rotWithShape="1">
          <a:blip r:embed="rId3"/>
          <a:srcRect r="61394"/>
          <a:stretch/>
        </p:blipFill>
        <p:spPr>
          <a:xfrm>
            <a:off x="-36512" y="1879200"/>
            <a:ext cx="3862962" cy="3926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0363"/>
            <a:ext cx="8364538" cy="509587"/>
          </a:xfrm>
          <a:prstGeom prst="rect">
            <a:avLst/>
          </a:prstGeom>
        </p:spPr>
        <p:txBody>
          <a:bodyPr/>
          <a:lstStyle/>
          <a:p>
            <a:r>
              <a:rPr lang="x-none" dirty="0" smtClean="0">
                <a:latin typeface="+mj-lt"/>
              </a:rPr>
              <a:t>D</a:t>
            </a:r>
            <a:r>
              <a:rPr dirty="0" err="1" smtClean="0">
                <a:latin typeface="+mj-lt"/>
              </a:rPr>
              <a:t>ifficulty</a:t>
            </a:r>
            <a:r>
              <a:rPr lang="x-none" smtClean="0">
                <a:latin typeface="+mj-lt"/>
              </a:rPr>
              <a:t>:</a:t>
            </a:r>
            <a:r>
              <a:rPr lang="en-US" dirty="0" smtClean="0">
                <a:latin typeface="+mj-lt"/>
              </a:rPr>
              <a:t> </a:t>
            </a:r>
            <a:r>
              <a:rPr lang="x-none" smtClean="0">
                <a:latin typeface="+mj-lt"/>
              </a:rPr>
              <a:t>style</a:t>
            </a:r>
            <a:endParaRPr lang="en-US" dirty="0">
              <a:latin typeface="+mj-lt"/>
            </a:endParaRPr>
          </a:p>
        </p:txBody>
      </p:sp>
      <p:pic>
        <p:nvPicPr>
          <p:cNvPr id="5" name="Picture 4"/>
          <p:cNvPicPr>
            <a:picLocks noChangeAspect="1"/>
          </p:cNvPicPr>
          <p:nvPr/>
        </p:nvPicPr>
        <p:blipFill rotWithShape="1">
          <a:blip r:embed="rId3"/>
          <a:srcRect r="61394"/>
          <a:stretch/>
        </p:blipFill>
        <p:spPr>
          <a:xfrm>
            <a:off x="762000" y="7467600"/>
            <a:ext cx="2603500" cy="2646029"/>
          </a:xfrm>
          <a:prstGeom prst="rect">
            <a:avLst/>
          </a:prstGeom>
        </p:spPr>
      </p:pic>
      <p:pic>
        <p:nvPicPr>
          <p:cNvPr id="6" name="Picture 5"/>
          <p:cNvPicPr>
            <a:picLocks noChangeAspect="1"/>
          </p:cNvPicPr>
          <p:nvPr/>
        </p:nvPicPr>
        <p:blipFill rotWithShape="1">
          <a:blip r:embed="rId3"/>
          <a:srcRect l="36723"/>
          <a:stretch/>
        </p:blipFill>
        <p:spPr>
          <a:xfrm>
            <a:off x="3517900" y="7505700"/>
            <a:ext cx="4267200" cy="2646029"/>
          </a:xfrm>
          <a:prstGeom prst="rect">
            <a:avLst/>
          </a:prstGeom>
        </p:spPr>
      </p:pic>
      <p:pic>
        <p:nvPicPr>
          <p:cNvPr id="10" name="Picture 9" descr="image_3761.jpg"/>
          <p:cNvPicPr>
            <a:picLocks noChangeAspect="1"/>
          </p:cNvPicPr>
          <p:nvPr/>
        </p:nvPicPr>
        <p:blipFill>
          <a:blip r:embed="rId4"/>
          <a:srcRect l="21766" t="17568" r="45200" b="12162"/>
          <a:stretch>
            <a:fillRect/>
          </a:stretch>
        </p:blipFill>
        <p:spPr>
          <a:xfrm>
            <a:off x="4211960" y="1549046"/>
            <a:ext cx="3429000" cy="4857945"/>
          </a:xfrm>
          <a:prstGeom prst="rect">
            <a:avLst/>
          </a:prstGeom>
        </p:spPr>
      </p:pic>
      <p:pic>
        <p:nvPicPr>
          <p:cNvPr id="11" name="Picture 10" descr="view_4113.jpg"/>
          <p:cNvPicPr>
            <a:picLocks noChangeAspect="1"/>
          </p:cNvPicPr>
          <p:nvPr/>
        </p:nvPicPr>
        <p:blipFill>
          <a:blip r:embed="rId5"/>
          <a:srcRect l="34630" t="25556" r="35555" b="25555"/>
          <a:stretch>
            <a:fillRect/>
          </a:stretch>
        </p:blipFill>
        <p:spPr>
          <a:xfrm>
            <a:off x="683568" y="1409029"/>
            <a:ext cx="3048000" cy="4997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43000" y="6008687"/>
            <a:ext cx="8305800" cy="392113"/>
          </a:xfrm>
          <a:prstGeom prst="rect">
            <a:avLst/>
          </a:prstGeom>
        </p:spPr>
        <p:txBody>
          <a:bodyPr/>
          <a:lstStyle/>
          <a:p>
            <a:pPr>
              <a:buNone/>
            </a:pPr>
            <a:r>
              <a:rPr lang="en-US" sz="3800" dirty="0" smtClean="0"/>
              <a:t>1394 3D models from internet</a:t>
            </a:r>
            <a:endParaRPr lang="en-US" sz="3800" dirty="0"/>
          </a:p>
        </p:txBody>
      </p:sp>
      <p:sp>
        <p:nvSpPr>
          <p:cNvPr id="3" name="Title 2"/>
          <p:cNvSpPr>
            <a:spLocks noGrp="1"/>
          </p:cNvSpPr>
          <p:nvPr>
            <p:ph type="title" idx="4294967295"/>
          </p:nvPr>
        </p:nvSpPr>
        <p:spPr>
          <a:xfrm>
            <a:off x="322262" y="360363"/>
            <a:ext cx="8364538" cy="509587"/>
          </a:xfrm>
          <a:prstGeom prst="rect">
            <a:avLst/>
          </a:prstGeom>
        </p:spPr>
        <p:txBody>
          <a:bodyPr/>
          <a:lstStyle/>
          <a:p>
            <a:r>
              <a:rPr dirty="0" smtClean="0">
                <a:latin typeface="+mj-lt"/>
              </a:rPr>
              <a:t>Approach</a:t>
            </a:r>
            <a:r>
              <a:rPr lang="x-none" dirty="0" smtClean="0">
                <a:latin typeface="+mj-lt"/>
              </a:rPr>
              <a:t>: data-driven</a:t>
            </a:r>
            <a:endParaRPr lang="en-US" dirty="0">
              <a:latin typeface="+mj-lt"/>
            </a:endParaRPr>
          </a:p>
        </p:txBody>
      </p:sp>
      <p:pic>
        <p:nvPicPr>
          <p:cNvPr id="5" name="Picture 4"/>
          <p:cNvPicPr>
            <a:picLocks noChangeAspect="1"/>
          </p:cNvPicPr>
          <p:nvPr/>
        </p:nvPicPr>
        <p:blipFill>
          <a:blip r:embed="rId3"/>
          <a:srcRect r="25755"/>
          <a:stretch>
            <a:fillRect/>
          </a:stretch>
        </p:blipFill>
        <p:spPr>
          <a:xfrm>
            <a:off x="76200" y="1235383"/>
            <a:ext cx="8974138" cy="4708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22262" y="360363"/>
            <a:ext cx="8593138" cy="509587"/>
          </a:xfrm>
          <a:prstGeom prst="rect">
            <a:avLst/>
          </a:prstGeom>
        </p:spPr>
        <p:txBody>
          <a:bodyPr/>
          <a:lstStyle/>
          <a:p>
            <a:r>
              <a:rPr lang="x-none" dirty="0" smtClean="0">
                <a:latin typeface="+mj-lt"/>
              </a:rPr>
              <a:t>D</a:t>
            </a:r>
            <a:r>
              <a:rPr dirty="0" smtClean="0">
                <a:latin typeface="+mj-lt"/>
              </a:rPr>
              <a:t>ifficulty</a:t>
            </a:r>
            <a:r>
              <a:rPr lang="x-none" dirty="0" smtClean="0">
                <a:latin typeface="+mj-lt"/>
              </a:rPr>
              <a:t>: viewpoint</a:t>
            </a:r>
            <a:endParaRPr lang="en-US" dirty="0">
              <a:latin typeface="+mj-lt"/>
            </a:endParaRPr>
          </a:p>
        </p:txBody>
      </p:sp>
      <p:pic>
        <p:nvPicPr>
          <p:cNvPr id="5" name="Picture 4"/>
          <p:cNvPicPr>
            <a:picLocks noChangeAspect="1"/>
          </p:cNvPicPr>
          <p:nvPr/>
        </p:nvPicPr>
        <p:blipFill rotWithShape="1">
          <a:blip r:embed="rId3"/>
          <a:srcRect r="61394"/>
          <a:stretch/>
        </p:blipFill>
        <p:spPr>
          <a:xfrm>
            <a:off x="762000" y="7467600"/>
            <a:ext cx="2603500" cy="2646029"/>
          </a:xfrm>
          <a:prstGeom prst="rect">
            <a:avLst/>
          </a:prstGeom>
        </p:spPr>
      </p:pic>
      <p:pic>
        <p:nvPicPr>
          <p:cNvPr id="6" name="Picture 5"/>
          <p:cNvPicPr>
            <a:picLocks noChangeAspect="1"/>
          </p:cNvPicPr>
          <p:nvPr/>
        </p:nvPicPr>
        <p:blipFill rotWithShape="1">
          <a:blip r:embed="rId3"/>
          <a:srcRect l="36723"/>
          <a:stretch/>
        </p:blipFill>
        <p:spPr>
          <a:xfrm>
            <a:off x="3517900" y="7505700"/>
            <a:ext cx="4267200" cy="2646029"/>
          </a:xfrm>
          <a:prstGeom prst="rect">
            <a:avLst/>
          </a:prstGeom>
        </p:spPr>
      </p:pic>
      <p:pic>
        <p:nvPicPr>
          <p:cNvPr id="10" name="Picture 9" descr="image_2655.jpg"/>
          <p:cNvPicPr>
            <a:picLocks noChangeAspect="1"/>
          </p:cNvPicPr>
          <p:nvPr/>
        </p:nvPicPr>
        <p:blipFill>
          <a:blip r:embed="rId4"/>
          <a:srcRect l="35435" t="62000" r="27536"/>
          <a:stretch>
            <a:fillRect/>
          </a:stretch>
        </p:blipFill>
        <p:spPr>
          <a:xfrm>
            <a:off x="209704" y="1839995"/>
            <a:ext cx="2964831" cy="4568469"/>
          </a:xfrm>
          <a:prstGeom prst="rect">
            <a:avLst/>
          </a:prstGeom>
        </p:spPr>
      </p:pic>
      <p:pic>
        <p:nvPicPr>
          <p:cNvPr id="11" name="Picture 10" descr="image_1683.jpg"/>
          <p:cNvPicPr>
            <a:picLocks noChangeAspect="1"/>
          </p:cNvPicPr>
          <p:nvPr/>
        </p:nvPicPr>
        <p:blipFill>
          <a:blip r:embed="rId5"/>
          <a:srcRect l="56000" t="46396" r="22400"/>
          <a:stretch>
            <a:fillRect/>
          </a:stretch>
        </p:blipFill>
        <p:spPr>
          <a:xfrm>
            <a:off x="3392165" y="1839995"/>
            <a:ext cx="2764116" cy="4568469"/>
          </a:xfrm>
          <a:prstGeom prst="rect">
            <a:avLst/>
          </a:prstGeom>
        </p:spPr>
      </p:pic>
      <p:pic>
        <p:nvPicPr>
          <p:cNvPr id="12" name="Picture 11" descr="image_4113-1.jpg"/>
          <p:cNvPicPr>
            <a:picLocks noChangeAspect="1"/>
          </p:cNvPicPr>
          <p:nvPr/>
        </p:nvPicPr>
        <p:blipFill>
          <a:blip r:embed="rId6"/>
          <a:srcRect l="15766" t="1675" r="10360" b="5600"/>
          <a:stretch>
            <a:fillRect/>
          </a:stretch>
        </p:blipFill>
        <p:spPr>
          <a:xfrm>
            <a:off x="6491364" y="1852968"/>
            <a:ext cx="2424036" cy="45684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ir_camera_render.png"/>
          <p:cNvPicPr>
            <a:picLocks noChangeAspect="1"/>
          </p:cNvPicPr>
          <p:nvPr/>
        </p:nvPicPr>
        <p:blipFill>
          <a:blip r:embed="rId3"/>
          <a:stretch>
            <a:fillRect/>
          </a:stretch>
        </p:blipFill>
        <p:spPr>
          <a:xfrm>
            <a:off x="1134533" y="762000"/>
            <a:ext cx="6333067" cy="3562350"/>
          </a:xfrm>
          <a:prstGeom prst="rect">
            <a:avLst/>
          </a:prstGeom>
        </p:spPr>
      </p:pic>
      <p:sp>
        <p:nvSpPr>
          <p:cNvPr id="3" name="Title 2"/>
          <p:cNvSpPr>
            <a:spLocks noGrp="1"/>
          </p:cNvSpPr>
          <p:nvPr>
            <p:ph type="title" idx="4294967295"/>
          </p:nvPr>
        </p:nvSpPr>
        <p:spPr>
          <a:xfrm>
            <a:off x="322262" y="360363"/>
            <a:ext cx="8364538" cy="509587"/>
          </a:xfrm>
          <a:prstGeom prst="rect">
            <a:avLst/>
          </a:prstGeom>
        </p:spPr>
        <p:txBody>
          <a:bodyPr/>
          <a:lstStyle/>
          <a:p>
            <a:r>
              <a:rPr dirty="0" smtClean="0">
                <a:latin typeface="+mj-lt"/>
              </a:rPr>
              <a:t>Approach</a:t>
            </a:r>
            <a:r>
              <a:rPr lang="x-none" dirty="0" smtClean="0">
                <a:latin typeface="+mj-lt"/>
              </a:rPr>
              <a:t>: use 3D models</a:t>
            </a:r>
            <a:endParaRPr lang="en-US" dirty="0">
              <a:latin typeface="+mj-lt"/>
            </a:endParaRPr>
          </a:p>
        </p:txBody>
      </p:sp>
      <p:pic>
        <p:nvPicPr>
          <p:cNvPr id="6" name="Picture 5" descr="viewpoints.png"/>
          <p:cNvPicPr>
            <a:picLocks noChangeAspect="1"/>
          </p:cNvPicPr>
          <p:nvPr/>
        </p:nvPicPr>
        <p:blipFill>
          <a:blip r:embed="rId4"/>
          <a:srcRect t="50000" b="11458"/>
          <a:stretch>
            <a:fillRect/>
          </a:stretch>
        </p:blipFill>
        <p:spPr>
          <a:xfrm>
            <a:off x="-7848600" y="4038600"/>
            <a:ext cx="7315200" cy="2819400"/>
          </a:xfrm>
          <a:prstGeom prst="rect">
            <a:avLst/>
          </a:prstGeom>
        </p:spPr>
      </p:pic>
      <p:sp>
        <p:nvSpPr>
          <p:cNvPr id="10" name="TextBox 9"/>
          <p:cNvSpPr txBox="1"/>
          <p:nvPr/>
        </p:nvSpPr>
        <p:spPr>
          <a:xfrm>
            <a:off x="7213835" y="3790652"/>
            <a:ext cx="1625365" cy="2000548"/>
          </a:xfrm>
          <a:prstGeom prst="rect">
            <a:avLst/>
          </a:prstGeom>
          <a:noFill/>
        </p:spPr>
        <p:txBody>
          <a:bodyPr wrap="none" rtlCol="0">
            <a:spAutoFit/>
          </a:bodyPr>
          <a:lstStyle/>
          <a:p>
            <a:r>
              <a:rPr lang="en-US" sz="3200" dirty="0" smtClean="0"/>
              <a:t>62 views</a:t>
            </a:r>
          </a:p>
          <a:p>
            <a:endParaRPr lang="en-US" sz="3200" dirty="0" smtClean="0"/>
          </a:p>
          <a:p>
            <a:r>
              <a:rPr lang="en-US" sz="6000" dirty="0" smtClean="0"/>
              <a:t>  </a:t>
            </a:r>
            <a:endParaRPr lang="en-US" sz="6000" dirty="0"/>
          </a:p>
        </p:txBody>
      </p:sp>
      <p:pic>
        <p:nvPicPr>
          <p:cNvPr id="7" name="Picture 6" descr="test_all_views.jpg"/>
          <p:cNvPicPr>
            <a:picLocks noChangeAspect="1"/>
          </p:cNvPicPr>
          <p:nvPr/>
        </p:nvPicPr>
        <p:blipFill>
          <a:blip r:embed="rId5"/>
          <a:stretch>
            <a:fillRect/>
          </a:stretch>
        </p:blipFill>
        <p:spPr>
          <a:xfrm>
            <a:off x="0" y="4572000"/>
            <a:ext cx="9144000" cy="2286000"/>
          </a:xfrm>
          <a:prstGeom prst="rect">
            <a:avLst/>
          </a:prstGeom>
        </p:spPr>
      </p:pic>
      <p:pic>
        <p:nvPicPr>
          <p:cNvPr id="8" name="Picture 7" descr="render.png"/>
          <p:cNvPicPr>
            <a:picLocks noChangeAspect="1"/>
          </p:cNvPicPr>
          <p:nvPr/>
        </p:nvPicPr>
        <p:blipFill>
          <a:blip r:embed="rId6">
            <a:clrChange>
              <a:clrFrom>
                <a:srgbClr val="FFFFFF"/>
              </a:clrFrom>
              <a:clrTo>
                <a:srgbClr val="FFFFFF">
                  <a:alpha val="0"/>
                </a:srgbClr>
              </a:clrTo>
            </a:clrChange>
          </a:blip>
          <a:stretch>
            <a:fillRect/>
          </a:stretch>
        </p:blipFill>
        <p:spPr>
          <a:xfrm>
            <a:off x="-3962400" y="0"/>
            <a:ext cx="3790652" cy="37906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_chairs_3.png"/>
          <p:cNvPicPr>
            <a:picLocks noChangeAspect="1"/>
          </p:cNvPicPr>
          <p:nvPr/>
        </p:nvPicPr>
        <p:blipFill rotWithShape="1">
          <a:blip r:embed="rId4">
            <a:extLst>
              <a:ext uri="{28A0092B-C50C-407E-A947-70E740481C1C}">
                <a14:useLocalDpi xmlns:a14="http://schemas.microsoft.com/office/drawing/2010/main" val="0"/>
              </a:ext>
            </a:extLst>
          </a:blip>
          <a:srcRect l="-498" r="15514" b="26015"/>
          <a:stretch/>
        </p:blipFill>
        <p:spPr>
          <a:xfrm>
            <a:off x="1547664" y="3185"/>
            <a:ext cx="6912768" cy="6018103"/>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108220825"/>
              </p:ext>
            </p:extLst>
          </p:nvPr>
        </p:nvGraphicFramePr>
        <p:xfrm>
          <a:off x="-1764704" y="2708920"/>
          <a:ext cx="1541463" cy="409575"/>
        </p:xfrm>
        <a:graphic>
          <a:graphicData uri="http://schemas.openxmlformats.org/presentationml/2006/ole">
            <mc:AlternateContent xmlns:mc="http://schemas.openxmlformats.org/markup-compatibility/2006">
              <mc:Choice xmlns:v="urn:schemas-microsoft-com:vml" Requires="v">
                <p:oleObj spid="_x0000_s2268" name="Equation" r:id="rId5" imgW="812800" imgH="215900" progId="Equation.3">
                  <p:embed/>
                </p:oleObj>
              </mc:Choice>
              <mc:Fallback>
                <p:oleObj name="Equation" r:id="rId5" imgW="812800" imgH="215900" progId="Equation.3">
                  <p:embed/>
                  <p:pic>
                    <p:nvPicPr>
                      <p:cNvPr id="0"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4704" y="2708920"/>
                        <a:ext cx="1541463"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179512" y="2702164"/>
            <a:ext cx="1093569" cy="646331"/>
          </a:xfrm>
          <a:prstGeom prst="rect">
            <a:avLst/>
          </a:prstGeom>
        </p:spPr>
        <p:txBody>
          <a:bodyPr wrap="none">
            <a:spAutoFit/>
          </a:bodyPr>
          <a:lstStyle/>
          <a:p>
            <a:r>
              <a:rPr lang="en-US" sz="3600" dirty="0" smtClean="0"/>
              <a:t>Style</a:t>
            </a:r>
            <a:endParaRPr lang="en-US" sz="3600" dirty="0"/>
          </a:p>
        </p:txBody>
      </p:sp>
      <p:sp>
        <p:nvSpPr>
          <p:cNvPr id="8" name="Rectangle 7"/>
          <p:cNvSpPr/>
          <p:nvPr/>
        </p:nvSpPr>
        <p:spPr>
          <a:xfrm>
            <a:off x="4280089" y="6093296"/>
            <a:ext cx="2092111" cy="646331"/>
          </a:xfrm>
          <a:prstGeom prst="rect">
            <a:avLst/>
          </a:prstGeom>
        </p:spPr>
        <p:txBody>
          <a:bodyPr wrap="none">
            <a:spAutoFit/>
          </a:bodyPr>
          <a:lstStyle/>
          <a:p>
            <a:r>
              <a:rPr lang="en-US" sz="3600" dirty="0" smtClean="0"/>
              <a:t>Viewpoint</a:t>
            </a:r>
            <a:endParaRPr lang="en-US" sz="3600" dirty="0"/>
          </a:p>
        </p:txBody>
      </p:sp>
      <p:graphicFrame>
        <p:nvGraphicFramePr>
          <p:cNvPr id="9" name="Object 8"/>
          <p:cNvGraphicFramePr>
            <a:graphicFrameLocks noChangeAspect="1"/>
          </p:cNvGraphicFramePr>
          <p:nvPr>
            <p:extLst>
              <p:ext uri="{D42A27DB-BD31-4B8C-83A1-F6EECF244321}">
                <p14:modId xmlns:p14="http://schemas.microsoft.com/office/powerpoint/2010/main" val="3730277240"/>
              </p:ext>
            </p:extLst>
          </p:nvPr>
        </p:nvGraphicFramePr>
        <p:xfrm>
          <a:off x="9144000" y="6219825"/>
          <a:ext cx="1612900" cy="409575"/>
        </p:xfrm>
        <a:graphic>
          <a:graphicData uri="http://schemas.openxmlformats.org/presentationml/2006/ole">
            <mc:AlternateContent xmlns:mc="http://schemas.openxmlformats.org/markup-compatibility/2006">
              <mc:Choice xmlns:v="urn:schemas-microsoft-com:vml" Requires="v">
                <p:oleObj spid="_x0000_s2269" name="Equation" r:id="rId7" imgW="850900" imgH="215900" progId="Equation.3">
                  <p:embed/>
                </p:oleObj>
              </mc:Choice>
              <mc:Fallback>
                <p:oleObj name="Equation" r:id="rId7" imgW="850900" imgH="215900" progId="Equation.3">
                  <p:embed/>
                  <p:pic>
                    <p:nvPicPr>
                      <p:cNvPr id="0" name="Picture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6219825"/>
                        <a:ext cx="16129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bwMode="auto">
          <a:xfrm flipV="1">
            <a:off x="1547664" y="404664"/>
            <a:ext cx="0" cy="5920210"/>
          </a:xfrm>
          <a:prstGeom prst="straightConnector1">
            <a:avLst/>
          </a:prstGeom>
          <a:ln w="38100">
            <a:headEnd type="none" w="med" len="med"/>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bwMode="auto">
          <a:xfrm flipV="1">
            <a:off x="1547664" y="6021288"/>
            <a:ext cx="7128792" cy="38100"/>
          </a:xfrm>
          <a:prstGeom prst="straightConnector1">
            <a:avLst/>
          </a:prstGeom>
          <a:ln w="38100">
            <a:headEnd type="none" w="med" len="med"/>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57713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700-1.jpg"/>
          <p:cNvPicPr>
            <a:picLocks noChangeAspect="1"/>
          </p:cNvPicPr>
          <p:nvPr/>
        </p:nvPicPr>
        <p:blipFill>
          <a:blip r:embed="rId3">
            <a:alphaModFix/>
          </a:blip>
          <a:srcRect l="26194" t="10000" r="25716"/>
          <a:stretch>
            <a:fillRect/>
          </a:stretch>
        </p:blipFill>
        <p:spPr>
          <a:xfrm>
            <a:off x="4648200" y="1240155"/>
            <a:ext cx="3405188" cy="4779645"/>
          </a:xfrm>
          <a:prstGeom prst="rect">
            <a:avLst/>
          </a:prstGeom>
        </p:spPr>
      </p:pic>
      <p:sp>
        <p:nvSpPr>
          <p:cNvPr id="4" name="Title 2"/>
          <p:cNvSpPr txBox="1">
            <a:spLocks/>
          </p:cNvSpPr>
          <p:nvPr/>
        </p:nvSpPr>
        <p:spPr>
          <a:xfrm>
            <a:off x="322262" y="228600"/>
            <a:ext cx="8364538" cy="509587"/>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x-none" sz="4400" b="0" i="0" u="none" strike="noStrike" kern="1200" cap="none" spc="0" normalizeH="0" baseline="0" noProof="0" dirty="0" smtClean="0">
                <a:ln>
                  <a:noFill/>
                </a:ln>
                <a:solidFill>
                  <a:schemeClr val="tx1"/>
                </a:solidFill>
                <a:effectLst/>
                <a:uLnTx/>
                <a:uFillTx/>
                <a:latin typeface="+mj-lt"/>
                <a:ea typeface="+mj-ea"/>
                <a:cs typeface="+mj-cs"/>
              </a:rPr>
              <a:t>D</a:t>
            </a:r>
            <a:r>
              <a:rPr kumimoji="0" sz="4400" b="0" i="0" u="none" strike="noStrike" kern="1200" cap="none" spc="0" normalizeH="0" baseline="0" noProof="0" dirty="0" smtClean="0">
                <a:ln>
                  <a:noFill/>
                </a:ln>
                <a:solidFill>
                  <a:schemeClr val="tx1"/>
                </a:solidFill>
                <a:effectLst/>
                <a:uLnTx/>
                <a:uFillTx/>
                <a:latin typeface="+mj-lt"/>
                <a:ea typeface="+mj-ea"/>
                <a:cs typeface="+mj-cs"/>
              </a:rPr>
              <a:t>ifficulty</a:t>
            </a:r>
            <a:r>
              <a:rPr kumimoji="0" lang="x-none" sz="4400" b="0" i="0" u="none" strike="noStrike" kern="1200" cap="none" spc="0" normalizeH="0" baseline="0" noProof="0" smtClean="0">
                <a:ln>
                  <a:noFill/>
                </a:ln>
                <a:solidFill>
                  <a:schemeClr val="tx1"/>
                </a:solidFill>
                <a:effectLst/>
                <a:uLnTx/>
                <a:uFillTx/>
                <a:latin typeface="+mj-lt"/>
                <a:ea typeface="+mj-ea"/>
                <a:cs typeface="+mj-cs"/>
              </a:rPr>
              <a:t>: </a:t>
            </a:r>
            <a:r>
              <a:rPr lang="en-US" sz="4400" dirty="0" smtClean="0">
                <a:latin typeface="+mj-lt"/>
                <a:ea typeface="+mj-ea"/>
                <a:cs typeface="+mj-cs"/>
              </a:rPr>
              <a:t>approximate </a:t>
            </a:r>
            <a:r>
              <a:rPr kumimoji="0" lang="x-none" sz="4400" b="0" i="0" u="none" strike="noStrike" kern="1200" cap="none" spc="0" normalizeH="0" noProof="0" smtClean="0">
                <a:ln>
                  <a:noFill/>
                </a:ln>
                <a:solidFill>
                  <a:schemeClr val="tx1"/>
                </a:solidFill>
                <a:effectLst/>
                <a:uLnTx/>
                <a:uFillTx/>
                <a:latin typeface="+mj-lt"/>
                <a:ea typeface="+mj-ea"/>
                <a:cs typeface="+mj-cs"/>
              </a:rPr>
              <a:t>style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view_700-1.jpg"/>
          <p:cNvPicPr>
            <a:picLocks noChangeAspect="1"/>
          </p:cNvPicPr>
          <p:nvPr/>
        </p:nvPicPr>
        <p:blipFill>
          <a:blip r:embed="rId4">
            <a:alphaModFix/>
          </a:blip>
          <a:srcRect l="32222" t="30000" r="34444" b="24444"/>
          <a:stretch>
            <a:fillRect/>
          </a:stretch>
        </p:blipFill>
        <p:spPr>
          <a:xfrm>
            <a:off x="1143000" y="2667000"/>
            <a:ext cx="2286000" cy="3124200"/>
          </a:xfrm>
          <a:prstGeom prst="rect">
            <a:avLst/>
          </a:prstGeom>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age_2406.jpg"/>
          <p:cNvPicPr>
            <a:picLocks noChangeAspect="1"/>
          </p:cNvPicPr>
          <p:nvPr/>
        </p:nvPicPr>
        <p:blipFill>
          <a:blip r:embed="rId3"/>
          <a:srcRect l="44000" t="3600" r="-124"/>
          <a:stretch>
            <a:fillRect/>
          </a:stretch>
        </p:blipFill>
        <p:spPr>
          <a:xfrm>
            <a:off x="2209800" y="937938"/>
            <a:ext cx="3944869" cy="5081862"/>
          </a:xfrm>
          <a:prstGeom prst="rect">
            <a:avLst/>
          </a:prstGeom>
        </p:spPr>
      </p:pic>
      <p:sp>
        <p:nvSpPr>
          <p:cNvPr id="3" name="Title 2"/>
          <p:cNvSpPr>
            <a:spLocks noGrp="1"/>
          </p:cNvSpPr>
          <p:nvPr>
            <p:ph type="title" idx="4294967295"/>
          </p:nvPr>
        </p:nvSpPr>
        <p:spPr>
          <a:xfrm>
            <a:off x="0" y="76200"/>
            <a:ext cx="8364538" cy="509587"/>
          </a:xfrm>
          <a:prstGeom prst="rect">
            <a:avLst/>
          </a:prstGeom>
        </p:spPr>
        <p:txBody>
          <a:bodyPr/>
          <a:lstStyle/>
          <a:p>
            <a:r>
              <a:rPr lang="en-US" dirty="0" smtClean="0"/>
              <a:t>Sit on the chair!</a:t>
            </a:r>
            <a:endParaRPr lang="en-US" dirty="0"/>
          </a:p>
        </p:txBody>
      </p:sp>
      <p:pic>
        <p:nvPicPr>
          <p:cNvPr id="6" name="Picture 5" descr="robot_question.png"/>
          <p:cNvPicPr>
            <a:picLocks noChangeAspect="1"/>
          </p:cNvPicPr>
          <p:nvPr/>
        </p:nvPicPr>
        <p:blipFill>
          <a:blip r:embed="rId4"/>
          <a:stretch>
            <a:fillRect/>
          </a:stretch>
        </p:blipFill>
        <p:spPr>
          <a:xfrm>
            <a:off x="6307069" y="3657600"/>
            <a:ext cx="2710189" cy="2434300"/>
          </a:xfrm>
          <a:prstGeom prst="rect">
            <a:avLst/>
          </a:prstGeom>
        </p:spPr>
      </p:pic>
      <p:pic>
        <p:nvPicPr>
          <p:cNvPr id="9" name="Picture 8" descr="robot_questiong.png"/>
          <p:cNvPicPr>
            <a:picLocks noChangeAspect="1"/>
          </p:cNvPicPr>
          <p:nvPr/>
        </p:nvPicPr>
        <p:blipFill>
          <a:blip r:embed="rId5"/>
          <a:stretch>
            <a:fillRect/>
          </a:stretch>
        </p:blipFill>
        <p:spPr>
          <a:xfrm>
            <a:off x="6307069" y="3657600"/>
            <a:ext cx="2710189" cy="243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700-1.jpg"/>
          <p:cNvPicPr>
            <a:picLocks noChangeAspect="1"/>
          </p:cNvPicPr>
          <p:nvPr/>
        </p:nvPicPr>
        <p:blipFill>
          <a:blip r:embed="rId3">
            <a:alphaModFix/>
          </a:blip>
          <a:srcRect l="26194" t="10000" r="25716"/>
          <a:stretch>
            <a:fillRect/>
          </a:stretch>
        </p:blipFill>
        <p:spPr>
          <a:xfrm>
            <a:off x="4648200" y="1240155"/>
            <a:ext cx="3405188" cy="4779645"/>
          </a:xfrm>
          <a:prstGeom prst="rect">
            <a:avLst/>
          </a:prstGeom>
        </p:spPr>
      </p:pic>
      <p:pic>
        <p:nvPicPr>
          <p:cNvPr id="65" name="Picture 64" descr="view_700-1.jpg"/>
          <p:cNvPicPr>
            <a:picLocks noChangeAspect="1"/>
          </p:cNvPicPr>
          <p:nvPr/>
        </p:nvPicPr>
        <p:blipFill>
          <a:blip r:embed="rId4">
            <a:clrChange>
              <a:clrFrom>
                <a:srgbClr val="FFFFFF"/>
              </a:clrFrom>
              <a:clrTo>
                <a:srgbClr val="FFFFFF">
                  <a:alpha val="0"/>
                </a:srgbClr>
              </a:clrTo>
            </a:clrChange>
            <a:alphaModFix/>
          </a:blip>
          <a:srcRect l="32222" t="30000" r="34444" b="24444"/>
          <a:stretch>
            <a:fillRect/>
          </a:stretch>
        </p:blipFill>
        <p:spPr>
          <a:xfrm>
            <a:off x="5165348" y="2636912"/>
            <a:ext cx="2358980" cy="3223939"/>
          </a:xfrm>
          <a:prstGeom prst="rect">
            <a:avLst/>
          </a:prstGeom>
        </p:spPr>
      </p:pic>
      <p:pic>
        <p:nvPicPr>
          <p:cNvPr id="15" name="Picture 14" descr="view_700-1.jpg"/>
          <p:cNvPicPr>
            <a:picLocks noChangeAspect="1"/>
          </p:cNvPicPr>
          <p:nvPr/>
        </p:nvPicPr>
        <p:blipFill>
          <a:blip r:embed="rId4">
            <a:alphaModFix/>
          </a:blip>
          <a:srcRect l="32222" t="30000" r="34444" b="24444"/>
          <a:stretch>
            <a:fillRect/>
          </a:stretch>
        </p:blipFill>
        <p:spPr>
          <a:xfrm>
            <a:off x="1198756" y="2667000"/>
            <a:ext cx="2230244" cy="3048000"/>
          </a:xfrm>
          <a:prstGeom prst="rect">
            <a:avLst/>
          </a:prstGeom>
        </p:spPr>
      </p:pic>
      <p:pic>
        <p:nvPicPr>
          <p:cNvPr id="16" name="Picture 15" descr="view_700-1.jpg"/>
          <p:cNvPicPr>
            <a:picLocks noChangeAspect="1"/>
          </p:cNvPicPr>
          <p:nvPr/>
        </p:nvPicPr>
        <p:blipFill>
          <a:blip r:embed="rId4">
            <a:alphaModFix/>
          </a:blip>
          <a:srcRect l="32222" t="30000" r="34444" b="24444"/>
          <a:stretch>
            <a:fillRect/>
          </a:stretch>
        </p:blipFill>
        <p:spPr>
          <a:xfrm>
            <a:off x="1143000" y="2667000"/>
            <a:ext cx="2286000" cy="3124200"/>
          </a:xfrm>
          <a:prstGeom prst="rect">
            <a:avLst/>
          </a:prstGeom>
        </p:spPr>
      </p:pic>
      <p:sp>
        <p:nvSpPr>
          <p:cNvPr id="4" name="Title 2"/>
          <p:cNvSpPr txBox="1">
            <a:spLocks/>
          </p:cNvSpPr>
          <p:nvPr/>
        </p:nvSpPr>
        <p:spPr>
          <a:xfrm>
            <a:off x="322262" y="228600"/>
            <a:ext cx="8364538" cy="509587"/>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x-none" sz="4400" b="0" i="0" u="none" strike="noStrike" kern="1200" cap="none" spc="0" normalizeH="0" baseline="0" noProof="0" smtClean="0">
                <a:ln>
                  <a:noFill/>
                </a:ln>
                <a:solidFill>
                  <a:schemeClr val="tx1"/>
                </a:solidFill>
                <a:effectLst/>
                <a:uLnTx/>
                <a:uFillTx/>
                <a:latin typeface="+mj-lt"/>
                <a:ea typeface="+mj-ea"/>
                <a:cs typeface="+mj-cs"/>
              </a:rPr>
              <a:t>D</a:t>
            </a:r>
            <a:r>
              <a:rPr kumimoji="0" sz="4400" b="0" i="0" u="none" strike="noStrike" kern="1200" cap="none" spc="0" normalizeH="0" baseline="0" noProof="0" smtClean="0">
                <a:ln>
                  <a:noFill/>
                </a:ln>
                <a:solidFill>
                  <a:schemeClr val="tx1"/>
                </a:solidFill>
                <a:effectLst/>
                <a:uLnTx/>
                <a:uFillTx/>
                <a:latin typeface="+mj-lt"/>
                <a:ea typeface="+mj-ea"/>
                <a:cs typeface="+mj-cs"/>
              </a:rPr>
              <a:t>ifficulty</a:t>
            </a:r>
            <a:r>
              <a:rPr kumimoji="0" lang="x-none" sz="4400" b="0" i="0" u="none" strike="noStrike" kern="1200" cap="none" spc="0" normalizeH="0" baseline="0" noProof="0" smtClean="0">
                <a:ln>
                  <a:noFill/>
                </a:ln>
                <a:solidFill>
                  <a:schemeClr val="tx1"/>
                </a:solidFill>
                <a:effectLst/>
                <a:uLnTx/>
                <a:uFillTx/>
                <a:latin typeface="+mj-lt"/>
                <a:ea typeface="+mj-ea"/>
                <a:cs typeface="+mj-cs"/>
              </a:rPr>
              <a:t>: approximate style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79742219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700-1.jpg"/>
          <p:cNvPicPr>
            <a:picLocks noChangeAspect="1"/>
          </p:cNvPicPr>
          <p:nvPr/>
        </p:nvPicPr>
        <p:blipFill>
          <a:blip r:embed="rId3">
            <a:alphaModFix/>
          </a:blip>
          <a:srcRect l="26194" t="10000" r="25716"/>
          <a:stretch>
            <a:fillRect/>
          </a:stretch>
        </p:blipFill>
        <p:spPr>
          <a:xfrm>
            <a:off x="4648200" y="1240155"/>
            <a:ext cx="3405188" cy="4779645"/>
          </a:xfrm>
          <a:prstGeom prst="rect">
            <a:avLst/>
          </a:prstGeom>
        </p:spPr>
      </p:pic>
      <p:sp>
        <p:nvSpPr>
          <p:cNvPr id="4" name="Title 2"/>
          <p:cNvSpPr txBox="1">
            <a:spLocks/>
          </p:cNvSpPr>
          <p:nvPr/>
        </p:nvSpPr>
        <p:spPr>
          <a:xfrm>
            <a:off x="322262" y="228600"/>
            <a:ext cx="8364538" cy="509587"/>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x-none" sz="4400" b="0" i="0" u="none" strike="noStrike" kern="1200" cap="none" spc="0" normalizeH="0" baseline="0" noProof="0" dirty="0" smtClean="0">
                <a:ln>
                  <a:noFill/>
                </a:ln>
                <a:solidFill>
                  <a:schemeClr val="tx1"/>
                </a:solidFill>
                <a:effectLst/>
                <a:uLnTx/>
                <a:uFillTx/>
                <a:latin typeface="+mj-lt"/>
                <a:ea typeface="+mj-ea"/>
                <a:cs typeface="+mj-cs"/>
              </a:rPr>
              <a:t>D</a:t>
            </a:r>
            <a:r>
              <a:rPr kumimoji="0" sz="4400" b="0" i="0" u="none" strike="noStrike" kern="1200" cap="none" spc="0" normalizeH="0" baseline="0" noProof="0" dirty="0" smtClean="0">
                <a:ln>
                  <a:noFill/>
                </a:ln>
                <a:solidFill>
                  <a:schemeClr val="tx1"/>
                </a:solidFill>
                <a:effectLst/>
                <a:uLnTx/>
                <a:uFillTx/>
                <a:latin typeface="+mj-lt"/>
                <a:ea typeface="+mj-ea"/>
                <a:cs typeface="+mj-cs"/>
              </a:rPr>
              <a:t>ifficulty</a:t>
            </a:r>
            <a:r>
              <a:rPr kumimoji="0" lang="x-none" sz="4400" b="0" i="0" u="none" strike="noStrike" kern="1200" cap="none" spc="0" normalizeH="0" baseline="0" noProof="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approximate </a:t>
            </a:r>
            <a:r>
              <a:rPr kumimoji="0" lang="x-none" sz="4400" b="0" i="0" u="none" strike="noStrike" kern="1200" cap="none" spc="0" normalizeH="0" noProof="0" smtClean="0">
                <a:ln>
                  <a:noFill/>
                </a:ln>
                <a:solidFill>
                  <a:schemeClr val="tx1"/>
                </a:solidFill>
                <a:effectLst/>
                <a:uLnTx/>
                <a:uFillTx/>
                <a:latin typeface="+mj-lt"/>
                <a:ea typeface="+mj-ea"/>
                <a:cs typeface="+mj-cs"/>
              </a:rPr>
              <a:t>style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view_700-1.jpg"/>
          <p:cNvPicPr>
            <a:picLocks noChangeAspect="1"/>
          </p:cNvPicPr>
          <p:nvPr/>
        </p:nvPicPr>
        <p:blipFill>
          <a:blip r:embed="rId4">
            <a:alphaModFix/>
          </a:blip>
          <a:srcRect l="32222" t="30000" r="34444" b="24444"/>
          <a:stretch>
            <a:fillRect/>
          </a:stretch>
        </p:blipFill>
        <p:spPr>
          <a:xfrm>
            <a:off x="1143000" y="2667000"/>
            <a:ext cx="2286000" cy="3124200"/>
          </a:xfrm>
          <a:prstGeom prst="rect">
            <a:avLst/>
          </a:prstGeom>
        </p:spPr>
      </p:pic>
      <p:cxnSp>
        <p:nvCxnSpPr>
          <p:cNvPr id="7" name="Straight Arrow Connector 6"/>
          <p:cNvCxnSpPr/>
          <p:nvPr/>
        </p:nvCxnSpPr>
        <p:spPr>
          <a:xfrm>
            <a:off x="5796136" y="2780928"/>
            <a:ext cx="0" cy="360040"/>
          </a:xfrm>
          <a:prstGeom prst="straightConnector1">
            <a:avLst/>
          </a:prstGeom>
          <a:ln w="38100">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835696" y="2780928"/>
            <a:ext cx="0" cy="36004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619672" y="5157192"/>
            <a:ext cx="21602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411760" y="5445224"/>
            <a:ext cx="207640"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rot="871023">
            <a:off x="1619672" y="4451499"/>
            <a:ext cx="1080120" cy="36004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rot="653595">
            <a:off x="5724128" y="4437112"/>
            <a:ext cx="1080120" cy="36004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2"/>
          <p:cNvCxnSpPr/>
          <p:nvPr/>
        </p:nvCxnSpPr>
        <p:spPr>
          <a:xfrm>
            <a:off x="5825135" y="5157192"/>
            <a:ext cx="763089" cy="288032"/>
          </a:xfrm>
          <a:prstGeom prst="straightConnector1">
            <a:avLst/>
          </a:prstGeom>
          <a:ln w="38100">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700-1.jpg"/>
          <p:cNvPicPr>
            <a:picLocks noChangeAspect="1"/>
          </p:cNvPicPr>
          <p:nvPr/>
        </p:nvPicPr>
        <p:blipFill>
          <a:blip r:embed="rId3">
            <a:alphaModFix/>
          </a:blip>
          <a:srcRect l="26194" t="10000" r="25716"/>
          <a:stretch>
            <a:fillRect/>
          </a:stretch>
        </p:blipFill>
        <p:spPr>
          <a:xfrm>
            <a:off x="4648200" y="1240155"/>
            <a:ext cx="3405188" cy="4779645"/>
          </a:xfrm>
          <a:prstGeom prst="rect">
            <a:avLst/>
          </a:prstGeom>
        </p:spPr>
      </p:pic>
      <p:pic>
        <p:nvPicPr>
          <p:cNvPr id="29" name="Picture 28" descr="view_700-1.jpg"/>
          <p:cNvPicPr>
            <a:picLocks noChangeAspect="1"/>
          </p:cNvPicPr>
          <p:nvPr/>
        </p:nvPicPr>
        <p:blipFill>
          <a:blip r:embed="rId4">
            <a:clrChange>
              <a:clrFrom>
                <a:srgbClr val="FFFFFF"/>
              </a:clrFrom>
              <a:clrTo>
                <a:srgbClr val="FFFFFF">
                  <a:alpha val="0"/>
                </a:srgbClr>
              </a:clrTo>
            </a:clrChange>
            <a:alphaModFix/>
          </a:blip>
          <a:srcRect l="32222" t="30000" r="34444" b="24444"/>
          <a:stretch>
            <a:fillRect/>
          </a:stretch>
        </p:blipFill>
        <p:spPr>
          <a:xfrm>
            <a:off x="5237356" y="2667000"/>
            <a:ext cx="2230244" cy="3048000"/>
          </a:xfrm>
          <a:prstGeom prst="rect">
            <a:avLst/>
          </a:prstGeom>
        </p:spPr>
      </p:pic>
      <p:pic>
        <p:nvPicPr>
          <p:cNvPr id="15" name="Picture 14" descr="view_700-1.jpg"/>
          <p:cNvPicPr>
            <a:picLocks noChangeAspect="1"/>
          </p:cNvPicPr>
          <p:nvPr/>
        </p:nvPicPr>
        <p:blipFill>
          <a:blip r:embed="rId4">
            <a:alphaModFix/>
          </a:blip>
          <a:srcRect l="32222" t="30000" r="34444" b="24444"/>
          <a:stretch>
            <a:fillRect/>
          </a:stretch>
        </p:blipFill>
        <p:spPr>
          <a:xfrm>
            <a:off x="1198756" y="2667000"/>
            <a:ext cx="2230244" cy="3048000"/>
          </a:xfrm>
          <a:prstGeom prst="rect">
            <a:avLst/>
          </a:prstGeom>
        </p:spPr>
      </p:pic>
      <p:pic>
        <p:nvPicPr>
          <p:cNvPr id="16" name="Picture 15" descr="view_700-1.jpg"/>
          <p:cNvPicPr>
            <a:picLocks noChangeAspect="1"/>
          </p:cNvPicPr>
          <p:nvPr/>
        </p:nvPicPr>
        <p:blipFill>
          <a:blip r:embed="rId4">
            <a:alphaModFix amt="46000"/>
          </a:blip>
          <a:srcRect l="32222" t="30000" r="34444" b="24444"/>
          <a:stretch>
            <a:fillRect/>
          </a:stretch>
        </p:blipFill>
        <p:spPr>
          <a:xfrm>
            <a:off x="1143000" y="2667000"/>
            <a:ext cx="2286000" cy="3124200"/>
          </a:xfrm>
          <a:prstGeom prst="rect">
            <a:avLst/>
          </a:prstGeom>
        </p:spPr>
      </p:pic>
      <p:pic>
        <p:nvPicPr>
          <p:cNvPr id="23" name="Picture 22" descr="view_700-1.jpg"/>
          <p:cNvPicPr>
            <a:picLocks noChangeAspect="1"/>
          </p:cNvPicPr>
          <p:nvPr/>
        </p:nvPicPr>
        <p:blipFill>
          <a:blip r:embed="rId4">
            <a:alphaModFix amt="24000"/>
          </a:blip>
          <a:srcRect l="53333" t="43333" r="30000" b="40000"/>
          <a:stretch>
            <a:fillRect/>
          </a:stretch>
        </p:blipFill>
        <p:spPr>
          <a:xfrm>
            <a:off x="2590800" y="3581400"/>
            <a:ext cx="1143000" cy="1143000"/>
          </a:xfrm>
          <a:prstGeom prst="rect">
            <a:avLst/>
          </a:prstGeom>
          <a:ln w="28575" cap="flat" cmpd="sng" algn="ctr">
            <a:solidFill>
              <a:srgbClr val="FF0000"/>
            </a:solidFill>
            <a:prstDash val="solid"/>
            <a:round/>
            <a:headEnd type="none" w="med" len="med"/>
            <a:tailEnd type="none" w="med" len="med"/>
          </a:ln>
        </p:spPr>
      </p:pic>
      <p:pic>
        <p:nvPicPr>
          <p:cNvPr id="21" name="Picture 20" descr="view_700-1.jpg"/>
          <p:cNvPicPr>
            <a:picLocks noChangeAspect="1"/>
          </p:cNvPicPr>
          <p:nvPr/>
        </p:nvPicPr>
        <p:blipFill>
          <a:blip r:embed="rId4">
            <a:alphaModFix amt="24000"/>
          </a:blip>
          <a:srcRect l="47777" t="50000" r="35556" b="33333"/>
          <a:stretch>
            <a:fillRect/>
          </a:stretch>
        </p:blipFill>
        <p:spPr>
          <a:xfrm>
            <a:off x="2209800" y="4038600"/>
            <a:ext cx="1143000" cy="1143000"/>
          </a:xfrm>
          <a:prstGeom prst="rect">
            <a:avLst/>
          </a:prstGeom>
          <a:ln w="28575" cap="flat" cmpd="sng" algn="ctr">
            <a:solidFill>
              <a:srgbClr val="FF0000"/>
            </a:solidFill>
            <a:prstDash val="solid"/>
            <a:round/>
            <a:headEnd type="none" w="med" len="med"/>
            <a:tailEnd type="none" w="med" len="med"/>
          </a:ln>
        </p:spPr>
      </p:pic>
      <p:pic>
        <p:nvPicPr>
          <p:cNvPr id="20" name="Picture 19" descr="view_700-1.jpg"/>
          <p:cNvPicPr>
            <a:picLocks noChangeAspect="1"/>
          </p:cNvPicPr>
          <p:nvPr/>
        </p:nvPicPr>
        <p:blipFill>
          <a:blip r:embed="rId4">
            <a:alphaModFix amt="24000"/>
          </a:blip>
          <a:srcRect l="35556" t="52222" r="43333" b="26667"/>
          <a:stretch>
            <a:fillRect/>
          </a:stretch>
        </p:blipFill>
        <p:spPr>
          <a:xfrm>
            <a:off x="1371600" y="4191000"/>
            <a:ext cx="1447800" cy="1447800"/>
          </a:xfrm>
          <a:prstGeom prst="rect">
            <a:avLst/>
          </a:prstGeom>
          <a:ln w="28575" cap="flat" cmpd="sng" algn="ctr">
            <a:solidFill>
              <a:srgbClr val="FF0000"/>
            </a:solidFill>
            <a:prstDash val="solid"/>
            <a:round/>
            <a:headEnd type="none" w="med" len="med"/>
            <a:tailEnd type="none" w="med" len="med"/>
          </a:ln>
        </p:spPr>
      </p:pic>
      <p:pic>
        <p:nvPicPr>
          <p:cNvPr id="17" name="Picture 16" descr="view_700-1.jpg"/>
          <p:cNvPicPr>
            <a:picLocks noChangeAspect="1"/>
          </p:cNvPicPr>
          <p:nvPr/>
        </p:nvPicPr>
        <p:blipFill>
          <a:blip r:embed="rId4">
            <a:alphaModFix amt="24000"/>
          </a:blip>
          <a:srcRect l="30000" t="33333" r="36667" b="33333"/>
          <a:stretch>
            <a:fillRect/>
          </a:stretch>
        </p:blipFill>
        <p:spPr>
          <a:xfrm>
            <a:off x="990600" y="2895600"/>
            <a:ext cx="2286000" cy="2286000"/>
          </a:xfrm>
          <a:prstGeom prst="rect">
            <a:avLst/>
          </a:prstGeom>
          <a:ln w="28575" cap="flat" cmpd="sng" algn="ctr">
            <a:solidFill>
              <a:srgbClr val="FF0000"/>
            </a:solidFill>
            <a:prstDash val="solid"/>
            <a:round/>
            <a:headEnd type="none" w="med" len="med"/>
            <a:tailEnd type="none" w="med" len="med"/>
          </a:ln>
        </p:spPr>
      </p:pic>
      <p:pic>
        <p:nvPicPr>
          <p:cNvPr id="19" name="Picture 18" descr="view_700-1.jpg"/>
          <p:cNvPicPr>
            <a:picLocks noChangeAspect="1"/>
          </p:cNvPicPr>
          <p:nvPr/>
        </p:nvPicPr>
        <p:blipFill>
          <a:blip r:embed="rId4">
            <a:alphaModFix amt="24000"/>
          </a:blip>
          <a:srcRect l="32222" t="46667" r="51111" b="36666"/>
          <a:stretch>
            <a:fillRect/>
          </a:stretch>
        </p:blipFill>
        <p:spPr>
          <a:xfrm>
            <a:off x="1143000" y="3810000"/>
            <a:ext cx="1143000" cy="1143000"/>
          </a:xfrm>
          <a:prstGeom prst="rect">
            <a:avLst/>
          </a:prstGeom>
          <a:ln w="28575" cap="flat" cmpd="sng" algn="ctr">
            <a:solidFill>
              <a:srgbClr val="FF0000"/>
            </a:solidFill>
            <a:prstDash val="solid"/>
            <a:round/>
            <a:headEnd type="none" w="med" len="med"/>
            <a:tailEnd type="none" w="med" len="med"/>
          </a:ln>
        </p:spPr>
      </p:pic>
      <p:pic>
        <p:nvPicPr>
          <p:cNvPr id="8" name="Picture 7" descr="view_700-1.jpg"/>
          <p:cNvPicPr>
            <a:picLocks noChangeAspect="1"/>
          </p:cNvPicPr>
          <p:nvPr/>
        </p:nvPicPr>
        <p:blipFill>
          <a:blip r:embed="rId4">
            <a:alphaModFix amt="0"/>
          </a:blip>
          <a:srcRect l="30000" t="33333" r="36667" b="33333"/>
          <a:stretch>
            <a:fillRect/>
          </a:stretch>
        </p:blipFill>
        <p:spPr>
          <a:xfrm>
            <a:off x="4829175" y="2971800"/>
            <a:ext cx="2286000" cy="2286000"/>
          </a:xfrm>
          <a:prstGeom prst="rect">
            <a:avLst/>
          </a:prstGeom>
          <a:ln w="28575" cap="flat" cmpd="sng" algn="ctr">
            <a:solidFill>
              <a:srgbClr val="FF0000"/>
            </a:solidFill>
            <a:prstDash val="solid"/>
            <a:round/>
            <a:headEnd type="none" w="med" len="med"/>
            <a:tailEnd type="none" w="med" len="med"/>
          </a:ln>
        </p:spPr>
      </p:pic>
      <p:sp>
        <p:nvSpPr>
          <p:cNvPr id="4" name="Title 2"/>
          <p:cNvSpPr txBox="1">
            <a:spLocks/>
          </p:cNvSpPr>
          <p:nvPr/>
        </p:nvSpPr>
        <p:spPr>
          <a:xfrm>
            <a:off x="322262" y="228600"/>
            <a:ext cx="8364538" cy="509587"/>
          </a:xfrm>
          <a:prstGeom prst="rect">
            <a:avLst/>
          </a:prstGeom>
        </p:spPr>
        <p:txBody>
          <a:bodyPr/>
          <a:lstStyle/>
          <a:p>
            <a:pPr lvl="0" algn="ctr">
              <a:spcBef>
                <a:spcPct val="0"/>
              </a:spcBef>
              <a:defRPr/>
            </a:pPr>
            <a:r>
              <a:rPr lang="en-US" sz="4400" dirty="0"/>
              <a:t>Approach: part-based model</a:t>
            </a:r>
          </a:p>
        </p:txBody>
      </p:sp>
      <p:pic>
        <p:nvPicPr>
          <p:cNvPr id="7" name="Picture 6" descr="view_700-1.jpg"/>
          <p:cNvPicPr>
            <a:picLocks noChangeAspect="1"/>
          </p:cNvPicPr>
          <p:nvPr/>
        </p:nvPicPr>
        <p:blipFill>
          <a:blip r:embed="rId4">
            <a:alphaModFix amt="0"/>
          </a:blip>
          <a:srcRect l="36666" t="37778" r="46667" b="44444"/>
          <a:stretch>
            <a:fillRect/>
          </a:stretch>
        </p:blipFill>
        <p:spPr>
          <a:xfrm>
            <a:off x="5210175" y="3276600"/>
            <a:ext cx="1143000" cy="1219200"/>
          </a:xfrm>
          <a:prstGeom prst="rect">
            <a:avLst/>
          </a:prstGeom>
          <a:ln w="28575" cap="flat" cmpd="sng" algn="ctr">
            <a:solidFill>
              <a:srgbClr val="FF0000"/>
            </a:solidFill>
            <a:prstDash val="solid"/>
            <a:round/>
            <a:headEnd type="none" w="med" len="med"/>
            <a:tailEnd type="none" w="med" len="med"/>
          </a:ln>
        </p:spPr>
      </p:pic>
      <p:pic>
        <p:nvPicPr>
          <p:cNvPr id="9" name="Picture 8" descr="view_700-1.jpg"/>
          <p:cNvPicPr>
            <a:picLocks noChangeAspect="1"/>
          </p:cNvPicPr>
          <p:nvPr/>
        </p:nvPicPr>
        <p:blipFill>
          <a:blip r:embed="rId4">
            <a:alphaModFix amt="0"/>
          </a:blip>
          <a:srcRect l="32222" t="46667" r="51111" b="36666"/>
          <a:stretch>
            <a:fillRect/>
          </a:stretch>
        </p:blipFill>
        <p:spPr>
          <a:xfrm>
            <a:off x="5210175" y="3886200"/>
            <a:ext cx="1143000" cy="1143000"/>
          </a:xfrm>
          <a:prstGeom prst="rect">
            <a:avLst/>
          </a:prstGeom>
          <a:ln w="28575" cap="flat" cmpd="sng" algn="ctr">
            <a:solidFill>
              <a:srgbClr val="FF0000"/>
            </a:solidFill>
            <a:prstDash val="solid"/>
            <a:round/>
            <a:headEnd type="none" w="med" len="med"/>
            <a:tailEnd type="none" w="med" len="med"/>
          </a:ln>
        </p:spPr>
      </p:pic>
      <p:pic>
        <p:nvPicPr>
          <p:cNvPr id="10" name="Picture 9" descr="view_700-1.jpg"/>
          <p:cNvPicPr>
            <a:picLocks noChangeAspect="1"/>
          </p:cNvPicPr>
          <p:nvPr/>
        </p:nvPicPr>
        <p:blipFill>
          <a:blip r:embed="rId4">
            <a:alphaModFix amt="0"/>
          </a:blip>
          <a:srcRect l="35556" t="52222" r="43333" b="26667"/>
          <a:stretch>
            <a:fillRect/>
          </a:stretch>
        </p:blipFill>
        <p:spPr>
          <a:xfrm>
            <a:off x="5486400" y="4267200"/>
            <a:ext cx="1447800" cy="1447800"/>
          </a:xfrm>
          <a:prstGeom prst="rect">
            <a:avLst/>
          </a:prstGeom>
          <a:ln w="28575" cap="flat" cmpd="sng" algn="ctr">
            <a:solidFill>
              <a:srgbClr val="FF0000"/>
            </a:solidFill>
            <a:prstDash val="solid"/>
            <a:round/>
            <a:headEnd type="none" w="med" len="med"/>
            <a:tailEnd type="none" w="med" len="med"/>
          </a:ln>
        </p:spPr>
      </p:pic>
      <p:pic>
        <p:nvPicPr>
          <p:cNvPr id="11" name="Picture 10" descr="view_700-1.jpg"/>
          <p:cNvPicPr>
            <a:picLocks noChangeAspect="1"/>
          </p:cNvPicPr>
          <p:nvPr/>
        </p:nvPicPr>
        <p:blipFill>
          <a:blip r:embed="rId4">
            <a:alphaModFix amt="0"/>
          </a:blip>
          <a:srcRect l="47777" t="50000" r="35556" b="33333"/>
          <a:stretch>
            <a:fillRect/>
          </a:stretch>
        </p:blipFill>
        <p:spPr>
          <a:xfrm>
            <a:off x="6248400" y="4114800"/>
            <a:ext cx="1143000" cy="1143000"/>
          </a:xfrm>
          <a:prstGeom prst="rect">
            <a:avLst/>
          </a:prstGeom>
          <a:ln w="28575" cap="flat" cmpd="sng" algn="ctr">
            <a:solidFill>
              <a:srgbClr val="FF0000"/>
            </a:solidFill>
            <a:prstDash val="solid"/>
            <a:round/>
            <a:headEnd type="none" w="med" len="med"/>
            <a:tailEnd type="none" w="med" len="med"/>
          </a:ln>
        </p:spPr>
      </p:pic>
      <p:pic>
        <p:nvPicPr>
          <p:cNvPr id="13" name="Picture 12" descr="view_700-1.jpg"/>
          <p:cNvPicPr>
            <a:picLocks noChangeAspect="1"/>
          </p:cNvPicPr>
          <p:nvPr/>
        </p:nvPicPr>
        <p:blipFill>
          <a:blip r:embed="rId4">
            <a:alphaModFix amt="0"/>
          </a:blip>
          <a:srcRect l="53333" t="43333" r="30000" b="40000"/>
          <a:stretch>
            <a:fillRect/>
          </a:stretch>
        </p:blipFill>
        <p:spPr>
          <a:xfrm>
            <a:off x="6705600" y="3505200"/>
            <a:ext cx="1143000" cy="1143000"/>
          </a:xfrm>
          <a:prstGeom prst="rect">
            <a:avLst/>
          </a:prstGeom>
          <a:ln w="28575" cap="flat" cmpd="sng" algn="ctr">
            <a:solidFill>
              <a:srgbClr val="FF0000"/>
            </a:solidFill>
            <a:prstDash val="solid"/>
            <a:round/>
            <a:headEnd type="none" w="med" len="med"/>
            <a:tailEnd type="none" w="med" len="med"/>
          </a:ln>
        </p:spPr>
      </p:pic>
      <p:pic>
        <p:nvPicPr>
          <p:cNvPr id="14" name="Picture 13" descr="view_700-1.jpg"/>
          <p:cNvPicPr>
            <a:picLocks noChangeAspect="1"/>
          </p:cNvPicPr>
          <p:nvPr/>
        </p:nvPicPr>
        <p:blipFill>
          <a:blip r:embed="rId4">
            <a:alphaModFix amt="0"/>
          </a:blip>
          <a:srcRect l="33333" t="30000" r="50000" b="52222"/>
          <a:stretch>
            <a:fillRect/>
          </a:stretch>
        </p:blipFill>
        <p:spPr>
          <a:xfrm>
            <a:off x="5286375" y="2590800"/>
            <a:ext cx="1143000" cy="1219200"/>
          </a:xfrm>
          <a:prstGeom prst="rect">
            <a:avLst/>
          </a:prstGeom>
          <a:ln w="28575" cap="flat" cmpd="sng" algn="ctr">
            <a:solidFill>
              <a:srgbClr val="FF0000"/>
            </a:solidFill>
            <a:prstDash val="solid"/>
            <a:round/>
            <a:headEnd type="none" w="med" len="med"/>
            <a:tailEnd type="none" w="med" len="med"/>
          </a:ln>
        </p:spPr>
      </p:pic>
      <p:pic>
        <p:nvPicPr>
          <p:cNvPr id="22" name="Picture 21" descr="view_700-1.jpg"/>
          <p:cNvPicPr>
            <a:picLocks noChangeAspect="1"/>
          </p:cNvPicPr>
          <p:nvPr/>
        </p:nvPicPr>
        <p:blipFill>
          <a:blip r:embed="rId4">
            <a:alphaModFix amt="24000"/>
          </a:blip>
          <a:srcRect l="46667" t="36667" r="36666" b="46667"/>
          <a:stretch>
            <a:fillRect/>
          </a:stretch>
        </p:blipFill>
        <p:spPr>
          <a:xfrm>
            <a:off x="2133600" y="3124200"/>
            <a:ext cx="1143000" cy="1143000"/>
          </a:xfrm>
          <a:prstGeom prst="rect">
            <a:avLst/>
          </a:prstGeom>
          <a:ln w="28575" cap="flat" cmpd="sng" algn="ctr">
            <a:solidFill>
              <a:srgbClr val="FF0000"/>
            </a:solidFill>
            <a:prstDash val="solid"/>
            <a:round/>
            <a:headEnd type="none" w="med" len="med"/>
            <a:tailEnd type="none" w="med" len="med"/>
          </a:ln>
        </p:spPr>
      </p:pic>
      <p:pic>
        <p:nvPicPr>
          <p:cNvPr id="24" name="Picture 23" descr="view_700-1.jpg"/>
          <p:cNvPicPr>
            <a:picLocks noChangeAspect="1"/>
          </p:cNvPicPr>
          <p:nvPr/>
        </p:nvPicPr>
        <p:blipFill>
          <a:blip r:embed="rId4">
            <a:alphaModFix amt="24000"/>
          </a:blip>
          <a:srcRect l="33333" t="30000" r="50000" b="52222"/>
          <a:stretch>
            <a:fillRect/>
          </a:stretch>
        </p:blipFill>
        <p:spPr>
          <a:xfrm>
            <a:off x="1219200" y="2667000"/>
            <a:ext cx="1143000" cy="1219200"/>
          </a:xfrm>
          <a:prstGeom prst="rect">
            <a:avLst/>
          </a:prstGeom>
          <a:ln w="28575" cap="flat" cmpd="sng" algn="ctr">
            <a:solidFill>
              <a:srgbClr val="FF0000"/>
            </a:solidFill>
            <a:prstDash val="solid"/>
            <a:round/>
            <a:headEnd type="none" w="med" len="med"/>
            <a:tailEnd type="none" w="med" len="med"/>
          </a:ln>
        </p:spPr>
      </p:pic>
      <p:cxnSp>
        <p:nvCxnSpPr>
          <p:cNvPr id="26" name="Straight Connector 25"/>
          <p:cNvCxnSpPr>
            <a:stCxn id="24" idx="3"/>
            <a:endCxn id="14" idx="1"/>
          </p:cNvCxnSpPr>
          <p:nvPr/>
        </p:nvCxnSpPr>
        <p:spPr>
          <a:xfrm flipV="1">
            <a:off x="2362200" y="3200400"/>
            <a:ext cx="2924175"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3" idx="3"/>
            <a:endCxn id="13" idx="1"/>
          </p:cNvCxnSpPr>
          <p:nvPr/>
        </p:nvCxnSpPr>
        <p:spPr>
          <a:xfrm flipV="1">
            <a:off x="3733800" y="4076700"/>
            <a:ext cx="29718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1" idx="3"/>
            <a:endCxn id="11" idx="1"/>
          </p:cNvCxnSpPr>
          <p:nvPr/>
        </p:nvCxnSpPr>
        <p:spPr>
          <a:xfrm>
            <a:off x="3352800" y="4610100"/>
            <a:ext cx="28956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0" idx="3"/>
            <a:endCxn id="10" idx="1"/>
          </p:cNvCxnSpPr>
          <p:nvPr/>
        </p:nvCxnSpPr>
        <p:spPr>
          <a:xfrm>
            <a:off x="2819400" y="4914900"/>
            <a:ext cx="2667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9" idx="3"/>
            <a:endCxn id="9" idx="1"/>
          </p:cNvCxnSpPr>
          <p:nvPr/>
        </p:nvCxnSpPr>
        <p:spPr>
          <a:xfrm>
            <a:off x="2286000" y="4381500"/>
            <a:ext cx="2924175"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8" idx="3"/>
            <a:endCxn id="7" idx="1"/>
          </p:cNvCxnSpPr>
          <p:nvPr/>
        </p:nvCxnSpPr>
        <p:spPr>
          <a:xfrm>
            <a:off x="2590800" y="3810000"/>
            <a:ext cx="2619375" cy="7620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descr="view_700-1.jpg"/>
          <p:cNvPicPr>
            <a:picLocks noChangeAspect="1"/>
          </p:cNvPicPr>
          <p:nvPr/>
        </p:nvPicPr>
        <p:blipFill>
          <a:blip r:embed="rId4">
            <a:alphaModFix amt="24000"/>
          </a:blip>
          <a:srcRect l="36666" t="37778" r="46667" b="44444"/>
          <a:stretch>
            <a:fillRect/>
          </a:stretch>
        </p:blipFill>
        <p:spPr>
          <a:xfrm>
            <a:off x="1447800" y="3200400"/>
            <a:ext cx="1143000" cy="1219200"/>
          </a:xfrm>
          <a:prstGeom prst="rect">
            <a:avLst/>
          </a:prstGeom>
          <a:ln w="28575" cap="flat" cmpd="sng" algn="ctr">
            <a:solidFill>
              <a:srgbClr val="FF0000"/>
            </a:solidFill>
            <a:prstDash val="solid"/>
            <a:round/>
            <a:headEnd type="none" w="med" len="med"/>
            <a:tailEnd type="none" w="med" len="med"/>
          </a:ln>
        </p:spPr>
      </p:pic>
      <p:pic>
        <p:nvPicPr>
          <p:cNvPr id="12" name="Picture 11" descr="view_700-1.jpg"/>
          <p:cNvPicPr>
            <a:picLocks noChangeAspect="1"/>
          </p:cNvPicPr>
          <p:nvPr/>
        </p:nvPicPr>
        <p:blipFill>
          <a:blip r:embed="rId4">
            <a:alphaModFix amt="0"/>
          </a:blip>
          <a:srcRect l="46667" t="36667" r="36666" b="46667"/>
          <a:stretch>
            <a:fillRect/>
          </a:stretch>
        </p:blipFill>
        <p:spPr>
          <a:xfrm>
            <a:off x="6172200" y="3200400"/>
            <a:ext cx="1143000" cy="1143000"/>
          </a:xfrm>
          <a:prstGeom prst="rect">
            <a:avLst/>
          </a:prstGeom>
          <a:ln w="28575" cap="flat" cmpd="sng" algn="ctr">
            <a:solidFill>
              <a:srgbClr val="FF0000"/>
            </a:solidFill>
            <a:prstDash val="solid"/>
            <a:round/>
            <a:headEnd type="none" w="med" len="med"/>
            <a:tailEnd type="none" w="med" len="med"/>
          </a:ln>
        </p:spPr>
      </p:pic>
      <p:cxnSp>
        <p:nvCxnSpPr>
          <p:cNvPr id="55" name="Straight Connector 54"/>
          <p:cNvCxnSpPr>
            <a:stCxn id="22" idx="3"/>
            <a:endCxn id="12" idx="1"/>
          </p:cNvCxnSpPr>
          <p:nvPr/>
        </p:nvCxnSpPr>
        <p:spPr>
          <a:xfrm>
            <a:off x="3276600" y="3695700"/>
            <a:ext cx="28956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8" idx="1"/>
          </p:cNvCxnSpPr>
          <p:nvPr/>
        </p:nvCxnSpPr>
        <p:spPr>
          <a:xfrm>
            <a:off x="3276600" y="4076700"/>
            <a:ext cx="1552575" cy="38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20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20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nodeType="afterEffect">
                                  <p:stCondLst>
                                    <p:cond delay="200"/>
                                  </p:stCondLst>
                                  <p:childTnLst>
                                    <p:set>
                                      <p:cBhvr>
                                        <p:cTn id="19" dur="1" fill="hold">
                                          <p:stCondLst>
                                            <p:cond delay="0"/>
                                          </p:stCondLst>
                                        </p:cTn>
                                        <p:tgtEl>
                                          <p:spTgt spid="55"/>
                                        </p:tgtEl>
                                        <p:attrNameLst>
                                          <p:attrName>style.visibility</p:attrName>
                                        </p:attrNameLst>
                                      </p:cBhvr>
                                      <p:to>
                                        <p:strVal val="visible"/>
                                      </p:to>
                                    </p:set>
                                  </p:childTnLst>
                                </p:cTn>
                              </p:par>
                              <p:par>
                                <p:cTn id="20" presetID="1" presetClass="entr" presetSubtype="0" fill="hold" nodeType="withEffect">
                                  <p:stCondLst>
                                    <p:cond delay="20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nodeType="withEffect">
                                  <p:stCondLst>
                                    <p:cond delay="20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400"/>
                            </p:stCondLst>
                            <p:childTnLst>
                              <p:par>
                                <p:cTn id="25" presetID="1" presetClass="entr" presetSubtype="0" fill="hold" nodeType="afterEffect">
                                  <p:stCondLst>
                                    <p:cond delay="20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20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2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600"/>
                            </p:stCondLst>
                            <p:childTnLst>
                              <p:par>
                                <p:cTn id="32" presetID="1" presetClass="entr" presetSubtype="0" fill="hold" nodeType="afterEffect">
                                  <p:stCondLst>
                                    <p:cond delay="20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nodeType="withEffect">
                                  <p:stCondLst>
                                    <p:cond delay="20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200"/>
                                  </p:stCondLst>
                                  <p:childTnLst>
                                    <p:set>
                                      <p:cBhvr>
                                        <p:cTn id="37" dur="1" fill="hold">
                                          <p:stCondLst>
                                            <p:cond delay="0"/>
                                          </p:stCondLst>
                                        </p:cTn>
                                        <p:tgtEl>
                                          <p:spTgt spid="8"/>
                                        </p:tgtEl>
                                        <p:attrNameLst>
                                          <p:attrName>style.visibility</p:attrName>
                                        </p:attrNameLst>
                                      </p:cBhvr>
                                      <p:to>
                                        <p:strVal val="visible"/>
                                      </p:to>
                                    </p:set>
                                  </p:childTnLst>
                                </p:cTn>
                              </p:par>
                            </p:childTnLst>
                          </p:cTn>
                        </p:par>
                        <p:par>
                          <p:cTn id="38" fill="hold">
                            <p:stCondLst>
                              <p:cond delay="800"/>
                            </p:stCondLst>
                            <p:childTnLst>
                              <p:par>
                                <p:cTn id="39" presetID="1" presetClass="entr" presetSubtype="0" fill="hold" nodeType="afterEffect">
                                  <p:stCondLst>
                                    <p:cond delay="20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20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20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20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20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nodeType="withEffect">
                                  <p:stCondLst>
                                    <p:cond delay="20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1200"/>
                            </p:stCondLst>
                            <p:childTnLst>
                              <p:par>
                                <p:cTn id="53" presetID="1" presetClass="entr" presetSubtype="0" fill="hold" nodeType="afterEffect">
                                  <p:stCondLst>
                                    <p:cond delay="20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20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nodeType="withEffect">
                                  <p:stCondLst>
                                    <p:cond delay="20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a:off x="4139952" y="1991221"/>
            <a:ext cx="504056" cy="0"/>
          </a:xfrm>
          <a:prstGeom prst="straightConnector1">
            <a:avLst/>
          </a:prstGeom>
          <a:ln w="88900">
            <a:tailEnd type="arrow"/>
          </a:ln>
        </p:spPr>
        <p:style>
          <a:lnRef idx="2">
            <a:schemeClr val="accent1"/>
          </a:lnRef>
          <a:fillRef idx="0">
            <a:schemeClr val="accent1"/>
          </a:fillRef>
          <a:effectRef idx="1">
            <a:schemeClr val="accent1"/>
          </a:effectRef>
          <a:fontRef idx="minor">
            <a:schemeClr val="tx1"/>
          </a:fontRef>
        </p:style>
      </p:cxnSp>
      <p:sp>
        <p:nvSpPr>
          <p:cNvPr id="4" name="Title 2"/>
          <p:cNvSpPr txBox="1">
            <a:spLocks/>
          </p:cNvSpPr>
          <p:nvPr/>
        </p:nvSpPr>
        <p:spPr>
          <a:xfrm>
            <a:off x="322262" y="228600"/>
            <a:ext cx="8364538" cy="509587"/>
          </a:xfrm>
          <a:prstGeom prst="rect">
            <a:avLst/>
          </a:prstGeom>
        </p:spPr>
        <p:txBody>
          <a:bodyPr/>
          <a:lstStyle/>
          <a:p>
            <a:pPr lvl="0" algn="ctr">
              <a:spcBef>
                <a:spcPct val="0"/>
              </a:spcBef>
              <a:defRPr/>
            </a:pPr>
            <a:r>
              <a:rPr lang="en-US" sz="4400" dirty="0"/>
              <a:t>Approach overview</a:t>
            </a:r>
          </a:p>
        </p:txBody>
      </p:sp>
      <p:sp>
        <p:nvSpPr>
          <p:cNvPr id="19" name="Content Placeholder 1"/>
          <p:cNvSpPr txBox="1">
            <a:spLocks/>
          </p:cNvSpPr>
          <p:nvPr/>
        </p:nvSpPr>
        <p:spPr>
          <a:xfrm>
            <a:off x="1746820" y="1898873"/>
            <a:ext cx="5181600" cy="2916238"/>
          </a:xfrm>
          <a:prstGeom prst="rect">
            <a:avLst/>
          </a:prstGeom>
        </p:spPr>
        <p:txBody>
          <a:bodyPr/>
          <a:lstStyle/>
          <a:p>
            <a:pPr lvl="0">
              <a:spcBef>
                <a:spcPct val="20000"/>
              </a:spcBef>
              <a:defRPr/>
            </a:pPr>
            <a:r>
              <a:rPr lang="en-US" sz="3200" dirty="0" smtClean="0"/>
              <a:t>3D collection</a:t>
            </a:r>
            <a:endParaRPr lang="en-US" sz="3200" dirty="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 name="Picture 19" descr="test.jpg"/>
          <p:cNvPicPr>
            <a:picLocks noChangeAspect="1"/>
          </p:cNvPicPr>
          <p:nvPr/>
        </p:nvPicPr>
        <p:blipFill rotWithShape="1">
          <a:blip r:embed="rId3"/>
          <a:srcRect l="28070" t="37719" r="25878" b="23900"/>
          <a:stretch/>
        </p:blipFill>
        <p:spPr>
          <a:xfrm>
            <a:off x="107504" y="1748394"/>
            <a:ext cx="1622950" cy="1014436"/>
          </a:xfrm>
          <a:prstGeom prst="rect">
            <a:avLst/>
          </a:prstGeom>
        </p:spPr>
      </p:pic>
      <p:pic>
        <p:nvPicPr>
          <p:cNvPr id="21" name="Picture 20" descr="chair_camera_render.png"/>
          <p:cNvPicPr>
            <a:picLocks noChangeAspect="1"/>
          </p:cNvPicPr>
          <p:nvPr/>
        </p:nvPicPr>
        <p:blipFill>
          <a:blip r:embed="rId4">
            <a:clrChange>
              <a:clrFrom>
                <a:srgbClr val="FFFFFF"/>
              </a:clrFrom>
              <a:clrTo>
                <a:srgbClr val="FFFFFF">
                  <a:alpha val="0"/>
                </a:srgbClr>
              </a:clrTo>
            </a:clrChange>
          </a:blip>
          <a:stretch>
            <a:fillRect/>
          </a:stretch>
        </p:blipFill>
        <p:spPr>
          <a:xfrm>
            <a:off x="53751" y="3123009"/>
            <a:ext cx="1720587" cy="967830"/>
          </a:xfrm>
          <a:prstGeom prst="rect">
            <a:avLst/>
          </a:prstGeom>
        </p:spPr>
      </p:pic>
      <p:pic>
        <p:nvPicPr>
          <p:cNvPr id="32" name="Picture 31" descr="parts.png"/>
          <p:cNvPicPr>
            <a:picLocks noChangeAspect="1"/>
          </p:cNvPicPr>
          <p:nvPr/>
        </p:nvPicPr>
        <p:blipFill>
          <a:blip r:embed="rId5">
            <a:clrChange>
              <a:clrFrom>
                <a:srgbClr val="FFFFFF"/>
              </a:clrFrom>
              <a:clrTo>
                <a:srgbClr val="FFFFFF">
                  <a:alpha val="0"/>
                </a:srgbClr>
              </a:clrTo>
            </a:clrChange>
          </a:blip>
          <a:stretch>
            <a:fillRect/>
          </a:stretch>
        </p:blipFill>
        <p:spPr>
          <a:xfrm>
            <a:off x="253511" y="4707185"/>
            <a:ext cx="1199305" cy="1350193"/>
          </a:xfrm>
          <a:prstGeom prst="rect">
            <a:avLst/>
          </a:prstGeom>
        </p:spPr>
      </p:pic>
      <p:sp>
        <p:nvSpPr>
          <p:cNvPr id="12" name="Content Placeholder 1"/>
          <p:cNvSpPr txBox="1">
            <a:spLocks/>
          </p:cNvSpPr>
          <p:nvPr/>
        </p:nvSpPr>
        <p:spPr>
          <a:xfrm>
            <a:off x="1746820" y="3393082"/>
            <a:ext cx="5181600" cy="2916238"/>
          </a:xfrm>
          <a:prstGeom prst="rect">
            <a:avLst/>
          </a:prstGeom>
        </p:spPr>
        <p:txBody>
          <a:bodyPr/>
          <a:lstStyle/>
          <a:p>
            <a:pPr lvl="0">
              <a:spcBef>
                <a:spcPct val="20000"/>
              </a:spcBef>
              <a:defRPr/>
            </a:pPr>
            <a:r>
              <a:rPr lang="en-US" sz="3200" dirty="0" smtClean="0"/>
              <a:t>Render views</a:t>
            </a:r>
            <a:endParaRPr lang="en-US" sz="3200" dirty="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
          <p:cNvSpPr txBox="1">
            <a:spLocks/>
          </p:cNvSpPr>
          <p:nvPr/>
        </p:nvSpPr>
        <p:spPr>
          <a:xfrm>
            <a:off x="1766664" y="4833242"/>
            <a:ext cx="5181600" cy="2916238"/>
          </a:xfrm>
          <a:prstGeom prst="rect">
            <a:avLst/>
          </a:prstGeom>
        </p:spPr>
        <p:txBody>
          <a:bodyPr/>
          <a:lstStyle/>
          <a:p>
            <a:pPr lvl="0">
              <a:spcBef>
                <a:spcPct val="20000"/>
              </a:spcBef>
              <a:defRPr/>
            </a:pPr>
            <a:r>
              <a:rPr lang="en-US" sz="3200" b="1" dirty="0" smtClean="0">
                <a:solidFill>
                  <a:srgbClr val="FF0000"/>
                </a:solidFill>
              </a:rPr>
              <a:t>Select parts</a:t>
            </a:r>
            <a:endParaRPr lang="en-US" sz="3200" b="1" dirty="0">
              <a:solidFill>
                <a:srgbClr val="FF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5" name="Content Placeholder 1"/>
          <p:cNvSpPr txBox="1">
            <a:spLocks/>
          </p:cNvSpPr>
          <p:nvPr/>
        </p:nvSpPr>
        <p:spPr>
          <a:xfrm>
            <a:off x="4276302" y="1435099"/>
            <a:ext cx="4410498" cy="2916238"/>
          </a:xfrm>
          <a:prstGeom prst="rect">
            <a:avLst/>
          </a:prstGeom>
        </p:spPr>
        <p:txBody>
          <a:bodyPr/>
          <a:lstStyle/>
          <a:p>
            <a:pPr lvl="0" algn="ctr">
              <a:spcBef>
                <a:spcPct val="20000"/>
              </a:spcBef>
              <a:defRPr/>
            </a:pPr>
            <a:r>
              <a:rPr lang="en-US" sz="3200" b="1" dirty="0" smtClean="0">
                <a:solidFill>
                  <a:srgbClr val="FF0000"/>
                </a:solidFill>
              </a:rPr>
              <a:t>Match CG-&gt;real image</a:t>
            </a:r>
            <a:endParaRPr lang="en-US" sz="3200" b="1" dirty="0">
              <a:solidFill>
                <a:srgbClr val="FF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37" name="Straight Arrow Connector 36"/>
          <p:cNvCxnSpPr/>
          <p:nvPr/>
        </p:nvCxnSpPr>
        <p:spPr>
          <a:xfrm>
            <a:off x="2864782" y="2618953"/>
            <a:ext cx="0" cy="616346"/>
          </a:xfrm>
          <a:prstGeom prst="straightConnector1">
            <a:avLst/>
          </a:prstGeom>
          <a:ln w="88900">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792774" y="4090839"/>
            <a:ext cx="0" cy="616346"/>
          </a:xfrm>
          <a:prstGeom prst="straightConnector1">
            <a:avLst/>
          </a:prstGeom>
          <a:ln w="88900">
            <a:tailEnd type="arrow"/>
          </a:ln>
        </p:spPr>
        <p:style>
          <a:lnRef idx="2">
            <a:schemeClr val="accent1"/>
          </a:lnRef>
          <a:fillRef idx="0">
            <a:schemeClr val="accent1"/>
          </a:fillRef>
          <a:effectRef idx="1">
            <a:schemeClr val="accent1"/>
          </a:effectRef>
          <a:fontRef idx="minor">
            <a:schemeClr val="tx1"/>
          </a:fontRef>
        </p:style>
      </p:cxnSp>
      <p:sp>
        <p:nvSpPr>
          <p:cNvPr id="42" name="Content Placeholder 1"/>
          <p:cNvSpPr txBox="1">
            <a:spLocks/>
          </p:cNvSpPr>
          <p:nvPr/>
        </p:nvSpPr>
        <p:spPr>
          <a:xfrm>
            <a:off x="4355976" y="4257178"/>
            <a:ext cx="4182269" cy="2916238"/>
          </a:xfrm>
          <a:prstGeom prst="rect">
            <a:avLst/>
          </a:prstGeom>
        </p:spPr>
        <p:txBody>
          <a:bodyPr/>
          <a:lstStyle/>
          <a:p>
            <a:pPr lvl="0" algn="ctr">
              <a:spcBef>
                <a:spcPct val="20000"/>
              </a:spcBef>
              <a:defRPr/>
            </a:pPr>
            <a:r>
              <a:rPr lang="en-US" sz="3200" b="1" dirty="0" smtClean="0">
                <a:solidFill>
                  <a:srgbClr val="FF0000"/>
                </a:solidFill>
              </a:rPr>
              <a:t>Select the best matches</a:t>
            </a:r>
            <a:endParaRPr lang="en-US" sz="3200" b="1" dirty="0">
              <a:solidFill>
                <a:srgbClr val="FF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45" name="Straight Arrow Connector 44"/>
          <p:cNvCxnSpPr/>
          <p:nvPr/>
        </p:nvCxnSpPr>
        <p:spPr>
          <a:xfrm>
            <a:off x="6419453" y="3950525"/>
            <a:ext cx="0" cy="414579"/>
          </a:xfrm>
          <a:prstGeom prst="straightConnector1">
            <a:avLst/>
          </a:prstGeom>
          <a:ln w="88900">
            <a:tailEnd type="arrow"/>
          </a:ln>
        </p:spPr>
        <p:style>
          <a:lnRef idx="2">
            <a:schemeClr val="accent1"/>
          </a:lnRef>
          <a:fillRef idx="0">
            <a:schemeClr val="accent1"/>
          </a:fillRef>
          <a:effectRef idx="1">
            <a:schemeClr val="accent1"/>
          </a:effectRef>
          <a:fontRef idx="minor">
            <a:schemeClr val="tx1"/>
          </a:fontRef>
        </p:style>
      </p:cxnSp>
      <p:pic>
        <p:nvPicPr>
          <p:cNvPr id="23" name="Picture 22" descr="image_2655.jpg"/>
          <p:cNvPicPr>
            <a:picLocks noChangeAspect="1"/>
          </p:cNvPicPr>
          <p:nvPr/>
        </p:nvPicPr>
        <p:blipFill>
          <a:blip r:embed="rId6"/>
          <a:srcRect l="5675" t="26496" r="20805"/>
          <a:stretch>
            <a:fillRect/>
          </a:stretch>
        </p:blipFill>
        <p:spPr>
          <a:xfrm>
            <a:off x="9324528" y="3923926"/>
            <a:ext cx="1187330" cy="1782408"/>
          </a:xfrm>
          <a:prstGeom prst="rect">
            <a:avLst/>
          </a:prstGeom>
        </p:spPr>
      </p:pic>
      <p:pic>
        <p:nvPicPr>
          <p:cNvPr id="28" name="Picture 27" descr="image_2655.jpg"/>
          <p:cNvPicPr>
            <a:picLocks noChangeAspect="1"/>
          </p:cNvPicPr>
          <p:nvPr/>
        </p:nvPicPr>
        <p:blipFill>
          <a:blip r:embed="rId6"/>
          <a:srcRect l="5675" t="26496" r="20805"/>
          <a:stretch>
            <a:fillRect/>
          </a:stretch>
        </p:blipFill>
        <p:spPr>
          <a:xfrm>
            <a:off x="6840663" y="4924301"/>
            <a:ext cx="1187330" cy="1782409"/>
          </a:xfrm>
          <a:prstGeom prst="rect">
            <a:avLst/>
          </a:prstGeom>
        </p:spPr>
      </p:pic>
      <p:pic>
        <p:nvPicPr>
          <p:cNvPr id="29" name="Picture 28" descr="patch_2.jpg"/>
          <p:cNvPicPr>
            <a:picLocks noChangeAspect="1"/>
          </p:cNvPicPr>
          <p:nvPr/>
        </p:nvPicPr>
        <p:blipFill>
          <a:blip r:embed="rId7">
            <a:alphaModFix amt="50000"/>
          </a:blip>
          <a:stretch>
            <a:fillRect/>
          </a:stretch>
        </p:blipFill>
        <p:spPr>
          <a:xfrm>
            <a:off x="7378891" y="6212615"/>
            <a:ext cx="600761" cy="600761"/>
          </a:xfrm>
          <a:prstGeom prst="rect">
            <a:avLst/>
          </a:prstGeom>
          <a:ln w="76200" cap="flat" cmpd="sng" algn="ctr">
            <a:solidFill>
              <a:srgbClr val="FF0000"/>
            </a:solidFill>
            <a:prstDash val="solid"/>
            <a:round/>
            <a:headEnd type="none" w="med" len="med"/>
            <a:tailEnd type="none" w="med" len="med"/>
          </a:ln>
        </p:spPr>
      </p:pic>
      <p:pic>
        <p:nvPicPr>
          <p:cNvPr id="33" name="Picture 32" descr="patch_18_1_1.jpg"/>
          <p:cNvPicPr>
            <a:picLocks noChangeAspect="1"/>
          </p:cNvPicPr>
          <p:nvPr/>
        </p:nvPicPr>
        <p:blipFill>
          <a:blip r:embed="rId8">
            <a:alphaModFix amt="51000"/>
          </a:blip>
          <a:stretch>
            <a:fillRect/>
          </a:stretch>
        </p:blipFill>
        <p:spPr>
          <a:xfrm>
            <a:off x="6840663" y="5618487"/>
            <a:ext cx="347921" cy="347921"/>
          </a:xfrm>
          <a:prstGeom prst="rect">
            <a:avLst/>
          </a:prstGeom>
          <a:ln w="41275" cap="flat" cmpd="sng" algn="ctr">
            <a:solidFill>
              <a:srgbClr val="FF0000">
                <a:alpha val="15000"/>
              </a:srgbClr>
            </a:solidFill>
            <a:prstDash val="solid"/>
            <a:round/>
            <a:headEnd type="none" w="med" len="med"/>
            <a:tailEnd type="none" w="med" len="med"/>
          </a:ln>
        </p:spPr>
      </p:pic>
      <p:pic>
        <p:nvPicPr>
          <p:cNvPr id="34" name="Picture 33" descr="patch_20_1_1.jpg"/>
          <p:cNvPicPr>
            <a:picLocks noChangeAspect="1"/>
          </p:cNvPicPr>
          <p:nvPr/>
        </p:nvPicPr>
        <p:blipFill>
          <a:blip r:embed="rId9">
            <a:alphaModFix amt="54000"/>
          </a:blip>
          <a:stretch>
            <a:fillRect/>
          </a:stretch>
        </p:blipFill>
        <p:spPr>
          <a:xfrm>
            <a:off x="7592005" y="5182108"/>
            <a:ext cx="436379" cy="436379"/>
          </a:xfrm>
          <a:prstGeom prst="rect">
            <a:avLst/>
          </a:prstGeom>
          <a:ln w="38100" cap="flat" cmpd="sng" algn="ctr">
            <a:solidFill>
              <a:srgbClr val="FF0000">
                <a:alpha val="27843"/>
              </a:srgbClr>
            </a:solidFill>
            <a:prstDash val="solid"/>
            <a:round/>
            <a:headEnd type="none" w="med" len="med"/>
            <a:tailEnd type="none" w="med" len="med"/>
          </a:ln>
        </p:spPr>
      </p:pic>
      <p:pic>
        <p:nvPicPr>
          <p:cNvPr id="36" name="Picture 35" descr="image_2655.jpg"/>
          <p:cNvPicPr>
            <a:picLocks noChangeAspect="1"/>
          </p:cNvPicPr>
          <p:nvPr/>
        </p:nvPicPr>
        <p:blipFill>
          <a:blip r:embed="rId6"/>
          <a:srcRect l="5675" t="26496" r="20805"/>
          <a:stretch>
            <a:fillRect/>
          </a:stretch>
        </p:blipFill>
        <p:spPr>
          <a:xfrm>
            <a:off x="6856025" y="2147923"/>
            <a:ext cx="1187330" cy="1782409"/>
          </a:xfrm>
          <a:prstGeom prst="rect">
            <a:avLst/>
          </a:prstGeom>
        </p:spPr>
      </p:pic>
      <p:pic>
        <p:nvPicPr>
          <p:cNvPr id="38" name="Picture 37" descr="patch_20_1_1.jpg"/>
          <p:cNvPicPr>
            <a:picLocks noChangeAspect="1"/>
          </p:cNvPicPr>
          <p:nvPr/>
        </p:nvPicPr>
        <p:blipFill>
          <a:blip r:embed="rId9">
            <a:alphaModFix amt="54000"/>
          </a:blip>
          <a:stretch>
            <a:fillRect/>
          </a:stretch>
        </p:blipFill>
        <p:spPr>
          <a:xfrm>
            <a:off x="7604380" y="2420749"/>
            <a:ext cx="436379" cy="436379"/>
          </a:xfrm>
          <a:prstGeom prst="rect">
            <a:avLst/>
          </a:prstGeom>
          <a:ln w="9525" cap="flat" cmpd="sng" algn="ctr">
            <a:solidFill>
              <a:schemeClr val="tx1"/>
            </a:solidFill>
            <a:prstDash val="solid"/>
            <a:round/>
            <a:headEnd type="none" w="med" len="med"/>
            <a:tailEnd type="none" w="med" len="med"/>
          </a:ln>
        </p:spPr>
      </p:pic>
      <p:pic>
        <p:nvPicPr>
          <p:cNvPr id="40" name="Picture 39" descr="patch_20_1_1.jpg"/>
          <p:cNvPicPr>
            <a:picLocks noChangeAspect="1"/>
          </p:cNvPicPr>
          <p:nvPr/>
        </p:nvPicPr>
        <p:blipFill>
          <a:blip r:embed="rId9">
            <a:alphaModFix/>
          </a:blip>
          <a:stretch>
            <a:fillRect/>
          </a:stretch>
        </p:blipFill>
        <p:spPr>
          <a:xfrm>
            <a:off x="5202914" y="2079695"/>
            <a:ext cx="593594" cy="593594"/>
          </a:xfrm>
          <a:prstGeom prst="rect">
            <a:avLst/>
          </a:prstGeom>
          <a:ln w="9525" cap="flat" cmpd="sng" algn="ctr">
            <a:solidFill>
              <a:schemeClr val="tx1"/>
            </a:solidFill>
            <a:prstDash val="solid"/>
            <a:round/>
            <a:headEnd type="none" w="med" len="med"/>
            <a:tailEnd type="none" w="med" len="med"/>
          </a:ln>
        </p:spPr>
      </p:pic>
      <p:pic>
        <p:nvPicPr>
          <p:cNvPr id="41" name="Picture 40" descr="patch_18_1_1.jpg"/>
          <p:cNvPicPr>
            <a:picLocks noChangeAspect="1"/>
          </p:cNvPicPr>
          <p:nvPr/>
        </p:nvPicPr>
        <p:blipFill>
          <a:blip r:embed="rId8">
            <a:alphaModFix/>
          </a:blip>
          <a:stretch>
            <a:fillRect/>
          </a:stretch>
        </p:blipFill>
        <p:spPr>
          <a:xfrm>
            <a:off x="5202914" y="2753962"/>
            <a:ext cx="598838" cy="598838"/>
          </a:xfrm>
          <a:prstGeom prst="rect">
            <a:avLst/>
          </a:prstGeom>
          <a:ln w="9525" cap="flat" cmpd="sng" algn="ctr">
            <a:solidFill>
              <a:schemeClr val="tx1"/>
            </a:solidFill>
            <a:prstDash val="solid"/>
            <a:round/>
            <a:headEnd type="none" w="med" len="med"/>
            <a:tailEnd type="none" w="med" len="med"/>
          </a:ln>
        </p:spPr>
      </p:pic>
      <p:pic>
        <p:nvPicPr>
          <p:cNvPr id="43" name="Picture 42" descr="patch_18_1_1.jpg"/>
          <p:cNvPicPr>
            <a:picLocks noChangeAspect="1"/>
          </p:cNvPicPr>
          <p:nvPr/>
        </p:nvPicPr>
        <p:blipFill>
          <a:blip r:embed="rId8">
            <a:alphaModFix amt="51000"/>
          </a:blip>
          <a:stretch>
            <a:fillRect/>
          </a:stretch>
        </p:blipFill>
        <p:spPr>
          <a:xfrm>
            <a:off x="6876256" y="2807339"/>
            <a:ext cx="347922" cy="347922"/>
          </a:xfrm>
          <a:prstGeom prst="rect">
            <a:avLst/>
          </a:prstGeom>
          <a:ln w="9525" cap="flat" cmpd="sng" algn="ctr">
            <a:solidFill>
              <a:schemeClr val="tx1"/>
            </a:solidFill>
            <a:prstDash val="solid"/>
            <a:round/>
            <a:headEnd type="none" w="med" len="med"/>
            <a:tailEnd type="none" w="med" len="med"/>
          </a:ln>
        </p:spPr>
      </p:pic>
      <p:pic>
        <p:nvPicPr>
          <p:cNvPr id="44" name="Picture 43" descr="patch_2.jpg"/>
          <p:cNvPicPr>
            <a:picLocks noChangeAspect="1"/>
          </p:cNvPicPr>
          <p:nvPr/>
        </p:nvPicPr>
        <p:blipFill>
          <a:blip r:embed="rId7">
            <a:alphaModFix/>
          </a:blip>
          <a:stretch>
            <a:fillRect/>
          </a:stretch>
        </p:blipFill>
        <p:spPr>
          <a:xfrm>
            <a:off x="5195748" y="3448378"/>
            <a:ext cx="600760" cy="600760"/>
          </a:xfrm>
          <a:prstGeom prst="rect">
            <a:avLst/>
          </a:prstGeom>
          <a:ln w="12700" cap="flat" cmpd="sng" algn="ctr">
            <a:solidFill>
              <a:schemeClr val="tx1"/>
            </a:solidFill>
            <a:prstDash val="solid"/>
            <a:round/>
            <a:headEnd type="none" w="med" len="med"/>
            <a:tailEnd type="none" w="med" len="med"/>
          </a:ln>
        </p:spPr>
      </p:pic>
      <p:pic>
        <p:nvPicPr>
          <p:cNvPr id="46" name="Picture 45" descr="patch_2.jpg"/>
          <p:cNvPicPr>
            <a:picLocks noChangeAspect="1"/>
          </p:cNvPicPr>
          <p:nvPr/>
        </p:nvPicPr>
        <p:blipFill>
          <a:blip r:embed="rId7">
            <a:alphaModFix amt="50000"/>
          </a:blip>
          <a:stretch>
            <a:fillRect/>
          </a:stretch>
        </p:blipFill>
        <p:spPr>
          <a:xfrm>
            <a:off x="7399123" y="3448378"/>
            <a:ext cx="600760" cy="600760"/>
          </a:xfrm>
          <a:prstGeom prst="rect">
            <a:avLst/>
          </a:prstGeom>
          <a:ln w="12700" cap="flat" cmpd="sng" algn="ctr">
            <a:solidFill>
              <a:schemeClr val="tx1"/>
            </a:solidFill>
            <a:prstDash val="solid"/>
            <a:round/>
            <a:headEnd type="none" w="med" len="med"/>
            <a:tailEnd type="none" w="med" len="med"/>
          </a:ln>
        </p:spPr>
      </p:pic>
      <p:cxnSp>
        <p:nvCxnSpPr>
          <p:cNvPr id="5" name="Straight Connector 4"/>
          <p:cNvCxnSpPr/>
          <p:nvPr/>
        </p:nvCxnSpPr>
        <p:spPr>
          <a:xfrm>
            <a:off x="5842222" y="2376492"/>
            <a:ext cx="1749783" cy="208553"/>
          </a:xfrm>
          <a:prstGeom prst="line">
            <a:avLst/>
          </a:prstGeom>
          <a:ln w="19050"/>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flipV="1">
            <a:off x="5882775" y="3014911"/>
            <a:ext cx="874891" cy="24216"/>
          </a:xfrm>
          <a:prstGeom prst="line">
            <a:avLst/>
          </a:prstGeom>
          <a:ln w="19050"/>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5893643" y="3669240"/>
            <a:ext cx="141466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flipV="1">
            <a:off x="2699792" y="5966409"/>
            <a:ext cx="1476921" cy="1"/>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139952" y="1947863"/>
            <a:ext cx="0" cy="398145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729694" y="5499758"/>
            <a:ext cx="0" cy="502507"/>
          </a:xfrm>
          <a:prstGeom prst="line">
            <a:avLst/>
          </a:prstGeom>
          <a:ln w="76200"/>
        </p:spPr>
        <p:style>
          <a:lnRef idx="2">
            <a:schemeClr val="accent1"/>
          </a:lnRef>
          <a:fillRef idx="0">
            <a:schemeClr val="accent1"/>
          </a:fillRef>
          <a:effectRef idx="1">
            <a:schemeClr val="accent1"/>
          </a:effectRef>
          <a:fontRef idx="minor">
            <a:schemeClr val="tx1"/>
          </a:fontRef>
        </p:style>
      </p:cxnSp>
      <p:pic>
        <p:nvPicPr>
          <p:cNvPr id="72" name="Picture 71" descr="patch_20_1_1.jpg"/>
          <p:cNvPicPr>
            <a:picLocks noChangeAspect="1"/>
          </p:cNvPicPr>
          <p:nvPr/>
        </p:nvPicPr>
        <p:blipFill>
          <a:blip r:embed="rId9">
            <a:alphaModFix/>
          </a:blip>
          <a:stretch>
            <a:fillRect/>
          </a:stretch>
        </p:blipFill>
        <p:spPr>
          <a:xfrm>
            <a:off x="5227238" y="4869160"/>
            <a:ext cx="593594" cy="593594"/>
          </a:xfrm>
          <a:prstGeom prst="rect">
            <a:avLst/>
          </a:prstGeom>
          <a:ln w="9525" cap="flat" cmpd="sng" algn="ctr">
            <a:solidFill>
              <a:schemeClr val="tx1"/>
            </a:solidFill>
            <a:prstDash val="solid"/>
            <a:round/>
            <a:headEnd type="none" w="med" len="med"/>
            <a:tailEnd type="none" w="med" len="med"/>
          </a:ln>
        </p:spPr>
      </p:pic>
      <p:pic>
        <p:nvPicPr>
          <p:cNvPr id="73" name="Picture 72" descr="patch_18_1_1.jpg"/>
          <p:cNvPicPr>
            <a:picLocks noChangeAspect="1"/>
          </p:cNvPicPr>
          <p:nvPr/>
        </p:nvPicPr>
        <p:blipFill>
          <a:blip r:embed="rId8">
            <a:alphaModFix/>
          </a:blip>
          <a:stretch>
            <a:fillRect/>
          </a:stretch>
        </p:blipFill>
        <p:spPr>
          <a:xfrm>
            <a:off x="5227238" y="5543427"/>
            <a:ext cx="598838" cy="598838"/>
          </a:xfrm>
          <a:prstGeom prst="rect">
            <a:avLst/>
          </a:prstGeom>
          <a:ln w="9525" cap="flat" cmpd="sng" algn="ctr">
            <a:solidFill>
              <a:schemeClr val="tx1"/>
            </a:solidFill>
            <a:prstDash val="solid"/>
            <a:round/>
            <a:headEnd type="none" w="med" len="med"/>
            <a:tailEnd type="none" w="med" len="med"/>
          </a:ln>
        </p:spPr>
      </p:pic>
      <p:pic>
        <p:nvPicPr>
          <p:cNvPr id="74" name="Picture 73" descr="patch_2.jpg"/>
          <p:cNvPicPr>
            <a:picLocks noChangeAspect="1"/>
          </p:cNvPicPr>
          <p:nvPr/>
        </p:nvPicPr>
        <p:blipFill>
          <a:blip r:embed="rId7">
            <a:alphaModFix/>
          </a:blip>
          <a:stretch>
            <a:fillRect/>
          </a:stretch>
        </p:blipFill>
        <p:spPr>
          <a:xfrm>
            <a:off x="5220072" y="6237843"/>
            <a:ext cx="600760" cy="600760"/>
          </a:xfrm>
          <a:prstGeom prst="rect">
            <a:avLst/>
          </a:prstGeom>
          <a:ln w="12700" cap="flat" cmpd="sng" algn="ctr">
            <a:solidFill>
              <a:schemeClr val="tx1"/>
            </a:solidFill>
            <a:prstDash val="solid"/>
            <a:round/>
            <a:headEnd type="none" w="med" len="med"/>
            <a:tailEnd type="none" w="med" len="med"/>
          </a:ln>
        </p:spPr>
      </p:pic>
      <p:cxnSp>
        <p:nvCxnSpPr>
          <p:cNvPr id="75" name="Straight Connector 74"/>
          <p:cNvCxnSpPr/>
          <p:nvPr/>
        </p:nvCxnSpPr>
        <p:spPr>
          <a:xfrm>
            <a:off x="5866546" y="5165957"/>
            <a:ext cx="1749783" cy="208553"/>
          </a:xfrm>
          <a:prstGeom prst="line">
            <a:avLst/>
          </a:prstGeom>
          <a:ln w="19050"/>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flipV="1">
            <a:off x="5907099" y="5804376"/>
            <a:ext cx="874891" cy="24216"/>
          </a:xfrm>
          <a:prstGeom prst="line">
            <a:avLst/>
          </a:prstGeom>
          <a:ln w="19050"/>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5917967" y="6458705"/>
            <a:ext cx="1414661" cy="0"/>
          </a:xfrm>
          <a:prstGeom prst="line">
            <a:avLst/>
          </a:prstGeom>
          <a:ln w="190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3624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3" grpId="0"/>
      <p:bldP spid="15"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260" y="110107"/>
            <a:ext cx="7092403" cy="7092403"/>
          </a:xfrm>
          <a:prstGeom prst="rect">
            <a:avLst/>
          </a:prstGeom>
        </p:spPr>
      </p:pic>
      <p:pic>
        <p:nvPicPr>
          <p:cNvPr id="77" name="Picture 76" descr="view_2655.jpg"/>
          <p:cNvPicPr>
            <a:picLocks noChangeAspect="1"/>
          </p:cNvPicPr>
          <p:nvPr/>
        </p:nvPicPr>
        <p:blipFill rotWithShape="1">
          <a:blip r:embed="rId3">
            <a:clrChange>
              <a:clrFrom>
                <a:srgbClr val="FFFFFF"/>
              </a:clrFrom>
              <a:clrTo>
                <a:srgbClr val="FFFFFF">
                  <a:alpha val="0"/>
                </a:srgbClr>
              </a:clrTo>
            </a:clrChange>
          </a:blip>
          <a:srcRect l="50000" t="47123" r="37339" b="40786"/>
          <a:stretch/>
        </p:blipFill>
        <p:spPr>
          <a:xfrm>
            <a:off x="4756135" y="3509447"/>
            <a:ext cx="895985" cy="855657"/>
          </a:xfrm>
          <a:prstGeom prst="rect">
            <a:avLst/>
          </a:prstGeom>
          <a:ln w="12700">
            <a:solidFill>
              <a:schemeClr val="tx1"/>
            </a:solidFill>
          </a:ln>
        </p:spPr>
      </p:pic>
      <p:pic>
        <p:nvPicPr>
          <p:cNvPr id="160" name="Picture 159" descr="view_2655.jpg"/>
          <p:cNvPicPr>
            <a:picLocks noChangeAspect="1"/>
          </p:cNvPicPr>
          <p:nvPr/>
        </p:nvPicPr>
        <p:blipFill rotWithShape="1">
          <a:blip r:embed="rId3">
            <a:clrChange>
              <a:clrFrom>
                <a:srgbClr val="FFFFFF"/>
              </a:clrFrom>
              <a:clrTo>
                <a:srgbClr val="FFFFFF">
                  <a:alpha val="0"/>
                </a:srgbClr>
              </a:clrTo>
            </a:clrChange>
          </a:blip>
          <a:srcRect l="38280" t="33014" r="55182" b="60619"/>
          <a:stretch/>
        </p:blipFill>
        <p:spPr>
          <a:xfrm>
            <a:off x="5243373" y="3572457"/>
            <a:ext cx="564930" cy="550220"/>
          </a:xfrm>
          <a:prstGeom prst="rect">
            <a:avLst/>
          </a:prstGeom>
          <a:ln w="12700">
            <a:solidFill>
              <a:schemeClr val="tx1"/>
            </a:solidFill>
          </a:ln>
        </p:spPr>
      </p:pic>
      <p:pic>
        <p:nvPicPr>
          <p:cNvPr id="111" name="Picture 110" descr="view_2655.jpg"/>
          <p:cNvPicPr>
            <a:picLocks noChangeAspect="1"/>
          </p:cNvPicPr>
          <p:nvPr/>
        </p:nvPicPr>
        <p:blipFill rotWithShape="1">
          <a:blip r:embed="rId3">
            <a:clrChange>
              <a:clrFrom>
                <a:srgbClr val="FFFFFF"/>
              </a:clrFrom>
              <a:clrTo>
                <a:srgbClr val="FFFFFF">
                  <a:alpha val="0"/>
                </a:srgbClr>
              </a:clrTo>
            </a:clrChange>
          </a:blip>
          <a:srcRect l="38693" t="46872" r="35985" b="26294"/>
          <a:stretch/>
        </p:blipFill>
        <p:spPr>
          <a:xfrm>
            <a:off x="3918694" y="3459937"/>
            <a:ext cx="1805434" cy="1913279"/>
          </a:xfrm>
          <a:prstGeom prst="rect">
            <a:avLst/>
          </a:prstGeom>
          <a:ln w="12700">
            <a:solidFill>
              <a:schemeClr val="tx1"/>
            </a:solidFill>
          </a:ln>
        </p:spPr>
      </p:pic>
      <p:pic>
        <p:nvPicPr>
          <p:cNvPr id="119" name="Picture 118" descr="view_2655.jpg"/>
          <p:cNvPicPr>
            <a:picLocks noChangeAspect="1"/>
          </p:cNvPicPr>
          <p:nvPr/>
        </p:nvPicPr>
        <p:blipFill rotWithShape="1">
          <a:blip r:embed="rId3">
            <a:clrChange>
              <a:clrFrom>
                <a:srgbClr val="FFFFFF"/>
              </a:clrFrom>
              <a:clrTo>
                <a:srgbClr val="FFFFFF">
                  <a:alpha val="0"/>
                </a:srgbClr>
              </a:clrTo>
            </a:clrChange>
          </a:blip>
          <a:srcRect l="50485" t="48950" r="42977" b="44683"/>
          <a:stretch/>
        </p:blipFill>
        <p:spPr>
          <a:xfrm>
            <a:off x="4716016" y="3572456"/>
            <a:ext cx="546375" cy="532147"/>
          </a:xfrm>
          <a:prstGeom prst="rect">
            <a:avLst/>
          </a:prstGeom>
          <a:ln w="12700">
            <a:solidFill>
              <a:schemeClr val="tx1"/>
            </a:solidFill>
          </a:ln>
        </p:spPr>
      </p:pic>
      <p:pic>
        <p:nvPicPr>
          <p:cNvPr id="116" name="Picture 115" descr="view_2655.jpg"/>
          <p:cNvPicPr>
            <a:picLocks noChangeAspect="1"/>
          </p:cNvPicPr>
          <p:nvPr/>
        </p:nvPicPr>
        <p:blipFill rotWithShape="1">
          <a:blip r:embed="rId3">
            <a:clrChange>
              <a:clrFrom>
                <a:srgbClr val="FFFFFF"/>
              </a:clrFrom>
              <a:clrTo>
                <a:srgbClr val="FFFFFF">
                  <a:alpha val="0"/>
                </a:srgbClr>
              </a:clrTo>
            </a:clrChange>
          </a:blip>
          <a:srcRect l="40845" t="43988" r="46494" b="43921"/>
          <a:stretch/>
        </p:blipFill>
        <p:spPr>
          <a:xfrm>
            <a:off x="4067944" y="3212976"/>
            <a:ext cx="956058" cy="913026"/>
          </a:xfrm>
          <a:prstGeom prst="rect">
            <a:avLst/>
          </a:prstGeom>
          <a:ln w="12700">
            <a:solidFill>
              <a:schemeClr val="tx1"/>
            </a:solidFill>
          </a:ln>
        </p:spPr>
      </p:pic>
      <p:pic>
        <p:nvPicPr>
          <p:cNvPr id="159" name="Picture 158" descr="view_2655.jpg"/>
          <p:cNvPicPr>
            <a:picLocks noChangeAspect="1"/>
          </p:cNvPicPr>
          <p:nvPr/>
        </p:nvPicPr>
        <p:blipFill rotWithShape="1">
          <a:blip r:embed="rId3">
            <a:clrChange>
              <a:clrFrom>
                <a:srgbClr val="FFFFFF"/>
              </a:clrFrom>
              <a:clrTo>
                <a:srgbClr val="FFFFFF">
                  <a:alpha val="0"/>
                </a:srgbClr>
              </a:clrTo>
            </a:clrChange>
          </a:blip>
          <a:srcRect l="32513" t="50840" r="60949" b="42793"/>
          <a:stretch/>
        </p:blipFill>
        <p:spPr>
          <a:xfrm>
            <a:off x="4208167" y="2462695"/>
            <a:ext cx="557755" cy="543232"/>
          </a:xfrm>
          <a:prstGeom prst="rect">
            <a:avLst/>
          </a:prstGeom>
          <a:ln w="12700">
            <a:solidFill>
              <a:schemeClr val="tx1"/>
            </a:solidFill>
          </a:ln>
        </p:spPr>
      </p:pic>
      <p:pic>
        <p:nvPicPr>
          <p:cNvPr id="114" name="Picture 113" descr="view_2655.jpg"/>
          <p:cNvPicPr>
            <a:picLocks noChangeAspect="1"/>
          </p:cNvPicPr>
          <p:nvPr/>
        </p:nvPicPr>
        <p:blipFill rotWithShape="1">
          <a:blip r:embed="rId3">
            <a:clrChange>
              <a:clrFrom>
                <a:srgbClr val="FFFFFF"/>
              </a:clrFrom>
              <a:clrTo>
                <a:srgbClr val="FFFFFF">
                  <a:alpha val="0"/>
                </a:srgbClr>
              </a:clrTo>
            </a:clrChange>
          </a:blip>
          <a:srcRect l="45055" t="56598" r="42284" b="31311"/>
          <a:stretch/>
        </p:blipFill>
        <p:spPr>
          <a:xfrm>
            <a:off x="4343346" y="4077072"/>
            <a:ext cx="1092750" cy="1043565"/>
          </a:xfrm>
          <a:prstGeom prst="rect">
            <a:avLst/>
          </a:prstGeom>
          <a:ln w="12700">
            <a:solidFill>
              <a:schemeClr val="tx1"/>
            </a:solidFill>
          </a:ln>
        </p:spPr>
      </p:pic>
      <p:pic>
        <p:nvPicPr>
          <p:cNvPr id="115" name="Picture 114" descr="view_2655.jpg"/>
          <p:cNvPicPr>
            <a:picLocks noChangeAspect="1"/>
          </p:cNvPicPr>
          <p:nvPr/>
        </p:nvPicPr>
        <p:blipFill rotWithShape="1">
          <a:blip r:embed="rId3">
            <a:clrChange>
              <a:clrFrom>
                <a:srgbClr val="FFFFFF"/>
              </a:clrFrom>
              <a:clrTo>
                <a:srgbClr val="FFFFFF">
                  <a:alpha val="0"/>
                </a:srgbClr>
              </a:clrTo>
            </a:clrChange>
          </a:blip>
          <a:srcRect l="34077" t="28949" r="48300" b="54867"/>
          <a:stretch/>
        </p:blipFill>
        <p:spPr>
          <a:xfrm>
            <a:off x="3543934" y="2076320"/>
            <a:ext cx="1316098" cy="1208664"/>
          </a:xfrm>
          <a:prstGeom prst="rect">
            <a:avLst/>
          </a:prstGeom>
          <a:ln w="12700">
            <a:solidFill>
              <a:schemeClr val="tx1"/>
            </a:solidFill>
          </a:ln>
        </p:spPr>
      </p:pic>
      <p:pic>
        <p:nvPicPr>
          <p:cNvPr id="150" name="Picture 149" descr="view_2655.jpg"/>
          <p:cNvPicPr>
            <a:picLocks noChangeAspect="1"/>
          </p:cNvPicPr>
          <p:nvPr/>
        </p:nvPicPr>
        <p:blipFill rotWithShape="1">
          <a:blip r:embed="rId3">
            <a:clrChange>
              <a:clrFrom>
                <a:srgbClr val="FFFFFF"/>
              </a:clrFrom>
              <a:clrTo>
                <a:srgbClr val="FFFFFF">
                  <a:alpha val="0"/>
                </a:srgbClr>
              </a:clrTo>
            </a:clrChange>
          </a:blip>
          <a:srcRect l="50485" t="48950" r="42977" b="44683"/>
          <a:stretch/>
        </p:blipFill>
        <p:spPr>
          <a:xfrm>
            <a:off x="3354995" y="3273036"/>
            <a:ext cx="597944" cy="582374"/>
          </a:xfrm>
          <a:prstGeom prst="rect">
            <a:avLst/>
          </a:prstGeom>
          <a:ln w="12700">
            <a:solidFill>
              <a:schemeClr val="tx1"/>
            </a:solidFill>
          </a:ln>
        </p:spPr>
      </p:pic>
      <p:pic>
        <p:nvPicPr>
          <p:cNvPr id="154" name="Picture 153" descr="view_2655.jpg"/>
          <p:cNvPicPr>
            <a:picLocks noChangeAspect="1"/>
          </p:cNvPicPr>
          <p:nvPr/>
        </p:nvPicPr>
        <p:blipFill rotWithShape="1">
          <a:blip r:embed="rId3">
            <a:clrChange>
              <a:clrFrom>
                <a:srgbClr val="FFFFFF"/>
              </a:clrFrom>
              <a:clrTo>
                <a:srgbClr val="FFFFFF">
                  <a:alpha val="0"/>
                </a:srgbClr>
              </a:clrTo>
            </a:clrChange>
          </a:blip>
          <a:srcRect l="45055" t="56598" r="42284" b="31311"/>
          <a:stretch/>
        </p:blipFill>
        <p:spPr>
          <a:xfrm>
            <a:off x="3269450" y="5503731"/>
            <a:ext cx="554762" cy="529792"/>
          </a:xfrm>
          <a:prstGeom prst="rect">
            <a:avLst/>
          </a:prstGeom>
          <a:ln w="12700">
            <a:solidFill>
              <a:schemeClr val="tx1"/>
            </a:solidFill>
          </a:ln>
        </p:spPr>
      </p:pic>
      <p:pic>
        <p:nvPicPr>
          <p:cNvPr id="155" name="Picture 154" descr="view_2655.jpg"/>
          <p:cNvPicPr>
            <a:picLocks noChangeAspect="1"/>
          </p:cNvPicPr>
          <p:nvPr/>
        </p:nvPicPr>
        <p:blipFill rotWithShape="1">
          <a:blip r:embed="rId3">
            <a:clrChange>
              <a:clrFrom>
                <a:srgbClr val="FFFFFF"/>
              </a:clrFrom>
              <a:clrTo>
                <a:srgbClr val="FFFFFF">
                  <a:alpha val="0"/>
                </a:srgbClr>
              </a:clrTo>
            </a:clrChange>
          </a:blip>
          <a:srcRect l="50000" t="47123" r="37339" b="40786"/>
          <a:stretch/>
        </p:blipFill>
        <p:spPr>
          <a:xfrm>
            <a:off x="7196020" y="2201272"/>
            <a:ext cx="509740" cy="486797"/>
          </a:xfrm>
          <a:prstGeom prst="rect">
            <a:avLst/>
          </a:prstGeom>
          <a:ln w="12700">
            <a:solidFill>
              <a:schemeClr val="tx1"/>
            </a:solidFill>
          </a:ln>
        </p:spPr>
      </p:pic>
      <p:pic>
        <p:nvPicPr>
          <p:cNvPr id="153" name="Picture 152" descr="view_2655.jpg"/>
          <p:cNvPicPr>
            <a:picLocks noChangeAspect="1"/>
          </p:cNvPicPr>
          <p:nvPr/>
        </p:nvPicPr>
        <p:blipFill rotWithShape="1">
          <a:blip r:embed="rId3">
            <a:clrChange>
              <a:clrFrom>
                <a:srgbClr val="FFFFFF"/>
              </a:clrFrom>
              <a:clrTo>
                <a:srgbClr val="FFFFFF">
                  <a:alpha val="0"/>
                </a:srgbClr>
              </a:clrTo>
            </a:clrChange>
          </a:blip>
          <a:srcRect l="37339" t="37769" r="37339" b="35397"/>
          <a:stretch/>
        </p:blipFill>
        <p:spPr>
          <a:xfrm>
            <a:off x="3329931" y="871078"/>
            <a:ext cx="468036" cy="495993"/>
          </a:xfrm>
          <a:prstGeom prst="rect">
            <a:avLst/>
          </a:prstGeom>
          <a:ln w="12700">
            <a:solidFill>
              <a:schemeClr val="tx1"/>
            </a:solidFill>
          </a:ln>
        </p:spPr>
      </p:pic>
      <p:pic>
        <p:nvPicPr>
          <p:cNvPr id="152" name="Picture 151" descr="view_2655.jpg"/>
          <p:cNvPicPr>
            <a:picLocks noChangeAspect="1"/>
          </p:cNvPicPr>
          <p:nvPr/>
        </p:nvPicPr>
        <p:blipFill rotWithShape="1">
          <a:blip r:embed="rId3">
            <a:clrChange>
              <a:clrFrom>
                <a:srgbClr val="FFFFFF"/>
              </a:clrFrom>
              <a:clrTo>
                <a:srgbClr val="FFFFFF">
                  <a:alpha val="0"/>
                </a:srgbClr>
              </a:clrTo>
            </a:clrChange>
          </a:blip>
          <a:srcRect l="34077" t="28949" r="48300" b="54867"/>
          <a:stretch/>
        </p:blipFill>
        <p:spPr>
          <a:xfrm>
            <a:off x="2197196" y="3656309"/>
            <a:ext cx="573143" cy="526357"/>
          </a:xfrm>
          <a:prstGeom prst="rect">
            <a:avLst/>
          </a:prstGeom>
          <a:ln w="12700">
            <a:solidFill>
              <a:schemeClr val="tx1"/>
            </a:solidFill>
          </a:ln>
        </p:spPr>
      </p:pic>
      <p:pic>
        <p:nvPicPr>
          <p:cNvPr id="158" name="Picture 157" descr="view_2655.jpg"/>
          <p:cNvPicPr>
            <a:picLocks noChangeAspect="1"/>
          </p:cNvPicPr>
          <p:nvPr/>
        </p:nvPicPr>
        <p:blipFill rotWithShape="1">
          <a:blip r:embed="rId3">
            <a:clrChange>
              <a:clrFrom>
                <a:srgbClr val="FFFFFF"/>
              </a:clrFrom>
              <a:clrTo>
                <a:srgbClr val="FFFFFF">
                  <a:alpha val="0"/>
                </a:srgbClr>
              </a:clrTo>
            </a:clrChange>
          </a:blip>
          <a:srcRect l="42047" t="66026" r="51415" b="27607"/>
          <a:stretch/>
        </p:blipFill>
        <p:spPr>
          <a:xfrm>
            <a:off x="4860032" y="4470750"/>
            <a:ext cx="556927" cy="542426"/>
          </a:xfrm>
          <a:prstGeom prst="rect">
            <a:avLst/>
          </a:prstGeom>
          <a:ln w="12700">
            <a:solidFill>
              <a:schemeClr val="tx1"/>
            </a:solidFill>
          </a:ln>
        </p:spPr>
      </p:pic>
      <p:sp>
        <p:nvSpPr>
          <p:cNvPr id="3" name="Title 2"/>
          <p:cNvSpPr>
            <a:spLocks noGrp="1"/>
          </p:cNvSpPr>
          <p:nvPr>
            <p:ph type="title" idx="4294967295"/>
          </p:nvPr>
        </p:nvSpPr>
        <p:spPr>
          <a:xfrm>
            <a:off x="311918" y="255117"/>
            <a:ext cx="8364538" cy="509587"/>
          </a:xfrm>
          <a:prstGeom prst="rect">
            <a:avLst/>
          </a:prstGeom>
        </p:spPr>
        <p:txBody>
          <a:bodyPr/>
          <a:lstStyle/>
          <a:p>
            <a:r>
              <a:rPr lang="en-US" dirty="0" smtClean="0"/>
              <a:t>How to select </a:t>
            </a:r>
            <a:r>
              <a:rPr lang="x-none" smtClean="0"/>
              <a:t>d</a:t>
            </a:r>
            <a:r>
              <a:rPr dirty="0" err="1" smtClean="0"/>
              <a:t>iscriminative</a:t>
            </a:r>
            <a:r>
              <a:rPr dirty="0" smtClean="0"/>
              <a:t> parts</a:t>
            </a:r>
            <a:r>
              <a:rPr lang="en-US" dirty="0" smtClean="0"/>
              <a:t>?</a:t>
            </a:r>
            <a:endParaRPr lang="en-US" dirty="0"/>
          </a:p>
        </p:txBody>
      </p:sp>
      <p:pic>
        <p:nvPicPr>
          <p:cNvPr id="149" name="Picture 148" descr="view_2655.jpg"/>
          <p:cNvPicPr>
            <a:picLocks noChangeAspect="1"/>
          </p:cNvPicPr>
          <p:nvPr/>
        </p:nvPicPr>
        <p:blipFill rotWithShape="1">
          <a:blip r:embed="rId3">
            <a:clrChange>
              <a:clrFrom>
                <a:srgbClr val="FFFFFF"/>
              </a:clrFrom>
              <a:clrTo>
                <a:srgbClr val="FFFFFF">
                  <a:alpha val="0"/>
                </a:srgbClr>
              </a:clrTo>
            </a:clrChange>
          </a:blip>
          <a:srcRect l="38693" t="46872" r="35985" b="26294"/>
          <a:stretch/>
        </p:blipFill>
        <p:spPr>
          <a:xfrm>
            <a:off x="7545381" y="5442686"/>
            <a:ext cx="574568" cy="608889"/>
          </a:xfrm>
          <a:prstGeom prst="rect">
            <a:avLst/>
          </a:prstGeom>
          <a:ln w="12700">
            <a:solidFill>
              <a:schemeClr val="tx1"/>
            </a:solidFill>
          </a:ln>
        </p:spPr>
      </p:pic>
      <p:pic>
        <p:nvPicPr>
          <p:cNvPr id="156" name="Picture 155" descr="view_2655.jpg"/>
          <p:cNvPicPr>
            <a:picLocks noChangeAspect="1"/>
          </p:cNvPicPr>
          <p:nvPr/>
        </p:nvPicPr>
        <p:blipFill rotWithShape="1">
          <a:blip r:embed="rId3">
            <a:clrChange>
              <a:clrFrom>
                <a:srgbClr val="FFFFFF"/>
              </a:clrFrom>
              <a:clrTo>
                <a:srgbClr val="FFFFFF">
                  <a:alpha val="0"/>
                </a:srgbClr>
              </a:clrTo>
            </a:clrChange>
          </a:blip>
          <a:srcRect l="40845" t="43988" r="46494" b="43921"/>
          <a:stretch/>
        </p:blipFill>
        <p:spPr>
          <a:xfrm>
            <a:off x="107504" y="4236702"/>
            <a:ext cx="511463" cy="488442"/>
          </a:xfrm>
          <a:prstGeom prst="rect">
            <a:avLst/>
          </a:prstGeom>
          <a:ln w="12700">
            <a:solidFill>
              <a:schemeClr val="tx1"/>
            </a:solidFill>
          </a:ln>
        </p:spPr>
      </p:pic>
      <p:pic>
        <p:nvPicPr>
          <p:cNvPr id="112" name="Picture 111" descr="view_2655.jpg"/>
          <p:cNvPicPr>
            <a:picLocks noChangeAspect="1"/>
          </p:cNvPicPr>
          <p:nvPr/>
        </p:nvPicPr>
        <p:blipFill rotWithShape="1">
          <a:blip r:embed="rId3">
            <a:clrChange>
              <a:clrFrom>
                <a:srgbClr val="FFFFFF"/>
              </a:clrFrom>
              <a:clrTo>
                <a:srgbClr val="FFFFFF">
                  <a:alpha val="0"/>
                </a:srgbClr>
              </a:clrTo>
            </a:clrChange>
          </a:blip>
          <a:srcRect l="38280" t="33014" r="55182" b="60619"/>
          <a:stretch/>
        </p:blipFill>
        <p:spPr>
          <a:xfrm>
            <a:off x="3877137" y="2444670"/>
            <a:ext cx="478839" cy="466371"/>
          </a:xfrm>
          <a:prstGeom prst="rect">
            <a:avLst/>
          </a:prstGeom>
          <a:ln w="12700">
            <a:solidFill>
              <a:schemeClr val="tx1"/>
            </a:solidFill>
          </a:ln>
        </p:spPr>
      </p:pic>
      <p:pic>
        <p:nvPicPr>
          <p:cNvPr id="113" name="Picture 112" descr="view_2655.jpg"/>
          <p:cNvPicPr>
            <a:picLocks noChangeAspect="1"/>
          </p:cNvPicPr>
          <p:nvPr/>
        </p:nvPicPr>
        <p:blipFill rotWithShape="1">
          <a:blip r:embed="rId3">
            <a:clrChange>
              <a:clrFrom>
                <a:srgbClr val="FFFFFF"/>
              </a:clrFrom>
              <a:clrTo>
                <a:srgbClr val="FFFFFF">
                  <a:alpha val="0"/>
                </a:srgbClr>
              </a:clrTo>
            </a:clrChange>
          </a:blip>
          <a:srcRect l="32513" t="50840" r="60949" b="42793"/>
          <a:stretch/>
        </p:blipFill>
        <p:spPr>
          <a:xfrm>
            <a:off x="4719692" y="2768006"/>
            <a:ext cx="741502" cy="722195"/>
          </a:xfrm>
          <a:prstGeom prst="rect">
            <a:avLst/>
          </a:prstGeom>
          <a:ln w="12700">
            <a:solidFill>
              <a:schemeClr val="tx1"/>
            </a:solidFill>
          </a:ln>
        </p:spPr>
      </p:pic>
      <p:pic>
        <p:nvPicPr>
          <p:cNvPr id="118" name="Picture 117" descr="view_2655.jpg"/>
          <p:cNvPicPr>
            <a:picLocks noChangeAspect="1"/>
          </p:cNvPicPr>
          <p:nvPr/>
        </p:nvPicPr>
        <p:blipFill rotWithShape="1">
          <a:blip r:embed="rId3">
            <a:clrChange>
              <a:clrFrom>
                <a:srgbClr val="FFFFFF"/>
              </a:clrFrom>
              <a:clrTo>
                <a:srgbClr val="FFFFFF">
                  <a:alpha val="0"/>
                </a:srgbClr>
              </a:clrTo>
            </a:clrChange>
          </a:blip>
          <a:srcRect l="42047" t="66026" r="51415" b="27607"/>
          <a:stretch/>
        </p:blipFill>
        <p:spPr>
          <a:xfrm>
            <a:off x="4137731" y="4236702"/>
            <a:ext cx="556927" cy="542426"/>
          </a:xfrm>
          <a:prstGeom prst="rect">
            <a:avLst/>
          </a:prstGeom>
          <a:ln w="12700">
            <a:solidFill>
              <a:schemeClr val="tx1"/>
            </a:solidFill>
          </a:ln>
        </p:spPr>
      </p:pic>
      <p:pic>
        <p:nvPicPr>
          <p:cNvPr id="76" name="Picture 75" descr="view_2655.jpg"/>
          <p:cNvPicPr>
            <a:picLocks noChangeAspect="1"/>
          </p:cNvPicPr>
          <p:nvPr/>
        </p:nvPicPr>
        <p:blipFill rotWithShape="1">
          <a:blip r:embed="rId3">
            <a:clrChange>
              <a:clrFrom>
                <a:srgbClr val="FFFFFF"/>
              </a:clrFrom>
              <a:clrTo>
                <a:srgbClr val="FFFFFF">
                  <a:alpha val="0"/>
                </a:srgbClr>
              </a:clrTo>
            </a:clrChange>
          </a:blip>
          <a:srcRect l="37339" t="37769" r="37339" b="35397"/>
          <a:stretch/>
        </p:blipFill>
        <p:spPr>
          <a:xfrm>
            <a:off x="3797967" y="2783465"/>
            <a:ext cx="1866367" cy="1977850"/>
          </a:xfrm>
          <a:prstGeom prst="rect">
            <a:avLst/>
          </a:prstGeom>
          <a:ln w="12700">
            <a:solidFill>
              <a:schemeClr val="tx1"/>
            </a:solidFill>
          </a:ln>
        </p:spPr>
      </p:pic>
    </p:spTree>
    <p:extLst>
      <p:ext uri="{BB962C8B-B14F-4D97-AF65-F5344CB8AC3E}">
        <p14:creationId xmlns:p14="http://schemas.microsoft.com/office/powerpoint/2010/main" val="1065870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par>
                                <p:cTn id="17" presetID="10"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par>
                                <p:cTn id="20" presetID="10" presetClass="entr" presetSubtype="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par>
                                <p:cTn id="23" presetID="10"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fade">
                                      <p:cBhvr>
                                        <p:cTn id="25" dur="500"/>
                                        <p:tgtEl>
                                          <p:spTgt spid="114"/>
                                        </p:tgtEl>
                                      </p:cBhvr>
                                    </p:animEffect>
                                  </p:childTnLst>
                                </p:cTn>
                              </p:par>
                              <p:par>
                                <p:cTn id="26" presetID="10" presetClass="entr" presetSubtype="0" fill="hold"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par>
                                <p:cTn id="29" presetID="10"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par>
                                <p:cTn id="32" presetID="10" presetClass="entr" presetSubtype="0" fill="hold" nodeType="with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par>
                                <p:cTn id="35" presetID="10"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500"/>
                                        <p:tgtEl>
                                          <p:spTgt spid="11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61111E-6 7.40741E-7 L 0.16007 0.16204 " pathEditMode="relative" rAng="0" ptsTypes="AA">
                                      <p:cBhvr>
                                        <p:cTn id="41" dur="2000" fill="hold"/>
                                        <p:tgtEl>
                                          <p:spTgt spid="112"/>
                                        </p:tgtEl>
                                        <p:attrNameLst>
                                          <p:attrName>ppt_x</p:attrName>
                                          <p:attrName>ppt_y</p:attrName>
                                        </p:attrNameLst>
                                      </p:cBhvr>
                                      <p:rCtr x="8003" y="8102"/>
                                    </p:animMotion>
                                  </p:childTnLst>
                                </p:cTn>
                              </p:par>
                              <p:par>
                                <p:cTn id="42" presetID="42" presetClass="path" presetSubtype="0" accel="50000" decel="50000" fill="hold" nodeType="withEffect">
                                  <p:stCondLst>
                                    <p:cond delay="0"/>
                                  </p:stCondLst>
                                  <p:childTnLst>
                                    <p:animMotion origin="layout" path="M 5E-6 -7.40741E-7 L -0.20209 0.18148 " pathEditMode="relative" rAng="0" ptsTypes="AA">
                                      <p:cBhvr>
                                        <p:cTn id="43" dur="2000" fill="hold"/>
                                        <p:tgtEl>
                                          <p:spTgt spid="115"/>
                                        </p:tgtEl>
                                        <p:attrNameLst>
                                          <p:attrName>ppt_x</p:attrName>
                                          <p:attrName>ppt_y</p:attrName>
                                        </p:attrNameLst>
                                      </p:cBhvr>
                                      <p:rCtr x="-10104" y="9074"/>
                                    </p:animMotion>
                                  </p:childTnLst>
                                </p:cTn>
                              </p:par>
                              <p:par>
                                <p:cTn id="44" presetID="42" presetClass="path" presetSubtype="0" accel="50000" decel="50000" fill="hold" nodeType="withEffect">
                                  <p:stCondLst>
                                    <p:cond delay="0"/>
                                  </p:stCondLst>
                                  <p:childTnLst>
                                    <p:animMotion origin="layout" path="M 3.05556E-6 -1.48148E-6 L 0.32708 0.20255 " pathEditMode="relative" rAng="0" ptsTypes="AA">
                                      <p:cBhvr>
                                        <p:cTn id="45" dur="2000" fill="hold"/>
                                        <p:tgtEl>
                                          <p:spTgt spid="111"/>
                                        </p:tgtEl>
                                        <p:attrNameLst>
                                          <p:attrName>ppt_x</p:attrName>
                                          <p:attrName>ppt_y</p:attrName>
                                        </p:attrNameLst>
                                      </p:cBhvr>
                                      <p:rCtr x="16354" y="10116"/>
                                    </p:animMotion>
                                  </p:childTnLst>
                                </p:cTn>
                              </p:par>
                              <p:par>
                                <p:cTn id="46" presetID="42" presetClass="path" presetSubtype="0" accel="50000" decel="50000" fill="hold" nodeType="withEffect">
                                  <p:stCondLst>
                                    <p:cond delay="0"/>
                                  </p:stCondLst>
                                  <p:childTnLst>
                                    <p:animMotion origin="layout" path="M -2.22222E-6 -1.85185E-6 L -0.15278 0.17593 " pathEditMode="relative" rAng="0" ptsTypes="AA">
                                      <p:cBhvr>
                                        <p:cTn id="47" dur="2000" fill="hold"/>
                                        <p:tgtEl>
                                          <p:spTgt spid="114"/>
                                        </p:tgtEl>
                                        <p:attrNameLst>
                                          <p:attrName>ppt_x</p:attrName>
                                          <p:attrName>ppt_y</p:attrName>
                                        </p:attrNameLst>
                                      </p:cBhvr>
                                      <p:rCtr x="-7639" y="8796"/>
                                    </p:animMotion>
                                  </p:childTnLst>
                                </p:cTn>
                              </p:par>
                              <p:par>
                                <p:cTn id="48" presetID="42" presetClass="path" presetSubtype="0" accel="50000" decel="50000" fill="hold" nodeType="withEffect">
                                  <p:stCondLst>
                                    <p:cond delay="0"/>
                                  </p:stCondLst>
                                  <p:childTnLst>
                                    <p:animMotion origin="layout" path="M -1.11111E-6 0 L -0.13542 -0.37546 " pathEditMode="relative" rAng="0" ptsTypes="AA">
                                      <p:cBhvr>
                                        <p:cTn id="49" dur="2000" fill="hold"/>
                                        <p:tgtEl>
                                          <p:spTgt spid="76"/>
                                        </p:tgtEl>
                                        <p:attrNameLst>
                                          <p:attrName>ppt_x</p:attrName>
                                          <p:attrName>ppt_y</p:attrName>
                                        </p:attrNameLst>
                                      </p:cBhvr>
                                      <p:rCtr x="-6771" y="-18773"/>
                                    </p:animMotion>
                                  </p:childTnLst>
                                </p:cTn>
                              </p:par>
                              <p:par>
                                <p:cTn id="50" presetID="42" presetClass="path" presetSubtype="0" accel="50000" decel="50000" fill="hold" nodeType="withEffect">
                                  <p:stCondLst>
                                    <p:cond delay="0"/>
                                  </p:stCondLst>
                                  <p:childTnLst>
                                    <p:animMotion origin="layout" path="M -0.03767 -0.03565 L -0.09722 -0.06551 " pathEditMode="relative" rAng="0" ptsTypes="AA">
                                      <p:cBhvr>
                                        <p:cTn id="51" dur="2000" fill="hold"/>
                                        <p:tgtEl>
                                          <p:spTgt spid="113"/>
                                        </p:tgtEl>
                                        <p:attrNameLst>
                                          <p:attrName>ppt_x</p:attrName>
                                          <p:attrName>ppt_y</p:attrName>
                                        </p:attrNameLst>
                                      </p:cBhvr>
                                      <p:rCtr x="-2986" y="-1505"/>
                                    </p:animMotion>
                                  </p:childTnLst>
                                </p:cTn>
                              </p:par>
                              <p:par>
                                <p:cTn id="52" presetID="42" presetClass="path" presetSubtype="0" accel="50000" decel="50000" fill="hold" nodeType="withEffect">
                                  <p:stCondLst>
                                    <p:cond delay="0"/>
                                  </p:stCondLst>
                                  <p:childTnLst>
                                    <p:animMotion origin="layout" path="M 1.38889E-6 -3.7037E-6 L -0.46163 0.13565 " pathEditMode="relative" rAng="0" ptsTypes="AA">
                                      <p:cBhvr>
                                        <p:cTn id="53" dur="2000" fill="hold"/>
                                        <p:tgtEl>
                                          <p:spTgt spid="116"/>
                                        </p:tgtEl>
                                        <p:attrNameLst>
                                          <p:attrName>ppt_x</p:attrName>
                                          <p:attrName>ppt_y</p:attrName>
                                        </p:attrNameLst>
                                      </p:cBhvr>
                                      <p:rCtr x="-23090" y="6782"/>
                                    </p:animMotion>
                                  </p:childTnLst>
                                </p:cTn>
                              </p:par>
                              <p:par>
                                <p:cTn id="54" presetID="42" presetClass="path" presetSubtype="0" accel="50000" decel="50000" fill="hold" nodeType="withEffect">
                                  <p:stCondLst>
                                    <p:cond delay="0"/>
                                  </p:stCondLst>
                                  <p:childTnLst>
                                    <p:animMotion origin="layout" path="M 1.66667E-6 -2.22222E-6 L 0.25972 -0.21921 " pathEditMode="relative" rAng="0" ptsTypes="AA">
                                      <p:cBhvr>
                                        <p:cTn id="55" dur="2000" fill="hold"/>
                                        <p:tgtEl>
                                          <p:spTgt spid="77"/>
                                        </p:tgtEl>
                                        <p:attrNameLst>
                                          <p:attrName>ppt_x</p:attrName>
                                          <p:attrName>ppt_y</p:attrName>
                                        </p:attrNameLst>
                                      </p:cBhvr>
                                      <p:rCtr x="12986" y="-10972"/>
                                    </p:animMotion>
                                  </p:childTnLst>
                                </p:cTn>
                              </p:par>
                              <p:par>
                                <p:cTn id="56" presetID="42" presetClass="path" presetSubtype="0" accel="50000" decel="50000" fill="hold" nodeType="withEffect">
                                  <p:stCondLst>
                                    <p:cond delay="0"/>
                                  </p:stCondLst>
                                  <p:childTnLst>
                                    <p:animMotion origin="layout" path="M -2.22222E-6 4.44444E-6 L 0.12813 0.06898 " pathEditMode="relative" rAng="0" ptsTypes="AA">
                                      <p:cBhvr>
                                        <p:cTn id="57" dur="2000" fill="hold"/>
                                        <p:tgtEl>
                                          <p:spTgt spid="118"/>
                                        </p:tgtEl>
                                        <p:attrNameLst>
                                          <p:attrName>ppt_x</p:attrName>
                                          <p:attrName>ppt_y</p:attrName>
                                        </p:attrNameLst>
                                      </p:cBhvr>
                                      <p:rCtr x="6406" y="3449"/>
                                    </p:animMotion>
                                  </p:childTnLst>
                                </p:cTn>
                              </p:par>
                              <p:par>
                                <p:cTn id="58" presetID="42" presetClass="path" presetSubtype="0" accel="50000" decel="50000" fill="hold" nodeType="withEffect">
                                  <p:stCondLst>
                                    <p:cond delay="0"/>
                                  </p:stCondLst>
                                  <p:childTnLst>
                                    <p:animMotion origin="layout" path="M 2.77778E-7 -2.22222E-6 L -0.16372 -0.04537 " pathEditMode="relative" rAng="0" ptsTypes="AA">
                                      <p:cBhvr>
                                        <p:cTn id="59" dur="2000" fill="hold"/>
                                        <p:tgtEl>
                                          <p:spTgt spid="119"/>
                                        </p:tgtEl>
                                        <p:attrNameLst>
                                          <p:attrName>ppt_x</p:attrName>
                                          <p:attrName>ppt_y</p:attrName>
                                        </p:attrNameLst>
                                      </p:cBhvr>
                                      <p:rCtr x="-8194" y="-2269"/>
                                    </p:animMotion>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49"/>
                                        </p:tgtEl>
                                        <p:attrNameLst>
                                          <p:attrName>style.visibility</p:attrName>
                                        </p:attrNameLst>
                                      </p:cBhvr>
                                      <p:to>
                                        <p:strVal val="visible"/>
                                      </p:to>
                                    </p:set>
                                    <p:animEffect transition="in" filter="fade">
                                      <p:cBhvr>
                                        <p:cTn id="63" dur="500"/>
                                        <p:tgtEl>
                                          <p:spTgt spid="149"/>
                                        </p:tgtEl>
                                      </p:cBhvr>
                                    </p:animEffect>
                                  </p:childTnLst>
                                </p:cTn>
                              </p:par>
                              <p:par>
                                <p:cTn id="64" presetID="10" presetClass="entr" presetSubtype="0" fill="hold" nodeType="withEffect">
                                  <p:stCondLst>
                                    <p:cond delay="0"/>
                                  </p:stCondLst>
                                  <p:childTnLst>
                                    <p:set>
                                      <p:cBhvr>
                                        <p:cTn id="65" dur="1" fill="hold">
                                          <p:stCondLst>
                                            <p:cond delay="0"/>
                                          </p:stCondLst>
                                        </p:cTn>
                                        <p:tgtEl>
                                          <p:spTgt spid="152"/>
                                        </p:tgtEl>
                                        <p:attrNameLst>
                                          <p:attrName>style.visibility</p:attrName>
                                        </p:attrNameLst>
                                      </p:cBhvr>
                                      <p:to>
                                        <p:strVal val="visible"/>
                                      </p:to>
                                    </p:set>
                                    <p:animEffect transition="in" filter="fade">
                                      <p:cBhvr>
                                        <p:cTn id="66" dur="500"/>
                                        <p:tgtEl>
                                          <p:spTgt spid="152"/>
                                        </p:tgtEl>
                                      </p:cBhvr>
                                    </p:animEffect>
                                  </p:childTnLst>
                                </p:cTn>
                              </p:par>
                              <p:par>
                                <p:cTn id="67" presetID="10" presetClass="exit" presetSubtype="0" fill="hold" nodeType="withEffect">
                                  <p:stCondLst>
                                    <p:cond delay="0"/>
                                  </p:stCondLst>
                                  <p:childTnLst>
                                    <p:animEffect transition="out" filter="fade">
                                      <p:cBhvr>
                                        <p:cTn id="68" dur="500"/>
                                        <p:tgtEl>
                                          <p:spTgt spid="118"/>
                                        </p:tgtEl>
                                      </p:cBhvr>
                                    </p:animEffect>
                                    <p:set>
                                      <p:cBhvr>
                                        <p:cTn id="69" dur="1" fill="hold">
                                          <p:stCondLst>
                                            <p:cond delay="499"/>
                                          </p:stCondLst>
                                        </p:cTn>
                                        <p:tgtEl>
                                          <p:spTgt spid="118"/>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Effect transition="in" filter="fade">
                                      <p:cBhvr>
                                        <p:cTn id="72" dur="500"/>
                                        <p:tgtEl>
                                          <p:spTgt spid="150"/>
                                        </p:tgtEl>
                                      </p:cBhvr>
                                    </p:animEffect>
                                  </p:childTnLst>
                                </p:cTn>
                              </p:par>
                              <p:par>
                                <p:cTn id="73" presetID="10" presetClass="entr" presetSubtype="0" fill="hold" nodeType="with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fade">
                                      <p:cBhvr>
                                        <p:cTn id="75" dur="500"/>
                                        <p:tgtEl>
                                          <p:spTgt spid="159"/>
                                        </p:tgtEl>
                                      </p:cBhvr>
                                    </p:animEffect>
                                  </p:childTnLst>
                                </p:cTn>
                              </p:par>
                              <p:par>
                                <p:cTn id="76" presetID="10" presetClass="entr" presetSubtype="0" fill="hold" nodeType="withEffect">
                                  <p:stCondLst>
                                    <p:cond delay="0"/>
                                  </p:stCondLst>
                                  <p:childTnLst>
                                    <p:set>
                                      <p:cBhvr>
                                        <p:cTn id="77" dur="1" fill="hold">
                                          <p:stCondLst>
                                            <p:cond delay="0"/>
                                          </p:stCondLst>
                                        </p:cTn>
                                        <p:tgtEl>
                                          <p:spTgt spid="160"/>
                                        </p:tgtEl>
                                        <p:attrNameLst>
                                          <p:attrName>style.visibility</p:attrName>
                                        </p:attrNameLst>
                                      </p:cBhvr>
                                      <p:to>
                                        <p:strVal val="visible"/>
                                      </p:to>
                                    </p:set>
                                    <p:animEffect transition="in" filter="fade">
                                      <p:cBhvr>
                                        <p:cTn id="78" dur="500"/>
                                        <p:tgtEl>
                                          <p:spTgt spid="160"/>
                                        </p:tgtEl>
                                      </p:cBhvr>
                                    </p:animEffect>
                                  </p:childTnLst>
                                </p:cTn>
                              </p:par>
                              <p:par>
                                <p:cTn id="79" presetID="10" presetClass="entr" presetSubtype="0" fill="hold" nodeType="withEffect">
                                  <p:stCondLst>
                                    <p:cond delay="0"/>
                                  </p:stCondLst>
                                  <p:childTnLst>
                                    <p:set>
                                      <p:cBhvr>
                                        <p:cTn id="80" dur="1" fill="hold">
                                          <p:stCondLst>
                                            <p:cond delay="0"/>
                                          </p:stCondLst>
                                        </p:cTn>
                                        <p:tgtEl>
                                          <p:spTgt spid="158"/>
                                        </p:tgtEl>
                                        <p:attrNameLst>
                                          <p:attrName>style.visibility</p:attrName>
                                        </p:attrNameLst>
                                      </p:cBhvr>
                                      <p:to>
                                        <p:strVal val="visible"/>
                                      </p:to>
                                    </p:set>
                                    <p:animEffect transition="in" filter="fade">
                                      <p:cBhvr>
                                        <p:cTn id="81" dur="500"/>
                                        <p:tgtEl>
                                          <p:spTgt spid="158"/>
                                        </p:tgtEl>
                                      </p:cBhvr>
                                    </p:animEffect>
                                  </p:childTnLst>
                                </p:cTn>
                              </p:par>
                              <p:par>
                                <p:cTn id="82" presetID="10" presetClass="entr" presetSubtype="0" fill="hold" nodeType="withEffect">
                                  <p:stCondLst>
                                    <p:cond delay="0"/>
                                  </p:stCondLst>
                                  <p:childTnLst>
                                    <p:set>
                                      <p:cBhvr>
                                        <p:cTn id="83" dur="1" fill="hold">
                                          <p:stCondLst>
                                            <p:cond delay="0"/>
                                          </p:stCondLst>
                                        </p:cTn>
                                        <p:tgtEl>
                                          <p:spTgt spid="155"/>
                                        </p:tgtEl>
                                        <p:attrNameLst>
                                          <p:attrName>style.visibility</p:attrName>
                                        </p:attrNameLst>
                                      </p:cBhvr>
                                      <p:to>
                                        <p:strVal val="visible"/>
                                      </p:to>
                                    </p:set>
                                    <p:animEffect transition="in" filter="fade">
                                      <p:cBhvr>
                                        <p:cTn id="84" dur="500"/>
                                        <p:tgtEl>
                                          <p:spTgt spid="155"/>
                                        </p:tgtEl>
                                      </p:cBhvr>
                                    </p:animEffect>
                                  </p:childTnLst>
                                </p:cTn>
                              </p:par>
                              <p:par>
                                <p:cTn id="85" presetID="10" presetClass="entr" presetSubtype="0" fill="hold" nodeType="withEffect">
                                  <p:stCondLst>
                                    <p:cond delay="0"/>
                                  </p:stCondLst>
                                  <p:childTnLst>
                                    <p:set>
                                      <p:cBhvr>
                                        <p:cTn id="86" dur="1" fill="hold">
                                          <p:stCondLst>
                                            <p:cond delay="0"/>
                                          </p:stCondLst>
                                        </p:cTn>
                                        <p:tgtEl>
                                          <p:spTgt spid="156"/>
                                        </p:tgtEl>
                                        <p:attrNameLst>
                                          <p:attrName>style.visibility</p:attrName>
                                        </p:attrNameLst>
                                      </p:cBhvr>
                                      <p:to>
                                        <p:strVal val="visible"/>
                                      </p:to>
                                    </p:set>
                                    <p:animEffect transition="in" filter="fade">
                                      <p:cBhvr>
                                        <p:cTn id="87" dur="500"/>
                                        <p:tgtEl>
                                          <p:spTgt spid="156"/>
                                        </p:tgtEl>
                                      </p:cBhvr>
                                    </p:animEffect>
                                  </p:childTnLst>
                                </p:cTn>
                              </p:par>
                              <p:par>
                                <p:cTn id="88" presetID="10" presetClass="entr" presetSubtype="0" fill="hold" nodeType="withEffect">
                                  <p:stCondLst>
                                    <p:cond delay="0"/>
                                  </p:stCondLst>
                                  <p:childTnLst>
                                    <p:set>
                                      <p:cBhvr>
                                        <p:cTn id="89" dur="1" fill="hold">
                                          <p:stCondLst>
                                            <p:cond delay="0"/>
                                          </p:stCondLst>
                                        </p:cTn>
                                        <p:tgtEl>
                                          <p:spTgt spid="154"/>
                                        </p:tgtEl>
                                        <p:attrNameLst>
                                          <p:attrName>style.visibility</p:attrName>
                                        </p:attrNameLst>
                                      </p:cBhvr>
                                      <p:to>
                                        <p:strVal val="visible"/>
                                      </p:to>
                                    </p:set>
                                    <p:animEffect transition="in" filter="fade">
                                      <p:cBhvr>
                                        <p:cTn id="90" dur="500"/>
                                        <p:tgtEl>
                                          <p:spTgt spid="154"/>
                                        </p:tgtEl>
                                      </p:cBhvr>
                                    </p:animEffect>
                                  </p:childTnLst>
                                </p:cTn>
                              </p:par>
                              <p:par>
                                <p:cTn id="91" presetID="10" presetClass="entr" presetSubtype="0" fill="hold" nodeType="withEffect">
                                  <p:stCondLst>
                                    <p:cond delay="0"/>
                                  </p:stCondLst>
                                  <p:childTnLst>
                                    <p:set>
                                      <p:cBhvr>
                                        <p:cTn id="92" dur="1" fill="hold">
                                          <p:stCondLst>
                                            <p:cond delay="0"/>
                                          </p:stCondLst>
                                        </p:cTn>
                                        <p:tgtEl>
                                          <p:spTgt spid="153"/>
                                        </p:tgtEl>
                                        <p:attrNameLst>
                                          <p:attrName>style.visibility</p:attrName>
                                        </p:attrNameLst>
                                      </p:cBhvr>
                                      <p:to>
                                        <p:strVal val="visible"/>
                                      </p:to>
                                    </p:set>
                                    <p:animEffect transition="in" filter="fade">
                                      <p:cBhvr>
                                        <p:cTn id="93" dur="500"/>
                                        <p:tgtEl>
                                          <p:spTgt spid="153"/>
                                        </p:tgtEl>
                                      </p:cBhvr>
                                    </p:animEffect>
                                  </p:childTnLst>
                                </p:cTn>
                              </p:par>
                              <p:par>
                                <p:cTn id="94" presetID="10" presetClass="exit" presetSubtype="0" fill="hold" nodeType="withEffect">
                                  <p:stCondLst>
                                    <p:cond delay="0"/>
                                  </p:stCondLst>
                                  <p:childTnLst>
                                    <p:animEffect transition="out" filter="fade">
                                      <p:cBhvr>
                                        <p:cTn id="95" dur="500"/>
                                        <p:tgtEl>
                                          <p:spTgt spid="115"/>
                                        </p:tgtEl>
                                      </p:cBhvr>
                                    </p:animEffect>
                                    <p:set>
                                      <p:cBhvr>
                                        <p:cTn id="96" dur="1" fill="hold">
                                          <p:stCondLst>
                                            <p:cond delay="499"/>
                                          </p:stCondLst>
                                        </p:cTn>
                                        <p:tgtEl>
                                          <p:spTgt spid="1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59"/>
                                        </p:tgtEl>
                                      </p:cBhvr>
                                    </p:animEffect>
                                    <p:set>
                                      <p:cBhvr>
                                        <p:cTn id="99" dur="1" fill="hold">
                                          <p:stCondLst>
                                            <p:cond delay="499"/>
                                          </p:stCondLst>
                                        </p:cTn>
                                        <p:tgtEl>
                                          <p:spTgt spid="15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13"/>
                                        </p:tgtEl>
                                      </p:cBhvr>
                                    </p:animEffect>
                                    <p:set>
                                      <p:cBhvr>
                                        <p:cTn id="102" dur="1" fill="hold">
                                          <p:stCondLst>
                                            <p:cond delay="499"/>
                                          </p:stCondLst>
                                        </p:cTn>
                                        <p:tgtEl>
                                          <p:spTgt spid="11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1"/>
                                        </p:tgtEl>
                                      </p:cBhvr>
                                    </p:animEffect>
                                    <p:set>
                                      <p:cBhvr>
                                        <p:cTn id="105" dur="1" fill="hold">
                                          <p:stCondLst>
                                            <p:cond delay="499"/>
                                          </p:stCondLst>
                                        </p:cTn>
                                        <p:tgtEl>
                                          <p:spTgt spid="11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114"/>
                                        </p:tgtEl>
                                      </p:cBhvr>
                                    </p:animEffect>
                                    <p:set>
                                      <p:cBhvr>
                                        <p:cTn id="108" dur="1" fill="hold">
                                          <p:stCondLst>
                                            <p:cond delay="499"/>
                                          </p:stCondLst>
                                        </p:cTn>
                                        <p:tgtEl>
                                          <p:spTgt spid="11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76"/>
                                        </p:tgtEl>
                                      </p:cBhvr>
                                    </p:animEffect>
                                    <p:set>
                                      <p:cBhvr>
                                        <p:cTn id="111" dur="1" fill="hold">
                                          <p:stCondLst>
                                            <p:cond delay="499"/>
                                          </p:stCondLst>
                                        </p:cTn>
                                        <p:tgtEl>
                                          <p:spTgt spid="76"/>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6"/>
                                        </p:tgtEl>
                                      </p:cBhvr>
                                    </p:animEffect>
                                    <p:set>
                                      <p:cBhvr>
                                        <p:cTn id="114" dur="1" fill="hold">
                                          <p:stCondLst>
                                            <p:cond delay="499"/>
                                          </p:stCondLst>
                                        </p:cTn>
                                        <p:tgtEl>
                                          <p:spTgt spid="11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12"/>
                                        </p:tgtEl>
                                      </p:cBhvr>
                                    </p:animEffect>
                                    <p:set>
                                      <p:cBhvr>
                                        <p:cTn id="117" dur="1" fill="hold">
                                          <p:stCondLst>
                                            <p:cond delay="499"/>
                                          </p:stCondLst>
                                        </p:cTn>
                                        <p:tgtEl>
                                          <p:spTgt spid="11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77"/>
                                        </p:tgtEl>
                                      </p:cBhvr>
                                    </p:animEffect>
                                    <p:set>
                                      <p:cBhvr>
                                        <p:cTn id="120" dur="1" fill="hold">
                                          <p:stCondLst>
                                            <p:cond delay="499"/>
                                          </p:stCondLst>
                                        </p:cTn>
                                        <p:tgtEl>
                                          <p:spTgt spid="77"/>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19"/>
                                        </p:tgtEl>
                                      </p:cBhvr>
                                    </p:animEffect>
                                    <p:set>
                                      <p:cBhvr>
                                        <p:cTn id="123" dur="1" fill="hold">
                                          <p:stCondLst>
                                            <p:cond delay="499"/>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view_2655.jpg"/>
          <p:cNvPicPr>
            <a:picLocks noChangeAspect="1"/>
          </p:cNvPicPr>
          <p:nvPr/>
        </p:nvPicPr>
        <p:blipFill rotWithShape="1">
          <a:blip r:embed="rId3">
            <a:clrChange>
              <a:clrFrom>
                <a:srgbClr val="FFFFFF"/>
              </a:clrFrom>
              <a:clrTo>
                <a:srgbClr val="FFFFFF">
                  <a:alpha val="0"/>
                </a:srgbClr>
              </a:clrTo>
            </a:clrChange>
          </a:blip>
          <a:srcRect l="50485" t="48950" r="42977" b="44683"/>
          <a:stretch/>
        </p:blipFill>
        <p:spPr>
          <a:xfrm>
            <a:off x="3354995" y="3273036"/>
            <a:ext cx="597944" cy="582374"/>
          </a:xfrm>
          <a:prstGeom prst="rect">
            <a:avLst/>
          </a:prstGeom>
          <a:ln w="12700">
            <a:solidFill>
              <a:schemeClr val="tx1"/>
            </a:solidFill>
          </a:ln>
        </p:spPr>
      </p:pic>
      <p:pic>
        <p:nvPicPr>
          <p:cNvPr id="108" name="Picture 1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3041931" y="4080373"/>
            <a:ext cx="288000" cy="288000"/>
          </a:xfrm>
          <a:prstGeom prst="rect">
            <a:avLst/>
          </a:prstGeom>
        </p:spPr>
      </p:pic>
      <p:sp>
        <p:nvSpPr>
          <p:cNvPr id="163" name="Content Placeholder 1"/>
          <p:cNvSpPr txBox="1">
            <a:spLocks/>
          </p:cNvSpPr>
          <p:nvPr/>
        </p:nvSpPr>
        <p:spPr>
          <a:xfrm>
            <a:off x="28198" y="6237312"/>
            <a:ext cx="9036496" cy="29162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Best exemplar-LDA classifiers</a:t>
            </a:r>
          </a:p>
        </p:txBody>
      </p:sp>
      <p:sp>
        <p:nvSpPr>
          <p:cNvPr id="3" name="Title 2"/>
          <p:cNvSpPr>
            <a:spLocks noGrp="1"/>
          </p:cNvSpPr>
          <p:nvPr>
            <p:ph type="title" idx="4294967295"/>
          </p:nvPr>
        </p:nvSpPr>
        <p:spPr>
          <a:xfrm>
            <a:off x="311918" y="255117"/>
            <a:ext cx="8364538" cy="509587"/>
          </a:xfrm>
          <a:prstGeom prst="rect">
            <a:avLst/>
          </a:prstGeom>
        </p:spPr>
        <p:txBody>
          <a:bodyPr/>
          <a:lstStyle/>
          <a:p>
            <a:r>
              <a:rPr lang="en-US" dirty="0" smtClean="0"/>
              <a:t>How to select </a:t>
            </a:r>
            <a:r>
              <a:rPr lang="x-none" smtClean="0"/>
              <a:t>d</a:t>
            </a:r>
            <a:r>
              <a:rPr dirty="0" err="1" smtClean="0"/>
              <a:t>iscriminative</a:t>
            </a:r>
            <a:r>
              <a:rPr dirty="0" smtClean="0"/>
              <a:t> parts</a:t>
            </a:r>
            <a:r>
              <a:rPr lang="en-US" dirty="0" smtClean="0"/>
              <a:t>?</a:t>
            </a:r>
            <a:endParaRPr lang="en-US" dirty="0"/>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2123728" y="3150069"/>
            <a:ext cx="288000" cy="288000"/>
          </a:xfrm>
          <a:prstGeom prst="rect">
            <a:avLst/>
          </a:prstGeom>
        </p:spPr>
      </p:pic>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2123728" y="2076069"/>
            <a:ext cx="288000" cy="288000"/>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3220979" y="2571426"/>
            <a:ext cx="288000" cy="288000"/>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7307752" y="3420223"/>
            <a:ext cx="288000" cy="288000"/>
          </a:xfrm>
          <a:prstGeom prst="rect">
            <a:avLst/>
          </a:prstGeom>
        </p:spPr>
      </p:pic>
      <p:pic>
        <p:nvPicPr>
          <p:cNvPr id="72" name="Picture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flipV="1">
            <a:off x="3982679" y="2976069"/>
            <a:ext cx="288000" cy="288000"/>
          </a:xfrm>
          <a:prstGeom prst="rect">
            <a:avLst/>
          </a:prstGeom>
        </p:spPr>
      </p:pic>
      <p:pic>
        <p:nvPicPr>
          <p:cNvPr id="73"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flipV="1">
            <a:off x="3851752" y="2002547"/>
            <a:ext cx="288000" cy="288000"/>
          </a:xfrm>
          <a:prstGeom prst="rect">
            <a:avLst/>
          </a:prstGeom>
        </p:spPr>
      </p:pic>
      <p:pic>
        <p:nvPicPr>
          <p:cNvPr id="78" name="Picture 7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flipV="1">
            <a:off x="3509967" y="2938819"/>
            <a:ext cx="288000" cy="288000"/>
          </a:xfrm>
          <a:prstGeom prst="rect">
            <a:avLst/>
          </a:prstGeom>
        </p:spPr>
      </p:pic>
      <p:pic>
        <p:nvPicPr>
          <p:cNvPr id="79" name="Picture 7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2950437" y="3312981"/>
            <a:ext cx="288000" cy="288000"/>
          </a:xfrm>
          <a:prstGeom prst="rect">
            <a:avLst/>
          </a:prstGeom>
        </p:spPr>
      </p:pic>
      <p:pic>
        <p:nvPicPr>
          <p:cNvPr id="80" name="Picture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3691131" y="2400069"/>
            <a:ext cx="288000" cy="288000"/>
          </a:xfrm>
          <a:prstGeom prst="rect">
            <a:avLst/>
          </a:prstGeom>
        </p:spPr>
      </p:pic>
      <p:pic>
        <p:nvPicPr>
          <p:cNvPr id="81" name="Picture 8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flipV="1">
            <a:off x="4088654" y="3300069"/>
            <a:ext cx="288000" cy="288000"/>
          </a:xfrm>
          <a:prstGeom prst="rect">
            <a:avLst/>
          </a:prstGeom>
        </p:spPr>
      </p:pic>
      <p:pic>
        <p:nvPicPr>
          <p:cNvPr id="82" name="Picture 8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1135307" y="2256069"/>
            <a:ext cx="288000" cy="288000"/>
          </a:xfrm>
          <a:prstGeom prst="rect">
            <a:avLst/>
          </a:prstGeom>
        </p:spPr>
      </p:pic>
      <p:pic>
        <p:nvPicPr>
          <p:cNvPr id="83" name="Picture 8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flipV="1">
            <a:off x="3974383" y="3834677"/>
            <a:ext cx="288000" cy="288000"/>
          </a:xfrm>
          <a:prstGeom prst="rect">
            <a:avLst/>
          </a:prstGeom>
        </p:spPr>
      </p:pic>
      <p:pic>
        <p:nvPicPr>
          <p:cNvPr id="84" name="Picture 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flipV="1">
            <a:off x="3193310" y="3024981"/>
            <a:ext cx="288000" cy="288000"/>
          </a:xfrm>
          <a:prstGeom prst="rect">
            <a:avLst/>
          </a:prstGeom>
        </p:spPr>
      </p:pic>
      <p:pic>
        <p:nvPicPr>
          <p:cNvPr id="85" name="Picture 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4380156" y="3582069"/>
            <a:ext cx="288000" cy="288000"/>
          </a:xfrm>
          <a:prstGeom prst="rect">
            <a:avLst/>
          </a:prstGeom>
        </p:spPr>
      </p:pic>
      <p:pic>
        <p:nvPicPr>
          <p:cNvPr id="86" name="Picture 8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flipV="1">
            <a:off x="4913752" y="3132223"/>
            <a:ext cx="288000" cy="288000"/>
          </a:xfrm>
          <a:prstGeom prst="rect">
            <a:avLst/>
          </a:prstGeom>
        </p:spPr>
      </p:pic>
      <p:pic>
        <p:nvPicPr>
          <p:cNvPr id="87" name="Picture 8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flipV="1">
            <a:off x="5181479" y="2427426"/>
            <a:ext cx="288000" cy="288000"/>
          </a:xfrm>
          <a:prstGeom prst="rect">
            <a:avLst/>
          </a:prstGeom>
        </p:spPr>
      </p:pic>
      <p:pic>
        <p:nvPicPr>
          <p:cNvPr id="88" name="Picture 8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flipV="1">
            <a:off x="4769752" y="3583801"/>
            <a:ext cx="288000" cy="288000"/>
          </a:xfrm>
          <a:prstGeom prst="rect">
            <a:avLst/>
          </a:prstGeom>
        </p:spPr>
      </p:pic>
      <p:pic>
        <p:nvPicPr>
          <p:cNvPr id="89" name="Picture 8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flipV="1">
            <a:off x="5653157" y="1570635"/>
            <a:ext cx="288000" cy="288000"/>
          </a:xfrm>
          <a:prstGeom prst="rect">
            <a:avLst/>
          </a:prstGeom>
        </p:spPr>
      </p:pic>
      <p:pic>
        <p:nvPicPr>
          <p:cNvPr id="90" name="Picture 8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5022203" y="2076069"/>
            <a:ext cx="288000" cy="288000"/>
          </a:xfrm>
          <a:prstGeom prst="rect">
            <a:avLst/>
          </a:prstGeom>
        </p:spPr>
      </p:pic>
      <p:pic>
        <p:nvPicPr>
          <p:cNvPr id="91" name="Picture 9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3402831" y="3876069"/>
            <a:ext cx="288000" cy="288000"/>
          </a:xfrm>
          <a:prstGeom prst="rect">
            <a:avLst/>
          </a:prstGeom>
        </p:spPr>
      </p:pic>
      <p:pic>
        <p:nvPicPr>
          <p:cNvPr id="92" name="Picture 9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5081061" y="3456981"/>
            <a:ext cx="288000" cy="288000"/>
          </a:xfrm>
          <a:prstGeom prst="rect">
            <a:avLst/>
          </a:prstGeom>
        </p:spPr>
      </p:pic>
      <p:pic>
        <p:nvPicPr>
          <p:cNvPr id="93" name="Picture 9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flipV="1">
            <a:off x="6094177" y="5733565"/>
            <a:ext cx="288000" cy="288000"/>
          </a:xfrm>
          <a:prstGeom prst="rect">
            <a:avLst/>
          </a:prstGeom>
        </p:spPr>
      </p:pic>
      <p:pic>
        <p:nvPicPr>
          <p:cNvPr id="94" name="Picture 9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3049310" y="3656309"/>
            <a:ext cx="288000" cy="288000"/>
          </a:xfrm>
          <a:prstGeom prst="rect">
            <a:avLst/>
          </a:prstGeom>
        </p:spPr>
      </p:pic>
      <p:pic>
        <p:nvPicPr>
          <p:cNvPr id="95" name="Picture 9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flipV="1">
            <a:off x="5418868" y="4387047"/>
            <a:ext cx="288000" cy="288000"/>
          </a:xfrm>
          <a:prstGeom prst="rect">
            <a:avLst/>
          </a:prstGeom>
        </p:spPr>
      </p:pic>
      <p:pic>
        <p:nvPicPr>
          <p:cNvPr id="96" name="Picture 9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flipV="1">
            <a:off x="5941157" y="4116036"/>
            <a:ext cx="288000" cy="288000"/>
          </a:xfrm>
          <a:prstGeom prst="rect">
            <a:avLst/>
          </a:prstGeom>
        </p:spPr>
      </p:pic>
      <p:pic>
        <p:nvPicPr>
          <p:cNvPr id="97" name="Picture 9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flipV="1">
            <a:off x="4878203" y="3959747"/>
            <a:ext cx="288000" cy="288000"/>
          </a:xfrm>
          <a:prstGeom prst="rect">
            <a:avLst/>
          </a:prstGeom>
        </p:spPr>
      </p:pic>
      <p:pic>
        <p:nvPicPr>
          <p:cNvPr id="98" name="Picture 9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flipH="1" flipV="1">
            <a:off x="5537224" y="3035042"/>
            <a:ext cx="288000" cy="288000"/>
          </a:xfrm>
          <a:prstGeom prst="rect">
            <a:avLst/>
          </a:prstGeom>
        </p:spPr>
      </p:pic>
      <p:pic>
        <p:nvPicPr>
          <p:cNvPr id="99" name="Picture 9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flipV="1">
            <a:off x="4546446" y="3282004"/>
            <a:ext cx="288000" cy="288000"/>
          </a:xfrm>
          <a:prstGeom prst="rect">
            <a:avLst/>
          </a:prstGeom>
        </p:spPr>
      </p:pic>
      <p:pic>
        <p:nvPicPr>
          <p:cNvPr id="100" name="Picture 9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flipV="1">
            <a:off x="3909756" y="4241473"/>
            <a:ext cx="288000" cy="288000"/>
          </a:xfrm>
          <a:prstGeom prst="rect">
            <a:avLst/>
          </a:prstGeom>
        </p:spPr>
      </p:pic>
      <p:pic>
        <p:nvPicPr>
          <p:cNvPr id="101" name="Picture 10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flipV="1">
            <a:off x="2905310" y="2832069"/>
            <a:ext cx="288000" cy="288000"/>
          </a:xfrm>
          <a:prstGeom prst="rect">
            <a:avLst/>
          </a:prstGeom>
        </p:spPr>
      </p:pic>
      <p:pic>
        <p:nvPicPr>
          <p:cNvPr id="102" name="Picture 10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flipH="1" flipV="1">
            <a:off x="3596654" y="4236673"/>
            <a:ext cx="288000" cy="288000"/>
          </a:xfrm>
          <a:prstGeom prst="rect">
            <a:avLst/>
          </a:prstGeom>
        </p:spPr>
      </p:pic>
      <p:pic>
        <p:nvPicPr>
          <p:cNvPr id="103" name="Picture 10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flipH="1" flipV="1">
            <a:off x="4536209" y="4531047"/>
            <a:ext cx="288000" cy="288000"/>
          </a:xfrm>
          <a:prstGeom prst="rect">
            <a:avLst/>
          </a:prstGeom>
        </p:spPr>
      </p:pic>
      <p:pic>
        <p:nvPicPr>
          <p:cNvPr id="104" name="Picture 10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flipH="1" flipV="1">
            <a:off x="7019752" y="3980781"/>
            <a:ext cx="288000" cy="288000"/>
          </a:xfrm>
          <a:prstGeom prst="rect">
            <a:avLst/>
          </a:prstGeom>
        </p:spPr>
      </p:pic>
      <p:pic>
        <p:nvPicPr>
          <p:cNvPr id="105" name="Picture 10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flipH="1" flipV="1">
            <a:off x="6085157" y="3414428"/>
            <a:ext cx="288000" cy="288000"/>
          </a:xfrm>
          <a:prstGeom prst="rect">
            <a:avLst/>
          </a:prstGeom>
        </p:spPr>
      </p:pic>
      <p:pic>
        <p:nvPicPr>
          <p:cNvPr id="106" name="Picture 10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flipH="1" flipV="1">
            <a:off x="4477258" y="3938314"/>
            <a:ext cx="288000" cy="288000"/>
          </a:xfrm>
          <a:prstGeom prst="rect">
            <a:avLst/>
          </a:prstGeom>
        </p:spPr>
      </p:pic>
      <p:pic>
        <p:nvPicPr>
          <p:cNvPr id="107" name="Picture 10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flipH="1" flipV="1">
            <a:off x="1680716" y="3990057"/>
            <a:ext cx="288000" cy="288000"/>
          </a:xfrm>
          <a:prstGeom prst="rect">
            <a:avLst/>
          </a:prstGeom>
        </p:spPr>
      </p:pic>
      <p:pic>
        <p:nvPicPr>
          <p:cNvPr id="109" name="Picture 10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flipH="1" flipV="1">
            <a:off x="2616924" y="4819047"/>
            <a:ext cx="288000" cy="288000"/>
          </a:xfrm>
          <a:prstGeom prst="rect">
            <a:avLst/>
          </a:prstGeom>
        </p:spPr>
      </p:pic>
      <p:pic>
        <p:nvPicPr>
          <p:cNvPr id="110" name="Picture 109"/>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flipH="1" flipV="1">
            <a:off x="647580" y="3168981"/>
            <a:ext cx="288000" cy="288000"/>
          </a:xfrm>
          <a:prstGeom prst="rect">
            <a:avLst/>
          </a:prstGeom>
        </p:spPr>
      </p:pic>
      <p:pic>
        <p:nvPicPr>
          <p:cNvPr id="121" name="Picture 120" descr="view_2655.jpg"/>
          <p:cNvPicPr>
            <a:picLocks noChangeAspect="1"/>
          </p:cNvPicPr>
          <p:nvPr/>
        </p:nvPicPr>
        <p:blipFill rotWithShape="1">
          <a:blip r:embed="rId3">
            <a:clrChange>
              <a:clrFrom>
                <a:srgbClr val="FFFFFF"/>
              </a:clrFrom>
              <a:clrTo>
                <a:srgbClr val="FFFFFF">
                  <a:alpha val="0"/>
                </a:srgbClr>
              </a:clrTo>
            </a:clrChange>
          </a:blip>
          <a:srcRect l="38693" t="46872" r="35985" b="26294"/>
          <a:stretch/>
        </p:blipFill>
        <p:spPr>
          <a:xfrm>
            <a:off x="7545381" y="5423881"/>
            <a:ext cx="574568" cy="608889"/>
          </a:xfrm>
          <a:prstGeom prst="rect">
            <a:avLst/>
          </a:prstGeom>
          <a:ln w="38100">
            <a:solidFill>
              <a:srgbClr val="00B050"/>
            </a:solidFill>
          </a:ln>
        </p:spPr>
      </p:pic>
      <p:pic>
        <p:nvPicPr>
          <p:cNvPr id="125" name="Picture 124" descr="view_2655.jpg"/>
          <p:cNvPicPr>
            <a:picLocks noChangeAspect="1"/>
          </p:cNvPicPr>
          <p:nvPr/>
        </p:nvPicPr>
        <p:blipFill rotWithShape="1">
          <a:blip r:embed="rId3">
            <a:clrChange>
              <a:clrFrom>
                <a:srgbClr val="FFFFFF"/>
              </a:clrFrom>
              <a:clrTo>
                <a:srgbClr val="FFFFFF">
                  <a:alpha val="0"/>
                </a:srgbClr>
              </a:clrTo>
            </a:clrChange>
          </a:blip>
          <a:srcRect l="50485" t="48950" r="42977" b="44683"/>
          <a:stretch/>
        </p:blipFill>
        <p:spPr>
          <a:xfrm>
            <a:off x="3384204" y="3308748"/>
            <a:ext cx="512711" cy="499360"/>
          </a:xfrm>
          <a:prstGeom prst="rect">
            <a:avLst/>
          </a:prstGeom>
          <a:ln w="38100">
            <a:solidFill>
              <a:srgbClr val="FF0000"/>
            </a:solidFill>
          </a:ln>
        </p:spPr>
      </p:pic>
      <p:pic>
        <p:nvPicPr>
          <p:cNvPr id="126" name="Picture 125" descr="view_2655.jpg"/>
          <p:cNvPicPr>
            <a:picLocks noChangeAspect="1"/>
          </p:cNvPicPr>
          <p:nvPr/>
        </p:nvPicPr>
        <p:blipFill rotWithShape="1">
          <a:blip r:embed="rId3">
            <a:clrChange>
              <a:clrFrom>
                <a:srgbClr val="FFFFFF"/>
              </a:clrFrom>
              <a:clrTo>
                <a:srgbClr val="FFFFFF">
                  <a:alpha val="0"/>
                </a:srgbClr>
              </a:clrTo>
            </a:clrChange>
          </a:blip>
          <a:srcRect l="34077" t="28949" r="48300" b="54867"/>
          <a:stretch/>
        </p:blipFill>
        <p:spPr>
          <a:xfrm>
            <a:off x="2186888" y="3621987"/>
            <a:ext cx="574036" cy="527177"/>
          </a:xfrm>
          <a:prstGeom prst="rect">
            <a:avLst/>
          </a:prstGeom>
          <a:ln w="38100">
            <a:solidFill>
              <a:srgbClr val="FF0000"/>
            </a:solidFill>
          </a:ln>
        </p:spPr>
      </p:pic>
      <p:pic>
        <p:nvPicPr>
          <p:cNvPr id="127" name="Picture 126" descr="view_2655.jpg"/>
          <p:cNvPicPr>
            <a:picLocks noChangeAspect="1"/>
          </p:cNvPicPr>
          <p:nvPr/>
        </p:nvPicPr>
        <p:blipFill rotWithShape="1">
          <a:blip r:embed="rId3">
            <a:clrChange>
              <a:clrFrom>
                <a:srgbClr val="FFFFFF"/>
              </a:clrFrom>
              <a:clrTo>
                <a:srgbClr val="FFFFFF">
                  <a:alpha val="0"/>
                </a:srgbClr>
              </a:clrTo>
            </a:clrChange>
          </a:blip>
          <a:srcRect l="37339" t="37769" r="37339" b="35397"/>
          <a:stretch/>
        </p:blipFill>
        <p:spPr>
          <a:xfrm>
            <a:off x="3308479" y="871077"/>
            <a:ext cx="468036" cy="495993"/>
          </a:xfrm>
          <a:prstGeom prst="rect">
            <a:avLst/>
          </a:prstGeom>
          <a:ln w="38100">
            <a:solidFill>
              <a:srgbClr val="00B050"/>
            </a:solidFill>
          </a:ln>
        </p:spPr>
      </p:pic>
      <p:pic>
        <p:nvPicPr>
          <p:cNvPr id="128" name="Picture 127" descr="view_2655.jpg"/>
          <p:cNvPicPr>
            <a:picLocks noChangeAspect="1"/>
          </p:cNvPicPr>
          <p:nvPr/>
        </p:nvPicPr>
        <p:blipFill rotWithShape="1">
          <a:blip r:embed="rId3">
            <a:clrChange>
              <a:clrFrom>
                <a:srgbClr val="FFFFFF"/>
              </a:clrFrom>
              <a:clrTo>
                <a:srgbClr val="FFFFFF">
                  <a:alpha val="0"/>
                </a:srgbClr>
              </a:clrTo>
            </a:clrChange>
          </a:blip>
          <a:srcRect l="45055" t="56598" r="42284" b="31311"/>
          <a:stretch/>
        </p:blipFill>
        <p:spPr>
          <a:xfrm>
            <a:off x="3287627" y="5525229"/>
            <a:ext cx="509740" cy="486797"/>
          </a:xfrm>
          <a:prstGeom prst="rect">
            <a:avLst/>
          </a:prstGeom>
          <a:ln w="38100">
            <a:solidFill>
              <a:srgbClr val="00B050"/>
            </a:solidFill>
          </a:ln>
        </p:spPr>
      </p:pic>
      <p:pic>
        <p:nvPicPr>
          <p:cNvPr id="129" name="Picture 128" descr="view_2655.jpg"/>
          <p:cNvPicPr>
            <a:picLocks noChangeAspect="1"/>
          </p:cNvPicPr>
          <p:nvPr/>
        </p:nvPicPr>
        <p:blipFill rotWithShape="1">
          <a:blip r:embed="rId3">
            <a:clrChange>
              <a:clrFrom>
                <a:srgbClr val="FFFFFF"/>
              </a:clrFrom>
              <a:clrTo>
                <a:srgbClr val="FFFFFF">
                  <a:alpha val="0"/>
                </a:srgbClr>
              </a:clrTo>
            </a:clrChange>
          </a:blip>
          <a:srcRect l="50000" t="47123" r="37339" b="40786"/>
          <a:stretch/>
        </p:blipFill>
        <p:spPr>
          <a:xfrm>
            <a:off x="7163752" y="2200412"/>
            <a:ext cx="509740" cy="486797"/>
          </a:xfrm>
          <a:prstGeom prst="rect">
            <a:avLst/>
          </a:prstGeom>
          <a:ln w="38100">
            <a:solidFill>
              <a:srgbClr val="00B050"/>
            </a:solidFill>
          </a:ln>
        </p:spPr>
      </p:pic>
      <p:pic>
        <p:nvPicPr>
          <p:cNvPr id="130" name="Picture 129" descr="view_2655.jpg"/>
          <p:cNvPicPr>
            <a:picLocks noChangeAspect="1"/>
          </p:cNvPicPr>
          <p:nvPr/>
        </p:nvPicPr>
        <p:blipFill rotWithShape="1">
          <a:blip r:embed="rId3">
            <a:clrChange>
              <a:clrFrom>
                <a:srgbClr val="FFFFFF"/>
              </a:clrFrom>
              <a:clrTo>
                <a:srgbClr val="FFFFFF">
                  <a:alpha val="0"/>
                </a:srgbClr>
              </a:clrTo>
            </a:clrChange>
          </a:blip>
          <a:srcRect l="40845" t="43988" r="46494" b="43921"/>
          <a:stretch/>
        </p:blipFill>
        <p:spPr>
          <a:xfrm>
            <a:off x="94337" y="4217445"/>
            <a:ext cx="530486" cy="506609"/>
          </a:xfrm>
          <a:prstGeom prst="rect">
            <a:avLst/>
          </a:prstGeom>
          <a:ln w="38100">
            <a:solidFill>
              <a:srgbClr val="00B050"/>
            </a:solidFill>
          </a:ln>
        </p:spPr>
      </p:pic>
      <p:pic>
        <p:nvPicPr>
          <p:cNvPr id="131" name="Picture 130" descr="view_2655.jpg"/>
          <p:cNvPicPr>
            <a:picLocks noChangeAspect="1"/>
          </p:cNvPicPr>
          <p:nvPr/>
        </p:nvPicPr>
        <p:blipFill rotWithShape="1">
          <a:blip r:embed="rId3">
            <a:clrChange>
              <a:clrFrom>
                <a:srgbClr val="FFFFFF"/>
              </a:clrFrom>
              <a:clrTo>
                <a:srgbClr val="FFFFFF">
                  <a:alpha val="0"/>
                </a:srgbClr>
              </a:clrTo>
            </a:clrChange>
          </a:blip>
          <a:srcRect l="42047" t="66026" r="51415" b="27607"/>
          <a:stretch/>
        </p:blipFill>
        <p:spPr>
          <a:xfrm>
            <a:off x="4860032" y="4457584"/>
            <a:ext cx="518975" cy="505462"/>
          </a:xfrm>
          <a:prstGeom prst="rect">
            <a:avLst/>
          </a:prstGeom>
          <a:ln w="38100">
            <a:solidFill>
              <a:srgbClr val="FF0000"/>
            </a:solidFill>
          </a:ln>
        </p:spPr>
      </p:pic>
      <p:pic>
        <p:nvPicPr>
          <p:cNvPr id="132" name="Picture 131" descr="view_2655.jpg"/>
          <p:cNvPicPr>
            <a:picLocks noChangeAspect="1"/>
          </p:cNvPicPr>
          <p:nvPr/>
        </p:nvPicPr>
        <p:blipFill rotWithShape="1">
          <a:blip r:embed="rId3">
            <a:clrChange>
              <a:clrFrom>
                <a:srgbClr val="FFFFFF"/>
              </a:clrFrom>
              <a:clrTo>
                <a:srgbClr val="FFFFFF">
                  <a:alpha val="0"/>
                </a:srgbClr>
              </a:clrTo>
            </a:clrChange>
          </a:blip>
          <a:srcRect l="32513" t="50840" r="60949" b="42793"/>
          <a:stretch/>
        </p:blipFill>
        <p:spPr>
          <a:xfrm>
            <a:off x="4198381" y="2462695"/>
            <a:ext cx="552508" cy="538122"/>
          </a:xfrm>
          <a:prstGeom prst="rect">
            <a:avLst/>
          </a:prstGeom>
          <a:ln w="38100">
            <a:solidFill>
              <a:srgbClr val="FF0000"/>
            </a:solidFill>
          </a:ln>
        </p:spPr>
      </p:pic>
      <p:pic>
        <p:nvPicPr>
          <p:cNvPr id="133" name="Picture 132" descr="view_2655.jpg"/>
          <p:cNvPicPr>
            <a:picLocks noChangeAspect="1"/>
          </p:cNvPicPr>
          <p:nvPr/>
        </p:nvPicPr>
        <p:blipFill rotWithShape="1">
          <a:blip r:embed="rId3">
            <a:clrChange>
              <a:clrFrom>
                <a:srgbClr val="FFFFFF"/>
              </a:clrFrom>
              <a:clrTo>
                <a:srgbClr val="FFFFFF">
                  <a:alpha val="0"/>
                </a:srgbClr>
              </a:clrTo>
            </a:clrChange>
          </a:blip>
          <a:srcRect l="38280" t="33014" r="55182" b="60619"/>
          <a:stretch/>
        </p:blipFill>
        <p:spPr>
          <a:xfrm>
            <a:off x="5277942" y="3619483"/>
            <a:ext cx="519215" cy="505696"/>
          </a:xfrm>
          <a:prstGeom prst="rect">
            <a:avLst/>
          </a:prstGeom>
          <a:ln w="38100">
            <a:solidFill>
              <a:srgbClr val="FF0000"/>
            </a:solidFill>
          </a:ln>
        </p:spPr>
      </p:pic>
      <p:cxnSp>
        <p:nvCxnSpPr>
          <p:cNvPr id="140" name="Straight Connector 139"/>
          <p:cNvCxnSpPr/>
          <p:nvPr/>
        </p:nvCxnSpPr>
        <p:spPr>
          <a:xfrm flipV="1">
            <a:off x="2002430" y="1426651"/>
            <a:ext cx="3865714" cy="21743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154889" y="1766012"/>
            <a:ext cx="3449559" cy="199971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H="1">
            <a:off x="6616574" y="4199342"/>
            <a:ext cx="1353162" cy="189395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H="1" flipV="1">
            <a:off x="2483768" y="4855652"/>
            <a:ext cx="2538435" cy="81947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H="1" flipV="1">
            <a:off x="467544" y="2715427"/>
            <a:ext cx="648072" cy="267166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pic>
        <p:nvPicPr>
          <p:cNvPr id="149" name="Picture 148" descr="view_2655.jpg"/>
          <p:cNvPicPr>
            <a:picLocks noChangeAspect="1"/>
          </p:cNvPicPr>
          <p:nvPr/>
        </p:nvPicPr>
        <p:blipFill rotWithShape="1">
          <a:blip r:embed="rId3">
            <a:clrChange>
              <a:clrFrom>
                <a:srgbClr val="FFFFFF"/>
              </a:clrFrom>
              <a:clrTo>
                <a:srgbClr val="FFFFFF">
                  <a:alpha val="0"/>
                </a:srgbClr>
              </a:clrTo>
            </a:clrChange>
          </a:blip>
          <a:srcRect l="38693" t="46872" r="35985" b="26294"/>
          <a:stretch/>
        </p:blipFill>
        <p:spPr>
          <a:xfrm>
            <a:off x="7545381" y="5442686"/>
            <a:ext cx="574568" cy="608889"/>
          </a:xfrm>
          <a:prstGeom prst="rect">
            <a:avLst/>
          </a:prstGeom>
          <a:ln w="12700">
            <a:solidFill>
              <a:schemeClr val="tx1"/>
            </a:solidFill>
          </a:ln>
        </p:spPr>
      </p:pic>
      <p:pic>
        <p:nvPicPr>
          <p:cNvPr id="152" name="Picture 151" descr="view_2655.jpg"/>
          <p:cNvPicPr>
            <a:picLocks noChangeAspect="1"/>
          </p:cNvPicPr>
          <p:nvPr/>
        </p:nvPicPr>
        <p:blipFill rotWithShape="1">
          <a:blip r:embed="rId3">
            <a:clrChange>
              <a:clrFrom>
                <a:srgbClr val="FFFFFF"/>
              </a:clrFrom>
              <a:clrTo>
                <a:srgbClr val="FFFFFF">
                  <a:alpha val="0"/>
                </a:srgbClr>
              </a:clrTo>
            </a:clrChange>
          </a:blip>
          <a:srcRect l="34077" t="28949" r="48300" b="54867"/>
          <a:stretch/>
        </p:blipFill>
        <p:spPr>
          <a:xfrm>
            <a:off x="2197196" y="3656309"/>
            <a:ext cx="573143" cy="526357"/>
          </a:xfrm>
          <a:prstGeom prst="rect">
            <a:avLst/>
          </a:prstGeom>
          <a:ln w="12700">
            <a:solidFill>
              <a:schemeClr val="tx1"/>
            </a:solidFill>
          </a:ln>
        </p:spPr>
      </p:pic>
      <p:pic>
        <p:nvPicPr>
          <p:cNvPr id="153" name="Picture 152" descr="view_2655.jpg"/>
          <p:cNvPicPr>
            <a:picLocks noChangeAspect="1"/>
          </p:cNvPicPr>
          <p:nvPr/>
        </p:nvPicPr>
        <p:blipFill rotWithShape="1">
          <a:blip r:embed="rId3">
            <a:clrChange>
              <a:clrFrom>
                <a:srgbClr val="FFFFFF"/>
              </a:clrFrom>
              <a:clrTo>
                <a:srgbClr val="FFFFFF">
                  <a:alpha val="0"/>
                </a:srgbClr>
              </a:clrTo>
            </a:clrChange>
          </a:blip>
          <a:srcRect l="37339" t="37769" r="37339" b="35397"/>
          <a:stretch/>
        </p:blipFill>
        <p:spPr>
          <a:xfrm>
            <a:off x="3308479" y="871077"/>
            <a:ext cx="468036" cy="495993"/>
          </a:xfrm>
          <a:prstGeom prst="rect">
            <a:avLst/>
          </a:prstGeom>
          <a:ln w="12700">
            <a:solidFill>
              <a:schemeClr val="tx1"/>
            </a:solidFill>
          </a:ln>
        </p:spPr>
      </p:pic>
      <p:pic>
        <p:nvPicPr>
          <p:cNvPr id="154" name="Picture 153" descr="view_2655.jpg"/>
          <p:cNvPicPr>
            <a:picLocks noChangeAspect="1"/>
          </p:cNvPicPr>
          <p:nvPr/>
        </p:nvPicPr>
        <p:blipFill rotWithShape="1">
          <a:blip r:embed="rId3">
            <a:clrChange>
              <a:clrFrom>
                <a:srgbClr val="FFFFFF"/>
              </a:clrFrom>
              <a:clrTo>
                <a:srgbClr val="FFFFFF">
                  <a:alpha val="0"/>
                </a:srgbClr>
              </a:clrTo>
            </a:clrChange>
          </a:blip>
          <a:srcRect l="45055" t="56598" r="42284" b="31311"/>
          <a:stretch/>
        </p:blipFill>
        <p:spPr>
          <a:xfrm>
            <a:off x="3269450" y="5503731"/>
            <a:ext cx="554762" cy="529792"/>
          </a:xfrm>
          <a:prstGeom prst="rect">
            <a:avLst/>
          </a:prstGeom>
          <a:ln w="12700">
            <a:solidFill>
              <a:schemeClr val="tx1"/>
            </a:solidFill>
          </a:ln>
        </p:spPr>
      </p:pic>
      <p:pic>
        <p:nvPicPr>
          <p:cNvPr id="155" name="Picture 154" descr="view_2655.jpg"/>
          <p:cNvPicPr>
            <a:picLocks noChangeAspect="1"/>
          </p:cNvPicPr>
          <p:nvPr/>
        </p:nvPicPr>
        <p:blipFill rotWithShape="1">
          <a:blip r:embed="rId3">
            <a:clrChange>
              <a:clrFrom>
                <a:srgbClr val="FFFFFF"/>
              </a:clrFrom>
              <a:clrTo>
                <a:srgbClr val="FFFFFF">
                  <a:alpha val="0"/>
                </a:srgbClr>
              </a:clrTo>
            </a:clrChange>
          </a:blip>
          <a:srcRect l="50000" t="47123" r="37339" b="40786"/>
          <a:stretch/>
        </p:blipFill>
        <p:spPr>
          <a:xfrm>
            <a:off x="7196020" y="2201272"/>
            <a:ext cx="509740" cy="486797"/>
          </a:xfrm>
          <a:prstGeom prst="rect">
            <a:avLst/>
          </a:prstGeom>
          <a:ln w="12700">
            <a:solidFill>
              <a:schemeClr val="tx1"/>
            </a:solidFill>
          </a:ln>
        </p:spPr>
      </p:pic>
      <p:pic>
        <p:nvPicPr>
          <p:cNvPr id="156" name="Picture 155" descr="view_2655.jpg"/>
          <p:cNvPicPr>
            <a:picLocks noChangeAspect="1"/>
          </p:cNvPicPr>
          <p:nvPr/>
        </p:nvPicPr>
        <p:blipFill rotWithShape="1">
          <a:blip r:embed="rId3">
            <a:clrChange>
              <a:clrFrom>
                <a:srgbClr val="FFFFFF"/>
              </a:clrFrom>
              <a:clrTo>
                <a:srgbClr val="FFFFFF">
                  <a:alpha val="0"/>
                </a:srgbClr>
              </a:clrTo>
            </a:clrChange>
          </a:blip>
          <a:srcRect l="40845" t="43988" r="46494" b="43921"/>
          <a:stretch/>
        </p:blipFill>
        <p:spPr>
          <a:xfrm>
            <a:off x="107504" y="4236702"/>
            <a:ext cx="511463" cy="488442"/>
          </a:xfrm>
          <a:prstGeom prst="rect">
            <a:avLst/>
          </a:prstGeom>
          <a:ln w="12700">
            <a:solidFill>
              <a:schemeClr val="tx1"/>
            </a:solidFill>
          </a:ln>
        </p:spPr>
      </p:pic>
      <p:pic>
        <p:nvPicPr>
          <p:cNvPr id="158" name="Picture 157" descr="view_2655.jpg"/>
          <p:cNvPicPr>
            <a:picLocks noChangeAspect="1"/>
          </p:cNvPicPr>
          <p:nvPr/>
        </p:nvPicPr>
        <p:blipFill rotWithShape="1">
          <a:blip r:embed="rId3">
            <a:clrChange>
              <a:clrFrom>
                <a:srgbClr val="FFFFFF"/>
              </a:clrFrom>
              <a:clrTo>
                <a:srgbClr val="FFFFFF">
                  <a:alpha val="0"/>
                </a:srgbClr>
              </a:clrTo>
            </a:clrChange>
          </a:blip>
          <a:srcRect l="42047" t="66026" r="51415" b="27607"/>
          <a:stretch/>
        </p:blipFill>
        <p:spPr>
          <a:xfrm>
            <a:off x="4824209" y="4470750"/>
            <a:ext cx="556927" cy="542426"/>
          </a:xfrm>
          <a:prstGeom prst="rect">
            <a:avLst/>
          </a:prstGeom>
          <a:ln w="12700">
            <a:solidFill>
              <a:schemeClr val="tx1"/>
            </a:solidFill>
          </a:ln>
        </p:spPr>
      </p:pic>
      <p:pic>
        <p:nvPicPr>
          <p:cNvPr id="159" name="Picture 158" descr="view_2655.jpg"/>
          <p:cNvPicPr>
            <a:picLocks noChangeAspect="1"/>
          </p:cNvPicPr>
          <p:nvPr/>
        </p:nvPicPr>
        <p:blipFill rotWithShape="1">
          <a:blip r:embed="rId3">
            <a:clrChange>
              <a:clrFrom>
                <a:srgbClr val="FFFFFF"/>
              </a:clrFrom>
              <a:clrTo>
                <a:srgbClr val="FFFFFF">
                  <a:alpha val="0"/>
                </a:srgbClr>
              </a:clrTo>
            </a:clrChange>
          </a:blip>
          <a:srcRect l="32513" t="50840" r="60949" b="42793"/>
          <a:stretch/>
        </p:blipFill>
        <p:spPr>
          <a:xfrm>
            <a:off x="4198380" y="2443811"/>
            <a:ext cx="557755" cy="543232"/>
          </a:xfrm>
          <a:prstGeom prst="rect">
            <a:avLst/>
          </a:prstGeom>
          <a:ln w="12700">
            <a:solidFill>
              <a:schemeClr val="tx1"/>
            </a:solidFill>
          </a:ln>
        </p:spPr>
      </p:pic>
      <p:pic>
        <p:nvPicPr>
          <p:cNvPr id="160" name="Picture 159" descr="view_2655.jpg"/>
          <p:cNvPicPr>
            <a:picLocks noChangeAspect="1"/>
          </p:cNvPicPr>
          <p:nvPr/>
        </p:nvPicPr>
        <p:blipFill rotWithShape="1">
          <a:blip r:embed="rId3">
            <a:clrChange>
              <a:clrFrom>
                <a:srgbClr val="FFFFFF"/>
              </a:clrFrom>
              <a:clrTo>
                <a:srgbClr val="FFFFFF">
                  <a:alpha val="0"/>
                </a:srgbClr>
              </a:clrTo>
            </a:clrChange>
          </a:blip>
          <a:srcRect l="38280" t="33014" r="55182" b="60619"/>
          <a:stretch/>
        </p:blipFill>
        <p:spPr>
          <a:xfrm>
            <a:off x="5243373" y="3572457"/>
            <a:ext cx="564930" cy="550220"/>
          </a:xfrm>
          <a:prstGeom prst="rect">
            <a:avLst/>
          </a:prstGeom>
          <a:ln w="12700">
            <a:solidFill>
              <a:schemeClr val="tx1"/>
            </a:solidFill>
          </a:ln>
        </p:spPr>
      </p:pic>
      <p:sp>
        <p:nvSpPr>
          <p:cNvPr id="4" name="TextBox 3"/>
          <p:cNvSpPr txBox="1"/>
          <p:nvPr/>
        </p:nvSpPr>
        <p:spPr>
          <a:xfrm>
            <a:off x="5036285" y="6242266"/>
            <a:ext cx="4101636" cy="1200329"/>
          </a:xfrm>
          <a:prstGeom prst="rect">
            <a:avLst/>
          </a:prstGeom>
          <a:noFill/>
        </p:spPr>
        <p:txBody>
          <a:bodyPr wrap="none" rtlCol="0">
            <a:spAutoFit/>
          </a:bodyPr>
          <a:lstStyle/>
          <a:p>
            <a:r>
              <a:rPr lang="en-US" dirty="0" smtClean="0"/>
              <a:t>[</a:t>
            </a:r>
            <a:r>
              <a:rPr lang="en-US" dirty="0" err="1"/>
              <a:t>Hariharan</a:t>
            </a:r>
            <a:r>
              <a:rPr lang="en-US" dirty="0"/>
              <a:t> et al. 2012</a:t>
            </a:r>
            <a:r>
              <a:rPr lang="en-US" dirty="0" smtClean="0"/>
              <a:t>] [</a:t>
            </a:r>
            <a:r>
              <a:rPr lang="en-US" dirty="0" err="1" smtClean="0"/>
              <a:t>Gharbi</a:t>
            </a:r>
            <a:r>
              <a:rPr lang="en-US" dirty="0" smtClean="0"/>
              <a:t> et al 2012]</a:t>
            </a:r>
          </a:p>
          <a:p>
            <a:r>
              <a:rPr lang="en-US" dirty="0" smtClean="0"/>
              <a:t>[</a:t>
            </a:r>
            <a:r>
              <a:rPr lang="en-US" dirty="0" err="1"/>
              <a:t>Malisiewicz</a:t>
            </a:r>
            <a:r>
              <a:rPr lang="en-US" dirty="0"/>
              <a:t> et al 2011] </a:t>
            </a:r>
          </a:p>
          <a:p>
            <a:endParaRPr lang="en-US" dirty="0"/>
          </a:p>
          <a:p>
            <a:endParaRPr lang="en-US" dirty="0"/>
          </a:p>
        </p:txBody>
      </p:sp>
    </p:spTree>
    <p:extLst>
      <p:ext uri="{BB962C8B-B14F-4D97-AF65-F5344CB8AC3E}">
        <p14:creationId xmlns:p14="http://schemas.microsoft.com/office/powerpoint/2010/main" val="3464032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52"/>
                                        </p:tgtEl>
                                      </p:cBhvr>
                                    </p:animEffect>
                                    <p:set>
                                      <p:cBhvr>
                                        <p:cTn id="107" dur="1" fill="hold">
                                          <p:stCondLst>
                                            <p:cond delay="499"/>
                                          </p:stCondLst>
                                        </p:cTn>
                                        <p:tgtEl>
                                          <p:spTgt spid="15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50"/>
                                        </p:tgtEl>
                                      </p:cBhvr>
                                    </p:animEffect>
                                    <p:set>
                                      <p:cBhvr>
                                        <p:cTn id="110" dur="1" fill="hold">
                                          <p:stCondLst>
                                            <p:cond delay="499"/>
                                          </p:stCondLst>
                                        </p:cTn>
                                        <p:tgtEl>
                                          <p:spTgt spid="150"/>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59"/>
                                        </p:tgtEl>
                                      </p:cBhvr>
                                    </p:animEffect>
                                    <p:set>
                                      <p:cBhvr>
                                        <p:cTn id="113" dur="1" fill="hold">
                                          <p:stCondLst>
                                            <p:cond delay="499"/>
                                          </p:stCondLst>
                                        </p:cTn>
                                        <p:tgtEl>
                                          <p:spTgt spid="159"/>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60"/>
                                        </p:tgtEl>
                                      </p:cBhvr>
                                    </p:animEffect>
                                    <p:set>
                                      <p:cBhvr>
                                        <p:cTn id="116" dur="1" fill="hold">
                                          <p:stCondLst>
                                            <p:cond delay="499"/>
                                          </p:stCondLst>
                                        </p:cTn>
                                        <p:tgtEl>
                                          <p:spTgt spid="16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58"/>
                                        </p:tgtEl>
                                      </p:cBhvr>
                                    </p:animEffect>
                                    <p:set>
                                      <p:cBhvr>
                                        <p:cTn id="119" dur="1" fill="hold">
                                          <p:stCondLst>
                                            <p:cond delay="499"/>
                                          </p:stCondLst>
                                        </p:cTn>
                                        <p:tgtEl>
                                          <p:spTgt spid="158"/>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126"/>
                                        </p:tgtEl>
                                        <p:attrNameLst>
                                          <p:attrName>style.visibility</p:attrName>
                                        </p:attrNameLst>
                                      </p:cBhvr>
                                      <p:to>
                                        <p:strVal val="visible"/>
                                      </p:to>
                                    </p:set>
                                    <p:animEffect transition="in" filter="fade">
                                      <p:cBhvr>
                                        <p:cTn id="122" dur="500"/>
                                        <p:tgtEl>
                                          <p:spTgt spid="126"/>
                                        </p:tgtEl>
                                      </p:cBhvr>
                                    </p:animEffect>
                                  </p:childTnLst>
                                </p:cTn>
                              </p:par>
                              <p:par>
                                <p:cTn id="123" presetID="10" presetClass="entr" presetSubtype="0" fill="hold" nodeType="withEffect">
                                  <p:stCondLst>
                                    <p:cond delay="0"/>
                                  </p:stCondLst>
                                  <p:childTnLst>
                                    <p:set>
                                      <p:cBhvr>
                                        <p:cTn id="124" dur="1" fill="hold">
                                          <p:stCondLst>
                                            <p:cond delay="0"/>
                                          </p:stCondLst>
                                        </p:cTn>
                                        <p:tgtEl>
                                          <p:spTgt spid="125"/>
                                        </p:tgtEl>
                                        <p:attrNameLst>
                                          <p:attrName>style.visibility</p:attrName>
                                        </p:attrNameLst>
                                      </p:cBhvr>
                                      <p:to>
                                        <p:strVal val="visible"/>
                                      </p:to>
                                    </p:set>
                                    <p:animEffect transition="in" filter="fade">
                                      <p:cBhvr>
                                        <p:cTn id="125" dur="500"/>
                                        <p:tgtEl>
                                          <p:spTgt spid="125"/>
                                        </p:tgtEl>
                                      </p:cBhvr>
                                    </p:animEffect>
                                  </p:childTnLst>
                                </p:cTn>
                              </p:par>
                              <p:par>
                                <p:cTn id="126" presetID="10" presetClass="entr" presetSubtype="0" fill="hold" nodeType="withEffect">
                                  <p:stCondLst>
                                    <p:cond delay="0"/>
                                  </p:stCondLst>
                                  <p:childTnLst>
                                    <p:set>
                                      <p:cBhvr>
                                        <p:cTn id="127" dur="1" fill="hold">
                                          <p:stCondLst>
                                            <p:cond delay="0"/>
                                          </p:stCondLst>
                                        </p:cTn>
                                        <p:tgtEl>
                                          <p:spTgt spid="132"/>
                                        </p:tgtEl>
                                        <p:attrNameLst>
                                          <p:attrName>style.visibility</p:attrName>
                                        </p:attrNameLst>
                                      </p:cBhvr>
                                      <p:to>
                                        <p:strVal val="visible"/>
                                      </p:to>
                                    </p:set>
                                    <p:animEffect transition="in" filter="fade">
                                      <p:cBhvr>
                                        <p:cTn id="128" dur="500"/>
                                        <p:tgtEl>
                                          <p:spTgt spid="132"/>
                                        </p:tgtEl>
                                      </p:cBhvr>
                                    </p:animEffect>
                                  </p:childTnLst>
                                </p:cTn>
                              </p:par>
                              <p:par>
                                <p:cTn id="129" presetID="10" presetClass="entr" presetSubtype="0" fill="hold" nodeType="withEffect">
                                  <p:stCondLst>
                                    <p:cond delay="0"/>
                                  </p:stCondLst>
                                  <p:childTnLst>
                                    <p:set>
                                      <p:cBhvr>
                                        <p:cTn id="130" dur="1" fill="hold">
                                          <p:stCondLst>
                                            <p:cond delay="0"/>
                                          </p:stCondLst>
                                        </p:cTn>
                                        <p:tgtEl>
                                          <p:spTgt spid="133"/>
                                        </p:tgtEl>
                                        <p:attrNameLst>
                                          <p:attrName>style.visibility</p:attrName>
                                        </p:attrNameLst>
                                      </p:cBhvr>
                                      <p:to>
                                        <p:strVal val="visible"/>
                                      </p:to>
                                    </p:set>
                                    <p:animEffect transition="in" filter="fade">
                                      <p:cBhvr>
                                        <p:cTn id="131" dur="500"/>
                                        <p:tgtEl>
                                          <p:spTgt spid="133"/>
                                        </p:tgtEl>
                                      </p:cBhvr>
                                    </p:animEffect>
                                  </p:childTnLst>
                                </p:cTn>
                              </p:par>
                              <p:par>
                                <p:cTn id="132" presetID="10" presetClass="entr" presetSubtype="0" fill="hold" nodeType="withEffect">
                                  <p:stCondLst>
                                    <p:cond delay="0"/>
                                  </p:stCondLst>
                                  <p:childTnLst>
                                    <p:set>
                                      <p:cBhvr>
                                        <p:cTn id="133" dur="1" fill="hold">
                                          <p:stCondLst>
                                            <p:cond delay="0"/>
                                          </p:stCondLst>
                                        </p:cTn>
                                        <p:tgtEl>
                                          <p:spTgt spid="131"/>
                                        </p:tgtEl>
                                        <p:attrNameLst>
                                          <p:attrName>style.visibility</p:attrName>
                                        </p:attrNameLst>
                                      </p:cBhvr>
                                      <p:to>
                                        <p:strVal val="visible"/>
                                      </p:to>
                                    </p:set>
                                    <p:animEffect transition="in" filter="fade">
                                      <p:cBhvr>
                                        <p:cTn id="134" dur="500"/>
                                        <p:tgtEl>
                                          <p:spTgt spid="131"/>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49"/>
                                        </p:tgtEl>
                                      </p:cBhvr>
                                    </p:animEffect>
                                    <p:set>
                                      <p:cBhvr>
                                        <p:cTn id="139" dur="1" fill="hold">
                                          <p:stCondLst>
                                            <p:cond delay="499"/>
                                          </p:stCondLst>
                                        </p:cTn>
                                        <p:tgtEl>
                                          <p:spTgt spid="149"/>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55"/>
                                        </p:tgtEl>
                                      </p:cBhvr>
                                    </p:animEffect>
                                    <p:set>
                                      <p:cBhvr>
                                        <p:cTn id="142" dur="1" fill="hold">
                                          <p:stCondLst>
                                            <p:cond delay="499"/>
                                          </p:stCondLst>
                                        </p:cTn>
                                        <p:tgtEl>
                                          <p:spTgt spid="155"/>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56"/>
                                        </p:tgtEl>
                                      </p:cBhvr>
                                    </p:animEffect>
                                    <p:set>
                                      <p:cBhvr>
                                        <p:cTn id="145" dur="1" fill="hold">
                                          <p:stCondLst>
                                            <p:cond delay="499"/>
                                          </p:stCondLst>
                                        </p:cTn>
                                        <p:tgtEl>
                                          <p:spTgt spid="15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54"/>
                                        </p:tgtEl>
                                      </p:cBhvr>
                                    </p:animEffect>
                                    <p:set>
                                      <p:cBhvr>
                                        <p:cTn id="148" dur="1" fill="hold">
                                          <p:stCondLst>
                                            <p:cond delay="499"/>
                                          </p:stCondLst>
                                        </p:cTn>
                                        <p:tgtEl>
                                          <p:spTgt spid="15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53"/>
                                        </p:tgtEl>
                                      </p:cBhvr>
                                    </p:animEffect>
                                    <p:set>
                                      <p:cBhvr>
                                        <p:cTn id="151" dur="1" fill="hold">
                                          <p:stCondLst>
                                            <p:cond delay="499"/>
                                          </p:stCondLst>
                                        </p:cTn>
                                        <p:tgtEl>
                                          <p:spTgt spid="153"/>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121"/>
                                        </p:tgtEl>
                                        <p:attrNameLst>
                                          <p:attrName>style.visibility</p:attrName>
                                        </p:attrNameLst>
                                      </p:cBhvr>
                                      <p:to>
                                        <p:strVal val="visible"/>
                                      </p:to>
                                    </p:set>
                                    <p:animEffect transition="in" filter="fade">
                                      <p:cBhvr>
                                        <p:cTn id="154" dur="500"/>
                                        <p:tgtEl>
                                          <p:spTgt spid="121"/>
                                        </p:tgtEl>
                                      </p:cBhvr>
                                    </p:animEffect>
                                  </p:childTnLst>
                                </p:cTn>
                              </p:par>
                              <p:par>
                                <p:cTn id="155" presetID="10" presetClass="entr" presetSubtype="0" fill="hold" nodeType="with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fade">
                                      <p:cBhvr>
                                        <p:cTn id="157" dur="500"/>
                                        <p:tgtEl>
                                          <p:spTgt spid="129"/>
                                        </p:tgtEl>
                                      </p:cBhvr>
                                    </p:animEffect>
                                  </p:childTnLst>
                                </p:cTn>
                              </p:par>
                              <p:par>
                                <p:cTn id="158" presetID="10" presetClass="entr" presetSubtype="0" fill="hold" nodeType="withEffect">
                                  <p:stCondLst>
                                    <p:cond delay="0"/>
                                  </p:stCondLst>
                                  <p:childTnLst>
                                    <p:set>
                                      <p:cBhvr>
                                        <p:cTn id="159" dur="1" fill="hold">
                                          <p:stCondLst>
                                            <p:cond delay="0"/>
                                          </p:stCondLst>
                                        </p:cTn>
                                        <p:tgtEl>
                                          <p:spTgt spid="130"/>
                                        </p:tgtEl>
                                        <p:attrNameLst>
                                          <p:attrName>style.visibility</p:attrName>
                                        </p:attrNameLst>
                                      </p:cBhvr>
                                      <p:to>
                                        <p:strVal val="visible"/>
                                      </p:to>
                                    </p:set>
                                    <p:animEffect transition="in" filter="fade">
                                      <p:cBhvr>
                                        <p:cTn id="160" dur="500"/>
                                        <p:tgtEl>
                                          <p:spTgt spid="130"/>
                                        </p:tgtEl>
                                      </p:cBhvr>
                                    </p:animEffect>
                                  </p:childTnLst>
                                </p:cTn>
                              </p:par>
                              <p:par>
                                <p:cTn id="161" presetID="10" presetClass="entr" presetSubtype="0" fill="hold" nodeType="withEffect">
                                  <p:stCondLst>
                                    <p:cond delay="0"/>
                                  </p:stCondLst>
                                  <p:childTnLst>
                                    <p:set>
                                      <p:cBhvr>
                                        <p:cTn id="162" dur="1" fill="hold">
                                          <p:stCondLst>
                                            <p:cond delay="0"/>
                                          </p:stCondLst>
                                        </p:cTn>
                                        <p:tgtEl>
                                          <p:spTgt spid="128"/>
                                        </p:tgtEl>
                                        <p:attrNameLst>
                                          <p:attrName>style.visibility</p:attrName>
                                        </p:attrNameLst>
                                      </p:cBhvr>
                                      <p:to>
                                        <p:strVal val="visible"/>
                                      </p:to>
                                    </p:set>
                                    <p:animEffect transition="in" filter="fade">
                                      <p:cBhvr>
                                        <p:cTn id="163" dur="500"/>
                                        <p:tgtEl>
                                          <p:spTgt spid="128"/>
                                        </p:tgtEl>
                                      </p:cBhvr>
                                    </p:animEffect>
                                  </p:childTnLst>
                                </p:cTn>
                              </p:par>
                              <p:par>
                                <p:cTn id="164" presetID="10" presetClass="entr" presetSubtype="0" fill="hold" nodeType="withEffect">
                                  <p:stCondLst>
                                    <p:cond delay="0"/>
                                  </p:stCondLst>
                                  <p:childTnLst>
                                    <p:set>
                                      <p:cBhvr>
                                        <p:cTn id="165" dur="1" fill="hold">
                                          <p:stCondLst>
                                            <p:cond delay="0"/>
                                          </p:stCondLst>
                                        </p:cTn>
                                        <p:tgtEl>
                                          <p:spTgt spid="127"/>
                                        </p:tgtEl>
                                        <p:attrNameLst>
                                          <p:attrName>style.visibility</p:attrName>
                                        </p:attrNameLst>
                                      </p:cBhvr>
                                      <p:to>
                                        <p:strVal val="visible"/>
                                      </p:to>
                                    </p:set>
                                    <p:animEffect transition="in" filter="fade">
                                      <p:cBhvr>
                                        <p:cTn id="166" dur="500"/>
                                        <p:tgtEl>
                                          <p:spTgt spid="127"/>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4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47"/>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5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5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4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63">
                                            <p:txEl>
                                              <p:pRg st="0" end="0"/>
                                            </p:txEl>
                                          </p:spTgt>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det_patch_2.jpg"/>
          <p:cNvPicPr>
            <a:picLocks noChangeAspect="1"/>
          </p:cNvPicPr>
          <p:nvPr/>
        </p:nvPicPr>
        <p:blipFill>
          <a:blip r:embed="rId3">
            <a:clrChange>
              <a:clrFrom>
                <a:srgbClr val="FFFFFF"/>
              </a:clrFrom>
              <a:clrTo>
                <a:srgbClr val="FFFFFF">
                  <a:alpha val="0"/>
                </a:srgbClr>
              </a:clrTo>
            </a:clrChange>
          </a:blip>
          <a:stretch>
            <a:fillRect/>
          </a:stretch>
        </p:blipFill>
        <p:spPr>
          <a:xfrm>
            <a:off x="5485037" y="1399874"/>
            <a:ext cx="3251200" cy="2438400"/>
          </a:xfrm>
          <a:prstGeom prst="rect">
            <a:avLst/>
          </a:prstGeom>
        </p:spPr>
      </p:pic>
      <p:pic>
        <p:nvPicPr>
          <p:cNvPr id="54" name="Picture 53" descr="wwhog_patch_2.jpg"/>
          <p:cNvPicPr>
            <a:picLocks noChangeAspect="1"/>
          </p:cNvPicPr>
          <p:nvPr/>
        </p:nvPicPr>
        <p:blipFill>
          <a:blip r:embed="rId4">
            <a:clrChange>
              <a:clrFrom>
                <a:srgbClr val="FFFFFF"/>
              </a:clrFrom>
              <a:clrTo>
                <a:srgbClr val="FFFFFF">
                  <a:alpha val="0"/>
                </a:srgbClr>
              </a:clrTo>
            </a:clrChange>
          </a:blip>
          <a:stretch>
            <a:fillRect/>
          </a:stretch>
        </p:blipFill>
        <p:spPr>
          <a:xfrm>
            <a:off x="2411050" y="1352507"/>
            <a:ext cx="2971855" cy="2228892"/>
          </a:xfrm>
          <a:prstGeom prst="rect">
            <a:avLst/>
          </a:prstGeom>
        </p:spPr>
      </p:pic>
      <p:sp>
        <p:nvSpPr>
          <p:cNvPr id="3" name="Title 2"/>
          <p:cNvSpPr>
            <a:spLocks noGrp="1"/>
          </p:cNvSpPr>
          <p:nvPr>
            <p:ph type="title" idx="4294967295"/>
          </p:nvPr>
        </p:nvSpPr>
        <p:spPr>
          <a:xfrm>
            <a:off x="467544" y="332656"/>
            <a:ext cx="8364538" cy="509587"/>
          </a:xfrm>
          <a:prstGeom prst="rect">
            <a:avLst/>
          </a:prstGeom>
        </p:spPr>
        <p:txBody>
          <a:bodyPr/>
          <a:lstStyle/>
          <a:p>
            <a:r>
              <a:rPr lang="en-US" dirty="0" smtClean="0">
                <a:latin typeface="+mj-lt"/>
              </a:rPr>
              <a:t>How to match </a:t>
            </a:r>
            <a:r>
              <a:rPr lang="x-none" smtClean="0">
                <a:latin typeface="+mj-lt"/>
              </a:rPr>
              <a:t>CG</a:t>
            </a:r>
            <a:r>
              <a:rPr lang="en-US" dirty="0" smtClean="0">
                <a:latin typeface="+mj-lt"/>
              </a:rPr>
              <a:t> </a:t>
            </a:r>
            <a:r>
              <a:rPr lang="x-none" smtClean="0">
                <a:latin typeface="+mj-lt"/>
              </a:rPr>
              <a:t>to</a:t>
            </a:r>
            <a:r>
              <a:rPr lang="en-US" dirty="0" smtClean="0">
                <a:latin typeface="+mj-lt"/>
              </a:rPr>
              <a:t> </a:t>
            </a:r>
            <a:r>
              <a:rPr lang="x-none" smtClean="0">
                <a:latin typeface="+mj-lt"/>
              </a:rPr>
              <a:t>photograph</a:t>
            </a:r>
            <a:r>
              <a:rPr lang="en-US" dirty="0" smtClean="0">
                <a:latin typeface="+mj-lt"/>
              </a:rPr>
              <a:t>?</a:t>
            </a:r>
            <a:endParaRPr lang="en-US" dirty="0">
              <a:latin typeface="+mj-lt"/>
            </a:endParaRPr>
          </a:p>
        </p:txBody>
      </p:sp>
      <p:sp>
        <p:nvSpPr>
          <p:cNvPr id="4" name="Content Placeholder 1"/>
          <p:cNvSpPr txBox="1">
            <a:spLocks/>
          </p:cNvSpPr>
          <p:nvPr/>
        </p:nvSpPr>
        <p:spPr>
          <a:xfrm>
            <a:off x="248568" y="6201394"/>
            <a:ext cx="8763000" cy="2916238"/>
          </a:xfrm>
          <a:prstGeom prst="rect">
            <a:avLst/>
          </a:prstGeom>
        </p:spPr>
        <p:txBody>
          <a:bodyPr/>
          <a:lstStyle/>
          <a:p>
            <a:pPr marR="0" lvl="0" algn="l" defTabSz="457200" rtl="0" eaLnBrk="1" fontAlgn="auto" latinLnBrk="0" hangingPunct="1">
              <a:lnSpc>
                <a:spcPct val="100000"/>
              </a:lnSpc>
              <a:spcBef>
                <a:spcPct val="20000"/>
              </a:spcBef>
              <a:spcAft>
                <a:spcPts val="0"/>
              </a:spcAft>
              <a:buClrTx/>
              <a:buSzTx/>
              <a:tabLst/>
              <a:defRPr/>
            </a:pPr>
            <a:r>
              <a:rPr lang="en-US" sz="3200" dirty="0"/>
              <a:t>I</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mplementation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exemplar-LDA</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0" name="Picture 29" descr="view_2655.jpg"/>
          <p:cNvPicPr>
            <a:picLocks noChangeAspect="1"/>
          </p:cNvPicPr>
          <p:nvPr/>
        </p:nvPicPr>
        <p:blipFill>
          <a:blip r:embed="rId5">
            <a:clrChange>
              <a:clrFrom>
                <a:srgbClr val="FFFFFF"/>
              </a:clrFrom>
              <a:clrTo>
                <a:srgbClr val="FFFFFF">
                  <a:alpha val="0"/>
                </a:srgbClr>
              </a:clrTo>
            </a:clrChange>
          </a:blip>
          <a:srcRect l="32407" t="25556" r="32222" b="24444"/>
          <a:stretch>
            <a:fillRect/>
          </a:stretch>
        </p:blipFill>
        <p:spPr>
          <a:xfrm>
            <a:off x="-271264" y="2590800"/>
            <a:ext cx="2518909" cy="3560762"/>
          </a:xfrm>
          <a:prstGeom prst="rect">
            <a:avLst/>
          </a:prstGeom>
        </p:spPr>
      </p:pic>
      <p:pic>
        <p:nvPicPr>
          <p:cNvPr id="31" name="Picture 30" descr="patch_2.jpg"/>
          <p:cNvPicPr>
            <a:picLocks noChangeAspect="1"/>
          </p:cNvPicPr>
          <p:nvPr/>
        </p:nvPicPr>
        <p:blipFill>
          <a:blip r:embed="rId6">
            <a:clrChange>
              <a:clrFrom>
                <a:srgbClr val="FFFFFF"/>
              </a:clrFrom>
              <a:clrTo>
                <a:srgbClr val="FFFFFF">
                  <a:alpha val="0"/>
                </a:srgbClr>
              </a:clrTo>
            </a:clrChange>
            <a:alphaModFix amt="62000"/>
          </a:blip>
          <a:stretch>
            <a:fillRect/>
          </a:stretch>
        </p:blipFill>
        <p:spPr>
          <a:xfrm>
            <a:off x="262136" y="4191000"/>
            <a:ext cx="1909309" cy="1909309"/>
          </a:xfrm>
          <a:prstGeom prst="rect">
            <a:avLst/>
          </a:prstGeom>
          <a:ln w="25400" cap="flat" cmpd="sng" algn="ctr">
            <a:solidFill>
              <a:srgbClr val="FF0000"/>
            </a:solidFill>
            <a:prstDash val="solid"/>
            <a:round/>
            <a:headEnd type="none" w="med" len="med"/>
            <a:tailEnd type="none" w="med" len="med"/>
          </a:ln>
        </p:spPr>
      </p:pic>
      <p:pic>
        <p:nvPicPr>
          <p:cNvPr id="35" name="Picture 34" descr="hog_patch_2.jpg"/>
          <p:cNvPicPr>
            <a:picLocks noChangeAspect="1"/>
          </p:cNvPicPr>
          <p:nvPr/>
        </p:nvPicPr>
        <p:blipFill>
          <a:blip r:embed="rId7">
            <a:clrChange>
              <a:clrFrom>
                <a:srgbClr val="FFFFFF"/>
              </a:clrFrom>
              <a:clrTo>
                <a:srgbClr val="FFFFFF">
                  <a:alpha val="0"/>
                </a:srgbClr>
              </a:clrTo>
            </a:clrChange>
          </a:blip>
          <a:stretch>
            <a:fillRect/>
          </a:stretch>
        </p:blipFill>
        <p:spPr>
          <a:xfrm>
            <a:off x="-119980" y="1352507"/>
            <a:ext cx="2897832" cy="2173374"/>
          </a:xfrm>
          <a:prstGeom prst="rect">
            <a:avLst/>
          </a:prstGeom>
        </p:spPr>
      </p:pic>
      <p:cxnSp>
        <p:nvCxnSpPr>
          <p:cNvPr id="37" name="Straight Arrow Connector 36"/>
          <p:cNvCxnSpPr/>
          <p:nvPr/>
        </p:nvCxnSpPr>
        <p:spPr>
          <a:xfrm rot="16200000" flipV="1">
            <a:off x="909834" y="3619498"/>
            <a:ext cx="838200" cy="3"/>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395736" y="2209800"/>
            <a:ext cx="381000" cy="15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029922" y="2276872"/>
            <a:ext cx="910230" cy="0"/>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3" name="Picture 52" descr="det_patch_2.jpg"/>
          <p:cNvPicPr>
            <a:picLocks noChangeAspect="1"/>
          </p:cNvPicPr>
          <p:nvPr/>
        </p:nvPicPr>
        <p:blipFill>
          <a:blip r:embed="rId3"/>
          <a:stretch>
            <a:fillRect/>
          </a:stretch>
        </p:blipFill>
        <p:spPr>
          <a:xfrm>
            <a:off x="9296400" y="3581400"/>
            <a:ext cx="3937000" cy="2952750"/>
          </a:xfrm>
          <a:prstGeom prst="rect">
            <a:avLst/>
          </a:prstGeom>
        </p:spPr>
      </p:pic>
      <p:pic>
        <p:nvPicPr>
          <p:cNvPr id="16" name="Picture 15"/>
          <p:cNvPicPr>
            <a:picLocks noChangeAspect="1"/>
          </p:cNvPicPr>
          <p:nvPr/>
        </p:nvPicPr>
        <p:blipFill rotWithShape="1">
          <a:blip r:embed="rId8"/>
          <a:srcRect l="47134" r="-746"/>
          <a:stretch/>
        </p:blipFill>
        <p:spPr>
          <a:xfrm>
            <a:off x="6300192" y="3992736"/>
            <a:ext cx="1790700" cy="660400"/>
          </a:xfrm>
          <a:prstGeom prst="rect">
            <a:avLst/>
          </a:prstGeom>
        </p:spPr>
      </p:pic>
      <p:cxnSp>
        <p:nvCxnSpPr>
          <p:cNvPr id="26" name="Straight Arrow Connector 25"/>
          <p:cNvCxnSpPr/>
          <p:nvPr/>
        </p:nvCxnSpPr>
        <p:spPr>
          <a:xfrm flipV="1">
            <a:off x="5004048" y="2590800"/>
            <a:ext cx="936104" cy="2422376"/>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532261" y="5080567"/>
            <a:ext cx="381000" cy="15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921" y="4111070"/>
            <a:ext cx="1550178" cy="1550178"/>
          </a:xfrm>
          <a:prstGeom prst="rect">
            <a:avLst/>
          </a:prstGeom>
        </p:spPr>
      </p:pic>
      <p:sp>
        <p:nvSpPr>
          <p:cNvPr id="5" name="TextBox 4"/>
          <p:cNvSpPr txBox="1"/>
          <p:nvPr/>
        </p:nvSpPr>
        <p:spPr>
          <a:xfrm>
            <a:off x="941646" y="1121674"/>
            <a:ext cx="774571" cy="461665"/>
          </a:xfrm>
          <a:prstGeom prst="rect">
            <a:avLst/>
          </a:prstGeom>
          <a:noFill/>
        </p:spPr>
        <p:txBody>
          <a:bodyPr wrap="none" rtlCol="0">
            <a:spAutoFit/>
          </a:bodyPr>
          <a:lstStyle/>
          <a:p>
            <a:r>
              <a:rPr lang="en-US" sz="2400" dirty="0" smtClean="0"/>
              <a:t>HOG</a:t>
            </a:r>
            <a:endParaRPr lang="en-US" sz="2400" dirty="0"/>
          </a:p>
        </p:txBody>
      </p:sp>
      <p:sp>
        <p:nvSpPr>
          <p:cNvPr id="32" name="TextBox 31"/>
          <p:cNvSpPr txBox="1"/>
          <p:nvPr/>
        </p:nvSpPr>
        <p:spPr>
          <a:xfrm>
            <a:off x="3326506" y="1121674"/>
            <a:ext cx="1303562" cy="461665"/>
          </a:xfrm>
          <a:prstGeom prst="rect">
            <a:avLst/>
          </a:prstGeom>
          <a:noFill/>
        </p:spPr>
        <p:txBody>
          <a:bodyPr wrap="none" rtlCol="0">
            <a:spAutoFit/>
          </a:bodyPr>
          <a:lstStyle/>
          <a:p>
            <a:r>
              <a:rPr lang="en-US" sz="2400" dirty="0"/>
              <a:t>C</a:t>
            </a:r>
            <a:r>
              <a:rPr lang="en-US" sz="2400" dirty="0" smtClean="0"/>
              <a:t>lassifier</a:t>
            </a:r>
            <a:endParaRPr lang="en-US" sz="2400" dirty="0"/>
          </a:p>
        </p:txBody>
      </p:sp>
      <p:sp>
        <p:nvSpPr>
          <p:cNvPr id="33" name="TextBox 32"/>
          <p:cNvSpPr txBox="1"/>
          <p:nvPr/>
        </p:nvSpPr>
        <p:spPr>
          <a:xfrm>
            <a:off x="3220177" y="3649403"/>
            <a:ext cx="1495922" cy="461665"/>
          </a:xfrm>
          <a:prstGeom prst="rect">
            <a:avLst/>
          </a:prstGeom>
          <a:noFill/>
        </p:spPr>
        <p:txBody>
          <a:bodyPr wrap="none" rtlCol="0">
            <a:spAutoFit/>
          </a:bodyPr>
          <a:lstStyle/>
          <a:p>
            <a:r>
              <a:rPr lang="en-US" sz="2400" dirty="0" smtClean="0"/>
              <a:t>HOG mask</a:t>
            </a:r>
            <a:endParaRPr lang="en-US" sz="2400" dirty="0"/>
          </a:p>
        </p:txBody>
      </p:sp>
      <p:sp>
        <p:nvSpPr>
          <p:cNvPr id="34" name="TextBox 33"/>
          <p:cNvSpPr txBox="1"/>
          <p:nvPr/>
        </p:nvSpPr>
        <p:spPr>
          <a:xfrm>
            <a:off x="5899209" y="1179733"/>
            <a:ext cx="2314736" cy="461665"/>
          </a:xfrm>
          <a:prstGeom prst="rect">
            <a:avLst/>
          </a:prstGeom>
          <a:noFill/>
        </p:spPr>
        <p:txBody>
          <a:bodyPr wrap="none" rtlCol="0">
            <a:spAutoFit/>
          </a:bodyPr>
          <a:lstStyle/>
          <a:p>
            <a:pPr algn="ctr"/>
            <a:r>
              <a:rPr lang="en-US" sz="2400" dirty="0" smtClean="0"/>
              <a:t>Masked classifier</a:t>
            </a:r>
            <a:endParaRPr lang="en-US" sz="2400" dirty="0"/>
          </a:p>
        </p:txBody>
      </p:sp>
      <p:pic>
        <p:nvPicPr>
          <p:cNvPr id="42" name="Picture 41" descr="image_2655.jpg"/>
          <p:cNvPicPr>
            <a:picLocks noChangeAspect="1"/>
          </p:cNvPicPr>
          <p:nvPr/>
        </p:nvPicPr>
        <p:blipFill>
          <a:blip r:embed="rId10"/>
          <a:srcRect l="5675" t="62000" r="22212"/>
          <a:stretch>
            <a:fillRect/>
          </a:stretch>
        </p:blipFill>
        <p:spPr>
          <a:xfrm>
            <a:off x="6333545" y="4653136"/>
            <a:ext cx="1838855" cy="1454965"/>
          </a:xfrm>
          <a:prstGeom prst="rect">
            <a:avLst/>
          </a:prstGeom>
        </p:spPr>
      </p:pic>
      <p:cxnSp>
        <p:nvCxnSpPr>
          <p:cNvPr id="45" name="Straight Arrow Connector 44"/>
          <p:cNvCxnSpPr/>
          <p:nvPr/>
        </p:nvCxnSpPr>
        <p:spPr>
          <a:xfrm>
            <a:off x="7187494" y="3429000"/>
            <a:ext cx="0" cy="645931"/>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7" name="Picture 46" descr="det_patch_2.jpg"/>
          <p:cNvPicPr>
            <a:picLocks noChangeAspect="1"/>
          </p:cNvPicPr>
          <p:nvPr/>
        </p:nvPicPr>
        <p:blipFill>
          <a:blip r:embed="rId3">
            <a:clrChange>
              <a:clrFrom>
                <a:srgbClr val="FFFFFF"/>
              </a:clrFrom>
              <a:clrTo>
                <a:srgbClr val="FFFFFF">
                  <a:alpha val="0"/>
                </a:srgbClr>
              </a:clrTo>
            </a:clrChange>
          </a:blip>
          <a:stretch>
            <a:fillRect/>
          </a:stretch>
        </p:blipFill>
        <p:spPr>
          <a:xfrm>
            <a:off x="6156176" y="4625312"/>
            <a:ext cx="767808" cy="575856"/>
          </a:xfrm>
          <a:prstGeom prst="rect">
            <a:avLst/>
          </a:prstGeom>
        </p:spPr>
      </p:pic>
      <p:sp>
        <p:nvSpPr>
          <p:cNvPr id="48" name="Oval 47"/>
          <p:cNvSpPr/>
          <p:nvPr/>
        </p:nvSpPr>
        <p:spPr>
          <a:xfrm>
            <a:off x="3635896" y="2741543"/>
            <a:ext cx="576064" cy="458856"/>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9" name="Oval 48"/>
          <p:cNvSpPr/>
          <p:nvPr/>
        </p:nvSpPr>
        <p:spPr>
          <a:xfrm>
            <a:off x="4414044" y="1410565"/>
            <a:ext cx="445988" cy="109573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6156176" y="6165304"/>
            <a:ext cx="2416431" cy="646331"/>
          </a:xfrm>
          <a:prstGeom prst="rect">
            <a:avLst/>
          </a:prstGeom>
          <a:noFill/>
        </p:spPr>
        <p:txBody>
          <a:bodyPr wrap="none" rtlCol="0">
            <a:spAutoFit/>
          </a:bodyPr>
          <a:lstStyle/>
          <a:p>
            <a:r>
              <a:rPr lang="en-US" dirty="0" smtClean="0"/>
              <a:t>See also:</a:t>
            </a:r>
          </a:p>
          <a:p>
            <a:r>
              <a:rPr lang="en-US" dirty="0" smtClean="0"/>
              <a:t>[</a:t>
            </a:r>
            <a:r>
              <a:rPr lang="en-US" dirty="0" err="1" smtClean="0"/>
              <a:t>Shrivastava</a:t>
            </a:r>
            <a:r>
              <a:rPr lang="en-US" dirty="0" smtClean="0"/>
              <a:t> et al. 2011]</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2" grpId="0"/>
      <p:bldP spid="33" grpId="0"/>
      <p:bldP spid="34" grpId="0"/>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0363"/>
            <a:ext cx="8364538" cy="509587"/>
          </a:xfrm>
          <a:prstGeom prst="rect">
            <a:avLst/>
          </a:prstGeom>
        </p:spPr>
        <p:txBody>
          <a:bodyPr/>
          <a:lstStyle/>
          <a:p>
            <a:r>
              <a:rPr lang="x-none" dirty="0" smtClean="0">
                <a:latin typeface="+mj-lt"/>
              </a:rPr>
              <a:t>Approach: CG-to-photograph</a:t>
            </a:r>
            <a:endParaRPr lang="en-US" dirty="0">
              <a:latin typeface="+mj-lt"/>
            </a:endParaRPr>
          </a:p>
        </p:txBody>
      </p:sp>
      <p:pic>
        <p:nvPicPr>
          <p:cNvPr id="44" name="Picture 43" descr="image_2655.jpg"/>
          <p:cNvPicPr>
            <a:picLocks noChangeAspect="1"/>
          </p:cNvPicPr>
          <p:nvPr/>
        </p:nvPicPr>
        <p:blipFill>
          <a:blip r:embed="rId3"/>
          <a:srcRect l="5675" t="62000" r="22212"/>
          <a:stretch>
            <a:fillRect/>
          </a:stretch>
        </p:blipFill>
        <p:spPr>
          <a:xfrm>
            <a:off x="1403648" y="1290027"/>
            <a:ext cx="5791896" cy="4582746"/>
          </a:xfrm>
          <a:prstGeom prst="rect">
            <a:avLst/>
          </a:prstGeom>
        </p:spPr>
      </p:pic>
      <p:pic>
        <p:nvPicPr>
          <p:cNvPr id="53" name="Picture 52" descr="det_patch_2.jpg"/>
          <p:cNvPicPr>
            <a:picLocks noChangeAspect="1"/>
          </p:cNvPicPr>
          <p:nvPr/>
        </p:nvPicPr>
        <p:blipFill>
          <a:blip r:embed="rId4"/>
          <a:stretch>
            <a:fillRect/>
          </a:stretch>
        </p:blipFill>
        <p:spPr>
          <a:xfrm>
            <a:off x="9296400" y="3581400"/>
            <a:ext cx="3937000" cy="2952750"/>
          </a:xfrm>
          <a:prstGeom prst="rect">
            <a:avLst/>
          </a:prstGeom>
        </p:spPr>
      </p:pic>
      <p:pic>
        <p:nvPicPr>
          <p:cNvPr id="18" name="Picture 17" descr="det_patch_2.jpg"/>
          <p:cNvPicPr>
            <a:picLocks noChangeAspect="1"/>
          </p:cNvPicPr>
          <p:nvPr/>
        </p:nvPicPr>
        <p:blipFill>
          <a:blip r:embed="rId5"/>
          <a:srcRect l="24167" t="8889" r="24991" b="21111"/>
          <a:stretch>
            <a:fillRect/>
          </a:stretch>
        </p:blipFill>
        <p:spPr>
          <a:xfrm>
            <a:off x="1418481" y="1290027"/>
            <a:ext cx="959317" cy="990600"/>
          </a:xfrm>
          <a:prstGeom prst="rect">
            <a:avLst/>
          </a:prstGeom>
        </p:spPr>
      </p:pic>
      <p:pic>
        <p:nvPicPr>
          <p:cNvPr id="25" name="Picture 24" descr="det_patch_2.jpg"/>
          <p:cNvPicPr>
            <a:picLocks noChangeAspect="1"/>
          </p:cNvPicPr>
          <p:nvPr/>
        </p:nvPicPr>
        <p:blipFill>
          <a:blip r:embed="rId5"/>
          <a:srcRect l="24167" t="8889" r="24991" b="21111"/>
          <a:stretch>
            <a:fillRect/>
          </a:stretch>
        </p:blipFill>
        <p:spPr>
          <a:xfrm>
            <a:off x="1447031" y="1290027"/>
            <a:ext cx="2191315" cy="2262773"/>
          </a:xfrm>
          <a:prstGeom prst="rect">
            <a:avLst/>
          </a:prstGeom>
        </p:spPr>
      </p:pic>
      <p:sp>
        <p:nvSpPr>
          <p:cNvPr id="27" name="Content Placeholder 1"/>
          <p:cNvSpPr txBox="1">
            <a:spLocks/>
          </p:cNvSpPr>
          <p:nvPr/>
        </p:nvSpPr>
        <p:spPr>
          <a:xfrm>
            <a:off x="1713656" y="6201394"/>
            <a:ext cx="8763000" cy="2916238"/>
          </a:xfrm>
          <a:prstGeom prst="rect">
            <a:avLst/>
          </a:prstGeom>
        </p:spPr>
        <p:txBody>
          <a:bodyPr/>
          <a:lstStyle/>
          <a:p>
            <a:pPr marR="0" lvl="0" algn="l" defTabSz="457200" rtl="0" eaLnBrk="1" fontAlgn="auto" latinLnBrk="0" hangingPunct="1">
              <a:lnSpc>
                <a:spcPct val="100000"/>
              </a:lnSpc>
              <a:spcBef>
                <a:spcPct val="20000"/>
              </a:spcBef>
              <a:spcAft>
                <a:spcPts val="0"/>
              </a:spcAft>
              <a:buClrTx/>
              <a:buSzTx/>
              <a:tabLst/>
              <a:defRPr/>
            </a:pPr>
            <a:r>
              <a:rPr lang="en-US" sz="3200" dirty="0"/>
              <a:t>I</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mplementation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exemplar-LDA</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121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1.11111E-6 3.33333E-6 L 0.52778 0.00277 L 0.52778 0.15092 L -0.00712 0.15092 L -0.00712 0.28402 L 0.52552 0.28264 L 0.52552 0.39583 L -0.00781 0.39583 L -0.00781 0.52314 L 0.51667 0.52314 " pathEditMode="relative" rAng="0" ptsTypes="AAAAAAAAAA">
                                      <p:cBhvr>
                                        <p:cTn id="8" dur="2000" fill="hold"/>
                                        <p:tgtEl>
                                          <p:spTgt spid="18"/>
                                        </p:tgtEl>
                                        <p:attrNameLst>
                                          <p:attrName>ppt_x</p:attrName>
                                          <p:attrName>ppt_y</p:attrName>
                                        </p:attrNameLst>
                                      </p:cBhvr>
                                      <p:rCtr x="25990" y="26157"/>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8"/>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5E-6 7.40741E-7 L 0.39792 0.00116 L 0.39792 0.17847 L -0.02709 0.17847 L -0.02709 0.36759 L 0.31563 0.36759 " pathEditMode="relative" rAng="0" ptsTypes="AAAAAA">
                                      <p:cBhvr>
                                        <p:cTn id="16" dur="2000" fill="hold"/>
                                        <p:tgtEl>
                                          <p:spTgt spid="25"/>
                                        </p:tgtEl>
                                        <p:attrNameLst>
                                          <p:attrName>ppt_x</p:attrName>
                                          <p:attrName>ppt_y</p:attrName>
                                        </p:attrNameLst>
                                      </p:cBhvr>
                                      <p:rCtr x="18542" y="18380"/>
                                    </p:animMotion>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22262" y="360363"/>
            <a:ext cx="8364538" cy="509587"/>
          </a:xfrm>
          <a:prstGeom prst="rect">
            <a:avLst/>
          </a:prstGeom>
        </p:spPr>
        <p:txBody>
          <a:bodyPr/>
          <a:lstStyle/>
          <a:p>
            <a:r>
              <a:rPr lang="en-US" dirty="0" smtClean="0">
                <a:latin typeface="+mj-lt"/>
              </a:rPr>
              <a:t>How to compare matches?</a:t>
            </a:r>
            <a:endParaRPr lang="en-US" dirty="0">
              <a:latin typeface="+mj-lt"/>
            </a:endParaRPr>
          </a:p>
        </p:txBody>
      </p:sp>
      <p:pic>
        <p:nvPicPr>
          <p:cNvPr id="30" name="Picture 29" descr="image_2655.jpg"/>
          <p:cNvPicPr>
            <a:picLocks noChangeAspect="1"/>
          </p:cNvPicPr>
          <p:nvPr/>
        </p:nvPicPr>
        <p:blipFill>
          <a:blip r:embed="rId3"/>
          <a:srcRect l="5675" t="26496" r="20805"/>
          <a:stretch>
            <a:fillRect/>
          </a:stretch>
        </p:blipFill>
        <p:spPr>
          <a:xfrm>
            <a:off x="4368312" y="1868760"/>
            <a:ext cx="3012000" cy="4521586"/>
          </a:xfrm>
          <a:prstGeom prst="rect">
            <a:avLst/>
          </a:prstGeom>
        </p:spPr>
      </p:pic>
      <p:pic>
        <p:nvPicPr>
          <p:cNvPr id="32" name="Picture 31" descr="patch_2.jpg"/>
          <p:cNvPicPr>
            <a:picLocks noChangeAspect="1"/>
          </p:cNvPicPr>
          <p:nvPr/>
        </p:nvPicPr>
        <p:blipFill>
          <a:blip r:embed="rId4">
            <a:alphaModFix amt="50000"/>
          </a:blip>
          <a:stretch>
            <a:fillRect/>
          </a:stretch>
        </p:blipFill>
        <p:spPr>
          <a:xfrm>
            <a:off x="5739912" y="5145360"/>
            <a:ext cx="1524000" cy="1524000"/>
          </a:xfrm>
          <a:prstGeom prst="rect">
            <a:avLst/>
          </a:prstGeom>
          <a:ln w="41275" cap="flat" cmpd="sng" algn="ctr">
            <a:solidFill>
              <a:srgbClr val="FF0000">
                <a:alpha val="47000"/>
              </a:srgbClr>
            </a:solidFill>
            <a:prstDash val="solid"/>
            <a:round/>
            <a:headEnd type="none" w="med" len="med"/>
            <a:tailEnd type="none" w="med" len="med"/>
          </a:ln>
        </p:spPr>
      </p:pic>
      <p:pic>
        <p:nvPicPr>
          <p:cNvPr id="33" name="Picture 32" descr="patch_18_1_1.jpg"/>
          <p:cNvPicPr>
            <a:picLocks noChangeAspect="1"/>
          </p:cNvPicPr>
          <p:nvPr/>
        </p:nvPicPr>
        <p:blipFill>
          <a:blip r:embed="rId5">
            <a:alphaModFix amt="51000"/>
          </a:blip>
          <a:stretch>
            <a:fillRect/>
          </a:stretch>
        </p:blipFill>
        <p:spPr>
          <a:xfrm>
            <a:off x="4400112" y="3509160"/>
            <a:ext cx="882600" cy="882600"/>
          </a:xfrm>
          <a:prstGeom prst="rect">
            <a:avLst/>
          </a:prstGeom>
          <a:ln w="41275" cap="flat" cmpd="sng" algn="ctr">
            <a:solidFill>
              <a:srgbClr val="FF0000">
                <a:alpha val="15000"/>
              </a:srgbClr>
            </a:solidFill>
            <a:prstDash val="solid"/>
            <a:round/>
            <a:headEnd type="none" w="med" len="med"/>
            <a:tailEnd type="none" w="med" len="med"/>
          </a:ln>
        </p:spPr>
      </p:pic>
      <p:pic>
        <p:nvPicPr>
          <p:cNvPr id="34" name="Picture 33" descr="patch_20_1_1.jpg"/>
          <p:cNvPicPr>
            <a:picLocks noChangeAspect="1"/>
          </p:cNvPicPr>
          <p:nvPr/>
        </p:nvPicPr>
        <p:blipFill>
          <a:blip r:embed="rId6">
            <a:alphaModFix amt="54000"/>
          </a:blip>
          <a:stretch>
            <a:fillRect/>
          </a:stretch>
        </p:blipFill>
        <p:spPr>
          <a:xfrm>
            <a:off x="6273312" y="2402160"/>
            <a:ext cx="1107000" cy="1107000"/>
          </a:xfrm>
          <a:prstGeom prst="rect">
            <a:avLst/>
          </a:prstGeom>
          <a:ln w="76200" cap="flat" cmpd="sng" algn="ctr">
            <a:solidFill>
              <a:srgbClr val="FF0000"/>
            </a:solidFill>
            <a:prstDash val="solid"/>
            <a:round/>
            <a:headEnd type="none" w="med" len="med"/>
            <a:tailEnd type="none" w="med" len="med"/>
          </a:ln>
        </p:spPr>
      </p:pic>
      <p:sp>
        <p:nvSpPr>
          <p:cNvPr id="19" name="TextBox 18"/>
          <p:cNvSpPr txBox="1"/>
          <p:nvPr/>
        </p:nvSpPr>
        <p:spPr>
          <a:xfrm>
            <a:off x="5245902" y="1196752"/>
            <a:ext cx="1256819" cy="461665"/>
          </a:xfrm>
          <a:prstGeom prst="rect">
            <a:avLst/>
          </a:prstGeom>
          <a:noFill/>
        </p:spPr>
        <p:txBody>
          <a:bodyPr wrap="none" rtlCol="0">
            <a:spAutoFit/>
          </a:bodyPr>
          <a:lstStyle/>
          <a:p>
            <a:r>
              <a:rPr lang="en-US" sz="2400" dirty="0" smtClean="0"/>
              <a:t>Matches</a:t>
            </a:r>
            <a:endParaRPr lang="en-US" sz="2400" dirty="0"/>
          </a:p>
        </p:txBody>
      </p:sp>
      <p:sp>
        <p:nvSpPr>
          <p:cNvPr id="42" name="TextBox 41"/>
          <p:cNvSpPr txBox="1"/>
          <p:nvPr/>
        </p:nvSpPr>
        <p:spPr>
          <a:xfrm>
            <a:off x="137476" y="1199927"/>
            <a:ext cx="1146019" cy="461665"/>
          </a:xfrm>
          <a:prstGeom prst="rect">
            <a:avLst/>
          </a:prstGeom>
          <a:noFill/>
        </p:spPr>
        <p:txBody>
          <a:bodyPr wrap="none" rtlCol="0">
            <a:spAutoFit/>
          </a:bodyPr>
          <a:lstStyle/>
          <a:p>
            <a:r>
              <a:rPr lang="en-US" sz="2400" dirty="0" smtClean="0"/>
              <a:t>Patches</a:t>
            </a:r>
            <a:endParaRPr lang="en-US" sz="2400" dirty="0"/>
          </a:p>
        </p:txBody>
      </p:sp>
      <p:sp>
        <p:nvSpPr>
          <p:cNvPr id="43" name="TextBox 42"/>
          <p:cNvSpPr txBox="1"/>
          <p:nvPr/>
        </p:nvSpPr>
        <p:spPr>
          <a:xfrm>
            <a:off x="1404243" y="1196752"/>
            <a:ext cx="1392882" cy="461665"/>
          </a:xfrm>
          <a:prstGeom prst="rect">
            <a:avLst/>
          </a:prstGeom>
          <a:noFill/>
        </p:spPr>
        <p:txBody>
          <a:bodyPr wrap="none" rtlCol="0">
            <a:spAutoFit/>
          </a:bodyPr>
          <a:lstStyle/>
          <a:p>
            <a:r>
              <a:rPr lang="en-US" sz="2400" dirty="0"/>
              <a:t>D</a:t>
            </a:r>
            <a:r>
              <a:rPr lang="en-US" sz="2400" dirty="0" smtClean="0"/>
              <a:t>etectors</a:t>
            </a:r>
            <a:endParaRPr lang="en-US" sz="2400" dirty="0"/>
          </a:p>
        </p:txBody>
      </p:sp>
      <p:pic>
        <p:nvPicPr>
          <p:cNvPr id="21" name="Picture 20" descr="det_patch_18_1_1.jpg"/>
          <p:cNvPicPr>
            <a:picLocks noChangeAspect="1"/>
          </p:cNvPicPr>
          <p:nvPr/>
        </p:nvPicPr>
        <p:blipFill>
          <a:blip r:embed="rId7"/>
          <a:stretch>
            <a:fillRect/>
          </a:stretch>
        </p:blipFill>
        <p:spPr>
          <a:xfrm>
            <a:off x="1358875" y="3407452"/>
            <a:ext cx="1610816" cy="1208112"/>
          </a:xfrm>
          <a:prstGeom prst="rect">
            <a:avLst/>
          </a:prstGeom>
        </p:spPr>
      </p:pic>
      <p:pic>
        <p:nvPicPr>
          <p:cNvPr id="22" name="Picture 21" descr="patch_20_1_1.jpg"/>
          <p:cNvPicPr>
            <a:picLocks noChangeAspect="1"/>
          </p:cNvPicPr>
          <p:nvPr/>
        </p:nvPicPr>
        <p:blipFill>
          <a:blip r:embed="rId6"/>
          <a:stretch>
            <a:fillRect/>
          </a:stretch>
        </p:blipFill>
        <p:spPr>
          <a:xfrm>
            <a:off x="179511" y="5280619"/>
            <a:ext cx="1028701" cy="1028701"/>
          </a:xfrm>
          <a:prstGeom prst="rect">
            <a:avLst/>
          </a:prstGeom>
        </p:spPr>
      </p:pic>
      <p:pic>
        <p:nvPicPr>
          <p:cNvPr id="23" name="Picture 22" descr="det_patch_20_1_1.jpg"/>
          <p:cNvPicPr>
            <a:picLocks noChangeAspect="1"/>
          </p:cNvPicPr>
          <p:nvPr/>
        </p:nvPicPr>
        <p:blipFill>
          <a:blip r:embed="rId8"/>
          <a:stretch>
            <a:fillRect/>
          </a:stretch>
        </p:blipFill>
        <p:spPr>
          <a:xfrm>
            <a:off x="1334511" y="5161807"/>
            <a:ext cx="1626028" cy="1219521"/>
          </a:xfrm>
          <a:prstGeom prst="rect">
            <a:avLst/>
          </a:prstGeom>
        </p:spPr>
      </p:pic>
      <p:pic>
        <p:nvPicPr>
          <p:cNvPr id="24" name="Picture 23" descr="patch_18_1_1.jpg"/>
          <p:cNvPicPr>
            <a:picLocks noChangeAspect="1"/>
          </p:cNvPicPr>
          <p:nvPr/>
        </p:nvPicPr>
        <p:blipFill>
          <a:blip r:embed="rId5"/>
          <a:stretch>
            <a:fillRect/>
          </a:stretch>
        </p:blipFill>
        <p:spPr>
          <a:xfrm>
            <a:off x="107504" y="3679460"/>
            <a:ext cx="1152128" cy="1152128"/>
          </a:xfrm>
          <a:prstGeom prst="rect">
            <a:avLst/>
          </a:prstGeom>
        </p:spPr>
      </p:pic>
      <p:pic>
        <p:nvPicPr>
          <p:cNvPr id="25" name="Picture 24" descr="patch_2.jpg"/>
          <p:cNvPicPr>
            <a:picLocks noChangeAspect="1"/>
          </p:cNvPicPr>
          <p:nvPr/>
        </p:nvPicPr>
        <p:blipFill>
          <a:blip r:embed="rId4"/>
          <a:stretch>
            <a:fillRect/>
          </a:stretch>
        </p:blipFill>
        <p:spPr>
          <a:xfrm>
            <a:off x="203945" y="2040508"/>
            <a:ext cx="1244476" cy="1244476"/>
          </a:xfrm>
          <a:prstGeom prst="rect">
            <a:avLst/>
          </a:prstGeom>
        </p:spPr>
      </p:pic>
      <p:pic>
        <p:nvPicPr>
          <p:cNvPr id="26" name="Picture 25" descr="det_patch_2.jpg"/>
          <p:cNvPicPr>
            <a:picLocks noChangeAspect="1"/>
          </p:cNvPicPr>
          <p:nvPr/>
        </p:nvPicPr>
        <p:blipFill>
          <a:blip r:embed="rId9"/>
          <a:stretch>
            <a:fillRect/>
          </a:stretch>
        </p:blipFill>
        <p:spPr>
          <a:xfrm>
            <a:off x="1331640" y="1716386"/>
            <a:ext cx="1611411" cy="1208558"/>
          </a:xfrm>
          <a:prstGeom prst="rect">
            <a:avLst/>
          </a:prstGeom>
        </p:spPr>
      </p:pic>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b="86766"/>
          <a:stretch/>
        </p:blipFill>
        <p:spPr>
          <a:xfrm>
            <a:off x="1418316" y="2671348"/>
            <a:ext cx="1452727" cy="541628"/>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1192" t="69779" r="-1192" b="16987"/>
          <a:stretch/>
        </p:blipFill>
        <p:spPr>
          <a:xfrm>
            <a:off x="1442679" y="6127464"/>
            <a:ext cx="1453446" cy="541896"/>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t="35808" b="50958"/>
          <a:stretch/>
        </p:blipFill>
        <p:spPr>
          <a:xfrm>
            <a:off x="1442679" y="4399540"/>
            <a:ext cx="1452728" cy="541628"/>
          </a:xfrm>
          <a:prstGeom prst="rect">
            <a:avLst/>
          </a:prstGeom>
        </p:spPr>
      </p:pic>
      <p:cxnSp>
        <p:nvCxnSpPr>
          <p:cNvPr id="47" name="Straight Connector 46"/>
          <p:cNvCxnSpPr/>
          <p:nvPr/>
        </p:nvCxnSpPr>
        <p:spPr>
          <a:xfrm flipV="1">
            <a:off x="1403648" y="1196752"/>
            <a:ext cx="0" cy="5616624"/>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V="1">
            <a:off x="2799035" y="1196752"/>
            <a:ext cx="0" cy="561662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986321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t="17694" b="69072"/>
          <a:stretch/>
        </p:blipFill>
        <p:spPr>
          <a:xfrm>
            <a:off x="4499992" y="2132856"/>
            <a:ext cx="1452727" cy="541628"/>
          </a:xfrm>
          <a:prstGeom prst="rect">
            <a:avLst/>
          </a:prstGeom>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405" t="53723" r="405" b="33043"/>
          <a:stretch/>
        </p:blipFill>
        <p:spPr>
          <a:xfrm>
            <a:off x="4499992" y="3823476"/>
            <a:ext cx="1452727" cy="541628"/>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t="86329" b="437"/>
          <a:stretch/>
        </p:blipFill>
        <p:spPr>
          <a:xfrm>
            <a:off x="4499992" y="5467529"/>
            <a:ext cx="1452727" cy="541628"/>
          </a:xfrm>
          <a:prstGeom prst="rect">
            <a:avLst/>
          </a:prstGeom>
        </p:spPr>
      </p:pic>
      <p:sp>
        <p:nvSpPr>
          <p:cNvPr id="2" name="TextBox 1"/>
          <p:cNvSpPr txBox="1"/>
          <p:nvPr/>
        </p:nvSpPr>
        <p:spPr>
          <a:xfrm>
            <a:off x="137476" y="1199927"/>
            <a:ext cx="1146019" cy="461665"/>
          </a:xfrm>
          <a:prstGeom prst="rect">
            <a:avLst/>
          </a:prstGeom>
          <a:noFill/>
        </p:spPr>
        <p:txBody>
          <a:bodyPr wrap="none" rtlCol="0">
            <a:spAutoFit/>
          </a:bodyPr>
          <a:lstStyle/>
          <a:p>
            <a:r>
              <a:rPr lang="en-US" sz="2400" dirty="0" smtClean="0"/>
              <a:t>Patches</a:t>
            </a:r>
            <a:endParaRPr lang="en-US" sz="2400" dirty="0"/>
          </a:p>
        </p:txBody>
      </p:sp>
      <p:sp>
        <p:nvSpPr>
          <p:cNvPr id="18" name="TextBox 17"/>
          <p:cNvSpPr txBox="1"/>
          <p:nvPr/>
        </p:nvSpPr>
        <p:spPr>
          <a:xfrm>
            <a:off x="1404243" y="1196752"/>
            <a:ext cx="1392882" cy="461665"/>
          </a:xfrm>
          <a:prstGeom prst="rect">
            <a:avLst/>
          </a:prstGeom>
          <a:noFill/>
        </p:spPr>
        <p:txBody>
          <a:bodyPr wrap="none" rtlCol="0">
            <a:spAutoFit/>
          </a:bodyPr>
          <a:lstStyle/>
          <a:p>
            <a:r>
              <a:rPr lang="en-US" sz="2400" dirty="0"/>
              <a:t>D</a:t>
            </a:r>
            <a:r>
              <a:rPr lang="en-US" sz="2400" dirty="0" smtClean="0"/>
              <a:t>etectors</a:t>
            </a:r>
            <a:endParaRPr lang="en-US" sz="2400" dirty="0"/>
          </a:p>
        </p:txBody>
      </p:sp>
      <p:pic>
        <p:nvPicPr>
          <p:cNvPr id="29" name="Picture 28" descr="image_2655.jpg"/>
          <p:cNvPicPr>
            <a:picLocks noChangeAspect="1"/>
          </p:cNvPicPr>
          <p:nvPr/>
        </p:nvPicPr>
        <p:blipFill>
          <a:blip r:embed="rId4"/>
          <a:srcRect l="5675" t="26496" r="20805"/>
          <a:stretch>
            <a:fillRect/>
          </a:stretch>
        </p:blipFill>
        <p:spPr>
          <a:xfrm>
            <a:off x="6084168" y="1868760"/>
            <a:ext cx="3012000" cy="4521586"/>
          </a:xfrm>
          <a:prstGeom prst="rect">
            <a:avLst/>
          </a:prstGeom>
        </p:spPr>
      </p:pic>
      <p:pic>
        <p:nvPicPr>
          <p:cNvPr id="31" name="Picture 30" descr="patch_2.jpg"/>
          <p:cNvPicPr>
            <a:picLocks noChangeAspect="1"/>
          </p:cNvPicPr>
          <p:nvPr/>
        </p:nvPicPr>
        <p:blipFill>
          <a:blip r:embed="rId5">
            <a:alphaModFix amt="50000"/>
          </a:blip>
          <a:stretch>
            <a:fillRect/>
          </a:stretch>
        </p:blipFill>
        <p:spPr>
          <a:xfrm>
            <a:off x="7455768" y="5145360"/>
            <a:ext cx="1524000" cy="1524000"/>
          </a:xfrm>
          <a:prstGeom prst="rect">
            <a:avLst/>
          </a:prstGeom>
          <a:ln w="76200" cap="flat" cmpd="sng" algn="ctr">
            <a:solidFill>
              <a:srgbClr val="FF0000"/>
            </a:solidFill>
            <a:prstDash val="solid"/>
            <a:round/>
            <a:headEnd type="none" w="med" len="med"/>
            <a:tailEnd type="none" w="med" len="med"/>
          </a:ln>
        </p:spPr>
      </p:pic>
      <p:pic>
        <p:nvPicPr>
          <p:cNvPr id="35" name="Picture 34" descr="patch_18_1_1.jpg"/>
          <p:cNvPicPr>
            <a:picLocks noChangeAspect="1"/>
          </p:cNvPicPr>
          <p:nvPr/>
        </p:nvPicPr>
        <p:blipFill>
          <a:blip r:embed="rId6">
            <a:alphaModFix amt="51000"/>
          </a:blip>
          <a:stretch>
            <a:fillRect/>
          </a:stretch>
        </p:blipFill>
        <p:spPr>
          <a:xfrm>
            <a:off x="6115968" y="3509160"/>
            <a:ext cx="882600" cy="882600"/>
          </a:xfrm>
          <a:prstGeom prst="rect">
            <a:avLst/>
          </a:prstGeom>
          <a:ln w="41275" cap="flat" cmpd="sng" algn="ctr">
            <a:solidFill>
              <a:srgbClr val="FF0000">
                <a:alpha val="15000"/>
              </a:srgbClr>
            </a:solidFill>
            <a:prstDash val="solid"/>
            <a:round/>
            <a:headEnd type="none" w="med" len="med"/>
            <a:tailEnd type="none" w="med" len="med"/>
          </a:ln>
        </p:spPr>
      </p:pic>
      <p:pic>
        <p:nvPicPr>
          <p:cNvPr id="36" name="Picture 35" descr="patch_20_1_1.jpg"/>
          <p:cNvPicPr>
            <a:picLocks noChangeAspect="1"/>
          </p:cNvPicPr>
          <p:nvPr/>
        </p:nvPicPr>
        <p:blipFill>
          <a:blip r:embed="rId7">
            <a:alphaModFix amt="54000"/>
          </a:blip>
          <a:stretch>
            <a:fillRect/>
          </a:stretch>
        </p:blipFill>
        <p:spPr>
          <a:xfrm>
            <a:off x="7989168" y="2402160"/>
            <a:ext cx="1107000" cy="1107000"/>
          </a:xfrm>
          <a:prstGeom prst="rect">
            <a:avLst/>
          </a:prstGeom>
          <a:ln w="38100" cap="flat" cmpd="sng" algn="ctr">
            <a:solidFill>
              <a:srgbClr val="FF0000">
                <a:alpha val="27843"/>
              </a:srgbClr>
            </a:solidFill>
            <a:prstDash val="solid"/>
            <a:round/>
            <a:headEnd type="none" w="med" len="med"/>
            <a:tailEnd type="none" w="med" len="med"/>
          </a:ln>
        </p:spPr>
      </p:pic>
      <p:sp>
        <p:nvSpPr>
          <p:cNvPr id="37" name="TextBox 36"/>
          <p:cNvSpPr txBox="1"/>
          <p:nvPr/>
        </p:nvSpPr>
        <p:spPr>
          <a:xfrm>
            <a:off x="6998568" y="1231231"/>
            <a:ext cx="1256819" cy="461665"/>
          </a:xfrm>
          <a:prstGeom prst="rect">
            <a:avLst/>
          </a:prstGeom>
          <a:noFill/>
        </p:spPr>
        <p:txBody>
          <a:bodyPr wrap="none" rtlCol="0">
            <a:spAutoFit/>
          </a:bodyPr>
          <a:lstStyle/>
          <a:p>
            <a:r>
              <a:rPr lang="en-US" sz="2400" dirty="0" smtClean="0"/>
              <a:t>Matches</a:t>
            </a:r>
            <a:endParaRPr lang="en-US" sz="2400" dirty="0"/>
          </a:p>
        </p:txBody>
      </p:sp>
      <p:cxnSp>
        <p:nvCxnSpPr>
          <p:cNvPr id="42" name="Straight Connector 41"/>
          <p:cNvCxnSpPr/>
          <p:nvPr/>
        </p:nvCxnSpPr>
        <p:spPr>
          <a:xfrm flipV="1">
            <a:off x="6012160" y="1268760"/>
            <a:ext cx="0" cy="5616624"/>
          </a:xfrm>
          <a:prstGeom prst="line">
            <a:avLst/>
          </a:prstGeom>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3159771" y="1052736"/>
            <a:ext cx="2492349" cy="830997"/>
          </a:xfrm>
          <a:prstGeom prst="rect">
            <a:avLst/>
          </a:prstGeom>
          <a:noFill/>
        </p:spPr>
        <p:txBody>
          <a:bodyPr wrap="none" rtlCol="0">
            <a:spAutoFit/>
          </a:bodyPr>
          <a:lstStyle/>
          <a:p>
            <a:r>
              <a:rPr lang="en-US" sz="2400" dirty="0" smtClean="0"/>
              <a:t>Affine Calibration</a:t>
            </a:r>
          </a:p>
          <a:p>
            <a:r>
              <a:rPr lang="en-US" sz="2400" dirty="0"/>
              <a:t>w</a:t>
            </a:r>
            <a:r>
              <a:rPr lang="en-US" sz="2400" dirty="0" smtClean="0"/>
              <a:t>ith negative data</a:t>
            </a:r>
            <a:endParaRPr lang="en-US" sz="2400" dirty="0"/>
          </a:p>
        </p:txBody>
      </p:sp>
      <p:sp>
        <p:nvSpPr>
          <p:cNvPr id="30" name="Content Placeholder 1"/>
          <p:cNvSpPr txBox="1">
            <a:spLocks/>
          </p:cNvSpPr>
          <p:nvPr/>
        </p:nvSpPr>
        <p:spPr>
          <a:xfrm>
            <a:off x="3074268" y="6381328"/>
            <a:ext cx="8763000" cy="2916238"/>
          </a:xfrm>
          <a:prstGeom prst="rect">
            <a:avLst/>
          </a:prstGeom>
        </p:spPr>
        <p:txBody>
          <a:bodyPr/>
          <a:lstStyle/>
          <a:p>
            <a:pPr marR="0" lvl="0" algn="l" defTabSz="457200" rtl="0" eaLnBrk="1" fontAlgn="auto" latinLnBrk="0" hangingPunct="1">
              <a:lnSpc>
                <a:spcPct val="100000"/>
              </a:lnSpc>
              <a:spcBef>
                <a:spcPct val="20000"/>
              </a:spcBef>
              <a:spcAft>
                <a:spcPts val="0"/>
              </a:spcAft>
              <a:buClrTx/>
              <a:buSzTx/>
              <a:tabLst/>
              <a:defRPr/>
            </a:pPr>
            <a:r>
              <a:rPr lang="en-US" sz="2400" dirty="0" smtClean="0"/>
              <a:t>See paper for details</a:t>
            </a:r>
            <a:endParaRPr kumimoji="0" lang="en-US" sz="2400" b="0" i="0" u="none" strike="noStrike" kern="1200" cap="none" spc="0" normalizeH="0" baseline="0" noProof="0" dirty="0" smtClean="0">
              <a:ln>
                <a:noFill/>
              </a:ln>
              <a:solidFill>
                <a:schemeClr val="tx1"/>
              </a:solidFill>
              <a:effectLst/>
              <a:uLnTx/>
              <a:uFillTx/>
            </a:endParaRPr>
          </a:p>
        </p:txBody>
      </p:sp>
      <p:pic>
        <p:nvPicPr>
          <p:cNvPr id="32" name="Picture 31" descr="det_patch_18_1_1.jpg"/>
          <p:cNvPicPr>
            <a:picLocks noChangeAspect="1"/>
          </p:cNvPicPr>
          <p:nvPr/>
        </p:nvPicPr>
        <p:blipFill>
          <a:blip r:embed="rId8"/>
          <a:stretch>
            <a:fillRect/>
          </a:stretch>
        </p:blipFill>
        <p:spPr>
          <a:xfrm>
            <a:off x="1358875" y="3407452"/>
            <a:ext cx="1610816" cy="1208112"/>
          </a:xfrm>
          <a:prstGeom prst="rect">
            <a:avLst/>
          </a:prstGeom>
        </p:spPr>
      </p:pic>
      <p:pic>
        <p:nvPicPr>
          <p:cNvPr id="33" name="Picture 32" descr="patch_20_1_1.jpg"/>
          <p:cNvPicPr>
            <a:picLocks noChangeAspect="1"/>
          </p:cNvPicPr>
          <p:nvPr/>
        </p:nvPicPr>
        <p:blipFill>
          <a:blip r:embed="rId7"/>
          <a:stretch>
            <a:fillRect/>
          </a:stretch>
        </p:blipFill>
        <p:spPr>
          <a:xfrm>
            <a:off x="179511" y="5280619"/>
            <a:ext cx="1028701" cy="1028701"/>
          </a:xfrm>
          <a:prstGeom prst="rect">
            <a:avLst/>
          </a:prstGeom>
        </p:spPr>
      </p:pic>
      <p:pic>
        <p:nvPicPr>
          <p:cNvPr id="34" name="Picture 33" descr="det_patch_20_1_1.jpg"/>
          <p:cNvPicPr>
            <a:picLocks noChangeAspect="1"/>
          </p:cNvPicPr>
          <p:nvPr/>
        </p:nvPicPr>
        <p:blipFill>
          <a:blip r:embed="rId9"/>
          <a:stretch>
            <a:fillRect/>
          </a:stretch>
        </p:blipFill>
        <p:spPr>
          <a:xfrm>
            <a:off x="1334511" y="5161807"/>
            <a:ext cx="1626028" cy="1219521"/>
          </a:xfrm>
          <a:prstGeom prst="rect">
            <a:avLst/>
          </a:prstGeom>
        </p:spPr>
      </p:pic>
      <p:pic>
        <p:nvPicPr>
          <p:cNvPr id="44" name="Picture 43" descr="patch_18_1_1.jpg"/>
          <p:cNvPicPr>
            <a:picLocks noChangeAspect="1"/>
          </p:cNvPicPr>
          <p:nvPr/>
        </p:nvPicPr>
        <p:blipFill>
          <a:blip r:embed="rId6"/>
          <a:stretch>
            <a:fillRect/>
          </a:stretch>
        </p:blipFill>
        <p:spPr>
          <a:xfrm>
            <a:off x="107504" y="3679460"/>
            <a:ext cx="1152128" cy="1152128"/>
          </a:xfrm>
          <a:prstGeom prst="rect">
            <a:avLst/>
          </a:prstGeom>
        </p:spPr>
      </p:pic>
      <p:pic>
        <p:nvPicPr>
          <p:cNvPr id="45" name="Picture 44" descr="patch_2.jpg"/>
          <p:cNvPicPr>
            <a:picLocks noChangeAspect="1"/>
          </p:cNvPicPr>
          <p:nvPr/>
        </p:nvPicPr>
        <p:blipFill>
          <a:blip r:embed="rId5"/>
          <a:stretch>
            <a:fillRect/>
          </a:stretch>
        </p:blipFill>
        <p:spPr>
          <a:xfrm>
            <a:off x="203945" y="2040508"/>
            <a:ext cx="1244476" cy="1244476"/>
          </a:xfrm>
          <a:prstGeom prst="rect">
            <a:avLst/>
          </a:prstGeom>
        </p:spPr>
      </p:pic>
      <p:pic>
        <p:nvPicPr>
          <p:cNvPr id="46" name="Picture 45" descr="det_patch_2.jpg"/>
          <p:cNvPicPr>
            <a:picLocks noChangeAspect="1"/>
          </p:cNvPicPr>
          <p:nvPr/>
        </p:nvPicPr>
        <p:blipFill>
          <a:blip r:embed="rId10"/>
          <a:stretch>
            <a:fillRect/>
          </a:stretch>
        </p:blipFill>
        <p:spPr>
          <a:xfrm>
            <a:off x="1331640" y="1716386"/>
            <a:ext cx="1611411" cy="1208558"/>
          </a:xfrm>
          <a:prstGeom prst="rect">
            <a:avLst/>
          </a:prstGeom>
        </p:spPr>
      </p:pic>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b="86766"/>
          <a:stretch/>
        </p:blipFill>
        <p:spPr>
          <a:xfrm>
            <a:off x="1418316" y="2671348"/>
            <a:ext cx="1452727" cy="541628"/>
          </a:xfrm>
          <a:prstGeom prst="rect">
            <a:avLst/>
          </a:prstGeom>
        </p:spPr>
      </p:pic>
      <p:pic>
        <p:nvPicPr>
          <p:cNvPr id="48" name="Picture 47"/>
          <p:cNvPicPr>
            <a:picLocks noChangeAspect="1"/>
          </p:cNvPicPr>
          <p:nvPr/>
        </p:nvPicPr>
        <p:blipFill rotWithShape="1">
          <a:blip r:embed="rId3">
            <a:extLst>
              <a:ext uri="{28A0092B-C50C-407E-A947-70E740481C1C}">
                <a14:useLocalDpi xmlns:a14="http://schemas.microsoft.com/office/drawing/2010/main" val="0"/>
              </a:ext>
            </a:extLst>
          </a:blip>
          <a:srcRect l="1192" t="69779" r="-1192" b="16987"/>
          <a:stretch/>
        </p:blipFill>
        <p:spPr>
          <a:xfrm>
            <a:off x="1442679" y="6127464"/>
            <a:ext cx="1453446" cy="541896"/>
          </a:xfrm>
          <a:prstGeom prst="rect">
            <a:avLst/>
          </a:prstGeom>
        </p:spPr>
      </p:pic>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t="35808" b="50958"/>
          <a:stretch/>
        </p:blipFill>
        <p:spPr>
          <a:xfrm>
            <a:off x="1442679" y="4399540"/>
            <a:ext cx="1452728" cy="541628"/>
          </a:xfrm>
          <a:prstGeom prst="rect">
            <a:avLst/>
          </a:prstGeom>
        </p:spPr>
      </p:pic>
      <p:cxnSp>
        <p:nvCxnSpPr>
          <p:cNvPr id="6" name="Straight Connector 5"/>
          <p:cNvCxnSpPr/>
          <p:nvPr/>
        </p:nvCxnSpPr>
        <p:spPr>
          <a:xfrm flipV="1">
            <a:off x="1403648" y="1196752"/>
            <a:ext cx="0" cy="5616624"/>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2799035" y="1196752"/>
            <a:ext cx="0" cy="5616624"/>
          </a:xfrm>
          <a:prstGeom prst="line">
            <a:avLst/>
          </a:prstGeom>
        </p:spPr>
        <p:style>
          <a:lnRef idx="2">
            <a:schemeClr val="dk1"/>
          </a:lnRef>
          <a:fillRef idx="0">
            <a:schemeClr val="dk1"/>
          </a:fillRef>
          <a:effectRef idx="1">
            <a:schemeClr val="dk1"/>
          </a:effectRef>
          <a:fontRef idx="minor">
            <a:schemeClr val="tx1"/>
          </a:fontRef>
        </p:style>
      </p:cxnSp>
      <p:pic>
        <p:nvPicPr>
          <p:cNvPr id="24" name="Picture 23" descr="test_patches.jpg"/>
          <p:cNvPicPr>
            <a:picLocks noChangeAspect="1"/>
          </p:cNvPicPr>
          <p:nvPr/>
        </p:nvPicPr>
        <p:blipFill>
          <a:blip r:embed="rId11"/>
          <a:stretch>
            <a:fillRect/>
          </a:stretch>
        </p:blipFill>
        <p:spPr>
          <a:xfrm>
            <a:off x="2915007" y="1883735"/>
            <a:ext cx="1520254" cy="4497594"/>
          </a:xfrm>
          <a:prstGeom prst="rect">
            <a:avLst/>
          </a:prstGeom>
        </p:spPr>
      </p:pic>
      <p:sp>
        <p:nvSpPr>
          <p:cNvPr id="28" name="Title 2"/>
          <p:cNvSpPr txBox="1">
            <a:spLocks/>
          </p:cNvSpPr>
          <p:nvPr/>
        </p:nvSpPr>
        <p:spPr>
          <a:xfrm>
            <a:off x="322262" y="360363"/>
            <a:ext cx="8364538" cy="5095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How to compare matches?</a:t>
            </a:r>
            <a:endParaRPr lang="en-US" dirty="0"/>
          </a:p>
        </p:txBody>
      </p:sp>
      <p:cxnSp>
        <p:nvCxnSpPr>
          <p:cNvPr id="5" name="Straight Connector 4"/>
          <p:cNvCxnSpPr/>
          <p:nvPr/>
        </p:nvCxnSpPr>
        <p:spPr>
          <a:xfrm>
            <a:off x="4716016" y="2708920"/>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508104" y="2708920"/>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716016" y="4221088"/>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580112" y="4221088"/>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716016" y="5949280"/>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580112" y="5949280"/>
            <a:ext cx="216024" cy="0"/>
          </a:xfrm>
          <a:prstGeom prst="line">
            <a:avLst/>
          </a:prstGeom>
          <a:ln>
            <a:solidFill>
              <a:srgbClr val="66FF6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45942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age_2406.jpg"/>
          <p:cNvPicPr>
            <a:picLocks noChangeAspect="1"/>
          </p:cNvPicPr>
          <p:nvPr/>
        </p:nvPicPr>
        <p:blipFill>
          <a:blip r:embed="rId3"/>
          <a:srcRect l="44000" t="3600" r="-124"/>
          <a:stretch>
            <a:fillRect/>
          </a:stretch>
        </p:blipFill>
        <p:spPr>
          <a:xfrm>
            <a:off x="2209800" y="937938"/>
            <a:ext cx="3944869" cy="5081862"/>
          </a:xfrm>
          <a:prstGeom prst="rect">
            <a:avLst/>
          </a:prstGeom>
        </p:spPr>
      </p:pic>
      <p:sp>
        <p:nvSpPr>
          <p:cNvPr id="3" name="Title 2"/>
          <p:cNvSpPr>
            <a:spLocks noGrp="1"/>
          </p:cNvSpPr>
          <p:nvPr>
            <p:ph type="title" idx="4294967295"/>
          </p:nvPr>
        </p:nvSpPr>
        <p:spPr>
          <a:xfrm>
            <a:off x="0" y="76200"/>
            <a:ext cx="8364538" cy="509587"/>
          </a:xfrm>
          <a:prstGeom prst="rect">
            <a:avLst/>
          </a:prstGeom>
        </p:spPr>
        <p:txBody>
          <a:bodyPr/>
          <a:lstStyle/>
          <a:p>
            <a:r>
              <a:rPr lang="en-US" dirty="0" smtClean="0"/>
              <a:t>Classification</a:t>
            </a:r>
            <a:endParaRPr lang="en-US" dirty="0"/>
          </a:p>
        </p:txBody>
      </p:sp>
      <p:pic>
        <p:nvPicPr>
          <p:cNvPr id="6" name="Picture 5" descr="robot_question.png"/>
          <p:cNvPicPr>
            <a:picLocks noChangeAspect="1"/>
          </p:cNvPicPr>
          <p:nvPr/>
        </p:nvPicPr>
        <p:blipFill>
          <a:blip r:embed="rId4"/>
          <a:stretch>
            <a:fillRect/>
          </a:stretch>
        </p:blipFill>
        <p:spPr>
          <a:xfrm>
            <a:off x="6307069" y="3657600"/>
            <a:ext cx="2710189" cy="2434300"/>
          </a:xfrm>
          <a:prstGeom prst="rect">
            <a:avLst/>
          </a:prstGeom>
        </p:spPr>
      </p:pic>
      <p:sp>
        <p:nvSpPr>
          <p:cNvPr id="7" name="TextBox 6"/>
          <p:cNvSpPr txBox="1"/>
          <p:nvPr/>
        </p:nvSpPr>
        <p:spPr>
          <a:xfrm>
            <a:off x="2133600" y="5943600"/>
            <a:ext cx="5537200" cy="769441"/>
          </a:xfrm>
          <a:prstGeom prst="rect">
            <a:avLst/>
          </a:prstGeom>
          <a:noFill/>
        </p:spPr>
        <p:txBody>
          <a:bodyPr wrap="square" rtlCol="0">
            <a:spAutoFit/>
          </a:bodyPr>
          <a:lstStyle/>
          <a:p>
            <a:endParaRPr lang="en-US" sz="4400" dirty="0"/>
          </a:p>
        </p:txBody>
      </p:sp>
      <p:pic>
        <p:nvPicPr>
          <p:cNvPr id="9" name="Picture 8" descr="robot_questiong.png"/>
          <p:cNvPicPr>
            <a:picLocks noChangeAspect="1"/>
          </p:cNvPicPr>
          <p:nvPr/>
        </p:nvPicPr>
        <p:blipFill>
          <a:blip r:embed="rId5"/>
          <a:stretch>
            <a:fillRect/>
          </a:stretch>
        </p:blipFill>
        <p:spPr>
          <a:xfrm>
            <a:off x="6307069" y="3657600"/>
            <a:ext cx="2710189" cy="2434300"/>
          </a:xfrm>
          <a:prstGeom prst="rect">
            <a:avLst/>
          </a:prstGeom>
        </p:spPr>
      </p:pic>
      <p:sp>
        <p:nvSpPr>
          <p:cNvPr id="8" name="TextBox 7"/>
          <p:cNvSpPr txBox="1"/>
          <p:nvPr/>
        </p:nvSpPr>
        <p:spPr>
          <a:xfrm>
            <a:off x="2123728" y="937938"/>
            <a:ext cx="4097269" cy="8186857"/>
          </a:xfrm>
          <a:prstGeom prst="rect">
            <a:avLst/>
          </a:prstGeom>
          <a:solidFill>
            <a:schemeClr val="bg1">
              <a:alpha val="75000"/>
            </a:schemeClr>
          </a:solidFill>
        </p:spPr>
        <p:txBody>
          <a:bodyPr wrap="square" rtlCol="0">
            <a:spAutoFit/>
          </a:bodyPr>
          <a:lstStyle/>
          <a:p>
            <a:pPr algn="ctr"/>
            <a:endParaRPr lang="en-US" sz="4400" b="1" dirty="0" smtClean="0">
              <a:solidFill>
                <a:srgbClr val="FF0000"/>
              </a:solidFill>
            </a:endParaRPr>
          </a:p>
          <a:p>
            <a:pPr algn="ctr"/>
            <a:endParaRPr lang="en-US" sz="8800" b="1" dirty="0" smtClean="0">
              <a:solidFill>
                <a:srgbClr val="FF0000"/>
              </a:solidFill>
            </a:endParaRPr>
          </a:p>
          <a:p>
            <a:pPr algn="ctr"/>
            <a:r>
              <a:rPr lang="en-US" sz="9600" b="1" dirty="0" smtClean="0">
                <a:solidFill>
                  <a:srgbClr val="FF0000"/>
                </a:solidFill>
              </a:rPr>
              <a:t>CHAIR   </a:t>
            </a:r>
          </a:p>
          <a:p>
            <a:endParaRPr lang="en-US" sz="9600" b="1" dirty="0">
              <a:solidFill>
                <a:srgbClr val="FF0000"/>
              </a:solidFill>
            </a:endParaRPr>
          </a:p>
          <a:p>
            <a:endParaRPr lang="en-US" sz="9600" b="1" dirty="0" smtClean="0">
              <a:solidFill>
                <a:srgbClr val="FF0000"/>
              </a:solidFill>
            </a:endParaRPr>
          </a:p>
          <a:p>
            <a:endParaRPr lang="en-US" sz="9600" b="1" dirty="0">
              <a:solidFill>
                <a:srgbClr val="FF0000"/>
              </a:solidFill>
            </a:endParaRPr>
          </a:p>
        </p:txBody>
      </p:sp>
      <p:sp>
        <p:nvSpPr>
          <p:cNvPr id="10" name="TextBox 9"/>
          <p:cNvSpPr txBox="1"/>
          <p:nvPr/>
        </p:nvSpPr>
        <p:spPr>
          <a:xfrm>
            <a:off x="1384421" y="6320135"/>
            <a:ext cx="6464179" cy="461665"/>
          </a:xfrm>
          <a:prstGeom prst="rect">
            <a:avLst/>
          </a:prstGeom>
          <a:noFill/>
        </p:spPr>
        <p:txBody>
          <a:bodyPr wrap="none" rtlCol="0">
            <a:spAutoFit/>
          </a:bodyPr>
          <a:lstStyle/>
          <a:p>
            <a:r>
              <a:rPr lang="en-US" sz="2400" dirty="0" smtClean="0"/>
              <a:t>Ex: </a:t>
            </a:r>
            <a:r>
              <a:rPr lang="en-US" sz="2400" dirty="0" err="1" smtClean="0"/>
              <a:t>ImageNet</a:t>
            </a:r>
            <a:r>
              <a:rPr lang="en-US" sz="2400" dirty="0" smtClean="0"/>
              <a:t> Challenge, Pascal VOC classification.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_1683.jpg"/>
          <p:cNvPicPr>
            <a:picLocks noChangeAspect="1"/>
          </p:cNvPicPr>
          <p:nvPr/>
        </p:nvPicPr>
        <p:blipFill rotWithShape="1">
          <a:blip r:embed="rId3"/>
          <a:srcRect l="-5760" r="-5760"/>
          <a:stretch/>
        </p:blipFill>
        <p:spPr>
          <a:xfrm>
            <a:off x="-294658" y="476672"/>
            <a:ext cx="5298706" cy="3164383"/>
          </a:xfrm>
          <a:prstGeom prst="rect">
            <a:avLst/>
          </a:prstGeom>
        </p:spPr>
      </p:pic>
      <p:pic>
        <p:nvPicPr>
          <p:cNvPr id="6" name="Picture 5"/>
          <p:cNvPicPr>
            <a:picLocks noChangeAspect="1"/>
          </p:cNvPicPr>
          <p:nvPr/>
        </p:nvPicPr>
        <p:blipFill>
          <a:blip r:embed="rId4"/>
          <a:stretch>
            <a:fillRect/>
          </a:stretch>
        </p:blipFill>
        <p:spPr>
          <a:xfrm>
            <a:off x="0" y="476672"/>
            <a:ext cx="4737100" cy="3164383"/>
          </a:xfrm>
          <a:prstGeom prst="rect">
            <a:avLst/>
          </a:prstGeom>
        </p:spPr>
      </p:pic>
      <p:sp>
        <p:nvSpPr>
          <p:cNvPr id="3" name="Title 1"/>
          <p:cNvSpPr txBox="1">
            <a:spLocks/>
          </p:cNvSpPr>
          <p:nvPr/>
        </p:nvSpPr>
        <p:spPr>
          <a:xfrm>
            <a:off x="457200" y="0"/>
            <a:ext cx="8229600" cy="914400"/>
          </a:xfrm>
          <a:prstGeom prst="rect">
            <a:avLst/>
          </a:prstGeom>
        </p:spPr>
        <p:txBody>
          <a:bodyPr anchor="ctr"/>
          <a:lstStyle>
            <a:lvl1pPr algn="l" rtl="0" eaLnBrk="0" fontAlgn="base" hangingPunct="0">
              <a:spcBef>
                <a:spcPct val="0"/>
              </a:spcBef>
              <a:spcAft>
                <a:spcPct val="0"/>
              </a:spcAft>
              <a:defRPr sz="28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5pPr>
            <a:lvl6pPr marL="457154" algn="l" rtl="0" eaLnBrk="0" fontAlgn="base" hangingPunct="0">
              <a:spcBef>
                <a:spcPct val="0"/>
              </a:spcBef>
              <a:spcAft>
                <a:spcPct val="0"/>
              </a:spcAft>
              <a:defRPr sz="2800">
                <a:solidFill>
                  <a:schemeClr val="tx2"/>
                </a:solidFill>
                <a:latin typeface="Arial" pitchFamily="-106" charset="0"/>
              </a:defRPr>
            </a:lvl6pPr>
            <a:lvl7pPr marL="914309" algn="l" rtl="0" eaLnBrk="0" fontAlgn="base" hangingPunct="0">
              <a:spcBef>
                <a:spcPct val="0"/>
              </a:spcBef>
              <a:spcAft>
                <a:spcPct val="0"/>
              </a:spcAft>
              <a:defRPr sz="2800">
                <a:solidFill>
                  <a:schemeClr val="tx2"/>
                </a:solidFill>
                <a:latin typeface="Arial" pitchFamily="-106" charset="0"/>
              </a:defRPr>
            </a:lvl7pPr>
            <a:lvl8pPr marL="1371463" algn="l" rtl="0" eaLnBrk="0" fontAlgn="base" hangingPunct="0">
              <a:spcBef>
                <a:spcPct val="0"/>
              </a:spcBef>
              <a:spcAft>
                <a:spcPct val="0"/>
              </a:spcAft>
              <a:defRPr sz="2800">
                <a:solidFill>
                  <a:schemeClr val="tx2"/>
                </a:solidFill>
                <a:latin typeface="Arial" pitchFamily="-106" charset="0"/>
              </a:defRPr>
            </a:lvl8pPr>
            <a:lvl9pPr marL="1828618" algn="l" rtl="0" eaLnBrk="0" fontAlgn="base" hangingPunct="0">
              <a:spcBef>
                <a:spcPct val="0"/>
              </a:spcBef>
              <a:spcAft>
                <a:spcPct val="0"/>
              </a:spcAft>
              <a:defRPr sz="2800">
                <a:solidFill>
                  <a:schemeClr val="tx2"/>
                </a:solidFill>
                <a:latin typeface="Arial" pitchFamily="-106" charset="0"/>
              </a:defRPr>
            </a:lvl9pPr>
          </a:lstStyle>
          <a:p>
            <a:pPr algn="r"/>
            <a:r>
              <a:rPr lang="en-US" dirty="0" smtClean="0">
                <a:solidFill>
                  <a:srgbClr val="FF0000"/>
                </a:solidFill>
              </a:rPr>
              <a:t>Example I.</a:t>
            </a:r>
            <a:endParaRPr lang="en-US" dirty="0">
              <a:solidFill>
                <a:srgbClr val="FF0000"/>
              </a:solidFill>
            </a:endParaRPr>
          </a:p>
        </p:txBody>
      </p:sp>
      <p:pic>
        <p:nvPicPr>
          <p:cNvPr id="2" name="Picture 1"/>
          <p:cNvPicPr>
            <a:picLocks noChangeAspect="1"/>
          </p:cNvPicPr>
          <p:nvPr/>
        </p:nvPicPr>
        <p:blipFill>
          <a:blip r:embed="rId5"/>
          <a:stretch>
            <a:fillRect/>
          </a:stretch>
        </p:blipFill>
        <p:spPr>
          <a:xfrm>
            <a:off x="0" y="3716876"/>
            <a:ext cx="7861300" cy="3141124"/>
          </a:xfrm>
          <a:prstGeom prst="rect">
            <a:avLst/>
          </a:prstGeom>
        </p:spPr>
      </p:pic>
      <p:pic>
        <p:nvPicPr>
          <p:cNvPr id="7" name="Picture 6"/>
          <p:cNvPicPr>
            <a:picLocks noChangeAspect="1"/>
          </p:cNvPicPr>
          <p:nvPr/>
        </p:nvPicPr>
        <p:blipFill>
          <a:blip r:embed="rId6"/>
          <a:stretch>
            <a:fillRect/>
          </a:stretch>
        </p:blipFill>
        <p:spPr>
          <a:xfrm>
            <a:off x="5080000" y="1460500"/>
            <a:ext cx="2311400" cy="2311400"/>
          </a:xfrm>
          <a:prstGeom prst="rect">
            <a:avLst/>
          </a:prstGeom>
        </p:spPr>
      </p:pic>
    </p:spTree>
    <p:extLst>
      <p:ext uri="{BB962C8B-B14F-4D97-AF65-F5344CB8AC3E}">
        <p14:creationId xmlns:p14="http://schemas.microsoft.com/office/powerpoint/2010/main" val="1706308923"/>
      </p:ext>
    </p:extLst>
  </p:cSld>
  <p:clrMapOvr>
    <a:masterClrMapping/>
  </p:clrMapOvr>
  <p:transition advTm="6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81400"/>
            <a:ext cx="7648896" cy="3276600"/>
          </a:xfrm>
          <a:prstGeom prst="rect">
            <a:avLst/>
          </a:prstGeom>
        </p:spPr>
      </p:pic>
      <p:pic>
        <p:nvPicPr>
          <p:cNvPr id="6" name="Picture 5"/>
          <p:cNvPicPr>
            <a:picLocks noChangeAspect="1"/>
          </p:cNvPicPr>
          <p:nvPr/>
        </p:nvPicPr>
        <p:blipFill>
          <a:blip r:embed="rId4"/>
          <a:stretch>
            <a:fillRect/>
          </a:stretch>
        </p:blipFill>
        <p:spPr>
          <a:xfrm>
            <a:off x="0" y="114300"/>
            <a:ext cx="4368800" cy="3276600"/>
          </a:xfrm>
          <a:prstGeom prst="rect">
            <a:avLst/>
          </a:prstGeom>
        </p:spPr>
      </p:pic>
      <p:pic>
        <p:nvPicPr>
          <p:cNvPr id="7" name="Picture 6"/>
          <p:cNvPicPr>
            <a:picLocks noChangeAspect="1"/>
          </p:cNvPicPr>
          <p:nvPr/>
        </p:nvPicPr>
        <p:blipFill>
          <a:blip r:embed="rId5"/>
          <a:stretch>
            <a:fillRect/>
          </a:stretch>
        </p:blipFill>
        <p:spPr>
          <a:xfrm>
            <a:off x="4673600" y="1257300"/>
            <a:ext cx="2489200" cy="2489200"/>
          </a:xfrm>
          <a:prstGeom prst="rect">
            <a:avLst/>
          </a:prstGeom>
        </p:spPr>
      </p:pic>
      <p:sp>
        <p:nvSpPr>
          <p:cNvPr id="8" name="Title 1"/>
          <p:cNvSpPr txBox="1">
            <a:spLocks/>
          </p:cNvSpPr>
          <p:nvPr/>
        </p:nvSpPr>
        <p:spPr>
          <a:xfrm>
            <a:off x="457200" y="0"/>
            <a:ext cx="8229600" cy="914400"/>
          </a:xfrm>
          <a:prstGeom prst="rect">
            <a:avLst/>
          </a:prstGeom>
        </p:spPr>
        <p:txBody>
          <a:bodyPr anchor="ctr"/>
          <a:lstStyle>
            <a:lvl1pPr algn="l" rtl="0" eaLnBrk="0" fontAlgn="base" hangingPunct="0">
              <a:spcBef>
                <a:spcPct val="0"/>
              </a:spcBef>
              <a:spcAft>
                <a:spcPct val="0"/>
              </a:spcAft>
              <a:defRPr sz="28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5pPr>
            <a:lvl6pPr marL="457154" algn="l" rtl="0" eaLnBrk="0" fontAlgn="base" hangingPunct="0">
              <a:spcBef>
                <a:spcPct val="0"/>
              </a:spcBef>
              <a:spcAft>
                <a:spcPct val="0"/>
              </a:spcAft>
              <a:defRPr sz="2800">
                <a:solidFill>
                  <a:schemeClr val="tx2"/>
                </a:solidFill>
                <a:latin typeface="Arial" pitchFamily="-106" charset="0"/>
              </a:defRPr>
            </a:lvl6pPr>
            <a:lvl7pPr marL="914309" algn="l" rtl="0" eaLnBrk="0" fontAlgn="base" hangingPunct="0">
              <a:spcBef>
                <a:spcPct val="0"/>
              </a:spcBef>
              <a:spcAft>
                <a:spcPct val="0"/>
              </a:spcAft>
              <a:defRPr sz="2800">
                <a:solidFill>
                  <a:schemeClr val="tx2"/>
                </a:solidFill>
                <a:latin typeface="Arial" pitchFamily="-106" charset="0"/>
              </a:defRPr>
            </a:lvl7pPr>
            <a:lvl8pPr marL="1371463" algn="l" rtl="0" eaLnBrk="0" fontAlgn="base" hangingPunct="0">
              <a:spcBef>
                <a:spcPct val="0"/>
              </a:spcBef>
              <a:spcAft>
                <a:spcPct val="0"/>
              </a:spcAft>
              <a:defRPr sz="2800">
                <a:solidFill>
                  <a:schemeClr val="tx2"/>
                </a:solidFill>
                <a:latin typeface="Arial" pitchFamily="-106" charset="0"/>
              </a:defRPr>
            </a:lvl8pPr>
            <a:lvl9pPr marL="1828618" algn="l" rtl="0" eaLnBrk="0" fontAlgn="base" hangingPunct="0">
              <a:spcBef>
                <a:spcPct val="0"/>
              </a:spcBef>
              <a:spcAft>
                <a:spcPct val="0"/>
              </a:spcAft>
              <a:defRPr sz="2800">
                <a:solidFill>
                  <a:schemeClr val="tx2"/>
                </a:solidFill>
                <a:latin typeface="Arial" pitchFamily="-106" charset="0"/>
              </a:defRPr>
            </a:lvl9pPr>
          </a:lstStyle>
          <a:p>
            <a:pPr algn="r"/>
            <a:r>
              <a:rPr lang="en-US" dirty="0" smtClean="0">
                <a:solidFill>
                  <a:srgbClr val="FF0000"/>
                </a:solidFill>
              </a:rPr>
              <a:t>Example II.</a:t>
            </a:r>
            <a:endParaRPr lang="en-US" dirty="0">
              <a:solidFill>
                <a:srgbClr val="FF0000"/>
              </a:solidFill>
            </a:endParaRPr>
          </a:p>
        </p:txBody>
      </p:sp>
    </p:spTree>
    <p:extLst>
      <p:ext uri="{BB962C8B-B14F-4D97-AF65-F5344CB8AC3E}">
        <p14:creationId xmlns:p14="http://schemas.microsoft.com/office/powerpoint/2010/main" val="1758439519"/>
      </p:ext>
    </p:extLst>
  </p:cSld>
  <p:clrMapOvr>
    <a:masterClrMapping/>
  </p:clrMapOvr>
  <p:transition advTm="2220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19600" y="1511300"/>
            <a:ext cx="2019300" cy="2019300"/>
          </a:xfrm>
          <a:prstGeom prst="rect">
            <a:avLst/>
          </a:prstGeom>
        </p:spPr>
      </p:pic>
      <p:sp>
        <p:nvSpPr>
          <p:cNvPr id="3" name="Title 1"/>
          <p:cNvSpPr txBox="1">
            <a:spLocks/>
          </p:cNvSpPr>
          <p:nvPr/>
        </p:nvSpPr>
        <p:spPr>
          <a:xfrm>
            <a:off x="457200" y="0"/>
            <a:ext cx="8229600" cy="914400"/>
          </a:xfrm>
          <a:prstGeom prst="rect">
            <a:avLst/>
          </a:prstGeom>
        </p:spPr>
        <p:txBody>
          <a:bodyPr anchor="ctr"/>
          <a:lstStyle>
            <a:lvl1pPr algn="l" rtl="0" eaLnBrk="0" fontAlgn="base" hangingPunct="0">
              <a:spcBef>
                <a:spcPct val="0"/>
              </a:spcBef>
              <a:spcAft>
                <a:spcPct val="0"/>
              </a:spcAft>
              <a:defRPr sz="28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2800">
                <a:solidFill>
                  <a:schemeClr val="tx2"/>
                </a:solidFill>
                <a:latin typeface="Arial" pitchFamily="-106" charset="0"/>
                <a:ea typeface="ＭＳ Ｐゴシック" pitchFamily="-106" charset="-128"/>
                <a:cs typeface="ＭＳ Ｐゴシック" pitchFamily="-106" charset="-128"/>
              </a:defRPr>
            </a:lvl5pPr>
            <a:lvl6pPr marL="457154" algn="l" rtl="0" eaLnBrk="0" fontAlgn="base" hangingPunct="0">
              <a:spcBef>
                <a:spcPct val="0"/>
              </a:spcBef>
              <a:spcAft>
                <a:spcPct val="0"/>
              </a:spcAft>
              <a:defRPr sz="2800">
                <a:solidFill>
                  <a:schemeClr val="tx2"/>
                </a:solidFill>
                <a:latin typeface="Arial" pitchFamily="-106" charset="0"/>
              </a:defRPr>
            </a:lvl6pPr>
            <a:lvl7pPr marL="914309" algn="l" rtl="0" eaLnBrk="0" fontAlgn="base" hangingPunct="0">
              <a:spcBef>
                <a:spcPct val="0"/>
              </a:spcBef>
              <a:spcAft>
                <a:spcPct val="0"/>
              </a:spcAft>
              <a:defRPr sz="2800">
                <a:solidFill>
                  <a:schemeClr val="tx2"/>
                </a:solidFill>
                <a:latin typeface="Arial" pitchFamily="-106" charset="0"/>
              </a:defRPr>
            </a:lvl7pPr>
            <a:lvl8pPr marL="1371463" algn="l" rtl="0" eaLnBrk="0" fontAlgn="base" hangingPunct="0">
              <a:spcBef>
                <a:spcPct val="0"/>
              </a:spcBef>
              <a:spcAft>
                <a:spcPct val="0"/>
              </a:spcAft>
              <a:defRPr sz="2800">
                <a:solidFill>
                  <a:schemeClr val="tx2"/>
                </a:solidFill>
                <a:latin typeface="Arial" pitchFamily="-106" charset="0"/>
              </a:defRPr>
            </a:lvl8pPr>
            <a:lvl9pPr marL="1828618" algn="l" rtl="0" eaLnBrk="0" fontAlgn="base" hangingPunct="0">
              <a:spcBef>
                <a:spcPct val="0"/>
              </a:spcBef>
              <a:spcAft>
                <a:spcPct val="0"/>
              </a:spcAft>
              <a:defRPr sz="2800">
                <a:solidFill>
                  <a:schemeClr val="tx2"/>
                </a:solidFill>
                <a:latin typeface="Arial" pitchFamily="-106" charset="0"/>
              </a:defRPr>
            </a:lvl9pPr>
          </a:lstStyle>
          <a:p>
            <a:pPr algn="r"/>
            <a:r>
              <a:rPr lang="en-US" dirty="0" smtClean="0">
                <a:solidFill>
                  <a:srgbClr val="FF0000"/>
                </a:solidFill>
              </a:rPr>
              <a:t>Example III.</a:t>
            </a:r>
            <a:endParaRPr lang="en-US" dirty="0">
              <a:solidFill>
                <a:srgbClr val="FF0000"/>
              </a:solidFill>
            </a:endParaRPr>
          </a:p>
        </p:txBody>
      </p:sp>
      <p:pic>
        <p:nvPicPr>
          <p:cNvPr id="4" name="Picture 3"/>
          <p:cNvPicPr>
            <a:picLocks noChangeAspect="1"/>
          </p:cNvPicPr>
          <p:nvPr/>
        </p:nvPicPr>
        <p:blipFill>
          <a:blip r:embed="rId4"/>
          <a:stretch>
            <a:fillRect/>
          </a:stretch>
        </p:blipFill>
        <p:spPr>
          <a:xfrm>
            <a:off x="0" y="3441448"/>
            <a:ext cx="7975600" cy="3416552"/>
          </a:xfrm>
          <a:prstGeom prst="rect">
            <a:avLst/>
          </a:prstGeom>
        </p:spPr>
      </p:pic>
      <p:pic>
        <p:nvPicPr>
          <p:cNvPr id="5" name="Picture 4"/>
          <p:cNvPicPr>
            <a:picLocks noChangeAspect="1"/>
          </p:cNvPicPr>
          <p:nvPr/>
        </p:nvPicPr>
        <p:blipFill>
          <a:blip r:embed="rId5"/>
          <a:stretch>
            <a:fillRect/>
          </a:stretch>
        </p:blipFill>
        <p:spPr>
          <a:xfrm>
            <a:off x="0" y="0"/>
            <a:ext cx="4559300" cy="3428594"/>
          </a:xfrm>
          <a:prstGeom prst="rect">
            <a:avLst/>
          </a:prstGeom>
        </p:spPr>
      </p:pic>
    </p:spTree>
    <p:extLst>
      <p:ext uri="{BB962C8B-B14F-4D97-AF65-F5344CB8AC3E}">
        <p14:creationId xmlns:p14="http://schemas.microsoft.com/office/powerpoint/2010/main" val="3351036369"/>
      </p:ext>
    </p:extLst>
  </p:cSld>
  <p:clrMapOvr>
    <a:masterClrMapping/>
  </p:clrMapOvr>
  <p:transition advTm="13877"/>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4584" r="75221" b="53626"/>
          <a:stretch/>
        </p:blipFill>
        <p:spPr>
          <a:xfrm>
            <a:off x="56482" y="-27384"/>
            <a:ext cx="4227486" cy="2846438"/>
          </a:xfrm>
          <a:prstGeom prst="rect">
            <a:avLst/>
          </a:prstGeom>
        </p:spPr>
      </p:pic>
      <p:pic>
        <p:nvPicPr>
          <p:cNvPr id="3" name="Picture 2"/>
          <p:cNvPicPr>
            <a:picLocks noChangeAspect="1"/>
          </p:cNvPicPr>
          <p:nvPr/>
        </p:nvPicPr>
        <p:blipFill rotWithShape="1">
          <a:blip r:embed="rId3"/>
          <a:srcRect l="24733" t="24511" r="50488" b="53699"/>
          <a:stretch/>
        </p:blipFill>
        <p:spPr>
          <a:xfrm>
            <a:off x="4499992" y="-27384"/>
            <a:ext cx="4227486" cy="2846438"/>
          </a:xfrm>
          <a:prstGeom prst="rect">
            <a:avLst/>
          </a:prstGeom>
        </p:spPr>
      </p:pic>
      <p:pic>
        <p:nvPicPr>
          <p:cNvPr id="4" name="Picture 3"/>
          <p:cNvPicPr>
            <a:picLocks noChangeAspect="1"/>
          </p:cNvPicPr>
          <p:nvPr/>
        </p:nvPicPr>
        <p:blipFill rotWithShape="1">
          <a:blip r:embed="rId3"/>
          <a:srcRect l="50257" t="24847" r="24964" b="53363"/>
          <a:stretch/>
        </p:blipFill>
        <p:spPr>
          <a:xfrm>
            <a:off x="43880" y="3246858"/>
            <a:ext cx="4227486" cy="2846438"/>
          </a:xfrm>
          <a:prstGeom prst="rect">
            <a:avLst/>
          </a:prstGeom>
        </p:spPr>
      </p:pic>
      <p:pic>
        <p:nvPicPr>
          <p:cNvPr id="5" name="Picture 4"/>
          <p:cNvPicPr>
            <a:picLocks noChangeAspect="1"/>
          </p:cNvPicPr>
          <p:nvPr/>
        </p:nvPicPr>
        <p:blipFill rotWithShape="1">
          <a:blip r:embed="rId3"/>
          <a:srcRect l="76025" t="23667" r="-804" b="54543"/>
          <a:stretch/>
        </p:blipFill>
        <p:spPr>
          <a:xfrm>
            <a:off x="4423766" y="3359300"/>
            <a:ext cx="4227486" cy="2846438"/>
          </a:xfrm>
          <a:prstGeom prst="rect">
            <a:avLst/>
          </a:prstGeom>
        </p:spPr>
      </p:pic>
      <p:sp>
        <p:nvSpPr>
          <p:cNvPr id="6" name="TextBox 5"/>
          <p:cNvSpPr txBox="1"/>
          <p:nvPr/>
        </p:nvSpPr>
        <p:spPr>
          <a:xfrm>
            <a:off x="1331640" y="2780928"/>
            <a:ext cx="1677703" cy="461665"/>
          </a:xfrm>
          <a:prstGeom prst="rect">
            <a:avLst/>
          </a:prstGeom>
          <a:noFill/>
        </p:spPr>
        <p:txBody>
          <a:bodyPr wrap="none" rtlCol="0">
            <a:spAutoFit/>
          </a:bodyPr>
          <a:lstStyle/>
          <a:p>
            <a:r>
              <a:rPr lang="en-US" sz="2400" dirty="0" smtClean="0"/>
              <a:t>Input image</a:t>
            </a:r>
            <a:endParaRPr lang="en-US" sz="2400" dirty="0"/>
          </a:p>
        </p:txBody>
      </p:sp>
      <p:sp>
        <p:nvSpPr>
          <p:cNvPr id="7" name="TextBox 6"/>
          <p:cNvSpPr txBox="1"/>
          <p:nvPr/>
        </p:nvSpPr>
        <p:spPr>
          <a:xfrm>
            <a:off x="6012160" y="2823319"/>
            <a:ext cx="1717137" cy="461665"/>
          </a:xfrm>
          <a:prstGeom prst="rect">
            <a:avLst/>
          </a:prstGeom>
          <a:noFill/>
        </p:spPr>
        <p:txBody>
          <a:bodyPr wrap="none" rtlCol="0">
            <a:spAutoFit/>
          </a:bodyPr>
          <a:lstStyle/>
          <a:p>
            <a:r>
              <a:rPr lang="en-US" sz="2400" dirty="0" smtClean="0"/>
              <a:t>DPM output</a:t>
            </a:r>
            <a:endParaRPr lang="en-US" sz="2400" dirty="0"/>
          </a:p>
        </p:txBody>
      </p:sp>
      <p:sp>
        <p:nvSpPr>
          <p:cNvPr id="8" name="TextBox 7"/>
          <p:cNvSpPr txBox="1"/>
          <p:nvPr/>
        </p:nvSpPr>
        <p:spPr>
          <a:xfrm>
            <a:off x="1187624" y="6205738"/>
            <a:ext cx="1579278" cy="461665"/>
          </a:xfrm>
          <a:prstGeom prst="rect">
            <a:avLst/>
          </a:prstGeom>
          <a:noFill/>
        </p:spPr>
        <p:txBody>
          <a:bodyPr wrap="none" rtlCol="0">
            <a:spAutoFit/>
          </a:bodyPr>
          <a:lstStyle/>
          <a:p>
            <a:r>
              <a:rPr lang="en-US" sz="2400" dirty="0" smtClean="0"/>
              <a:t>Our output</a:t>
            </a:r>
            <a:endParaRPr lang="en-US" sz="2400" dirty="0"/>
          </a:p>
        </p:txBody>
      </p:sp>
      <p:sp>
        <p:nvSpPr>
          <p:cNvPr id="9" name="TextBox 8"/>
          <p:cNvSpPr txBox="1"/>
          <p:nvPr/>
        </p:nvSpPr>
        <p:spPr>
          <a:xfrm>
            <a:off x="5989265" y="6205737"/>
            <a:ext cx="1511952" cy="461665"/>
          </a:xfrm>
          <a:prstGeom prst="rect">
            <a:avLst/>
          </a:prstGeom>
          <a:noFill/>
        </p:spPr>
        <p:txBody>
          <a:bodyPr wrap="none" rtlCol="0">
            <a:spAutoFit/>
          </a:bodyPr>
          <a:lstStyle/>
          <a:p>
            <a:r>
              <a:rPr lang="en-US" sz="2400" dirty="0" smtClean="0"/>
              <a:t>3D models</a:t>
            </a:r>
            <a:endParaRPr lang="en-US" sz="2400" dirty="0"/>
          </a:p>
        </p:txBody>
      </p:sp>
    </p:spTree>
    <p:extLst>
      <p:ext uri="{BB962C8B-B14F-4D97-AF65-F5344CB8AC3E}">
        <p14:creationId xmlns:p14="http://schemas.microsoft.com/office/powerpoint/2010/main" val="2613218818"/>
      </p:ext>
    </p:extLst>
  </p:cSld>
  <p:clrMapOvr>
    <a:masterClrMapping/>
  </p:clrMapOvr>
  <p:transition advTm="826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4" t="47291" r="75147" b="30886"/>
          <a:stretch/>
        </p:blipFill>
        <p:spPr>
          <a:xfrm>
            <a:off x="56482" y="-27385"/>
            <a:ext cx="4227486" cy="2850703"/>
          </a:xfrm>
          <a:prstGeom prst="rect">
            <a:avLst/>
          </a:prstGeom>
        </p:spPr>
      </p:pic>
      <p:pic>
        <p:nvPicPr>
          <p:cNvPr id="3" name="Picture 2"/>
          <p:cNvPicPr>
            <a:picLocks noChangeAspect="1"/>
          </p:cNvPicPr>
          <p:nvPr/>
        </p:nvPicPr>
        <p:blipFill rotWithShape="1">
          <a:blip r:embed="rId3"/>
          <a:srcRect l="24280" t="46531" r="50941" b="30947"/>
          <a:stretch/>
        </p:blipFill>
        <p:spPr>
          <a:xfrm>
            <a:off x="4499992" y="-27384"/>
            <a:ext cx="4227486" cy="2942034"/>
          </a:xfrm>
          <a:prstGeom prst="rect">
            <a:avLst/>
          </a:prstGeom>
        </p:spPr>
      </p:pic>
      <p:pic>
        <p:nvPicPr>
          <p:cNvPr id="4" name="Picture 3"/>
          <p:cNvPicPr>
            <a:picLocks noChangeAspect="1"/>
          </p:cNvPicPr>
          <p:nvPr/>
        </p:nvPicPr>
        <p:blipFill rotWithShape="1">
          <a:blip r:embed="rId3"/>
          <a:srcRect l="50257" t="46503" r="24964" b="30846"/>
          <a:stretch/>
        </p:blipFill>
        <p:spPr>
          <a:xfrm>
            <a:off x="43880" y="3246857"/>
            <a:ext cx="4227486" cy="2958879"/>
          </a:xfrm>
          <a:prstGeom prst="rect">
            <a:avLst/>
          </a:prstGeom>
        </p:spPr>
      </p:pic>
      <p:pic>
        <p:nvPicPr>
          <p:cNvPr id="5" name="Picture 4"/>
          <p:cNvPicPr>
            <a:picLocks noChangeAspect="1"/>
          </p:cNvPicPr>
          <p:nvPr/>
        </p:nvPicPr>
        <p:blipFill rotWithShape="1">
          <a:blip r:embed="rId3"/>
          <a:srcRect l="74774" t="45761" r="447" b="32449"/>
          <a:stretch/>
        </p:blipFill>
        <p:spPr>
          <a:xfrm>
            <a:off x="4423766" y="3359300"/>
            <a:ext cx="4227486" cy="2846438"/>
          </a:xfrm>
          <a:prstGeom prst="rect">
            <a:avLst/>
          </a:prstGeom>
        </p:spPr>
      </p:pic>
      <p:sp>
        <p:nvSpPr>
          <p:cNvPr id="6" name="TextBox 5"/>
          <p:cNvSpPr txBox="1"/>
          <p:nvPr/>
        </p:nvSpPr>
        <p:spPr>
          <a:xfrm>
            <a:off x="1331640" y="2780928"/>
            <a:ext cx="1677703" cy="461665"/>
          </a:xfrm>
          <a:prstGeom prst="rect">
            <a:avLst/>
          </a:prstGeom>
          <a:noFill/>
        </p:spPr>
        <p:txBody>
          <a:bodyPr wrap="none" rtlCol="0">
            <a:spAutoFit/>
          </a:bodyPr>
          <a:lstStyle/>
          <a:p>
            <a:r>
              <a:rPr lang="en-US" sz="2400" dirty="0" smtClean="0"/>
              <a:t>Input image</a:t>
            </a:r>
            <a:endParaRPr lang="en-US" sz="2400" dirty="0"/>
          </a:p>
        </p:txBody>
      </p:sp>
      <p:sp>
        <p:nvSpPr>
          <p:cNvPr id="7" name="TextBox 6"/>
          <p:cNvSpPr txBox="1"/>
          <p:nvPr/>
        </p:nvSpPr>
        <p:spPr>
          <a:xfrm>
            <a:off x="6012160" y="2823319"/>
            <a:ext cx="1717137" cy="461665"/>
          </a:xfrm>
          <a:prstGeom prst="rect">
            <a:avLst/>
          </a:prstGeom>
          <a:noFill/>
        </p:spPr>
        <p:txBody>
          <a:bodyPr wrap="none" rtlCol="0">
            <a:spAutoFit/>
          </a:bodyPr>
          <a:lstStyle/>
          <a:p>
            <a:r>
              <a:rPr lang="en-US" sz="2400" dirty="0" smtClean="0"/>
              <a:t>DPM output</a:t>
            </a:r>
            <a:endParaRPr lang="en-US" sz="2400" dirty="0"/>
          </a:p>
        </p:txBody>
      </p:sp>
      <p:sp>
        <p:nvSpPr>
          <p:cNvPr id="8" name="TextBox 7"/>
          <p:cNvSpPr txBox="1"/>
          <p:nvPr/>
        </p:nvSpPr>
        <p:spPr>
          <a:xfrm>
            <a:off x="1187624" y="6205738"/>
            <a:ext cx="1579278" cy="461665"/>
          </a:xfrm>
          <a:prstGeom prst="rect">
            <a:avLst/>
          </a:prstGeom>
          <a:noFill/>
        </p:spPr>
        <p:txBody>
          <a:bodyPr wrap="none" rtlCol="0">
            <a:spAutoFit/>
          </a:bodyPr>
          <a:lstStyle/>
          <a:p>
            <a:r>
              <a:rPr lang="en-US" sz="2400" dirty="0" smtClean="0"/>
              <a:t>Our output</a:t>
            </a:r>
            <a:endParaRPr lang="en-US" sz="2400" dirty="0"/>
          </a:p>
        </p:txBody>
      </p:sp>
      <p:sp>
        <p:nvSpPr>
          <p:cNvPr id="9" name="TextBox 8"/>
          <p:cNvSpPr txBox="1"/>
          <p:nvPr/>
        </p:nvSpPr>
        <p:spPr>
          <a:xfrm>
            <a:off x="5989265" y="6205737"/>
            <a:ext cx="1511952" cy="461665"/>
          </a:xfrm>
          <a:prstGeom prst="rect">
            <a:avLst/>
          </a:prstGeom>
          <a:noFill/>
        </p:spPr>
        <p:txBody>
          <a:bodyPr wrap="none" rtlCol="0">
            <a:spAutoFit/>
          </a:bodyPr>
          <a:lstStyle/>
          <a:p>
            <a:r>
              <a:rPr lang="en-US" sz="2400" dirty="0" smtClean="0"/>
              <a:t>3D models</a:t>
            </a:r>
            <a:endParaRPr lang="en-US" sz="2400" dirty="0"/>
          </a:p>
        </p:txBody>
      </p:sp>
    </p:spTree>
    <p:extLst>
      <p:ext uri="{BB962C8B-B14F-4D97-AF65-F5344CB8AC3E}">
        <p14:creationId xmlns:p14="http://schemas.microsoft.com/office/powerpoint/2010/main" val="3414088788"/>
      </p:ext>
    </p:extLst>
  </p:cSld>
  <p:clrMapOvr>
    <a:masterClrMapping/>
  </p:clrMapOvr>
  <p:transition advTm="8261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677" y="2060848"/>
            <a:ext cx="4670785" cy="462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677" y="2072518"/>
            <a:ext cx="4670783" cy="462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635" y="2069590"/>
            <a:ext cx="4667828" cy="461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7678" y="2060848"/>
            <a:ext cx="4670785" cy="462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idx="4294967295"/>
          </p:nvPr>
        </p:nvSpPr>
        <p:spPr>
          <a:xfrm>
            <a:off x="0" y="360363"/>
            <a:ext cx="8364538" cy="509587"/>
          </a:xfrm>
          <a:prstGeom prst="rect">
            <a:avLst/>
          </a:prstGeom>
        </p:spPr>
        <p:txBody>
          <a:bodyPr/>
          <a:lstStyle/>
          <a:p>
            <a:r>
              <a:rPr dirty="0" smtClean="0">
                <a:latin typeface="+mj-lt"/>
              </a:rPr>
              <a:t>Results</a:t>
            </a:r>
            <a:endParaRPr lang="en-US" dirty="0">
              <a:latin typeface="+mj-lt"/>
            </a:endParaRPr>
          </a:p>
        </p:txBody>
      </p:sp>
      <p:sp>
        <p:nvSpPr>
          <p:cNvPr id="5" name="Content Placeholder 2"/>
          <p:cNvSpPr txBox="1">
            <a:spLocks/>
          </p:cNvSpPr>
          <p:nvPr/>
        </p:nvSpPr>
        <p:spPr>
          <a:xfrm>
            <a:off x="444500" y="838202"/>
            <a:ext cx="8686800" cy="673100"/>
          </a:xfrm>
          <a:prstGeom prst="rect">
            <a:avLst/>
          </a:prstGeom>
        </p:spPr>
        <p:txBody>
          <a:bodyPr/>
          <a:lstStyle>
            <a:lvl1pPr marL="342866" indent="-342866" algn="l" rtl="0" eaLnBrk="0" fontAlgn="base" hangingPunct="0">
              <a:spcBef>
                <a:spcPct val="20000"/>
              </a:spcBef>
              <a:spcAft>
                <a:spcPct val="0"/>
              </a:spcAft>
              <a:defRPr sz="2400">
                <a:solidFill>
                  <a:srgbClr val="0000CC"/>
                </a:solidFill>
                <a:latin typeface="+mn-lt"/>
                <a:ea typeface="ＭＳ Ｐゴシック" pitchFamily="-106" charset="-128"/>
                <a:cs typeface="ＭＳ Ｐゴシック" pitchFamily="-106" charset="-128"/>
              </a:defRPr>
            </a:lvl1pPr>
            <a:lvl2pPr marL="742876" indent="-285722" algn="l" rtl="0" eaLnBrk="0" fontAlgn="base" hangingPunct="0">
              <a:spcBef>
                <a:spcPct val="25000"/>
              </a:spcBef>
              <a:spcAft>
                <a:spcPct val="0"/>
              </a:spcAft>
              <a:buClr>
                <a:schemeClr val="tx2"/>
              </a:buClr>
              <a:buChar char="•"/>
              <a:defRPr sz="2200">
                <a:solidFill>
                  <a:schemeClr val="tx1"/>
                </a:solidFill>
                <a:latin typeface="+mn-lt"/>
                <a:ea typeface="ＭＳ Ｐゴシック" pitchFamily="-106" charset="-128"/>
              </a:defRPr>
            </a:lvl2pPr>
            <a:lvl3pPr marL="1142886" indent="-228577" algn="l" rtl="0" eaLnBrk="0" fontAlgn="base" hangingPunct="0">
              <a:spcBef>
                <a:spcPct val="20000"/>
              </a:spcBef>
              <a:spcAft>
                <a:spcPct val="0"/>
              </a:spcAft>
              <a:buChar char="&gt;"/>
              <a:defRPr sz="2000">
                <a:solidFill>
                  <a:schemeClr val="tx1"/>
                </a:solidFill>
                <a:latin typeface="+mn-lt"/>
                <a:ea typeface="ＭＳ Ｐゴシック" pitchFamily="-106" charset="-128"/>
              </a:defRPr>
            </a:lvl3pPr>
            <a:lvl4pPr marL="1598453" indent="-226990" algn="l" rtl="0" eaLnBrk="0" fontAlgn="base" hangingPunct="0">
              <a:spcBef>
                <a:spcPct val="20000"/>
              </a:spcBef>
              <a:spcAft>
                <a:spcPct val="0"/>
              </a:spcAft>
              <a:defRPr sz="2000">
                <a:solidFill>
                  <a:schemeClr val="tx1"/>
                </a:solidFill>
                <a:latin typeface="+mn-lt"/>
                <a:ea typeface="ＭＳ Ｐゴシック" pitchFamily="-106" charset="-128"/>
              </a:defRPr>
            </a:lvl4pPr>
            <a:lvl5pPr marL="2057194"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348"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50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8657"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581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9pPr>
          </a:lstStyle>
          <a:p>
            <a:pPr marL="0" indent="0"/>
            <a:r>
              <a:rPr lang="en-US" dirty="0" smtClean="0"/>
              <a:t>Test set: </a:t>
            </a:r>
          </a:p>
          <a:p>
            <a:pPr marL="742910" lvl="1" indent="-342900">
              <a:buFont typeface="Arial"/>
              <a:buChar char="•"/>
            </a:pPr>
            <a:r>
              <a:rPr lang="en-US" sz="2400" dirty="0" smtClean="0"/>
              <a:t>179 images from Pascal VOC 2012 (</a:t>
            </a:r>
            <a:r>
              <a:rPr lang="en-US" sz="2400" dirty="0"/>
              <a:t>s</a:t>
            </a:r>
            <a:r>
              <a:rPr lang="en-US" sz="2400" dirty="0" smtClean="0"/>
              <a:t>ubset of validation data)</a:t>
            </a:r>
          </a:p>
          <a:p>
            <a:pPr marL="742910" lvl="1" indent="-342900">
              <a:buFont typeface="Arial"/>
              <a:buChar char="•"/>
            </a:pPr>
            <a:r>
              <a:rPr lang="en-US" sz="2400" dirty="0" smtClean="0"/>
              <a:t>247 annotated chair bounding boxes</a:t>
            </a:r>
          </a:p>
          <a:p>
            <a:pPr marL="742910" lvl="1" indent="-342900">
              <a:buFont typeface="Arial"/>
              <a:buChar char="•"/>
            </a:pPr>
            <a:endParaRPr lang="en-US" sz="2000" dirty="0"/>
          </a:p>
          <a:p>
            <a:pPr marL="0" indent="0"/>
            <a:r>
              <a:rPr lang="en-US" dirty="0" smtClean="0"/>
              <a:t>Baselines:</a:t>
            </a:r>
            <a:endParaRPr lang="en-US" dirty="0">
              <a:solidFill>
                <a:srgbClr val="2D2D2D"/>
              </a:solidFill>
            </a:endParaRPr>
          </a:p>
          <a:p>
            <a:pPr marL="0" indent="0"/>
            <a:r>
              <a:rPr lang="en-US" dirty="0" smtClean="0">
                <a:solidFill>
                  <a:srgbClr val="2D2D2D"/>
                </a:solidFill>
              </a:rPr>
              <a:t>1. </a:t>
            </a:r>
            <a:r>
              <a:rPr lang="en-US" dirty="0">
                <a:solidFill>
                  <a:srgbClr val="2D2D2D"/>
                </a:solidFill>
              </a:rPr>
              <a:t>Exemplar LDA:</a:t>
            </a:r>
          </a:p>
          <a:p>
            <a:r>
              <a:rPr lang="en-US" dirty="0">
                <a:solidFill>
                  <a:schemeClr val="tx1"/>
                </a:solidFill>
              </a:rPr>
              <a:t>[</a:t>
            </a:r>
            <a:r>
              <a:rPr lang="en-US" dirty="0" err="1">
                <a:solidFill>
                  <a:schemeClr val="tx1"/>
                </a:solidFill>
              </a:rPr>
              <a:t>Hariharan</a:t>
            </a:r>
            <a:r>
              <a:rPr lang="en-US" dirty="0">
                <a:solidFill>
                  <a:schemeClr val="tx1"/>
                </a:solidFill>
              </a:rPr>
              <a:t> et al. 2012</a:t>
            </a:r>
            <a:r>
              <a:rPr lang="en-US" dirty="0" smtClean="0">
                <a:solidFill>
                  <a:schemeClr val="tx1"/>
                </a:solidFill>
              </a:rPr>
              <a:t>],</a:t>
            </a:r>
          </a:p>
          <a:p>
            <a:r>
              <a:rPr lang="en-US" dirty="0" smtClean="0">
                <a:solidFill>
                  <a:schemeClr val="tx1"/>
                </a:solidFill>
              </a:rPr>
              <a:t>[</a:t>
            </a:r>
            <a:r>
              <a:rPr lang="en-US" dirty="0" err="1">
                <a:solidFill>
                  <a:schemeClr val="tx1"/>
                </a:solidFill>
              </a:rPr>
              <a:t>Gharbi</a:t>
            </a:r>
            <a:r>
              <a:rPr lang="en-US" dirty="0">
                <a:solidFill>
                  <a:schemeClr val="tx1"/>
                </a:solidFill>
              </a:rPr>
              <a:t> et al 2012</a:t>
            </a:r>
            <a:r>
              <a:rPr lang="en-US" dirty="0" smtClean="0">
                <a:solidFill>
                  <a:schemeClr val="tx1"/>
                </a:solidFill>
              </a:rPr>
              <a:t>],</a:t>
            </a:r>
            <a:endParaRPr lang="en-US" dirty="0">
              <a:solidFill>
                <a:schemeClr val="tx1"/>
              </a:solidFill>
            </a:endParaRPr>
          </a:p>
          <a:p>
            <a:r>
              <a:rPr lang="en-US" dirty="0">
                <a:solidFill>
                  <a:schemeClr val="tx1"/>
                </a:solidFill>
              </a:rPr>
              <a:t>[</a:t>
            </a:r>
            <a:r>
              <a:rPr lang="en-US" dirty="0" err="1">
                <a:solidFill>
                  <a:schemeClr val="tx1"/>
                </a:solidFill>
              </a:rPr>
              <a:t>Malisiewicz</a:t>
            </a:r>
            <a:r>
              <a:rPr lang="en-US" dirty="0">
                <a:solidFill>
                  <a:schemeClr val="tx1"/>
                </a:solidFill>
              </a:rPr>
              <a:t> et al 2011] </a:t>
            </a:r>
          </a:p>
          <a:p>
            <a:pPr marL="0" indent="0"/>
            <a:endParaRPr lang="en-US" dirty="0" smtClean="0"/>
          </a:p>
          <a:p>
            <a:pPr marL="0" indent="0"/>
            <a:r>
              <a:rPr lang="en-US" dirty="0" smtClean="0">
                <a:solidFill>
                  <a:srgbClr val="2D2D2D"/>
                </a:solidFill>
              </a:rPr>
              <a:t>2. DPM: </a:t>
            </a:r>
          </a:p>
          <a:p>
            <a:pPr marL="0" indent="0"/>
            <a:r>
              <a:rPr lang="en-US" dirty="0">
                <a:solidFill>
                  <a:srgbClr val="2D2D2D"/>
                </a:solidFill>
              </a:rPr>
              <a:t>[</a:t>
            </a:r>
            <a:r>
              <a:rPr lang="en-US" dirty="0" err="1" smtClean="0">
                <a:solidFill>
                  <a:srgbClr val="2D2D2D"/>
                </a:solidFill>
              </a:rPr>
              <a:t>Felzenszwalb</a:t>
            </a:r>
            <a:r>
              <a:rPr lang="en-US" dirty="0" smtClean="0">
                <a:solidFill>
                  <a:srgbClr val="2D2D2D"/>
                </a:solidFill>
              </a:rPr>
              <a:t> et al. 2010</a:t>
            </a:r>
            <a:r>
              <a:rPr lang="en-US" dirty="0">
                <a:solidFill>
                  <a:srgbClr val="2D2D2D"/>
                </a:solidFill>
              </a:rPr>
              <a:t>]</a:t>
            </a:r>
            <a:endParaRPr lang="en-US" dirty="0" smtClean="0">
              <a:solidFill>
                <a:srgbClr val="2D2D2D"/>
              </a:solidFill>
            </a:endParaRPr>
          </a:p>
          <a:p>
            <a:pPr marL="342900" indent="-342900">
              <a:buFont typeface="Arial"/>
              <a:buChar char="•"/>
            </a:pPr>
            <a:endParaRPr lang="en-US" sz="2000" dirty="0" smtClean="0"/>
          </a:p>
        </p:txBody>
      </p:sp>
    </p:spTree>
    <p:extLst>
      <p:ext uri="{BB962C8B-B14F-4D97-AF65-F5344CB8AC3E}">
        <p14:creationId xmlns:p14="http://schemas.microsoft.com/office/powerpoint/2010/main" val="32056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29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29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0363"/>
            <a:ext cx="8364538" cy="509587"/>
          </a:xfrm>
          <a:prstGeom prst="rect">
            <a:avLst/>
          </a:prstGeom>
        </p:spPr>
        <p:txBody>
          <a:bodyPr/>
          <a:lstStyle/>
          <a:p>
            <a:r>
              <a:rPr lang="en-US" dirty="0" smtClean="0">
                <a:latin typeface="+mj-lt"/>
              </a:rPr>
              <a:t>Subjective </a:t>
            </a:r>
            <a:r>
              <a:rPr lang="en-US" dirty="0"/>
              <a:t>h</a:t>
            </a:r>
            <a:r>
              <a:rPr lang="en-US" dirty="0" smtClean="0">
                <a:latin typeface="+mj-lt"/>
              </a:rPr>
              <a:t>uman evaluation</a:t>
            </a:r>
            <a:endParaRPr lang="en-US" dirty="0">
              <a:latin typeface="+mj-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528" y="2276872"/>
            <a:ext cx="3346016" cy="265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44500" y="1340768"/>
            <a:ext cx="8686800" cy="673100"/>
          </a:xfrm>
          <a:prstGeom prst="rect">
            <a:avLst/>
          </a:prstGeom>
        </p:spPr>
        <p:txBody>
          <a:bodyPr/>
          <a:lstStyle>
            <a:lvl1pPr marL="342866" indent="-342866" algn="l" rtl="0" eaLnBrk="0" fontAlgn="base" hangingPunct="0">
              <a:spcBef>
                <a:spcPct val="20000"/>
              </a:spcBef>
              <a:spcAft>
                <a:spcPct val="0"/>
              </a:spcAft>
              <a:defRPr sz="2400">
                <a:solidFill>
                  <a:srgbClr val="0000CC"/>
                </a:solidFill>
                <a:latin typeface="+mn-lt"/>
                <a:ea typeface="ＭＳ Ｐゴシック" pitchFamily="-106" charset="-128"/>
                <a:cs typeface="ＭＳ Ｐゴシック" pitchFamily="-106" charset="-128"/>
              </a:defRPr>
            </a:lvl1pPr>
            <a:lvl2pPr marL="742876" indent="-285722" algn="l" rtl="0" eaLnBrk="0" fontAlgn="base" hangingPunct="0">
              <a:spcBef>
                <a:spcPct val="25000"/>
              </a:spcBef>
              <a:spcAft>
                <a:spcPct val="0"/>
              </a:spcAft>
              <a:buClr>
                <a:schemeClr val="tx2"/>
              </a:buClr>
              <a:buChar char="•"/>
              <a:defRPr sz="2200">
                <a:solidFill>
                  <a:schemeClr val="tx1"/>
                </a:solidFill>
                <a:latin typeface="+mn-lt"/>
                <a:ea typeface="ＭＳ Ｐゴシック" pitchFamily="-106" charset="-128"/>
              </a:defRPr>
            </a:lvl2pPr>
            <a:lvl3pPr marL="1142886" indent="-228577" algn="l" rtl="0" eaLnBrk="0" fontAlgn="base" hangingPunct="0">
              <a:spcBef>
                <a:spcPct val="20000"/>
              </a:spcBef>
              <a:spcAft>
                <a:spcPct val="0"/>
              </a:spcAft>
              <a:buChar char="&gt;"/>
              <a:defRPr sz="2000">
                <a:solidFill>
                  <a:schemeClr val="tx1"/>
                </a:solidFill>
                <a:latin typeface="+mn-lt"/>
                <a:ea typeface="ＭＳ Ｐゴシック" pitchFamily="-106" charset="-128"/>
              </a:defRPr>
            </a:lvl3pPr>
            <a:lvl4pPr marL="1598453" indent="-226990" algn="l" rtl="0" eaLnBrk="0" fontAlgn="base" hangingPunct="0">
              <a:spcBef>
                <a:spcPct val="20000"/>
              </a:spcBef>
              <a:spcAft>
                <a:spcPct val="0"/>
              </a:spcAft>
              <a:defRPr sz="2000">
                <a:solidFill>
                  <a:schemeClr val="tx1"/>
                </a:solidFill>
                <a:latin typeface="+mn-lt"/>
                <a:ea typeface="ＭＳ Ｐゴシック" pitchFamily="-106" charset="-128"/>
              </a:defRPr>
            </a:lvl4pPr>
            <a:lvl5pPr marL="2057194"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348"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50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8657"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581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9pPr>
          </a:lstStyle>
          <a:p>
            <a:pPr marL="0" indent="0"/>
            <a:r>
              <a:rPr lang="en-US" dirty="0" smtClean="0"/>
              <a:t>Orientation quality at 25% recall</a:t>
            </a:r>
            <a:endParaRPr lang="en-US" dirty="0" smtClean="0">
              <a:solidFill>
                <a:srgbClr val="2D2D2D"/>
              </a:solidFill>
            </a:endParaRPr>
          </a:p>
          <a:p>
            <a:pPr marL="342900" indent="-342900">
              <a:buFont typeface="Arial"/>
              <a:buChar char="•"/>
            </a:pPr>
            <a:endParaRPr lang="en-US" sz="2000" dirty="0" smtClean="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377" y="2408289"/>
            <a:ext cx="1183833" cy="1578444"/>
          </a:xfrm>
          <a:prstGeom prst="rect">
            <a:avLst/>
          </a:prstGeom>
        </p:spPr>
      </p:pic>
      <p:pic>
        <p:nvPicPr>
          <p:cNvPr id="9" name="Picture 11"/>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659" t="16444" r="29027" b="24470"/>
          <a:stretch/>
        </p:blipFill>
        <p:spPr bwMode="auto">
          <a:xfrm>
            <a:off x="3422845" y="2196536"/>
            <a:ext cx="1220493" cy="170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857456010"/>
              </p:ext>
            </p:extLst>
          </p:nvPr>
        </p:nvGraphicFramePr>
        <p:xfrm>
          <a:off x="34825" y="4372466"/>
          <a:ext cx="8352929" cy="1112520"/>
        </p:xfrm>
        <a:graphic>
          <a:graphicData uri="http://schemas.openxmlformats.org/drawingml/2006/table">
            <a:tbl>
              <a:tblPr firstRow="1" bandRow="1">
                <a:tableStyleId>{5940675A-B579-460E-94D1-54222C63F5DA}</a:tableStyleId>
              </a:tblPr>
              <a:tblGrid>
                <a:gridCol w="1672835"/>
                <a:gridCol w="3511742"/>
                <a:gridCol w="3168352"/>
              </a:tblGrid>
              <a:tr h="370840">
                <a:tc>
                  <a:txBody>
                    <a:bodyPr/>
                    <a:lstStyle/>
                    <a:p>
                      <a:endParaRPr lang="en-US" dirty="0"/>
                    </a:p>
                  </a:txBody>
                  <a:tcPr/>
                </a:tc>
                <a:tc>
                  <a:txBody>
                    <a:bodyPr/>
                    <a:lstStyle/>
                    <a:p>
                      <a:pPr algn="ctr"/>
                      <a:r>
                        <a:rPr lang="en-US" dirty="0" smtClean="0"/>
                        <a:t>Good</a:t>
                      </a:r>
                      <a:endParaRPr lang="en-US" dirty="0"/>
                    </a:p>
                  </a:txBody>
                  <a:tcPr/>
                </a:tc>
                <a:tc>
                  <a:txBody>
                    <a:bodyPr/>
                    <a:lstStyle/>
                    <a:p>
                      <a:pPr algn="ctr"/>
                      <a:r>
                        <a:rPr lang="en-US" dirty="0" smtClean="0"/>
                        <a:t>Bad</a:t>
                      </a:r>
                      <a:endParaRPr lang="en-US" dirty="0"/>
                    </a:p>
                  </a:txBody>
                  <a:tcPr/>
                </a:tc>
              </a:tr>
              <a:tr h="370840">
                <a:tc>
                  <a:txBody>
                    <a:bodyPr/>
                    <a:lstStyle/>
                    <a:p>
                      <a:r>
                        <a:rPr lang="en-US" dirty="0" smtClean="0"/>
                        <a:t>Exemplar</a:t>
                      </a:r>
                      <a:r>
                        <a:rPr lang="en-US" baseline="0" dirty="0" smtClean="0"/>
                        <a:t>-LDA</a:t>
                      </a:r>
                      <a:endParaRPr lang="en-US" dirty="0"/>
                    </a:p>
                  </a:txBody>
                  <a:tcPr/>
                </a:tc>
                <a:tc>
                  <a:txBody>
                    <a:bodyPr/>
                    <a:lstStyle/>
                    <a:p>
                      <a:pPr algn="ctr"/>
                      <a:r>
                        <a:rPr lang="en-US" dirty="0" smtClean="0"/>
                        <a:t>52%</a:t>
                      </a:r>
                      <a:endParaRPr lang="en-US" dirty="0"/>
                    </a:p>
                  </a:txBody>
                  <a:tcPr/>
                </a:tc>
                <a:tc>
                  <a:txBody>
                    <a:bodyPr/>
                    <a:lstStyle/>
                    <a:p>
                      <a:pPr algn="ctr"/>
                      <a:r>
                        <a:rPr lang="en-US" dirty="0" smtClean="0"/>
                        <a:t>48%</a:t>
                      </a:r>
                      <a:endParaRPr lang="en-US" dirty="0"/>
                    </a:p>
                  </a:txBody>
                  <a:tcPr/>
                </a:tc>
              </a:tr>
              <a:tr h="370840">
                <a:tc>
                  <a:txBody>
                    <a:bodyPr/>
                    <a:lstStyle/>
                    <a:p>
                      <a:r>
                        <a:rPr lang="en-US" dirty="0" smtClean="0"/>
                        <a:t>Ours</a:t>
                      </a:r>
                      <a:endParaRPr lang="en-US" dirty="0"/>
                    </a:p>
                  </a:txBody>
                  <a:tcPr/>
                </a:tc>
                <a:tc>
                  <a:txBody>
                    <a:bodyPr/>
                    <a:lstStyle/>
                    <a:p>
                      <a:pPr algn="ctr"/>
                      <a:r>
                        <a:rPr lang="en-US" b="1" dirty="0" smtClean="0"/>
                        <a:t>90%</a:t>
                      </a:r>
                      <a:endParaRPr lang="en-US" b="1" dirty="0"/>
                    </a:p>
                  </a:txBody>
                  <a:tcPr/>
                </a:tc>
                <a:tc>
                  <a:txBody>
                    <a:bodyPr/>
                    <a:lstStyle/>
                    <a:p>
                      <a:pPr algn="ctr"/>
                      <a:r>
                        <a:rPr lang="en-US" b="1" dirty="0" smtClean="0"/>
                        <a:t>10%</a:t>
                      </a:r>
                      <a:endParaRPr lang="en-US" b="1" dirty="0"/>
                    </a:p>
                  </a:txBody>
                  <a:tcPr/>
                </a:tc>
              </a:tr>
            </a:tbl>
          </a:graphicData>
        </a:graphic>
      </p:graphicFrame>
      <p:pic>
        <p:nvPicPr>
          <p:cNvPr id="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6245" t="18234" r="-7440" b="-5029"/>
          <a:stretch/>
        </p:blipFill>
        <p:spPr bwMode="auto">
          <a:xfrm>
            <a:off x="5499200" y="2408289"/>
            <a:ext cx="1376386" cy="174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2646" y="1677318"/>
            <a:ext cx="3119834" cy="311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00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0363"/>
            <a:ext cx="8364538" cy="509587"/>
          </a:xfrm>
          <a:prstGeom prst="rect">
            <a:avLst/>
          </a:prstGeom>
        </p:spPr>
        <p:txBody>
          <a:bodyPr/>
          <a:lstStyle/>
          <a:p>
            <a:r>
              <a:rPr lang="en-US" dirty="0" smtClean="0">
                <a:latin typeface="+mj-lt"/>
              </a:rPr>
              <a:t>Subjective </a:t>
            </a:r>
            <a:r>
              <a:rPr lang="en-US" dirty="0"/>
              <a:t>h</a:t>
            </a:r>
            <a:r>
              <a:rPr lang="en-US" dirty="0" smtClean="0">
                <a:latin typeface="+mj-lt"/>
              </a:rPr>
              <a:t>uman evaluation</a:t>
            </a:r>
            <a:endParaRPr lang="en-US" dirty="0">
              <a:latin typeface="+mj-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528" y="2276872"/>
            <a:ext cx="3346016" cy="265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44500" y="1340768"/>
            <a:ext cx="8686800" cy="673100"/>
          </a:xfrm>
          <a:prstGeom prst="rect">
            <a:avLst/>
          </a:prstGeom>
        </p:spPr>
        <p:txBody>
          <a:bodyPr/>
          <a:lstStyle>
            <a:lvl1pPr marL="342866" indent="-342866" algn="l" rtl="0" eaLnBrk="0" fontAlgn="base" hangingPunct="0">
              <a:spcBef>
                <a:spcPct val="20000"/>
              </a:spcBef>
              <a:spcAft>
                <a:spcPct val="0"/>
              </a:spcAft>
              <a:defRPr sz="2400">
                <a:solidFill>
                  <a:srgbClr val="0000CC"/>
                </a:solidFill>
                <a:latin typeface="+mn-lt"/>
                <a:ea typeface="ＭＳ Ｐゴシック" pitchFamily="-106" charset="-128"/>
                <a:cs typeface="ＭＳ Ｐゴシック" pitchFamily="-106" charset="-128"/>
              </a:defRPr>
            </a:lvl1pPr>
            <a:lvl2pPr marL="742876" indent="-285722" algn="l" rtl="0" eaLnBrk="0" fontAlgn="base" hangingPunct="0">
              <a:spcBef>
                <a:spcPct val="25000"/>
              </a:spcBef>
              <a:spcAft>
                <a:spcPct val="0"/>
              </a:spcAft>
              <a:buClr>
                <a:schemeClr val="tx2"/>
              </a:buClr>
              <a:buChar char="•"/>
              <a:defRPr sz="2200">
                <a:solidFill>
                  <a:schemeClr val="tx1"/>
                </a:solidFill>
                <a:latin typeface="+mn-lt"/>
                <a:ea typeface="ＭＳ Ｐゴシック" pitchFamily="-106" charset="-128"/>
              </a:defRPr>
            </a:lvl2pPr>
            <a:lvl3pPr marL="1142886" indent="-228577" algn="l" rtl="0" eaLnBrk="0" fontAlgn="base" hangingPunct="0">
              <a:spcBef>
                <a:spcPct val="20000"/>
              </a:spcBef>
              <a:spcAft>
                <a:spcPct val="0"/>
              </a:spcAft>
              <a:buChar char="&gt;"/>
              <a:defRPr sz="2000">
                <a:solidFill>
                  <a:schemeClr val="tx1"/>
                </a:solidFill>
                <a:latin typeface="+mn-lt"/>
                <a:ea typeface="ＭＳ Ｐゴシック" pitchFamily="-106" charset="-128"/>
              </a:defRPr>
            </a:lvl3pPr>
            <a:lvl4pPr marL="1598453" indent="-226990" algn="l" rtl="0" eaLnBrk="0" fontAlgn="base" hangingPunct="0">
              <a:spcBef>
                <a:spcPct val="20000"/>
              </a:spcBef>
              <a:spcAft>
                <a:spcPct val="0"/>
              </a:spcAft>
              <a:defRPr sz="2000">
                <a:solidFill>
                  <a:schemeClr val="tx1"/>
                </a:solidFill>
                <a:latin typeface="+mn-lt"/>
                <a:ea typeface="ＭＳ Ｐゴシック" pitchFamily="-106" charset="-128"/>
              </a:defRPr>
            </a:lvl4pPr>
            <a:lvl5pPr marL="2057194"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348"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50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8657"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5812" indent="-228577" algn="l" rtl="0" eaLnBrk="0" fontAlgn="base" hangingPunct="0">
              <a:spcBef>
                <a:spcPct val="20000"/>
              </a:spcBef>
              <a:spcAft>
                <a:spcPct val="0"/>
              </a:spcAft>
              <a:buChar char="»"/>
              <a:defRPr sz="2000">
                <a:solidFill>
                  <a:schemeClr val="tx1"/>
                </a:solidFill>
                <a:latin typeface="+mn-lt"/>
                <a:ea typeface="ＭＳ Ｐゴシック" pitchFamily="-106" charset="-128"/>
              </a:defRPr>
            </a:lvl9pPr>
          </a:lstStyle>
          <a:p>
            <a:pPr marL="0" indent="0"/>
            <a:r>
              <a:rPr lang="en-US" dirty="0" smtClean="0"/>
              <a:t>Style consistency at 25% recall</a:t>
            </a:r>
            <a:endParaRPr lang="en-US" dirty="0" smtClean="0">
              <a:solidFill>
                <a:srgbClr val="2D2D2D"/>
              </a:solidFill>
            </a:endParaRPr>
          </a:p>
          <a:p>
            <a:pPr marL="342900" indent="-342900">
              <a:buFont typeface="Arial"/>
              <a:buChar char="•"/>
            </a:pPr>
            <a:endParaRPr lang="en-US" sz="2000" dirty="0" smtClean="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991" y="2743248"/>
            <a:ext cx="1183833" cy="1578444"/>
          </a:xfrm>
          <a:prstGeom prst="rect">
            <a:avLst/>
          </a:prstGeom>
        </p:spPr>
      </p:pic>
      <p:pic>
        <p:nvPicPr>
          <p:cNvPr id="12" name="Picture 11"/>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659" t="16444" r="29027" b="24470"/>
          <a:stretch/>
        </p:blipFill>
        <p:spPr bwMode="auto">
          <a:xfrm>
            <a:off x="5295723" y="2599519"/>
            <a:ext cx="1220493" cy="170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7" y="2206542"/>
            <a:ext cx="2592289" cy="259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7" y="2743248"/>
            <a:ext cx="1170381" cy="1560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971850397"/>
              </p:ext>
            </p:extLst>
          </p:nvPr>
        </p:nvGraphicFramePr>
        <p:xfrm>
          <a:off x="35495" y="4620736"/>
          <a:ext cx="9073009" cy="1112520"/>
        </p:xfrm>
        <a:graphic>
          <a:graphicData uri="http://schemas.openxmlformats.org/drawingml/2006/table">
            <a:tbl>
              <a:tblPr firstRow="1" bandRow="1">
                <a:tableStyleId>{5940675A-B579-460E-94D1-54222C63F5DA}</a:tableStyleId>
              </a:tblPr>
              <a:tblGrid>
                <a:gridCol w="1656184"/>
                <a:gridCol w="2376264"/>
                <a:gridCol w="2520280"/>
                <a:gridCol w="2520281"/>
              </a:tblGrid>
              <a:tr h="370840">
                <a:tc>
                  <a:txBody>
                    <a:bodyPr/>
                    <a:lstStyle/>
                    <a:p>
                      <a:endParaRPr lang="en-US" dirty="0"/>
                    </a:p>
                  </a:txBody>
                  <a:tcPr/>
                </a:tc>
                <a:tc>
                  <a:txBody>
                    <a:bodyPr/>
                    <a:lstStyle/>
                    <a:p>
                      <a:pPr algn="ctr"/>
                      <a:r>
                        <a:rPr lang="en-US" dirty="0" smtClean="0"/>
                        <a:t>Exact</a:t>
                      </a:r>
                      <a:endParaRPr lang="en-US" dirty="0"/>
                    </a:p>
                  </a:txBody>
                  <a:tcPr/>
                </a:tc>
                <a:tc>
                  <a:txBody>
                    <a:bodyPr/>
                    <a:lstStyle/>
                    <a:p>
                      <a:pPr algn="ctr"/>
                      <a:r>
                        <a:rPr lang="en-US" dirty="0" smtClean="0"/>
                        <a:t>Ok</a:t>
                      </a:r>
                      <a:endParaRPr lang="en-US" dirty="0"/>
                    </a:p>
                  </a:txBody>
                  <a:tcPr/>
                </a:tc>
                <a:tc>
                  <a:txBody>
                    <a:bodyPr/>
                    <a:lstStyle/>
                    <a:p>
                      <a:pPr algn="ctr"/>
                      <a:r>
                        <a:rPr lang="en-US" dirty="0" smtClean="0"/>
                        <a:t>Bad</a:t>
                      </a:r>
                      <a:endParaRPr lang="en-US" dirty="0"/>
                    </a:p>
                  </a:txBody>
                  <a:tcPr/>
                </a:tc>
              </a:tr>
              <a:tr h="370840">
                <a:tc>
                  <a:txBody>
                    <a:bodyPr/>
                    <a:lstStyle/>
                    <a:p>
                      <a:r>
                        <a:rPr lang="en-US" dirty="0" smtClean="0"/>
                        <a:t>Exemplar-LDA</a:t>
                      </a:r>
                      <a:endParaRPr lang="en-US" dirty="0"/>
                    </a:p>
                  </a:txBody>
                  <a:tcPr/>
                </a:tc>
                <a:tc>
                  <a:txBody>
                    <a:bodyPr/>
                    <a:lstStyle/>
                    <a:p>
                      <a:pPr algn="ctr"/>
                      <a:r>
                        <a:rPr lang="en-US" dirty="0" smtClean="0"/>
                        <a:t>3%</a:t>
                      </a:r>
                      <a:endParaRPr lang="en-US" dirty="0"/>
                    </a:p>
                  </a:txBody>
                  <a:tcPr/>
                </a:tc>
                <a:tc>
                  <a:txBody>
                    <a:bodyPr/>
                    <a:lstStyle/>
                    <a:p>
                      <a:pPr algn="ctr"/>
                      <a:r>
                        <a:rPr lang="en-US" dirty="0" smtClean="0"/>
                        <a:t>31%</a:t>
                      </a:r>
                      <a:endParaRPr lang="en-US" dirty="0"/>
                    </a:p>
                  </a:txBody>
                  <a:tcPr/>
                </a:tc>
                <a:tc>
                  <a:txBody>
                    <a:bodyPr/>
                    <a:lstStyle/>
                    <a:p>
                      <a:pPr algn="ctr"/>
                      <a:r>
                        <a:rPr lang="en-US" dirty="0" smtClean="0"/>
                        <a:t>66%</a:t>
                      </a:r>
                      <a:endParaRPr lang="en-US" dirty="0"/>
                    </a:p>
                  </a:txBody>
                  <a:tcPr/>
                </a:tc>
              </a:tr>
              <a:tr h="370840">
                <a:tc>
                  <a:txBody>
                    <a:bodyPr/>
                    <a:lstStyle/>
                    <a:p>
                      <a:r>
                        <a:rPr lang="en-US" b="1" dirty="0" smtClean="0"/>
                        <a:t>Ours</a:t>
                      </a:r>
                      <a:endParaRPr lang="en-US" b="1" dirty="0"/>
                    </a:p>
                  </a:txBody>
                  <a:tcPr/>
                </a:tc>
                <a:tc>
                  <a:txBody>
                    <a:bodyPr/>
                    <a:lstStyle/>
                    <a:p>
                      <a:pPr algn="ctr"/>
                      <a:r>
                        <a:rPr lang="en-US" b="1" dirty="0" smtClean="0"/>
                        <a:t>21%</a:t>
                      </a:r>
                      <a:endParaRPr lang="en-US" b="1" dirty="0"/>
                    </a:p>
                  </a:txBody>
                  <a:tcPr/>
                </a:tc>
                <a:tc>
                  <a:txBody>
                    <a:bodyPr/>
                    <a:lstStyle/>
                    <a:p>
                      <a:pPr algn="ctr"/>
                      <a:r>
                        <a:rPr lang="en-US" b="1" dirty="0" smtClean="0"/>
                        <a:t>64%</a:t>
                      </a:r>
                      <a:endParaRPr lang="en-US" b="1" dirty="0"/>
                    </a:p>
                  </a:txBody>
                  <a:tcPr/>
                </a:tc>
                <a:tc>
                  <a:txBody>
                    <a:bodyPr/>
                    <a:lstStyle/>
                    <a:p>
                      <a:pPr algn="ctr"/>
                      <a:r>
                        <a:rPr lang="en-US" b="1" dirty="0" smtClean="0"/>
                        <a:t>15%</a:t>
                      </a:r>
                      <a:endParaRPr lang="en-US" b="1" dirty="0"/>
                    </a:p>
                  </a:txBody>
                  <a:tcPr/>
                </a:tc>
              </a:tr>
            </a:tbl>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5335" t="52411" r="22163"/>
          <a:stretch/>
        </p:blipFill>
        <p:spPr>
          <a:xfrm>
            <a:off x="1804086" y="2743249"/>
            <a:ext cx="1132850" cy="1560508"/>
          </a:xfrm>
          <a:prstGeom prst="rect">
            <a:avLst/>
          </a:prstGeom>
        </p:spPr>
      </p:pic>
      <p:pic>
        <p:nvPicPr>
          <p:cNvPr id="8" name="Picture 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4530" y="2921870"/>
            <a:ext cx="999398" cy="1299218"/>
          </a:xfrm>
          <a:prstGeom prst="rect">
            <a:avLst/>
          </a:prstGeom>
        </p:spPr>
      </p:pic>
    </p:spTree>
    <p:extLst>
      <p:ext uri="{BB962C8B-B14F-4D97-AF65-F5344CB8AC3E}">
        <p14:creationId xmlns:p14="http://schemas.microsoft.com/office/powerpoint/2010/main" val="219988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19" t="2868" r="13120" b="8726"/>
          <a:stretch/>
        </p:blipFill>
        <p:spPr>
          <a:xfrm>
            <a:off x="179512" y="980728"/>
            <a:ext cx="3657600" cy="2737374"/>
          </a:xfrm>
          <a:prstGeom prst="rect">
            <a:avLst/>
          </a:prstGeom>
        </p:spPr>
      </p:pic>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41087" y="1628800"/>
            <a:ext cx="4079385" cy="3589859"/>
          </a:xfr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6016" y="1639342"/>
            <a:ext cx="4079386" cy="3589859"/>
          </a:xfrm>
          <a:prstGeom prst="rect">
            <a:avLst/>
          </a:prstGeom>
        </p:spPr>
      </p:pic>
      <p:sp>
        <p:nvSpPr>
          <p:cNvPr id="6" name="Title 5"/>
          <p:cNvSpPr>
            <a:spLocks noGrp="1"/>
          </p:cNvSpPr>
          <p:nvPr>
            <p:ph type="title"/>
          </p:nvPr>
        </p:nvSpPr>
        <p:spPr/>
        <p:txBody>
          <a:bodyPr/>
          <a:lstStyle/>
          <a:p>
            <a:r>
              <a:rPr lang="en-US" dirty="0" smtClean="0"/>
              <a:t>Our related </a:t>
            </a:r>
            <a:r>
              <a:rPr lang="en-US" dirty="0" err="1" smtClean="0"/>
              <a:t>ToG</a:t>
            </a:r>
            <a:r>
              <a:rPr lang="en-US" dirty="0" smtClean="0"/>
              <a:t> 2014 paper</a:t>
            </a:r>
            <a:br>
              <a:rPr lang="en-US" dirty="0" smtClean="0"/>
            </a:br>
            <a:r>
              <a:rPr lang="en-US" sz="2400" dirty="0" smtClean="0"/>
              <a:t>(</a:t>
            </a:r>
            <a:r>
              <a:rPr lang="en-US" sz="2400" dirty="0"/>
              <a:t>to be presented at SIGGRAPH 14</a:t>
            </a:r>
            <a:r>
              <a:rPr lang="en-US" sz="2400" dirty="0" smtClean="0"/>
              <a:t>)</a:t>
            </a:r>
            <a:endParaRPr lang="en-US" sz="2400" dirty="0"/>
          </a:p>
        </p:txBody>
      </p:sp>
      <p:pic>
        <p:nvPicPr>
          <p:cNvPr id="10" name="Content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451581"/>
            <a:ext cx="2674640" cy="2353683"/>
          </a:xfrm>
          <a:prstGeom prst="rect">
            <a:avLst/>
          </a:prstGeom>
        </p:spPr>
      </p:pic>
      <p:sp>
        <p:nvSpPr>
          <p:cNvPr id="5" name="TextBox 4"/>
          <p:cNvSpPr txBox="1"/>
          <p:nvPr/>
        </p:nvSpPr>
        <p:spPr>
          <a:xfrm>
            <a:off x="1259632" y="6021288"/>
            <a:ext cx="6622647" cy="646331"/>
          </a:xfrm>
          <a:prstGeom prst="rect">
            <a:avLst/>
          </a:prstGeom>
          <a:noFill/>
        </p:spPr>
        <p:txBody>
          <a:bodyPr wrap="none" rtlCol="0">
            <a:spAutoFit/>
          </a:bodyPr>
          <a:lstStyle/>
          <a:p>
            <a:r>
              <a:rPr lang="en-US" b="1" dirty="0"/>
              <a:t>Painting-to-3D Model Alignment Via Discriminative Visual </a:t>
            </a:r>
            <a:r>
              <a:rPr lang="en-US" b="1" dirty="0" smtClean="0"/>
              <a:t>Elements</a:t>
            </a:r>
          </a:p>
          <a:p>
            <a:r>
              <a:rPr lang="en-US" dirty="0"/>
              <a:t>M. </a:t>
            </a:r>
            <a:r>
              <a:rPr lang="en-US" dirty="0" err="1"/>
              <a:t>Aubry</a:t>
            </a:r>
            <a:r>
              <a:rPr lang="en-US" dirty="0"/>
              <a:t>, B. Russell and J. </a:t>
            </a:r>
            <a:r>
              <a:rPr lang="en-US" dirty="0" err="1" smtClean="0"/>
              <a:t>Sivic</a:t>
            </a:r>
            <a:r>
              <a:rPr lang="en-US" dirty="0" smtClean="0"/>
              <a:t> </a:t>
            </a:r>
            <a:endParaRPr lang="en-US" dirty="0"/>
          </a:p>
        </p:txBody>
      </p:sp>
      <p:sp>
        <p:nvSpPr>
          <p:cNvPr id="7" name="Right Arrow 6"/>
          <p:cNvSpPr/>
          <p:nvPr/>
        </p:nvSpPr>
        <p:spPr>
          <a:xfrm>
            <a:off x="3635896" y="2996952"/>
            <a:ext cx="935059" cy="737948"/>
          </a:xfrm>
          <a:prstGeom prst="rightArrow">
            <a:avLst>
              <a:gd name="adj1" fmla="val 41754"/>
              <a:gd name="adj2" fmla="val 479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22262" y="-32915"/>
            <a:ext cx="8364538" cy="509587"/>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Summary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Content Placeholder 1"/>
          <p:cNvSpPr txBox="1">
            <a:spLocks/>
          </p:cNvSpPr>
          <p:nvPr/>
        </p:nvSpPr>
        <p:spPr>
          <a:xfrm>
            <a:off x="3962400" y="692696"/>
            <a:ext cx="5434136" cy="2916238"/>
          </a:xfrm>
          <a:prstGeom prst="rect">
            <a:avLst/>
          </a:prstGeom>
        </p:spPr>
        <p:txBody>
          <a:bodyPr/>
          <a:lstStyle/>
          <a:p>
            <a:pPr marL="342900" lvl="0" indent="-342900">
              <a:spcBef>
                <a:spcPct val="20000"/>
              </a:spcBef>
              <a:buFont typeface="Wingdings" charset="2"/>
              <a:buChar char="Ø"/>
              <a:defRPr/>
            </a:pPr>
            <a:r>
              <a:rPr lang="en-US" sz="3600" dirty="0"/>
              <a:t>Large collection of 3D models</a:t>
            </a:r>
          </a:p>
          <a:p>
            <a:pPr marL="800100" lvl="1" indent="-342900">
              <a:spcBef>
                <a:spcPct val="20000"/>
              </a:spcBef>
              <a:buFont typeface="Wingdings" charset="2"/>
              <a:buChar char="ü"/>
            </a:pPr>
            <a:r>
              <a:rPr lang="en-US" sz="3600" dirty="0">
                <a:solidFill>
                  <a:srgbClr val="0000CC"/>
                </a:solidFill>
              </a:rPr>
              <a:t> Part score calibration</a:t>
            </a:r>
            <a:endParaRPr lang="en-US" sz="1000" dirty="0">
              <a:solidFill>
                <a:srgbClr val="0000CC"/>
              </a:solidFill>
            </a:endParaRP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Ø"/>
              <a:tabLst/>
              <a:defRPr/>
            </a:pPr>
            <a:endParaRPr lang="en-US" sz="1600" dirty="0" smtClean="0"/>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Ø"/>
              <a:tabLst/>
              <a:defRPr/>
            </a:pPr>
            <a:r>
              <a:rPr lang="en-US" sz="3600" dirty="0" smtClean="0"/>
              <a:t>Render views from 3D</a:t>
            </a:r>
          </a:p>
          <a:p>
            <a:pPr marL="800100" lvl="1" indent="-342900">
              <a:spcBef>
                <a:spcPct val="20000"/>
              </a:spcBef>
              <a:buFont typeface="Wingdings" charset="2"/>
              <a:buChar char="ü"/>
            </a:pPr>
            <a:r>
              <a:rPr lang="en-US" sz="3600" dirty="0" smtClean="0">
                <a:solidFill>
                  <a:srgbClr val="0000CC"/>
                </a:solidFill>
              </a:rPr>
              <a:t>CG-real matching</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Ø"/>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lvl="1">
              <a:spcBef>
                <a:spcPct val="20000"/>
              </a:spcBef>
            </a:pPr>
            <a:r>
              <a:rPr kumimoji="0" lang="en-US" sz="900" b="0" i="0" u="none" strike="noStrike" kern="1200" cap="none" spc="0" normalizeH="0" baseline="0" noProof="0" dirty="0" smtClean="0">
                <a:ln>
                  <a:noFill/>
                </a:ln>
                <a:solidFill>
                  <a:srgbClr val="0000CC"/>
                </a:solidFill>
                <a:effectLst/>
                <a:uLnTx/>
                <a:uFillTx/>
                <a:latin typeface="+mn-lt"/>
                <a:ea typeface="+mn-ea"/>
                <a:cs typeface="+mn-cs"/>
              </a:rPr>
              <a:t> </a:t>
            </a:r>
            <a:endParaRPr kumimoji="0" lang="en-US" sz="3200" b="0" i="0" u="none" strike="noStrike" kern="1200" cap="none" spc="0" normalizeH="0" baseline="0" noProof="0" dirty="0" smtClean="0">
              <a:ln>
                <a:noFill/>
              </a:ln>
              <a:solidFill>
                <a:srgbClr val="0000CC"/>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Ø"/>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Part based matching</a:t>
            </a:r>
          </a:p>
          <a:p>
            <a:pPr marL="800100" lvl="1" indent="-342900">
              <a:spcBef>
                <a:spcPct val="20000"/>
              </a:spcBef>
              <a:buFont typeface="Wingdings" charset="2"/>
              <a:buChar char="ü"/>
            </a:pPr>
            <a:r>
              <a:rPr lang="en-US" sz="3600" dirty="0" smtClean="0">
                <a:solidFill>
                  <a:srgbClr val="0000CC"/>
                </a:solidFill>
              </a:rPr>
              <a:t> Finding parts</a:t>
            </a:r>
            <a:endParaRPr kumimoji="0" lang="en-US" sz="3600" b="0" i="0" u="none" strike="noStrike" kern="1200" cap="none" spc="0" normalizeH="0" baseline="0" noProof="0" dirty="0" smtClean="0">
              <a:ln>
                <a:noFill/>
              </a:ln>
              <a:solidFill>
                <a:srgbClr val="0000CC"/>
              </a:solidFill>
              <a:effectLst/>
              <a:uLnTx/>
              <a:uFillTx/>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 name="Picture 19" descr="test.jpg"/>
          <p:cNvPicPr>
            <a:picLocks noChangeAspect="1"/>
          </p:cNvPicPr>
          <p:nvPr/>
        </p:nvPicPr>
        <p:blipFill>
          <a:blip r:embed="rId3"/>
          <a:srcRect l="19298" t="37719" b="8480"/>
          <a:stretch>
            <a:fillRect/>
          </a:stretch>
        </p:blipFill>
        <p:spPr>
          <a:xfrm>
            <a:off x="76200" y="768896"/>
            <a:ext cx="3505200" cy="1752600"/>
          </a:xfrm>
          <a:prstGeom prst="rect">
            <a:avLst/>
          </a:prstGeom>
        </p:spPr>
      </p:pic>
      <p:pic>
        <p:nvPicPr>
          <p:cNvPr id="21" name="Picture 20" descr="chair_camera_render.png"/>
          <p:cNvPicPr>
            <a:picLocks noChangeAspect="1"/>
          </p:cNvPicPr>
          <p:nvPr/>
        </p:nvPicPr>
        <p:blipFill>
          <a:blip r:embed="rId4">
            <a:clrChange>
              <a:clrFrom>
                <a:srgbClr val="FFFFFF"/>
              </a:clrFrom>
              <a:clrTo>
                <a:srgbClr val="FFFFFF">
                  <a:alpha val="0"/>
                </a:srgbClr>
              </a:clrTo>
            </a:clrChange>
          </a:blip>
          <a:stretch>
            <a:fillRect/>
          </a:stretch>
        </p:blipFill>
        <p:spPr>
          <a:xfrm>
            <a:off x="179512" y="2610272"/>
            <a:ext cx="3166534" cy="1781175"/>
          </a:xfrm>
          <a:prstGeom prst="rect">
            <a:avLst/>
          </a:prstGeom>
        </p:spPr>
      </p:pic>
      <p:pic>
        <p:nvPicPr>
          <p:cNvPr id="32" name="Picture 31" descr="parts.png"/>
          <p:cNvPicPr>
            <a:picLocks noChangeAspect="1"/>
          </p:cNvPicPr>
          <p:nvPr/>
        </p:nvPicPr>
        <p:blipFill>
          <a:blip r:embed="rId5">
            <a:clrChange>
              <a:clrFrom>
                <a:srgbClr val="FFFFFF"/>
              </a:clrFrom>
              <a:clrTo>
                <a:srgbClr val="FFFFFF">
                  <a:alpha val="0"/>
                </a:srgbClr>
              </a:clrTo>
            </a:clrChange>
          </a:blip>
          <a:stretch>
            <a:fillRect/>
          </a:stretch>
        </p:blipFill>
        <p:spPr>
          <a:xfrm>
            <a:off x="990600" y="4367983"/>
            <a:ext cx="1676400" cy="1887313"/>
          </a:xfrm>
          <a:prstGeom prst="rect">
            <a:avLst/>
          </a:prstGeom>
        </p:spPr>
      </p:pic>
      <p:cxnSp>
        <p:nvCxnSpPr>
          <p:cNvPr id="34" name="Straight Connector 33"/>
          <p:cNvCxnSpPr/>
          <p:nvPr/>
        </p:nvCxnSpPr>
        <p:spPr>
          <a:xfrm>
            <a:off x="0" y="2610272"/>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0" y="4348708"/>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0" y="692696"/>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234136"/>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8520" y="6351711"/>
            <a:ext cx="9365384" cy="461665"/>
          </a:xfrm>
          <a:prstGeom prst="rect">
            <a:avLst/>
          </a:prstGeom>
          <a:noFill/>
        </p:spPr>
        <p:txBody>
          <a:bodyPr wrap="none" rtlCol="0">
            <a:spAutoFit/>
          </a:bodyPr>
          <a:lstStyle/>
          <a:p>
            <a:r>
              <a:rPr lang="en-US" sz="2400" dirty="0" smtClean="0"/>
              <a:t>Data</a:t>
            </a:r>
            <a:r>
              <a:rPr lang="en-US" sz="2000" dirty="0" smtClean="0"/>
              <a:t> and (soon) </a:t>
            </a:r>
            <a:r>
              <a:rPr lang="en-US" sz="2400" dirty="0" smtClean="0"/>
              <a:t>code</a:t>
            </a:r>
            <a:r>
              <a:rPr lang="en-US" sz="2000" dirty="0" smtClean="0"/>
              <a:t>: </a:t>
            </a:r>
            <a:r>
              <a:rPr lang="en-US" sz="2400" u="sng" dirty="0">
                <a:solidFill>
                  <a:srgbClr val="0000CC"/>
                </a:solidFill>
              </a:rPr>
              <a:t>http://</a:t>
            </a:r>
            <a:r>
              <a:rPr lang="en-US" sz="2400" u="sng" dirty="0" smtClean="0">
                <a:solidFill>
                  <a:srgbClr val="0000CC"/>
                </a:solidFill>
              </a:rPr>
              <a:t>www.di.ens.fr/willow/research/seeing3Dchairs</a:t>
            </a:r>
            <a:endParaRPr lang="en-US" sz="2400" u="sng" dirty="0">
              <a:solidFill>
                <a:srgbClr val="0000CC"/>
              </a:solidFill>
            </a:endParaRPr>
          </a:p>
        </p:txBody>
      </p:sp>
    </p:spTree>
    <p:extLst>
      <p:ext uri="{BB962C8B-B14F-4D97-AF65-F5344CB8AC3E}">
        <p14:creationId xmlns:p14="http://schemas.microsoft.com/office/powerpoint/2010/main" val="3965062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age_2406.jpg"/>
          <p:cNvPicPr>
            <a:picLocks noChangeAspect="1"/>
          </p:cNvPicPr>
          <p:nvPr/>
        </p:nvPicPr>
        <p:blipFill>
          <a:blip r:embed="rId3"/>
          <a:srcRect l="44000" t="3600" r="-124"/>
          <a:stretch>
            <a:fillRect/>
          </a:stretch>
        </p:blipFill>
        <p:spPr>
          <a:xfrm>
            <a:off x="2209800" y="937938"/>
            <a:ext cx="3944869" cy="5081862"/>
          </a:xfrm>
          <a:prstGeom prst="rect">
            <a:avLst/>
          </a:prstGeom>
        </p:spPr>
      </p:pic>
      <p:sp>
        <p:nvSpPr>
          <p:cNvPr id="3" name="Title 2"/>
          <p:cNvSpPr>
            <a:spLocks noGrp="1"/>
          </p:cNvSpPr>
          <p:nvPr>
            <p:ph type="title" idx="4294967295"/>
          </p:nvPr>
        </p:nvSpPr>
        <p:spPr>
          <a:xfrm>
            <a:off x="0" y="76200"/>
            <a:ext cx="8364538" cy="509587"/>
          </a:xfrm>
          <a:prstGeom prst="rect">
            <a:avLst/>
          </a:prstGeom>
        </p:spPr>
        <p:txBody>
          <a:bodyPr/>
          <a:lstStyle/>
          <a:p>
            <a:r>
              <a:rPr lang="en-US" dirty="0" smtClean="0"/>
              <a:t>Detection</a:t>
            </a:r>
            <a:endParaRPr lang="en-US" dirty="0"/>
          </a:p>
        </p:txBody>
      </p:sp>
      <p:sp>
        <p:nvSpPr>
          <p:cNvPr id="7" name="TextBox 6"/>
          <p:cNvSpPr txBox="1"/>
          <p:nvPr/>
        </p:nvSpPr>
        <p:spPr>
          <a:xfrm>
            <a:off x="2133600" y="5943600"/>
            <a:ext cx="5537200" cy="769441"/>
          </a:xfrm>
          <a:prstGeom prst="rect">
            <a:avLst/>
          </a:prstGeom>
          <a:noFill/>
        </p:spPr>
        <p:txBody>
          <a:bodyPr wrap="square" rtlCol="0">
            <a:spAutoFit/>
          </a:bodyPr>
          <a:lstStyle/>
          <a:p>
            <a:endParaRPr lang="en-US" sz="4400" dirty="0"/>
          </a:p>
        </p:txBody>
      </p:sp>
      <p:sp>
        <p:nvSpPr>
          <p:cNvPr id="10" name="TextBox 9"/>
          <p:cNvSpPr txBox="1"/>
          <p:nvPr/>
        </p:nvSpPr>
        <p:spPr>
          <a:xfrm>
            <a:off x="2535080" y="6320135"/>
            <a:ext cx="3333064" cy="461665"/>
          </a:xfrm>
          <a:prstGeom prst="rect">
            <a:avLst/>
          </a:prstGeom>
          <a:noFill/>
        </p:spPr>
        <p:txBody>
          <a:bodyPr wrap="none" rtlCol="0">
            <a:spAutoFit/>
          </a:bodyPr>
          <a:lstStyle/>
          <a:p>
            <a:r>
              <a:rPr lang="en-US" sz="2400" dirty="0" smtClean="0"/>
              <a:t>Ex: Pascal VOC detection.</a:t>
            </a:r>
            <a:endParaRPr lang="en-US" sz="2400" dirty="0"/>
          </a:p>
        </p:txBody>
      </p:sp>
      <p:sp>
        <p:nvSpPr>
          <p:cNvPr id="11" name="Rectangle 10"/>
          <p:cNvSpPr/>
          <p:nvPr/>
        </p:nvSpPr>
        <p:spPr>
          <a:xfrm>
            <a:off x="3048000" y="2963138"/>
            <a:ext cx="1219200" cy="1685062"/>
          </a:xfrm>
          <a:prstGeom prst="rect">
            <a:avLst/>
          </a:prstGeom>
          <a:noFill/>
          <a:ln w="412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2" name="TextBox 11"/>
          <p:cNvSpPr txBox="1"/>
          <p:nvPr/>
        </p:nvSpPr>
        <p:spPr>
          <a:xfrm>
            <a:off x="3048000" y="4267200"/>
            <a:ext cx="647571" cy="369332"/>
          </a:xfrm>
          <a:prstGeom prst="rect">
            <a:avLst/>
          </a:prstGeom>
          <a:noFill/>
          <a:ln w="38100" cap="flat" cmpd="sng" algn="ctr">
            <a:solidFill>
              <a:srgbClr val="FF0000"/>
            </a:solidFill>
            <a:prstDash val="solid"/>
            <a:round/>
            <a:headEnd type="none" w="med" len="med"/>
            <a:tailEnd type="none" w="med" len="med"/>
          </a:ln>
        </p:spPr>
        <p:txBody>
          <a:bodyPr wrap="none" rtlCol="0">
            <a:spAutoFit/>
          </a:bodyPr>
          <a:lstStyle/>
          <a:p>
            <a:r>
              <a:rPr lang="en-US" dirty="0" smtClean="0">
                <a:solidFill>
                  <a:srgbClr val="FF0000"/>
                </a:solidFill>
              </a:rPr>
              <a:t>chair</a:t>
            </a:r>
            <a:endParaRPr lang="en-US" dirty="0">
              <a:solidFill>
                <a:srgbClr val="FF0000"/>
              </a:solidFill>
            </a:endParaRPr>
          </a:p>
        </p:txBody>
      </p:sp>
      <p:pic>
        <p:nvPicPr>
          <p:cNvPr id="13" name="Picture 12" descr="robot_sitg.png"/>
          <p:cNvPicPr>
            <a:picLocks noChangeAspect="1"/>
          </p:cNvPicPr>
          <p:nvPr/>
        </p:nvPicPr>
        <p:blipFill>
          <a:blip r:embed="rId4"/>
          <a:stretch>
            <a:fillRect/>
          </a:stretch>
        </p:blipFill>
        <p:spPr>
          <a:xfrm>
            <a:off x="2667000" y="1600200"/>
            <a:ext cx="2205737" cy="1981200"/>
          </a:xfrm>
          <a:prstGeom prst="rect">
            <a:avLst/>
          </a:prstGeom>
        </p:spPr>
      </p:pic>
      <p:pic>
        <p:nvPicPr>
          <p:cNvPr id="14" name="Picture 13" descr="robot_sitg.png"/>
          <p:cNvPicPr>
            <a:picLocks noChangeAspect="1"/>
          </p:cNvPicPr>
          <p:nvPr/>
        </p:nvPicPr>
        <p:blipFill>
          <a:blip r:embed="rId4"/>
          <a:stretch>
            <a:fillRect/>
          </a:stretch>
        </p:blipFill>
        <p:spPr>
          <a:xfrm rot="7250248">
            <a:off x="3787957" y="4369216"/>
            <a:ext cx="2794797" cy="2510296"/>
          </a:xfrm>
          <a:prstGeom prst="rect">
            <a:avLst/>
          </a:prstGeom>
        </p:spPr>
      </p:pic>
      <p:pic>
        <p:nvPicPr>
          <p:cNvPr id="16" name="Picture 15" descr="robot_sitg.png"/>
          <p:cNvPicPr>
            <a:picLocks noChangeAspect="1"/>
          </p:cNvPicPr>
          <p:nvPr/>
        </p:nvPicPr>
        <p:blipFill>
          <a:blip r:embed="rId4"/>
          <a:stretch>
            <a:fillRect/>
          </a:stretch>
        </p:blipFill>
        <p:spPr>
          <a:xfrm>
            <a:off x="2654295" y="-1683568"/>
            <a:ext cx="2205737" cy="198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00139 -0.03816 L 0.00139 0.47849 " pathEditMode="relative" rAng="0" ptsTypes="AA">
                                      <p:cBhvr>
                                        <p:cTn id="8" dur="2000" fill="hold"/>
                                        <p:tgtEl>
                                          <p:spTgt spid="16"/>
                                        </p:tgtEl>
                                        <p:attrNameLst>
                                          <p:attrName>ppt_x</p:attrName>
                                          <p:attrName>ppt_y</p:attrName>
                                        </p:attrNameLst>
                                      </p:cBhvr>
                                      <p:rCtr x="0" y="2583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4.44444E-6 -3.33333E-6 C 0.00243 0.01991 0.00139 0.00718 4.44444E-6 0.04445 C -0.00035 0.05185 -0.00035 0.05926 -0.00104 0.06667 C -0.00139 0.07037 -0.00313 0.07778 -0.00313 0.07778 C -0.00538 0.10995 0.00017 0.13912 0.00312 0.17083 C 0.00399 0.33519 -0.04774 0.37199 0.01146 0.39167 C 0.01649 0.38727 0.01337 0.38935 0.02083 0.38611 C 0.02292 0.38519 0.02708 0.38333 0.02708 0.38333 C 0.02969 0.37986 0.03958 0.37014 0.04167 0.36528 C 0.04826 0.35023 0.04948 0.32917 0.06042 0.31945 C 0.06319 0.3169 0.06979 0.31389 0.06979 0.31389 C 0.08663 0.31945 0.08472 0.34931 0.09792 0.36111 C 0.09982 0.36852 0.1026 0.37593 0.10417 0.38333 C 0.1059 0.39167 0.10677 0.39792 0.10937 0.40556 C 0.11024 0.40833 0.11076 0.41111 0.11146 0.41389 C 0.1118 0.41528 0.11163 0.41713 0.1125 0.41806 C 0.11753 0.42245 0.11441 0.42037 0.12187 0.42361 C 0.12396 0.42454 0.12812 0.42639 0.12812 0.42639 C 0.13021 0.42593 0.13246 0.42616 0.13437 0.425 C 0.13802 0.42292 0.13871 0.41505 0.14167 0.4125 C 0.14566 0.4088 0.14357 0.41019 0.14792 0.40833 C 0.15017 0.40926 0.15243 0.40995 0.15417 0.4125 C 0.15503 0.41389 0.15868 0.425 0.16146 0.425 " pathEditMode="relative" ptsTypes="ffffffffffffffffffffffA">
                                      <p:cBhvr>
                                        <p:cTn id="16" dur="2000" fill="hold"/>
                                        <p:tgtEl>
                                          <p:spTgt spid="13"/>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 ?</a:t>
            </a:r>
            <a:endParaRPr lang="en-US" dirty="0"/>
          </a:p>
        </p:txBody>
      </p:sp>
      <p:sp>
        <p:nvSpPr>
          <p:cNvPr id="8" name="Text Placeholder 7"/>
          <p:cNvSpPr>
            <a:spLocks noGrp="1"/>
          </p:cNvSpPr>
          <p:nvPr>
            <p:ph type="body" idx="16"/>
          </p:nvPr>
        </p:nvSpPr>
        <p:spPr/>
        <p:txBody>
          <a:bodyPr/>
          <a:lstStyle/>
          <a:p>
            <a:endParaRPr lang="en-US"/>
          </a:p>
        </p:txBody>
      </p:sp>
    </p:spTree>
    <p:extLst>
      <p:ext uri="{BB962C8B-B14F-4D97-AF65-F5344CB8AC3E}">
        <p14:creationId xmlns:p14="http://schemas.microsoft.com/office/powerpoint/2010/main" val="108340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38200" y="1371600"/>
            <a:ext cx="8305800" cy="808038"/>
          </a:xfrm>
          <a:prstGeom prst="rect">
            <a:avLst/>
          </a:prstGeom>
        </p:spPr>
        <p:txBody>
          <a:bodyPr/>
          <a:lstStyle/>
          <a:p>
            <a:endParaRPr lang="en-US" dirty="0"/>
          </a:p>
          <a:p>
            <a:endParaRPr lang="en-US" dirty="0" smtClean="0"/>
          </a:p>
          <a:p>
            <a:endParaRPr lang="en-US" dirty="0"/>
          </a:p>
          <a:p>
            <a:endParaRPr lang="en-US" dirty="0"/>
          </a:p>
        </p:txBody>
      </p:sp>
      <p:sp>
        <p:nvSpPr>
          <p:cNvPr id="3" name="Title 2"/>
          <p:cNvSpPr>
            <a:spLocks noGrp="1"/>
          </p:cNvSpPr>
          <p:nvPr>
            <p:ph type="title" idx="4294967295"/>
          </p:nvPr>
        </p:nvSpPr>
        <p:spPr>
          <a:xfrm>
            <a:off x="0" y="360363"/>
            <a:ext cx="8364538" cy="509587"/>
          </a:xfrm>
          <a:prstGeom prst="rect">
            <a:avLst/>
          </a:prstGeom>
        </p:spPr>
        <p:txBody>
          <a:bodyPr/>
          <a:lstStyle/>
          <a:p>
            <a:r>
              <a:rPr lang="en-US" dirty="0" smtClean="0">
                <a:latin typeface="+mj-lt"/>
              </a:rPr>
              <a:t>Insight</a:t>
            </a:r>
            <a:endParaRPr lang="en-US" dirty="0">
              <a:latin typeface="+mj-lt"/>
            </a:endParaRPr>
          </a:p>
        </p:txBody>
      </p:sp>
      <p:pic>
        <p:nvPicPr>
          <p:cNvPr id="5" name="Picture 4"/>
          <p:cNvPicPr>
            <a:picLocks noChangeAspect="1"/>
          </p:cNvPicPr>
          <p:nvPr/>
        </p:nvPicPr>
        <p:blipFill>
          <a:blip r:embed="rId2"/>
          <a:stretch>
            <a:fillRect/>
          </a:stretch>
        </p:blipFill>
        <p:spPr>
          <a:xfrm>
            <a:off x="1" y="2564904"/>
            <a:ext cx="9108504" cy="2529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974784" y="1142162"/>
            <a:ext cx="8016816" cy="2646878"/>
          </a:xfrm>
        </p:spPr>
        <p:txBody>
          <a:bodyPr/>
          <a:lstStyle/>
          <a:p>
            <a:pPr>
              <a:buNone/>
            </a:pPr>
            <a:r>
              <a:rPr lang="en-US" dirty="0" smtClean="0"/>
              <a:t>Define a detector for each element</a:t>
            </a:r>
          </a:p>
          <a:p>
            <a:pPr>
              <a:buNone/>
            </a:pPr>
            <a:r>
              <a:rPr lang="en-US" dirty="0" smtClean="0"/>
              <a:t>       -&gt; </a:t>
            </a:r>
            <a:r>
              <a:rPr lang="en-US" dirty="0"/>
              <a:t>use a linear classifier on 10x10 HOGs given by the least squares loss.</a:t>
            </a:r>
            <a:endParaRPr lang="en-US" dirty="0" smtClean="0"/>
          </a:p>
          <a:p>
            <a:pPr>
              <a:buNone/>
            </a:pPr>
            <a:r>
              <a:rPr lang="en-US" dirty="0" smtClean="0"/>
              <a:t>       -&gt; affine calibration with negative data by imposing that the score of the mean HOG feature is -1 and that the false positive rate is 0.01%</a:t>
            </a:r>
          </a:p>
        </p:txBody>
      </p:sp>
      <p:sp>
        <p:nvSpPr>
          <p:cNvPr id="3" name="Title 2"/>
          <p:cNvSpPr>
            <a:spLocks noGrp="1"/>
          </p:cNvSpPr>
          <p:nvPr>
            <p:ph type="title"/>
          </p:nvPr>
        </p:nvSpPr>
        <p:spPr/>
        <p:txBody>
          <a:bodyPr/>
          <a:lstStyle/>
          <a:p>
            <a:r>
              <a:rPr dirty="0" smtClean="0">
                <a:latin typeface="+mj-lt"/>
              </a:rPr>
              <a:t>Approach</a:t>
            </a:r>
            <a:endParaRPr lang="en-US" dirty="0">
              <a:latin typeface="+mj-lt"/>
            </a:endParaRPr>
          </a:p>
        </p:txBody>
      </p:sp>
      <p:sp>
        <p:nvSpPr>
          <p:cNvPr id="4" name="Text Placeholder 3"/>
          <p:cNvSpPr>
            <a:spLocks noGrp="1"/>
          </p:cNvSpPr>
          <p:nvPr>
            <p:ph type="body" idx="16"/>
          </p:nvPr>
        </p:nvSpPr>
        <p:spPr/>
        <p:txBody>
          <a:bodyPr/>
          <a:lstStyle/>
          <a:p>
            <a:endParaRPr lang="en-US"/>
          </a:p>
        </p:txBody>
      </p:sp>
      <p:cxnSp>
        <p:nvCxnSpPr>
          <p:cNvPr id="6" name="Straight Arrow Connector 5"/>
          <p:cNvCxnSpPr/>
          <p:nvPr/>
        </p:nvCxnSpPr>
        <p:spPr>
          <a:xfrm>
            <a:off x="974784" y="5589240"/>
            <a:ext cx="73416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463040" y="4941168"/>
            <a:ext cx="6152560" cy="645909"/>
          </a:xfrm>
          <a:custGeom>
            <a:avLst/>
            <a:gdLst>
              <a:gd name="connsiteX0" fmla="*/ 0 w 6152560"/>
              <a:gd name="connsiteY0" fmla="*/ 626659 h 645909"/>
              <a:gd name="connsiteX1" fmla="*/ 606392 w 6152560"/>
              <a:gd name="connsiteY1" fmla="*/ 626659 h 645909"/>
              <a:gd name="connsiteX2" fmla="*/ 1260909 w 6152560"/>
              <a:gd name="connsiteY2" fmla="*/ 540031 h 645909"/>
              <a:gd name="connsiteX3" fmla="*/ 2829827 w 6152560"/>
              <a:gd name="connsiteY3" fmla="*/ 289774 h 645909"/>
              <a:gd name="connsiteX4" fmla="*/ 3590223 w 6152560"/>
              <a:gd name="connsiteY4" fmla="*/ 1017 h 645909"/>
              <a:gd name="connsiteX5" fmla="*/ 4427621 w 6152560"/>
              <a:gd name="connsiteY5" fmla="*/ 395652 h 645909"/>
              <a:gd name="connsiteX6" fmla="*/ 5159141 w 6152560"/>
              <a:gd name="connsiteY6" fmla="*/ 559282 h 645909"/>
              <a:gd name="connsiteX7" fmla="*/ 5871411 w 6152560"/>
              <a:gd name="connsiteY7" fmla="*/ 626659 h 645909"/>
              <a:gd name="connsiteX8" fmla="*/ 67377 w 6152560"/>
              <a:gd name="connsiteY8" fmla="*/ 645909 h 6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2560" h="645909">
                <a:moveTo>
                  <a:pt x="0" y="626659"/>
                </a:moveTo>
                <a:cubicBezTo>
                  <a:pt x="198120" y="633878"/>
                  <a:pt x="396240" y="641097"/>
                  <a:pt x="606392" y="626659"/>
                </a:cubicBezTo>
                <a:cubicBezTo>
                  <a:pt x="816544" y="612221"/>
                  <a:pt x="1260909" y="540031"/>
                  <a:pt x="1260909" y="540031"/>
                </a:cubicBezTo>
                <a:cubicBezTo>
                  <a:pt x="1631481" y="483884"/>
                  <a:pt x="2441608" y="379610"/>
                  <a:pt x="2829827" y="289774"/>
                </a:cubicBezTo>
                <a:cubicBezTo>
                  <a:pt x="3218046" y="199938"/>
                  <a:pt x="3323924" y="-16629"/>
                  <a:pt x="3590223" y="1017"/>
                </a:cubicBezTo>
                <a:cubicBezTo>
                  <a:pt x="3856522" y="18663"/>
                  <a:pt x="4166135" y="302608"/>
                  <a:pt x="4427621" y="395652"/>
                </a:cubicBezTo>
                <a:cubicBezTo>
                  <a:pt x="4689107" y="488696"/>
                  <a:pt x="4918509" y="520781"/>
                  <a:pt x="5159141" y="559282"/>
                </a:cubicBezTo>
                <a:cubicBezTo>
                  <a:pt x="5399773" y="597783"/>
                  <a:pt x="6720038" y="612221"/>
                  <a:pt x="5871411" y="626659"/>
                </a:cubicBezTo>
                <a:cubicBezTo>
                  <a:pt x="5022784" y="641097"/>
                  <a:pt x="2545080" y="643503"/>
                  <a:pt x="67377" y="645909"/>
                </a:cubicBezTo>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a:effectLst>
            <a:reflection blurRad="6350" stA="52000" endA="300" endPos="35000" dir="5400000" sy="-100000" algn="bl" rotWithShape="0"/>
          </a:effectLst>
          <a:scene3d>
            <a:camera prst="orthographicFront">
              <a:rot lat="0" lon="0" rev="2157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740352" y="5877272"/>
            <a:ext cx="914400" cy="91440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w="3175">
                  <a:noFill/>
                </a:ln>
                <a:effectLst/>
                <a:uLnTx/>
                <a:uFillTx/>
                <a:latin typeface="Segoe UI" panose="020B0502040204020203" pitchFamily="34" charset="0"/>
                <a:ea typeface="Segoe UI" panose="020B0502040204020203" pitchFamily="34" charset="0"/>
                <a:cs typeface="Segoe UI" panose="020B0502040204020203" pitchFamily="34" charset="0"/>
              </a:rPr>
              <a:t>Initial score</a:t>
            </a:r>
          </a:p>
        </p:txBody>
      </p:sp>
      <p:sp>
        <p:nvSpPr>
          <p:cNvPr id="25" name="TextBox 24"/>
          <p:cNvSpPr txBox="1"/>
          <p:nvPr/>
        </p:nvSpPr>
        <p:spPr>
          <a:xfrm>
            <a:off x="4161656" y="3331840"/>
            <a:ext cx="914400" cy="91440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w="3175">
                  <a:noFill/>
                </a:ln>
                <a:effectLst/>
                <a:uLnTx/>
                <a:uFillTx/>
                <a:latin typeface="Segoe UI" panose="020B0502040204020203" pitchFamily="34" charset="0"/>
                <a:ea typeface="Segoe UI" panose="020B0502040204020203" pitchFamily="34" charset="0"/>
                <a:cs typeface="Segoe UI" panose="020B0502040204020203" pitchFamily="34" charset="0"/>
              </a:rPr>
              <a:t>calibrated score</a:t>
            </a:r>
          </a:p>
        </p:txBody>
      </p:sp>
      <p:cxnSp>
        <p:nvCxnSpPr>
          <p:cNvPr id="27" name="Straight Arrow Connector 26"/>
          <p:cNvCxnSpPr/>
          <p:nvPr/>
        </p:nvCxnSpPr>
        <p:spPr>
          <a:xfrm flipV="1">
            <a:off x="1187624" y="4689140"/>
            <a:ext cx="0" cy="9001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8640" y="4353979"/>
            <a:ext cx="914400" cy="91440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w="3175">
                  <a:noFill/>
                </a:ln>
                <a:effectLst/>
                <a:uLnTx/>
                <a:uFillTx/>
                <a:latin typeface="Segoe UI" panose="020B0502040204020203" pitchFamily="34" charset="0"/>
                <a:ea typeface="Segoe UI" panose="020B0502040204020203" pitchFamily="34" charset="0"/>
                <a:cs typeface="Segoe UI" panose="020B0502040204020203" pitchFamily="34" charset="0"/>
              </a:rPr>
              <a:t>density</a:t>
            </a:r>
          </a:p>
        </p:txBody>
      </p:sp>
      <p:cxnSp>
        <p:nvCxnSpPr>
          <p:cNvPr id="30" name="Straight Connector 29"/>
          <p:cNvCxnSpPr/>
          <p:nvPr/>
        </p:nvCxnSpPr>
        <p:spPr>
          <a:xfrm flipH="1">
            <a:off x="4046240" y="6093296"/>
            <a:ext cx="937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42640" y="5853209"/>
            <a:ext cx="914400" cy="91440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w="3175">
                  <a:noFill/>
                </a:ln>
                <a:effectLst/>
                <a:uLnTx/>
                <a:uFillTx/>
                <a:latin typeface="Segoe UI" panose="020B0502040204020203" pitchFamily="34" charset="0"/>
                <a:ea typeface="Segoe UI" panose="020B0502040204020203" pitchFamily="34" charset="0"/>
                <a:cs typeface="Segoe UI" panose="020B0502040204020203" pitchFamily="34" charset="0"/>
              </a:rPr>
              <a:t>-1</a:t>
            </a:r>
          </a:p>
        </p:txBody>
      </p:sp>
      <p:cxnSp>
        <p:nvCxnSpPr>
          <p:cNvPr id="35" name="Straight Connector 34"/>
          <p:cNvCxnSpPr/>
          <p:nvPr/>
        </p:nvCxnSpPr>
        <p:spPr>
          <a:xfrm flipV="1">
            <a:off x="2987824" y="5373216"/>
            <a:ext cx="5209728" cy="9371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7100112" y="5563330"/>
            <a:ext cx="568232" cy="38573"/>
          </a:xfrm>
          <a:custGeom>
            <a:avLst/>
            <a:gdLst>
              <a:gd name="connsiteX0" fmla="*/ 0 w 568232"/>
              <a:gd name="connsiteY0" fmla="*/ 38573 h 38573"/>
              <a:gd name="connsiteX1" fmla="*/ 134753 w 568232"/>
              <a:gd name="connsiteY1" fmla="*/ 72 h 38573"/>
              <a:gd name="connsiteX2" fmla="*/ 567890 w 568232"/>
              <a:gd name="connsiteY2" fmla="*/ 28948 h 38573"/>
              <a:gd name="connsiteX3" fmla="*/ 57751 w 568232"/>
              <a:gd name="connsiteY3" fmla="*/ 28948 h 38573"/>
            </a:gdLst>
            <a:ahLst/>
            <a:cxnLst>
              <a:cxn ang="0">
                <a:pos x="connsiteX0" y="connsiteY0"/>
              </a:cxn>
              <a:cxn ang="0">
                <a:pos x="connsiteX1" y="connsiteY1"/>
              </a:cxn>
              <a:cxn ang="0">
                <a:pos x="connsiteX2" y="connsiteY2"/>
              </a:cxn>
              <a:cxn ang="0">
                <a:pos x="connsiteX3" y="connsiteY3"/>
              </a:cxn>
            </a:cxnLst>
            <a:rect l="l" t="t" r="r" b="b"/>
            <a:pathLst>
              <a:path w="568232" h="38573">
                <a:moveTo>
                  <a:pt x="0" y="38573"/>
                </a:moveTo>
                <a:cubicBezTo>
                  <a:pt x="20052" y="20124"/>
                  <a:pt x="40105" y="1676"/>
                  <a:pt x="134753" y="72"/>
                </a:cubicBezTo>
                <a:cubicBezTo>
                  <a:pt x="229401" y="-1532"/>
                  <a:pt x="580724" y="24135"/>
                  <a:pt x="567890" y="28948"/>
                </a:cubicBezTo>
                <a:cubicBezTo>
                  <a:pt x="555056" y="33761"/>
                  <a:pt x="306403" y="31354"/>
                  <a:pt x="57751" y="28948"/>
                </a:cubicBezTo>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21" idx="7"/>
          </p:cNvCxnSpPr>
          <p:nvPr/>
        </p:nvCxnSpPr>
        <p:spPr>
          <a:xfrm flipH="1">
            <a:off x="7334451" y="5013176"/>
            <a:ext cx="281149" cy="5546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00112" y="4555976"/>
            <a:ext cx="914400" cy="914400"/>
          </a:xfrm>
          <a:prstGeom prst="rect">
            <a:avLst/>
          </a:prstGeom>
        </p:spPr>
        <p:txBody>
          <a:bodyPr vert="horz" wrap="non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w="3175">
                  <a:noFill/>
                </a:ln>
                <a:effectLst/>
                <a:uLnTx/>
                <a:uFillTx/>
                <a:latin typeface="Segoe UI" panose="020B0502040204020203" pitchFamily="34" charset="0"/>
                <a:ea typeface="Segoe UI" panose="020B0502040204020203" pitchFamily="34" charset="0"/>
                <a:cs typeface="Segoe UI" panose="020B0502040204020203" pitchFamily="34" charset="0"/>
              </a:rPr>
              <a:t>0.01% of the scores</a:t>
            </a:r>
          </a:p>
        </p:txBody>
      </p:sp>
      <p:cxnSp>
        <p:nvCxnSpPr>
          <p:cNvPr id="14" name="Straight Arrow Connector 13"/>
          <p:cNvCxnSpPr/>
          <p:nvPr/>
        </p:nvCxnSpPr>
        <p:spPr>
          <a:xfrm flipV="1">
            <a:off x="4067944" y="2996952"/>
            <a:ext cx="0" cy="338437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0" name="Freeform 19"/>
          <p:cNvSpPr/>
          <p:nvPr/>
        </p:nvSpPr>
        <p:spPr>
          <a:xfrm>
            <a:off x="7028104" y="5622675"/>
            <a:ext cx="568232" cy="38573"/>
          </a:xfrm>
          <a:custGeom>
            <a:avLst/>
            <a:gdLst>
              <a:gd name="connsiteX0" fmla="*/ 0 w 568232"/>
              <a:gd name="connsiteY0" fmla="*/ 38573 h 38573"/>
              <a:gd name="connsiteX1" fmla="*/ 134753 w 568232"/>
              <a:gd name="connsiteY1" fmla="*/ 72 h 38573"/>
              <a:gd name="connsiteX2" fmla="*/ 567890 w 568232"/>
              <a:gd name="connsiteY2" fmla="*/ 28948 h 38573"/>
              <a:gd name="connsiteX3" fmla="*/ 57751 w 568232"/>
              <a:gd name="connsiteY3" fmla="*/ 28948 h 38573"/>
            </a:gdLst>
            <a:ahLst/>
            <a:cxnLst>
              <a:cxn ang="0">
                <a:pos x="connsiteX0" y="connsiteY0"/>
              </a:cxn>
              <a:cxn ang="0">
                <a:pos x="connsiteX1" y="connsiteY1"/>
              </a:cxn>
              <a:cxn ang="0">
                <a:pos x="connsiteX2" y="connsiteY2"/>
              </a:cxn>
              <a:cxn ang="0">
                <a:pos x="connsiteX3" y="connsiteY3"/>
              </a:cxn>
            </a:cxnLst>
            <a:rect l="l" t="t" r="r" b="b"/>
            <a:pathLst>
              <a:path w="568232" h="38573">
                <a:moveTo>
                  <a:pt x="0" y="38573"/>
                </a:moveTo>
                <a:cubicBezTo>
                  <a:pt x="20052" y="20124"/>
                  <a:pt x="40105" y="1676"/>
                  <a:pt x="134753" y="72"/>
                </a:cubicBezTo>
                <a:cubicBezTo>
                  <a:pt x="229401" y="-1532"/>
                  <a:pt x="580724" y="24135"/>
                  <a:pt x="567890" y="28948"/>
                </a:cubicBezTo>
                <a:cubicBezTo>
                  <a:pt x="555056" y="33761"/>
                  <a:pt x="306403" y="31354"/>
                  <a:pt x="57751" y="28948"/>
                </a:cubicBezTo>
              </a:path>
            </a:pathLst>
          </a:custGeom>
          <a:gradFill flip="none" rotWithShape="1">
            <a:gsLst>
              <a:gs pos="0">
                <a:srgbClr val="FF0000">
                  <a:shade val="30000"/>
                  <a:satMod val="115000"/>
                  <a:alpha val="9000"/>
                </a:srgbClr>
              </a:gs>
              <a:gs pos="50000">
                <a:srgbClr val="FF0000">
                  <a:shade val="67500"/>
                  <a:satMod val="115000"/>
                  <a:alpha val="9000"/>
                </a:srgbClr>
              </a:gs>
              <a:gs pos="100000">
                <a:srgbClr val="FF0000">
                  <a:shade val="100000"/>
                  <a:satMod val="115000"/>
                </a:srgbClr>
              </a:gs>
            </a:gsLst>
            <a:lin ang="16200000" scaled="1"/>
            <a:tileRect/>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66424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ir_segm.png"/>
          <p:cNvPicPr>
            <a:picLocks noChangeAspect="1"/>
          </p:cNvPicPr>
          <p:nvPr/>
        </p:nvPicPr>
        <p:blipFill>
          <a:blip r:embed="rId3">
            <a:alphaModFix/>
          </a:blip>
          <a:srcRect l="43728" t="3346"/>
          <a:stretch>
            <a:fillRect/>
          </a:stretch>
        </p:blipFill>
        <p:spPr>
          <a:xfrm>
            <a:off x="2209800" y="937938"/>
            <a:ext cx="3944869" cy="5081862"/>
          </a:xfrm>
          <a:prstGeom prst="rect">
            <a:avLst/>
          </a:prstGeom>
        </p:spPr>
      </p:pic>
      <p:sp>
        <p:nvSpPr>
          <p:cNvPr id="3" name="Title 2"/>
          <p:cNvSpPr>
            <a:spLocks noGrp="1"/>
          </p:cNvSpPr>
          <p:nvPr>
            <p:ph type="title" idx="4294967295"/>
          </p:nvPr>
        </p:nvSpPr>
        <p:spPr>
          <a:xfrm>
            <a:off x="0" y="76200"/>
            <a:ext cx="8364538" cy="509587"/>
          </a:xfrm>
          <a:prstGeom prst="rect">
            <a:avLst/>
          </a:prstGeom>
        </p:spPr>
        <p:txBody>
          <a:bodyPr/>
          <a:lstStyle/>
          <a:p>
            <a:r>
              <a:rPr lang="en-US" dirty="0" smtClean="0"/>
              <a:t>Segmentation</a:t>
            </a:r>
            <a:endParaRPr lang="en-US" dirty="0"/>
          </a:p>
        </p:txBody>
      </p:sp>
      <p:sp>
        <p:nvSpPr>
          <p:cNvPr id="7" name="TextBox 6"/>
          <p:cNvSpPr txBox="1"/>
          <p:nvPr/>
        </p:nvSpPr>
        <p:spPr>
          <a:xfrm>
            <a:off x="2133600" y="5943600"/>
            <a:ext cx="5537200" cy="769441"/>
          </a:xfrm>
          <a:prstGeom prst="rect">
            <a:avLst/>
          </a:prstGeom>
          <a:noFill/>
        </p:spPr>
        <p:txBody>
          <a:bodyPr wrap="square" rtlCol="0">
            <a:spAutoFit/>
          </a:bodyPr>
          <a:lstStyle/>
          <a:p>
            <a:endParaRPr lang="en-US" sz="4400" dirty="0"/>
          </a:p>
        </p:txBody>
      </p:sp>
      <p:sp>
        <p:nvSpPr>
          <p:cNvPr id="10" name="TextBox 9"/>
          <p:cNvSpPr txBox="1"/>
          <p:nvPr/>
        </p:nvSpPr>
        <p:spPr>
          <a:xfrm>
            <a:off x="2296375" y="6320135"/>
            <a:ext cx="3859801" cy="461665"/>
          </a:xfrm>
          <a:prstGeom prst="rect">
            <a:avLst/>
          </a:prstGeom>
          <a:noFill/>
        </p:spPr>
        <p:txBody>
          <a:bodyPr wrap="none" rtlCol="0">
            <a:spAutoFit/>
          </a:bodyPr>
          <a:lstStyle/>
          <a:p>
            <a:r>
              <a:rPr lang="en-US" sz="2400" dirty="0" smtClean="0"/>
              <a:t>Ex: Pascal VOC segmentation.</a:t>
            </a:r>
            <a:endParaRPr lang="en-US" sz="2400" dirty="0"/>
          </a:p>
        </p:txBody>
      </p:sp>
      <p:pic>
        <p:nvPicPr>
          <p:cNvPr id="19" name="Picture 18" descr="robot_pbg.png"/>
          <p:cNvPicPr>
            <a:picLocks noChangeAspect="1"/>
          </p:cNvPicPr>
          <p:nvPr/>
        </p:nvPicPr>
        <p:blipFill>
          <a:blip r:embed="rId4"/>
          <a:stretch>
            <a:fillRect/>
          </a:stretch>
        </p:blipFill>
        <p:spPr>
          <a:xfrm>
            <a:off x="2895600" y="1524000"/>
            <a:ext cx="2714754" cy="2438400"/>
          </a:xfrm>
          <a:prstGeom prst="rect">
            <a:avLst/>
          </a:prstGeom>
        </p:spPr>
      </p:pic>
      <p:pic>
        <p:nvPicPr>
          <p:cNvPr id="21" name="Picture 20" descr="robot_pbg.png"/>
          <p:cNvPicPr>
            <a:picLocks noChangeAspect="1"/>
          </p:cNvPicPr>
          <p:nvPr/>
        </p:nvPicPr>
        <p:blipFill>
          <a:blip r:embed="rId4"/>
          <a:stretch>
            <a:fillRect/>
          </a:stretch>
        </p:blipFill>
        <p:spPr>
          <a:xfrm rot="14835165">
            <a:off x="3533581" y="3961200"/>
            <a:ext cx="3276937" cy="2943354"/>
          </a:xfrm>
          <a:prstGeom prst="rect">
            <a:avLst/>
          </a:prstGeom>
        </p:spPr>
      </p:pic>
      <p:pic>
        <p:nvPicPr>
          <p:cNvPr id="8" name="Picture 7" descr="robot_pbg.png"/>
          <p:cNvPicPr>
            <a:picLocks noChangeAspect="1"/>
          </p:cNvPicPr>
          <p:nvPr/>
        </p:nvPicPr>
        <p:blipFill>
          <a:blip r:embed="rId4"/>
          <a:stretch>
            <a:fillRect/>
          </a:stretch>
        </p:blipFill>
        <p:spPr>
          <a:xfrm>
            <a:off x="2895600" y="-2187624"/>
            <a:ext cx="2714754" cy="2438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08048E-6 L -4.16667E-6 0.5407 " pathEditMode="relative" rAng="0" ptsTypes="AA">
                                      <p:cBhvr>
                                        <p:cTn id="6" dur="2000" fill="hold"/>
                                        <p:tgtEl>
                                          <p:spTgt spid="8"/>
                                        </p:tgtEl>
                                        <p:attrNameLst>
                                          <p:attrName>ppt_x</p:attrName>
                                          <p:attrName>ppt_y</p:attrName>
                                        </p:attrNameLst>
                                      </p:cBhvr>
                                      <p:rCtr x="0" y="2703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8.33333E-7 3.33333E-6 C 0.00521 0.00046 0.01042 0.00069 0.01563 0.00139 C 0.0191 0.00185 0.025 0.00833 0.025 0.00833 C 0.02813 0.01481 0.03334 0.01828 0.0375 0.02361 C 0.05087 0.04004 0.04236 0.03217 0.05 0.03889 C 0.05191 0.04861 0.054 0.06227 0.05834 0.07083 C 0.0599 0.07893 0.06355 0.08634 0.06459 0.09444 C 0.0658 0.10416 0.06493 0.1 0.06667 0.10694 C 0.06719 0.13102 0.0665 0.15439 0.07084 0.17777 C 0.07101 0.18148 0.07188 0.20092 0.07292 0.20694 C 0.07344 0.20972 0.075 0.21527 0.075 0.21527 C 0.0757 0.22361 0.07622 0.23102 0.07813 0.23889 C 0.07952 0.25555 0.08334 0.27129 0.08646 0.2875 C 0.08681 0.29814 0.08664 0.30879 0.0875 0.31944 C 0.08768 0.32245 0.08959 0.32777 0.08959 0.32777 C 0.09028 0.34259 0.09063 0.35532 0.09271 0.36944 C 0.09705 0.36551 0.09809 0.35879 0.10105 0.35277 C 0.10226 0.34444 0.10521 0.33611 0.10625 0.32777 C 0.1073 0.3199 0.1066 0.31666 0.11146 0.3125 C 0.11216 0.31111 0.11233 0.30833 0.11355 0.30833 C 0.11632 0.30833 0.1191 0.31805 0.1198 0.32083 C 0.12032 0.3331 0.11997 0.34652 0.12292 0.35833 C 0.12344 0.36527 0.125 0.37338 0.125 0.38055 L 0.1323 0.38333 " pathEditMode="relative" ptsTypes="ffffffffffffffffffffffAA">
                                      <p:cBhvr>
                                        <p:cTn id="15" dur="2000" fill="hold"/>
                                        <p:tgtEl>
                                          <p:spTgt spid="19"/>
                                        </p:tgtEl>
                                        <p:attrNameLst>
                                          <p:attrName>ppt_x</p:attrName>
                                          <p:attrName>ppt_y</p:attrName>
                                        </p:attrNameLst>
                                      </p:cBhvr>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_2406.jpg"/>
          <p:cNvPicPr>
            <a:picLocks noChangeAspect="1"/>
          </p:cNvPicPr>
          <p:nvPr/>
        </p:nvPicPr>
        <p:blipFill>
          <a:blip r:embed="rId3"/>
          <a:srcRect l="44000" t="3600" r="-124"/>
          <a:stretch>
            <a:fillRect/>
          </a:stretch>
        </p:blipFill>
        <p:spPr>
          <a:xfrm>
            <a:off x="2209800" y="937938"/>
            <a:ext cx="3944869" cy="5081862"/>
          </a:xfrm>
          <a:prstGeom prst="rect">
            <a:avLst/>
          </a:prstGeom>
        </p:spPr>
      </p:pic>
      <p:sp>
        <p:nvSpPr>
          <p:cNvPr id="3" name="Title 2"/>
          <p:cNvSpPr>
            <a:spLocks noGrp="1"/>
          </p:cNvSpPr>
          <p:nvPr>
            <p:ph type="title" idx="4294967295"/>
          </p:nvPr>
        </p:nvSpPr>
        <p:spPr>
          <a:xfrm>
            <a:off x="0" y="76200"/>
            <a:ext cx="8364538" cy="509587"/>
          </a:xfrm>
          <a:prstGeom prst="rect">
            <a:avLst/>
          </a:prstGeom>
        </p:spPr>
        <p:txBody>
          <a:bodyPr/>
          <a:lstStyle/>
          <a:p>
            <a:r>
              <a:rPr lang="en-US" dirty="0"/>
              <a:t>Our goal </a:t>
            </a:r>
          </a:p>
        </p:txBody>
      </p:sp>
      <p:pic>
        <p:nvPicPr>
          <p:cNvPr id="19" name="Picture 18" descr="view_2406.jpg"/>
          <p:cNvPicPr>
            <a:picLocks noChangeAspect="1"/>
          </p:cNvPicPr>
          <p:nvPr/>
        </p:nvPicPr>
        <p:blipFill>
          <a:blip r:embed="rId4">
            <a:clrChange>
              <a:clrFrom>
                <a:srgbClr val="FFFFFF"/>
              </a:clrFrom>
              <a:clrTo>
                <a:srgbClr val="FFFFFF">
                  <a:alpha val="0"/>
                </a:srgbClr>
              </a:clrTo>
            </a:clrChange>
          </a:blip>
          <a:stretch>
            <a:fillRect/>
          </a:stretch>
        </p:blipFill>
        <p:spPr>
          <a:xfrm>
            <a:off x="7812360" y="1705794"/>
            <a:ext cx="4104456" cy="41044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021" y="2438158"/>
            <a:ext cx="1984995" cy="1782930"/>
          </a:xfrm>
          <a:prstGeom prst="rect">
            <a:avLst/>
          </a:prstGeom>
        </p:spPr>
      </p:pic>
    </p:spTree>
    <p:extLst>
      <p:ext uri="{BB962C8B-B14F-4D97-AF65-F5344CB8AC3E}">
        <p14:creationId xmlns:p14="http://schemas.microsoft.com/office/powerpoint/2010/main" val="19693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33333E-6 L -0.65764 3.33333E-6 " pathEditMode="relative" rAng="0" ptsTypes="AA">
                                      <p:cBhvr>
                                        <p:cTn id="6" dur="2000" fill="hold"/>
                                        <p:tgtEl>
                                          <p:spTgt spid="19"/>
                                        </p:tgtEl>
                                        <p:attrNameLst>
                                          <p:attrName>ppt_x</p:attrName>
                                          <p:attrName>ppt_y</p:attrName>
                                        </p:attrNameLst>
                                      </p:cBhvr>
                                      <p:rCtr x="-32882"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360363"/>
            <a:ext cx="9067800" cy="509587"/>
          </a:xfrm>
          <a:prstGeom prst="rect">
            <a:avLst/>
          </a:prstGeom>
        </p:spPr>
        <p:txBody>
          <a:bodyPr/>
          <a:lstStyle/>
          <a:p>
            <a:r>
              <a:rPr dirty="0" smtClean="0">
                <a:latin typeface="+mj-lt"/>
              </a:rPr>
              <a:t>From the beginning of computer vision</a:t>
            </a:r>
            <a:endParaRPr lang="en-US" dirty="0">
              <a:latin typeface="+mj-lt"/>
            </a:endParaRPr>
          </a:p>
        </p:txBody>
      </p:sp>
      <p:sp>
        <p:nvSpPr>
          <p:cNvPr id="10" name="TextBox 9"/>
          <p:cNvSpPr txBox="1"/>
          <p:nvPr/>
        </p:nvSpPr>
        <p:spPr>
          <a:xfrm>
            <a:off x="609600" y="2057400"/>
            <a:ext cx="7620000" cy="3581400"/>
          </a:xfrm>
          <a:prstGeom prst="rect">
            <a:avLst/>
          </a:prstGeom>
        </p:spPr>
        <p:txBody>
          <a:bodyPr vert="horz" wrap="squar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pic>
        <p:nvPicPr>
          <p:cNvPr id="18" name="Picture 17"/>
          <p:cNvPicPr>
            <a:picLocks noChangeAspect="1"/>
          </p:cNvPicPr>
          <p:nvPr/>
        </p:nvPicPr>
        <p:blipFill rotWithShape="1">
          <a:blip r:embed="rId3"/>
          <a:srcRect l="3341" t="4425" r="52427" b="13760"/>
          <a:stretch/>
        </p:blipFill>
        <p:spPr>
          <a:xfrm>
            <a:off x="1389414" y="3012514"/>
            <a:ext cx="2834244" cy="2695699"/>
          </a:xfrm>
          <a:prstGeom prst="rect">
            <a:avLst/>
          </a:prstGeom>
        </p:spPr>
      </p:pic>
      <p:pic>
        <p:nvPicPr>
          <p:cNvPr id="19" name="Picture 18"/>
          <p:cNvPicPr>
            <a:picLocks noChangeAspect="1"/>
          </p:cNvPicPr>
          <p:nvPr/>
        </p:nvPicPr>
        <p:blipFill rotWithShape="1">
          <a:blip r:embed="rId4"/>
          <a:srcRect l="206" t="1" r="53198" b="16042"/>
          <a:stretch/>
        </p:blipFill>
        <p:spPr>
          <a:xfrm>
            <a:off x="5328913" y="2963102"/>
            <a:ext cx="2771479" cy="2675697"/>
          </a:xfrm>
          <a:prstGeom prst="rect">
            <a:avLst/>
          </a:prstGeom>
        </p:spPr>
      </p:pic>
      <p:sp>
        <p:nvSpPr>
          <p:cNvPr id="20" name="TextBox 19"/>
          <p:cNvSpPr txBox="1"/>
          <p:nvPr/>
        </p:nvSpPr>
        <p:spPr>
          <a:xfrm>
            <a:off x="1415746" y="1409700"/>
            <a:ext cx="7162800" cy="1295400"/>
          </a:xfrm>
          <a:prstGeom prst="rect">
            <a:avLst/>
          </a:prstGeom>
        </p:spPr>
        <p:txBody>
          <a:bodyPr vert="horz" wrap="squar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noProof="0" dirty="0" smtClean="0">
                <a:ln w="3175">
                  <a:noFill/>
                </a:ln>
                <a:effectLst/>
                <a:uLnTx/>
                <a:uFillTx/>
                <a:latin typeface="+mj-lt"/>
                <a:ea typeface="Verdana" pitchFamily="34" charset="0"/>
                <a:cs typeface="Verdana" pitchFamily="34" charset="0"/>
              </a:rPr>
              <a:t>First</a:t>
            </a:r>
            <a:r>
              <a:rPr kumimoji="0" lang="en-US" sz="2800" b="0" i="0" u="none" strike="noStrike" kern="1200" cap="none" spc="0" normalizeH="0" noProof="0" dirty="0" smtClean="0">
                <a:ln w="3175">
                  <a:noFill/>
                </a:ln>
                <a:effectLst/>
                <a:uLnTx/>
                <a:uFillTx/>
                <a:latin typeface="+mj-lt"/>
                <a:ea typeface="Verdana" pitchFamily="34" charset="0"/>
                <a:cs typeface="Verdana" pitchFamily="34" charset="0"/>
              </a:rPr>
              <a:t> PhD </a:t>
            </a:r>
            <a:r>
              <a:rPr kumimoji="0" lang="en-US" sz="2800" b="0" i="0" u="none" strike="noStrike" kern="1200" cap="none" spc="0" normalizeH="0" noProof="0" dirty="0" err="1" smtClean="0">
                <a:ln w="3175">
                  <a:noFill/>
                </a:ln>
                <a:effectLst/>
                <a:uLnTx/>
                <a:uFillTx/>
                <a:latin typeface="+mj-lt"/>
                <a:ea typeface="Verdana" pitchFamily="34" charset="0"/>
                <a:cs typeface="Verdana" pitchFamily="34" charset="0"/>
              </a:rPr>
              <a:t>i</a:t>
            </a:r>
            <a:r>
              <a:rPr lang="en-US" sz="2800" baseline="0" dirty="0" err="1" smtClean="0">
                <a:ln w="3175">
                  <a:noFill/>
                </a:ln>
                <a:latin typeface="+mj-lt"/>
                <a:ea typeface="Verdana" pitchFamily="34" charset="0"/>
                <a:cs typeface="Verdana" pitchFamily="34" charset="0"/>
              </a:rPr>
              <a:t>n</a:t>
            </a:r>
            <a:r>
              <a:rPr lang="en-US" sz="2800" baseline="0" dirty="0" smtClean="0">
                <a:ln w="3175">
                  <a:noFill/>
                </a:ln>
                <a:latin typeface="+mj-lt"/>
                <a:ea typeface="Verdana" pitchFamily="34" charset="0"/>
                <a:cs typeface="Verdana" pitchFamily="34" charset="0"/>
              </a:rPr>
              <a:t> computer</a:t>
            </a:r>
            <a:r>
              <a:rPr lang="en-US" sz="2800" dirty="0" smtClean="0">
                <a:ln w="3175">
                  <a:noFill/>
                </a:ln>
                <a:latin typeface="+mj-lt"/>
                <a:ea typeface="Verdana" pitchFamily="34" charset="0"/>
                <a:cs typeface="Verdana" pitchFamily="34" charset="0"/>
              </a:rPr>
              <a:t> vision, MIT 1963</a:t>
            </a:r>
          </a:p>
          <a:p>
            <a:pPr defTabSz="914363">
              <a:spcBef>
                <a:spcPct val="0"/>
              </a:spcBef>
            </a:pPr>
            <a:r>
              <a:rPr lang="en-US" sz="2800" dirty="0" smtClean="0"/>
              <a:t>Lawrence G. Roberts</a:t>
            </a:r>
            <a:endParaRPr lang="en-US" sz="2800" dirty="0" smtClean="0">
              <a:ln w="3175">
                <a:noFill/>
              </a:ln>
              <a:latin typeface="Segoe UI Light" pitchFamily="34" charset="0"/>
              <a:ea typeface="Verdana" pitchFamily="34" charset="0"/>
              <a:cs typeface="Verdana" pitchFamily="34" charset="0"/>
            </a:endParaRPr>
          </a:p>
          <a:p>
            <a:pPr defTabSz="914363">
              <a:spcBef>
                <a:spcPct val="0"/>
              </a:spcBef>
            </a:pPr>
            <a:r>
              <a:rPr lang="en-US" sz="2800" i="1" dirty="0" smtClean="0"/>
              <a:t>Machine perception of three-dimensional solids</a:t>
            </a:r>
            <a:endParaRPr kumimoji="0" lang="en-US" sz="2800" b="0" i="1" u="none" strike="noStrike" kern="1200" cap="none" spc="0" normalizeH="0" baseline="0" noProof="0" dirty="0" smtClean="0">
              <a:ln w="3175">
                <a:noFill/>
              </a:ln>
              <a:effectLst/>
              <a:uLnTx/>
              <a:uFillTx/>
              <a:latin typeface="Segoe UI Light" pitchFamily="34" charset="0"/>
              <a:ea typeface="Verdana" pitchFamily="34" charset="0"/>
              <a:cs typeface="Verdana" pitchFamily="34" charset="0"/>
            </a:endParaRPr>
          </a:p>
        </p:txBody>
      </p:sp>
      <p:sp>
        <p:nvSpPr>
          <p:cNvPr id="7" name="TextBox 6"/>
          <p:cNvSpPr txBox="1"/>
          <p:nvPr/>
        </p:nvSpPr>
        <p:spPr>
          <a:xfrm>
            <a:off x="1907704" y="5746673"/>
            <a:ext cx="7162800" cy="1295400"/>
          </a:xfrm>
          <a:prstGeom prst="rect">
            <a:avLst/>
          </a:prstGeom>
        </p:spPr>
        <p:txBody>
          <a:bodyPr vert="horz" wrap="squar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noProof="0" dirty="0" smtClean="0">
                <a:ln w="3175">
                  <a:noFill/>
                </a:ln>
                <a:effectLst/>
                <a:uLnTx/>
                <a:uFillTx/>
                <a:latin typeface="+mj-lt"/>
                <a:ea typeface="Verdana" pitchFamily="34" charset="0"/>
                <a:cs typeface="Verdana" pitchFamily="34" charset="0"/>
              </a:rPr>
              <a:t>Photograph</a:t>
            </a:r>
            <a:endParaRPr kumimoji="0" lang="en-US" sz="2800" b="0" i="0" u="none" strike="noStrike" kern="1200" cap="none" spc="0" normalizeH="0" baseline="0" noProof="0" dirty="0" smtClean="0">
              <a:ln w="3175">
                <a:noFill/>
              </a:ln>
              <a:effectLst/>
              <a:uLnTx/>
              <a:uFillTx/>
              <a:latin typeface="Segoe UI Light" pitchFamily="34" charset="0"/>
              <a:ea typeface="Verdana" pitchFamily="34" charset="0"/>
              <a:cs typeface="Verdana" pitchFamily="34" charset="0"/>
            </a:endParaRPr>
          </a:p>
        </p:txBody>
      </p:sp>
      <p:sp>
        <p:nvSpPr>
          <p:cNvPr id="9" name="TextBox 8"/>
          <p:cNvSpPr txBox="1"/>
          <p:nvPr/>
        </p:nvSpPr>
        <p:spPr>
          <a:xfrm>
            <a:off x="5940152" y="5728145"/>
            <a:ext cx="7162800" cy="1295400"/>
          </a:xfrm>
          <a:prstGeom prst="rect">
            <a:avLst/>
          </a:prstGeom>
        </p:spPr>
        <p:txBody>
          <a:bodyPr vert="horz" wrap="square" lIns="0" tIns="0" rIns="0" bIns="0" rtlCol="0" anchor="t" anchorCtr="0">
            <a:noAutofit/>
          </a:bodyPr>
          <a:lstStyle/>
          <a:p>
            <a:pPr marL="0" marR="0" indent="0" algn="l" defTabSz="914363"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noProof="0" dirty="0" smtClean="0">
                <a:ln w="3175">
                  <a:noFill/>
                </a:ln>
                <a:effectLst/>
                <a:uLnTx/>
                <a:uFillTx/>
                <a:latin typeface="+mj-lt"/>
                <a:ea typeface="Verdana" pitchFamily="34" charset="0"/>
                <a:cs typeface="Verdana" pitchFamily="34" charset="0"/>
              </a:rPr>
              <a:t>3D model</a:t>
            </a:r>
            <a:endParaRPr kumimoji="0" lang="en-US" sz="2800" b="0" i="0" u="none" strike="noStrike" kern="1200" cap="none" spc="0" normalizeH="0" baseline="0" noProof="0" dirty="0" smtClean="0">
              <a:ln w="3175">
                <a:noFill/>
              </a:ln>
              <a:effectLst/>
              <a:uLnTx/>
              <a:uFillTx/>
              <a:latin typeface="Segoe UI Light"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23528" y="3789040"/>
            <a:ext cx="8725083" cy="2426976"/>
          </a:xfrm>
          <a:prstGeom prst="rect">
            <a:avLst/>
          </a:prstGeom>
        </p:spPr>
      </p:pic>
      <p:sp>
        <p:nvSpPr>
          <p:cNvPr id="3" name="Title 2"/>
          <p:cNvSpPr>
            <a:spLocks noGrp="1"/>
          </p:cNvSpPr>
          <p:nvPr>
            <p:ph type="title" idx="4294967295"/>
          </p:nvPr>
        </p:nvSpPr>
        <p:spPr>
          <a:xfrm>
            <a:off x="0" y="360363"/>
            <a:ext cx="8364538" cy="509587"/>
          </a:xfrm>
          <a:prstGeom prst="rect">
            <a:avLst/>
          </a:prstGeom>
        </p:spPr>
        <p:txBody>
          <a:bodyPr/>
          <a:lstStyle/>
          <a:p>
            <a:r>
              <a:rPr lang="en-US" dirty="0" smtClean="0"/>
              <a:t>1980s:</a:t>
            </a:r>
            <a:r>
              <a:rPr lang="en-US" dirty="0" smtClean="0">
                <a:latin typeface="+mj-lt"/>
              </a:rPr>
              <a:t> 2D-3D Alignment</a:t>
            </a:r>
            <a:endParaRPr lang="en-US" dirty="0">
              <a:latin typeface="+mj-lt"/>
            </a:endParaRPr>
          </a:p>
        </p:txBody>
      </p:sp>
      <p:sp>
        <p:nvSpPr>
          <p:cNvPr id="7" name="TextBox 6"/>
          <p:cNvSpPr txBox="1"/>
          <p:nvPr/>
        </p:nvSpPr>
        <p:spPr>
          <a:xfrm>
            <a:off x="899592" y="5632538"/>
            <a:ext cx="4267200" cy="914400"/>
          </a:xfrm>
          <a:prstGeom prst="rect">
            <a:avLst/>
          </a:prstGeom>
        </p:spPr>
        <p:txBody>
          <a:bodyPr vert="horz" wrap="none" lIns="0" tIns="0" rIns="0" bIns="0" rtlCol="0" anchor="t" anchorCtr="0">
            <a:noAutofit/>
          </a:bodyPr>
          <a:lstStyle/>
          <a:p>
            <a:pPr defTabSz="914363">
              <a:spcBef>
                <a:spcPct val="0"/>
              </a:spcBef>
            </a:pPr>
            <a:endParaRPr lang="en-US" dirty="0" smtClean="0"/>
          </a:p>
          <a:p>
            <a:pPr defTabSz="914363">
              <a:spcBef>
                <a:spcPct val="0"/>
              </a:spcBef>
            </a:pPr>
            <a:r>
              <a:rPr lang="en-US" sz="2400" dirty="0" smtClean="0"/>
              <a:t>[Lowe AI 1987]</a:t>
            </a:r>
          </a:p>
          <a:p>
            <a:pPr defTabSz="914363">
              <a:spcBef>
                <a:spcPct val="0"/>
              </a:spcBef>
            </a:pPr>
            <a:endParaRPr lang="en-US" dirty="0" smtClean="0"/>
          </a:p>
          <a:p>
            <a:pPr defTabSz="914363">
              <a:spcBef>
                <a:spcPct val="0"/>
              </a:spcBef>
            </a:pPr>
            <a:endParaRPr kumimoji="0" lang="en-US"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endParaRPr>
          </a:p>
        </p:txBody>
      </p:sp>
      <p:pic>
        <p:nvPicPr>
          <p:cNvPr id="8" name="Picture 7"/>
          <p:cNvPicPr>
            <a:picLocks noChangeAspect="1"/>
          </p:cNvPicPr>
          <p:nvPr/>
        </p:nvPicPr>
        <p:blipFill rotWithShape="1">
          <a:blip r:embed="rId4"/>
          <a:srcRect t="50122"/>
          <a:stretch/>
        </p:blipFill>
        <p:spPr>
          <a:xfrm>
            <a:off x="4343400" y="7239000"/>
            <a:ext cx="6748309" cy="2216191"/>
          </a:xfrm>
          <a:prstGeom prst="rect">
            <a:avLst/>
          </a:prstGeom>
        </p:spPr>
      </p:pic>
      <p:pic>
        <p:nvPicPr>
          <p:cNvPr id="6" name="Picture 5"/>
          <p:cNvPicPr>
            <a:picLocks noChangeAspect="1"/>
          </p:cNvPicPr>
          <p:nvPr/>
        </p:nvPicPr>
        <p:blipFill rotWithShape="1">
          <a:blip r:embed="rId5"/>
          <a:srcRect l="2268" t="1688" r="46697" b="53127"/>
          <a:stretch/>
        </p:blipFill>
        <p:spPr>
          <a:xfrm>
            <a:off x="901186" y="1088901"/>
            <a:ext cx="3169308" cy="2321967"/>
          </a:xfrm>
          <a:prstGeom prst="rect">
            <a:avLst/>
          </a:prstGeom>
        </p:spPr>
      </p:pic>
      <p:pic>
        <p:nvPicPr>
          <p:cNvPr id="19" name="Picture 18" descr="huttenlocker.png"/>
          <p:cNvPicPr>
            <a:picLocks noChangeAspect="1"/>
          </p:cNvPicPr>
          <p:nvPr/>
        </p:nvPicPr>
        <p:blipFill rotWithShape="1">
          <a:blip r:embed="rId6"/>
          <a:srcRect l="4356" t="3921" r="3007" b="3566"/>
          <a:stretch/>
        </p:blipFill>
        <p:spPr>
          <a:xfrm>
            <a:off x="5119998" y="1088901"/>
            <a:ext cx="3016333" cy="2319318"/>
          </a:xfrm>
          <a:prstGeom prst="rect">
            <a:avLst/>
          </a:prstGeom>
        </p:spPr>
      </p:pic>
      <p:sp>
        <p:nvSpPr>
          <p:cNvPr id="2" name="TextBox 1"/>
          <p:cNvSpPr txBox="1"/>
          <p:nvPr/>
        </p:nvSpPr>
        <p:spPr>
          <a:xfrm>
            <a:off x="2485840" y="3399383"/>
            <a:ext cx="4801635" cy="461665"/>
          </a:xfrm>
          <a:prstGeom prst="rect">
            <a:avLst/>
          </a:prstGeom>
          <a:noFill/>
        </p:spPr>
        <p:txBody>
          <a:bodyPr wrap="none" rtlCol="0">
            <a:spAutoFit/>
          </a:bodyPr>
          <a:lstStyle/>
          <a:p>
            <a:r>
              <a:rPr lang="en-US" sz="2400" dirty="0"/>
              <a:t>[</a:t>
            </a:r>
            <a:r>
              <a:rPr lang="en-US" sz="2400" dirty="0" err="1"/>
              <a:t>Huttenlocher</a:t>
            </a:r>
            <a:r>
              <a:rPr lang="en-US" sz="2400" dirty="0"/>
              <a:t> and Ullman IJCV 1990</a:t>
            </a:r>
            <a:r>
              <a:rPr lang="en-US" sz="2400" dirty="0" smtClean="0"/>
              <a:t>]</a:t>
            </a:r>
            <a:endParaRPr lang="en-US" sz="2400" dirty="0"/>
          </a:p>
        </p:txBody>
      </p:sp>
      <p:sp>
        <p:nvSpPr>
          <p:cNvPr id="4" name="TextBox 3"/>
          <p:cNvSpPr txBox="1"/>
          <p:nvPr/>
        </p:nvSpPr>
        <p:spPr>
          <a:xfrm>
            <a:off x="467544" y="6381328"/>
            <a:ext cx="7109062" cy="830997"/>
          </a:xfrm>
          <a:prstGeom prst="rect">
            <a:avLst/>
          </a:prstGeom>
          <a:noFill/>
        </p:spPr>
        <p:txBody>
          <a:bodyPr wrap="none" rtlCol="0">
            <a:spAutoFit/>
          </a:bodyPr>
          <a:lstStyle/>
          <a:p>
            <a:r>
              <a:rPr lang="en-US" sz="2400" dirty="0" smtClean="0">
                <a:ea typeface="Arial" pitchFamily="-65" charset="0"/>
                <a:cs typeface="Arial" pitchFamily="-65" charset="0"/>
              </a:rPr>
              <a:t> </a:t>
            </a:r>
            <a:r>
              <a:rPr lang="en-US" sz="2400" dirty="0" smtClean="0"/>
              <a:t>[</a:t>
            </a:r>
            <a:r>
              <a:rPr lang="en-US" sz="2400" dirty="0"/>
              <a:t>Faugeras&amp;Hebert’86], </a:t>
            </a:r>
            <a:r>
              <a:rPr lang="en-US" sz="2400" dirty="0" smtClean="0"/>
              <a:t>[</a:t>
            </a:r>
            <a:r>
              <a:rPr lang="en-US" sz="2400" dirty="0"/>
              <a:t>Grimson&amp;Lozano-Perez’86], … </a:t>
            </a:r>
            <a:endParaRPr lang="en-US" sz="2400" dirty="0">
              <a:latin typeface="Arial"/>
              <a:ea typeface="Arial" pitchFamily="-65" charset="0"/>
              <a:cs typeface="Arial" pitchFamily="-65" charset="0"/>
            </a:endParaRPr>
          </a:p>
          <a:p>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smtClean="0"/>
              <a:t>Exact</a:t>
            </a:r>
            <a:r>
              <a:rPr lang="en-US" dirty="0" smtClean="0"/>
              <a:t> Instance alignment</a:t>
            </a:r>
            <a:endParaRPr lang="en-US" dirty="0"/>
          </a:p>
        </p:txBody>
      </p:sp>
      <p:pic>
        <p:nvPicPr>
          <p:cNvPr id="6" name="Picture 5"/>
          <p:cNvPicPr>
            <a:picLocks noChangeAspect="1"/>
          </p:cNvPicPr>
          <p:nvPr/>
        </p:nvPicPr>
        <p:blipFill>
          <a:blip r:embed="rId3"/>
          <a:stretch>
            <a:fillRect/>
          </a:stretch>
        </p:blipFill>
        <p:spPr>
          <a:xfrm>
            <a:off x="-4267200" y="1098495"/>
            <a:ext cx="3962401" cy="2062138"/>
          </a:xfrm>
          <a:prstGeom prst="rect">
            <a:avLst/>
          </a:prstGeom>
        </p:spPr>
      </p:pic>
      <p:sp>
        <p:nvSpPr>
          <p:cNvPr id="8" name="TextBox 7"/>
          <p:cNvSpPr txBox="1"/>
          <p:nvPr/>
        </p:nvSpPr>
        <p:spPr>
          <a:xfrm>
            <a:off x="914400" y="3352800"/>
            <a:ext cx="2556334" cy="369332"/>
          </a:xfrm>
          <a:prstGeom prst="rect">
            <a:avLst/>
          </a:prstGeom>
          <a:noFill/>
        </p:spPr>
        <p:txBody>
          <a:bodyPr wrap="none" rtlCol="0">
            <a:spAutoFit/>
          </a:bodyPr>
          <a:lstStyle/>
          <a:p>
            <a:r>
              <a:rPr lang="en-US" dirty="0" smtClean="0"/>
              <a:t>[</a:t>
            </a:r>
            <a:r>
              <a:rPr lang="en-US" dirty="0" err="1" smtClean="0"/>
              <a:t>Philbin</a:t>
            </a:r>
            <a:r>
              <a:rPr lang="en-US" dirty="0" smtClean="0"/>
              <a:t> et al. CVPR 2007]</a:t>
            </a:r>
            <a:endParaRPr lang="en-US" dirty="0"/>
          </a:p>
        </p:txBody>
      </p:sp>
      <p:sp>
        <p:nvSpPr>
          <p:cNvPr id="9" name="TextBox 8"/>
          <p:cNvSpPr txBox="1"/>
          <p:nvPr/>
        </p:nvSpPr>
        <p:spPr>
          <a:xfrm>
            <a:off x="684460" y="6248400"/>
            <a:ext cx="7707238" cy="1477328"/>
          </a:xfrm>
          <a:prstGeom prst="rect">
            <a:avLst/>
          </a:prstGeom>
          <a:noFill/>
        </p:spPr>
        <p:txBody>
          <a:bodyPr wrap="none" rtlCol="0">
            <a:spAutoFit/>
          </a:bodyPr>
          <a:lstStyle/>
          <a:p>
            <a:r>
              <a:rPr lang="en-US" dirty="0" smtClean="0"/>
              <a:t>See also [</a:t>
            </a:r>
            <a:r>
              <a:rPr lang="en-US" dirty="0" err="1" smtClean="0"/>
              <a:t>Rothganger</a:t>
            </a:r>
            <a:r>
              <a:rPr lang="en-US" dirty="0" smtClean="0"/>
              <a:t> et al. CVPR 2003] ,[Arandjelovic </a:t>
            </a:r>
            <a:r>
              <a:rPr lang="en-US" dirty="0" err="1" smtClean="0"/>
              <a:t>́and</a:t>
            </a:r>
            <a:r>
              <a:rPr lang="en-US" dirty="0" smtClean="0"/>
              <a:t> </a:t>
            </a:r>
            <a:r>
              <a:rPr lang="en-US" dirty="0" err="1" smtClean="0"/>
              <a:t>Zisserman</a:t>
            </a:r>
            <a:r>
              <a:rPr lang="en-US" dirty="0" smtClean="0"/>
              <a:t> ICCV 2011],</a:t>
            </a:r>
          </a:p>
          <a:p>
            <a:r>
              <a:rPr lang="en-US" dirty="0" smtClean="0"/>
              <a:t> [Li et al. ECCV 2012], [</a:t>
            </a:r>
            <a:r>
              <a:rPr lang="en-US" dirty="0" err="1" smtClean="0"/>
              <a:t>Snavely</a:t>
            </a:r>
            <a:r>
              <a:rPr lang="en-US" dirty="0" smtClean="0"/>
              <a:t> et al. SIGGRAPH 2006] …</a:t>
            </a:r>
          </a:p>
          <a:p>
            <a:endParaRPr lang="en-US" dirty="0" smtClean="0"/>
          </a:p>
          <a:p>
            <a:endParaRPr lang="en-US" dirty="0" smtClean="0"/>
          </a:p>
          <a:p>
            <a:endParaRPr lang="en-US" dirty="0"/>
          </a:p>
        </p:txBody>
      </p:sp>
      <p:pic>
        <p:nvPicPr>
          <p:cNvPr id="10" name="Picture 9"/>
          <p:cNvPicPr>
            <a:picLocks noChangeAspect="1"/>
          </p:cNvPicPr>
          <p:nvPr/>
        </p:nvPicPr>
        <p:blipFill>
          <a:blip r:embed="rId4"/>
          <a:stretch>
            <a:fillRect/>
          </a:stretch>
        </p:blipFill>
        <p:spPr>
          <a:xfrm>
            <a:off x="-3098798" y="3464871"/>
            <a:ext cx="2793999" cy="2250129"/>
          </a:xfrm>
          <a:prstGeom prst="rect">
            <a:avLst/>
          </a:prstGeom>
        </p:spPr>
      </p:pic>
      <p:sp>
        <p:nvSpPr>
          <p:cNvPr id="11" name="TextBox 10"/>
          <p:cNvSpPr txBox="1"/>
          <p:nvPr/>
        </p:nvSpPr>
        <p:spPr>
          <a:xfrm>
            <a:off x="5448531" y="3352800"/>
            <a:ext cx="2462333" cy="369332"/>
          </a:xfrm>
          <a:prstGeom prst="rect">
            <a:avLst/>
          </a:prstGeom>
          <a:noFill/>
        </p:spPr>
        <p:txBody>
          <a:bodyPr wrap="none" rtlCol="0">
            <a:spAutoFit/>
          </a:bodyPr>
          <a:lstStyle/>
          <a:p>
            <a:r>
              <a:rPr lang="en-US" dirty="0" smtClean="0"/>
              <a:t>[Sattler et al. ICCV 2011]</a:t>
            </a:r>
            <a:endParaRPr lang="en-US" dirty="0"/>
          </a:p>
        </p:txBody>
      </p:sp>
      <p:pic>
        <p:nvPicPr>
          <p:cNvPr id="12" name="Picture 11"/>
          <p:cNvPicPr>
            <a:picLocks noChangeAspect="1"/>
          </p:cNvPicPr>
          <p:nvPr/>
        </p:nvPicPr>
        <p:blipFill>
          <a:blip r:embed="rId5"/>
          <a:stretch>
            <a:fillRect/>
          </a:stretch>
        </p:blipFill>
        <p:spPr>
          <a:xfrm>
            <a:off x="4978400" y="3888624"/>
            <a:ext cx="3175000" cy="1902576"/>
          </a:xfrm>
          <a:prstGeom prst="rect">
            <a:avLst/>
          </a:prstGeom>
        </p:spPr>
      </p:pic>
      <p:sp>
        <p:nvSpPr>
          <p:cNvPr id="13" name="TextBox 12"/>
          <p:cNvSpPr txBox="1"/>
          <p:nvPr/>
        </p:nvSpPr>
        <p:spPr>
          <a:xfrm>
            <a:off x="974530" y="5774724"/>
            <a:ext cx="2415896" cy="369332"/>
          </a:xfrm>
          <a:prstGeom prst="rect">
            <a:avLst/>
          </a:prstGeom>
          <a:noFill/>
        </p:spPr>
        <p:txBody>
          <a:bodyPr wrap="none" rtlCol="0">
            <a:spAutoFit/>
          </a:bodyPr>
          <a:lstStyle/>
          <a:p>
            <a:r>
              <a:rPr lang="en-US" dirty="0" smtClean="0"/>
              <a:t>[</a:t>
            </a:r>
            <a:r>
              <a:rPr lang="en-US" dirty="0" err="1" smtClean="0"/>
              <a:t>Baatz</a:t>
            </a:r>
            <a:r>
              <a:rPr lang="en-US" dirty="0" smtClean="0"/>
              <a:t> et al. ECCV 2012]</a:t>
            </a:r>
            <a:endParaRPr lang="en-US" dirty="0"/>
          </a:p>
        </p:txBody>
      </p:sp>
      <p:sp>
        <p:nvSpPr>
          <p:cNvPr id="14" name="TextBox 13"/>
          <p:cNvSpPr txBox="1"/>
          <p:nvPr/>
        </p:nvSpPr>
        <p:spPr>
          <a:xfrm>
            <a:off x="5586998" y="5791200"/>
            <a:ext cx="2185401" cy="369332"/>
          </a:xfrm>
          <a:prstGeom prst="rect">
            <a:avLst/>
          </a:prstGeom>
          <a:noFill/>
        </p:spPr>
        <p:txBody>
          <a:bodyPr wrap="none" rtlCol="0">
            <a:spAutoFit/>
          </a:bodyPr>
          <a:lstStyle/>
          <a:p>
            <a:r>
              <a:rPr lang="en-US" dirty="0" smtClean="0"/>
              <a:t>[Lim et al. ICCV 2013]</a:t>
            </a:r>
            <a:endParaRPr lang="en-US" dirty="0"/>
          </a:p>
        </p:txBody>
      </p:sp>
      <p:pic>
        <p:nvPicPr>
          <p:cNvPr id="15" name="Picture 14"/>
          <p:cNvPicPr>
            <a:picLocks noChangeAspect="1"/>
          </p:cNvPicPr>
          <p:nvPr/>
        </p:nvPicPr>
        <p:blipFill>
          <a:blip r:embed="rId6"/>
          <a:stretch>
            <a:fillRect/>
          </a:stretch>
        </p:blipFill>
        <p:spPr>
          <a:xfrm>
            <a:off x="810878" y="3953893"/>
            <a:ext cx="2743200" cy="862342"/>
          </a:xfrm>
          <a:prstGeom prst="rect">
            <a:avLst/>
          </a:prstGeom>
        </p:spPr>
      </p:pic>
      <p:pic>
        <p:nvPicPr>
          <p:cNvPr id="16" name="Picture 15"/>
          <p:cNvPicPr>
            <a:picLocks noChangeAspect="1"/>
          </p:cNvPicPr>
          <p:nvPr/>
        </p:nvPicPr>
        <p:blipFill>
          <a:blip r:embed="rId7"/>
          <a:stretch>
            <a:fillRect/>
          </a:stretch>
        </p:blipFill>
        <p:spPr>
          <a:xfrm>
            <a:off x="820967" y="4777547"/>
            <a:ext cx="2743200" cy="937453"/>
          </a:xfrm>
          <a:prstGeom prst="rect">
            <a:avLst/>
          </a:prstGeom>
        </p:spPr>
      </p:pic>
      <p:pic>
        <p:nvPicPr>
          <p:cNvPr id="17" name="Picture 16"/>
          <p:cNvPicPr>
            <a:picLocks noChangeAspect="1"/>
          </p:cNvPicPr>
          <p:nvPr/>
        </p:nvPicPr>
        <p:blipFill>
          <a:blip r:embed="rId8"/>
          <a:stretch>
            <a:fillRect/>
          </a:stretch>
        </p:blipFill>
        <p:spPr>
          <a:xfrm>
            <a:off x="5008429" y="1002411"/>
            <a:ext cx="3027972" cy="2254305"/>
          </a:xfrm>
          <a:prstGeom prst="rect">
            <a:avLst/>
          </a:prstGeom>
        </p:spPr>
      </p:pic>
      <p:pic>
        <p:nvPicPr>
          <p:cNvPr id="18" name="Picture 17" descr="detailimg.png"/>
          <p:cNvPicPr>
            <a:picLocks noChangeAspect="1"/>
          </p:cNvPicPr>
          <p:nvPr/>
        </p:nvPicPr>
        <p:blipFill>
          <a:blip r:embed="rId9"/>
          <a:stretch>
            <a:fillRect/>
          </a:stretch>
        </p:blipFill>
        <p:spPr>
          <a:xfrm>
            <a:off x="457200" y="1106583"/>
            <a:ext cx="3450557" cy="2170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theme/theme1.xml><?xml version="1.0" encoding="utf-8"?>
<a:theme xmlns:a="http://schemas.openxmlformats.org/drawingml/2006/main" name="Mathieu AUBRY - IGN thesis committee 19102012">
  <a:themeElements>
    <a:clrScheme name="DA 1">
      <a:dk1>
        <a:srgbClr val="2D2D2D"/>
      </a:dk1>
      <a:lt1>
        <a:srgbClr val="FFFFFF"/>
      </a:lt1>
      <a:dk2>
        <a:srgbClr val="4B4B4B"/>
      </a:dk2>
      <a:lt2>
        <a:srgbClr val="D9D9D9"/>
      </a:lt2>
      <a:accent1>
        <a:srgbClr val="2D2D2D"/>
      </a:accent1>
      <a:accent2>
        <a:srgbClr val="4B4B4B"/>
      </a:accent2>
      <a:accent3>
        <a:srgbClr val="B7B7B7"/>
      </a:accent3>
      <a:accent4>
        <a:srgbClr val="DBDBDB"/>
      </a:accent4>
      <a:accent5>
        <a:srgbClr val="F2F2F2"/>
      </a:accent5>
      <a:accent6>
        <a:srgbClr val="FFFFFF"/>
      </a:accent6>
      <a:hlink>
        <a:srgbClr val="FF0000"/>
      </a:hlink>
      <a:folHlink>
        <a:srgbClr val="FF0000"/>
      </a:folHlink>
    </a:clrScheme>
    <a:fontScheme name="MCS">
      <a:majorFont>
        <a:latin typeface="Segoe Light"/>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a:reflection blurRad="6350" stA="52000" endA="300" endPos="35000" dir="5400000" sy="-100000" algn="bl" rotWithShape="0"/>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marL="0" marR="0" indent="0" algn="l" defTabSz="914363"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Mathieu-bluegrey.potx</Template>
  <TotalTime>152044</TotalTime>
  <Words>2829</Words>
  <Application>Microsoft Office PowerPoint</Application>
  <PresentationFormat>On-screen Show (4:3)</PresentationFormat>
  <Paragraphs>384</Paragraphs>
  <Slides>42</Slides>
  <Notes>40</Notes>
  <HiddenSlides>2</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46" baseType="lpstr">
      <vt:lpstr>Mathieu AUBRY - IGN thesis committee 19102012</vt:lpstr>
      <vt:lpstr>Office Theme</vt:lpstr>
      <vt:lpstr>1_Office Theme</vt:lpstr>
      <vt:lpstr>Equation</vt:lpstr>
      <vt:lpstr>Seeing 3D chairs:    Exemplar part-based 2D-3D alignment using a large dataset of CAD models</vt:lpstr>
      <vt:lpstr>Sit on the chair!</vt:lpstr>
      <vt:lpstr>Classification</vt:lpstr>
      <vt:lpstr>Detection</vt:lpstr>
      <vt:lpstr>Segmentation</vt:lpstr>
      <vt:lpstr>Our goal </vt:lpstr>
      <vt:lpstr>From the beginning of computer vision</vt:lpstr>
      <vt:lpstr>1980s: 2D-3D Alignment</vt:lpstr>
      <vt:lpstr>Exact Instance alignment</vt:lpstr>
      <vt:lpstr>2D category recognition </vt:lpstr>
      <vt:lpstr>3D category recognition</vt:lpstr>
      <vt:lpstr>Why chairs?</vt:lpstr>
      <vt:lpstr>Difficulty: style</vt:lpstr>
      <vt:lpstr>Approach: data-driven</vt:lpstr>
      <vt:lpstr>PowerPoint Presentation</vt:lpstr>
      <vt:lpstr>Difficulty: viewpoint</vt:lpstr>
      <vt:lpstr>Approach: use 3D models</vt:lpstr>
      <vt:lpstr>PowerPoint Presentation</vt:lpstr>
      <vt:lpstr>PowerPoint Presentation</vt:lpstr>
      <vt:lpstr>PowerPoint Presentation</vt:lpstr>
      <vt:lpstr>PowerPoint Presentation</vt:lpstr>
      <vt:lpstr>PowerPoint Presentation</vt:lpstr>
      <vt:lpstr>PowerPoint Presentation</vt:lpstr>
      <vt:lpstr>How to select discriminative parts?</vt:lpstr>
      <vt:lpstr>How to select discriminative parts?</vt:lpstr>
      <vt:lpstr>How to match CG to photograph?</vt:lpstr>
      <vt:lpstr>Approach: CG-to-photograph</vt:lpstr>
      <vt:lpstr>How to compare matches?</vt:lpstr>
      <vt:lpstr>PowerPoint Presentation</vt:lpstr>
      <vt:lpstr>PowerPoint Presentation</vt:lpstr>
      <vt:lpstr>PowerPoint Presentation</vt:lpstr>
      <vt:lpstr>PowerPoint Presentation</vt:lpstr>
      <vt:lpstr>PowerPoint Presentation</vt:lpstr>
      <vt:lpstr>PowerPoint Presentation</vt:lpstr>
      <vt:lpstr>Results</vt:lpstr>
      <vt:lpstr>Subjective human evaluation</vt:lpstr>
      <vt:lpstr>Subjective human evaluation</vt:lpstr>
      <vt:lpstr>Our related ToG 2014 paper (to be presented at SIGGRAPH 14)</vt:lpstr>
      <vt:lpstr>PowerPoint Presentation</vt:lpstr>
      <vt:lpstr>Questions ?</vt:lpstr>
      <vt:lpstr>Insight</vt:lpstr>
      <vt:lpstr>Approach</vt:lpstr>
    </vt:vector>
  </TitlesOfParts>
  <Company>inria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mathieu aubry</dc:creator>
  <cp:lastModifiedBy>MA</cp:lastModifiedBy>
  <cp:revision>2721</cp:revision>
  <cp:lastPrinted>2014-06-30T09:41:33Z</cp:lastPrinted>
  <dcterms:created xsi:type="dcterms:W3CDTF">2014-06-17T14:16:22Z</dcterms:created>
  <dcterms:modified xsi:type="dcterms:W3CDTF">2014-07-08T12:26:35Z</dcterms:modified>
</cp:coreProperties>
</file>