
<file path=[Content_Types].xml><?xml version="1.0" encoding="utf-8"?>
<Types xmlns="http://schemas.openxmlformats.org/package/2006/content-types"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50.xml" ContentType="application/vnd.openxmlformats-officedocument.presentationml.slide+xml"/>
  <Override PartName="/ppt/slides/slide18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60.xml" ContentType="application/vnd.openxmlformats-officedocument.presentationml.slide+xml"/>
  <Override PartName="/ppt/slides/slide28.xml" ContentType="application/vnd.openxmlformats-officedocument.presentationml.slide+xml"/>
  <Override PartName="/ppt/slides/slide37.xml" ContentType="application/vnd.openxmlformats-officedocument.presentationml.slide+xml"/>
  <Override PartName="/ppt/slides/slide70.xml" ContentType="application/vnd.openxmlformats-officedocument.presentationml.slide+xml"/>
  <Override PartName="/ppt/notesSlides/notesSlide45.xml" ContentType="application/vnd.openxmlformats-officedocument.presentationml.notesSlide+xml"/>
  <Override PartName="/ppt/slides/slide9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66.xml" ContentType="application/vnd.openxmlformats-officedocument.presentationml.slide+xml"/>
  <Override PartName="/ppt/theme/theme1.xml" ContentType="application/vnd.openxmlformats-officedocument.theme+xml"/>
  <Override PartName="/ppt/notesSlides/notesSlide2.xml" ContentType="application/vnd.openxmlformats-officedocument.presentationml.notesSlide+xml"/>
  <Override PartName="/ppt/slides/slide75.xml" ContentType="application/vnd.openxmlformats-officedocument.presentationml.slide+xml"/>
  <Default Extension="jpeg" ContentType="image/jpeg"/>
  <Override PartName="/ppt/notesSlides/notesSlide11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notesSlides/notesSlide40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42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51.xml" ContentType="application/vnd.openxmlformats-officedocument.presentationml.slide+xml"/>
  <Override PartName="/ppt/slides/slide19.xml" ContentType="application/vnd.openxmlformats-officedocument.presentationml.slide+xml"/>
  <Override PartName="/ppt/notesSlides/notesSlide27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61.xml" ContentType="application/vnd.openxmlformats-officedocument.presentationml.slide+xml"/>
  <Override PartName="/ppt/slides/slide29.xml" ContentType="application/vnd.openxmlformats-officedocument.presentationml.slide+xml"/>
  <Override PartName="/ppt/notesSlides/notesSlide36.xml" ContentType="application/vnd.openxmlformats-officedocument.presentationml.notesSlide+xml"/>
  <Override PartName="/ppt/slides/slide38.xml" ContentType="application/vnd.openxmlformats-officedocument.presentationml.slide+xml"/>
  <Override PartName="/ppt/slides/slide71.xml" ContentType="application/vnd.openxmlformats-officedocument.presentationml.slide+xml"/>
  <Override PartName="/ppt/notesSlides/notesSlide46.xml" ContentType="application/vnd.openxmlformats-officedocument.presentationml.notes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7.xml" ContentType="application/vnd.openxmlformats-officedocument.presentationml.slide+xml"/>
  <Override PartName="/ppt/theme/theme2.xml" ContentType="application/vnd.openxmlformats-officedocument.theme+xml"/>
  <Override PartName="/ppt/notesSlides/notesSlide3.xml" ContentType="application/vnd.openxmlformats-officedocument.presentationml.notesSlide+xml"/>
  <Override PartName="/ppt/slides/slide76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notesSlides/notesSlide32.xml" ContentType="application/vnd.openxmlformats-officedocument.presentationml.notesSlide+xml"/>
  <Override PartName="/ppt/slides/slide33.xml" ContentType="application/vnd.openxmlformats-officedocument.presentationml.slide+xml"/>
  <Override PartName="/ppt/slides/slide5.xml" ContentType="application/vnd.openxmlformats-officedocument.presentationml.slide+xml"/>
  <Override PartName="/ppt/notesSlides/notesSlide4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s/slide43.xml" ContentType="application/vnd.openxmlformats-officedocument.presentationml.slide+xml"/>
  <Default Extension="xml" ContentType="application/xml"/>
  <Override PartName="/ppt/notesSlides/notesSlide18.xml" ContentType="application/vnd.openxmlformats-officedocument.presentationml.notesSlide+xml"/>
  <Override PartName="/ppt/tableStyles.xml" ContentType="application/vnd.openxmlformats-officedocument.presentationml.tableStyles+xml"/>
  <Override PartName="/ppt/slides/slide52.xml" ContentType="application/vnd.openxmlformats-officedocument.presentationml.slide+xml"/>
  <Override PartName="/ppt/notesSlides/notesSlide51.xml" ContentType="application/vnd.openxmlformats-officedocument.presentationml.notesSlide+xml"/>
  <Override PartName="/ppt/notesSlides/notesSlide28.xml" ContentType="application/vnd.openxmlformats-officedocument.presentationml.notesSlide+xml"/>
  <Override PartName="/ppt/slides/slide62.xml" ContentType="application/vnd.openxmlformats-officedocument.presentationml.slide+xml"/>
  <Override PartName="/ppt/notesSlides/notesSlide37.xml" ContentType="application/vnd.openxmlformats-officedocument.presentationml.notesSlide+xml"/>
  <Override PartName="/docProps/app.xml" ContentType="application/vnd.openxmlformats-officedocument.extended-properties+xml"/>
  <Override PartName="/ppt/slides/slide39.xml" ContentType="application/vnd.openxmlformats-officedocument.presentationml.slide+xml"/>
  <Override PartName="/ppt/notesSlides/notesSlide47.xml" ContentType="application/vnd.openxmlformats-officedocument.presentationml.notesSlide+xml"/>
  <Override PartName="/ppt/slides/slide49.xml" ContentType="application/vnd.openxmlformats-officedocument.presentationml.slide+xml"/>
  <Override PartName="/ppt/slides/slide58.xml" ContentType="application/vnd.openxmlformats-officedocument.presentationml.slide+xml"/>
  <Override PartName="/docProps/core.xml" ContentType="application/vnd.openxmlformats-package.core-properties+xml"/>
  <Override PartName="/ppt/slides/slide68.xml" ContentType="application/vnd.openxmlformats-officedocument.presentationml.slide+xml"/>
  <Override PartName="/ppt/theme/theme3.xml" ContentType="application/vnd.openxmlformats-officedocument.theme+xml"/>
  <Override PartName="/ppt/notesSlides/notesSlide4.xml" ContentType="application/vnd.openxmlformats-officedocument.presentationml.notesSlide+xml"/>
  <Override PartName="/ppt/slides/slide77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3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34.xml" ContentType="application/vnd.openxmlformats-officedocument.presentationml.slide+xml"/>
  <Override PartName="/ppt/slides/slide6.xml" ContentType="application/vnd.openxmlformats-officedocument.presentationml.slide+xml"/>
  <Override PartName="/ppt/notesSlides/notesSlide4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44.xml" ContentType="application/vnd.openxmlformats-officedocument.presentationml.slide+xml"/>
  <Default Extension="png" ContentType="image/png"/>
  <Override PartName="/ppt/notesSlides/notesSlide19.xml" ContentType="application/vnd.openxmlformats-officedocument.presentationml.notesSlide+xml"/>
  <Override PartName="/ppt/slides/slide53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63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72.xml" ContentType="application/vnd.openxmlformats-officedocument.presentationml.slide+xml"/>
  <Override PartName="/ppt/notesSlides/notesSlide48.xml" ContentType="application/vnd.openxmlformats-officedocument.presentationml.notesSlide+xml"/>
  <Override PartName="/ppt/slides/slide59.xml" ContentType="application/vnd.openxmlformats-officedocument.presentationml.slide+xml"/>
  <Override PartName="/ppt/slides/slide69.xml" ContentType="application/vnd.openxmlformats-officedocument.presentationml.slide+xml"/>
  <Override PartName="/ppt/theme/theme4.xml" ContentType="application/vnd.openxmlformats-officedocument.theme+xml"/>
  <Override PartName="/ppt/notesSlides/notesSlide5.xml" ContentType="application/vnd.openxmlformats-officedocument.presentationml.notesSlide+xml"/>
  <Override PartName="/ppt/slides/slide10.xml" ContentType="application/vnd.openxmlformats-officedocument.presentationml.slide+xml"/>
  <Override PartName="/ppt/slides/slide20.xml" ContentType="application/vnd.openxmlformats-officedocument.presentationml.slide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4.xml" ContentType="application/vnd.openxmlformats-officedocument.presentationml.notesSlide+xml"/>
  <Override PartName="/ppt/viewProps.xml" ContentType="application/vnd.openxmlformats-officedocument.presentationml.viewProps+xml"/>
  <Default Extension="rels" ContentType="application/vnd.openxmlformats-package.relationships+xml"/>
  <Override PartName="/ppt/slides/slide26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35.xml" ContentType="application/vnd.openxmlformats-officedocument.presentationml.slide+xml"/>
  <Override PartName="/ppt/slides/slide7.xml" ContentType="application/vnd.openxmlformats-officedocument.presentationml.slide+xml"/>
  <Override PartName="/ppt/notesSlides/notesSlide43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slides/slide73.xml" ContentType="application/vnd.openxmlformats-officedocument.presentationml.slide+xml"/>
  <Override PartName="/ppt/notesSlides/notesSlide49.xml" ContentType="application/vnd.openxmlformats-officedocument.presentationml.notesSlide+xml"/>
  <Override PartName="/ppt/presentation.xml" ContentType="application/vnd.openxmlformats-officedocument.presentationml.presentation.main+xml"/>
  <Override PartName="/ppt/theme/theme5.xml" ContentType="application/vnd.openxmlformats-officedocument.theme+xml"/>
  <Override PartName="/ppt/notesSlides/notesSlide6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2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35.xml" ContentType="application/vnd.openxmlformats-officedocument.presentationml.notesSlide+xml"/>
  <Override PartName="/ppt/slides/slide36.xml" ContentType="application/vnd.openxmlformats-officedocument.presentationml.slide+xml"/>
  <Override PartName="/ppt/slides/slide8.xml" ContentType="application/vnd.openxmlformats-officedocument.presentationml.slide+xml"/>
  <Override PartName="/ppt/notesSlides/notesSlide44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74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65" r:id="rId2"/>
    <p:sldMasterId id="2147483668" r:id="rId3"/>
    <p:sldMasterId id="2147483672" r:id="rId4"/>
  </p:sldMasterIdLst>
  <p:notesMasterIdLst>
    <p:notesMasterId r:id="rId82"/>
  </p:notesMasterIdLst>
  <p:sldIdLst>
    <p:sldId id="257" r:id="rId5"/>
    <p:sldId id="359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358" r:id="rId30"/>
    <p:sldId id="360" r:id="rId31"/>
    <p:sldId id="361" r:id="rId32"/>
    <p:sldId id="283" r:id="rId33"/>
    <p:sldId id="362" r:id="rId34"/>
    <p:sldId id="363" r:id="rId35"/>
    <p:sldId id="284" r:id="rId36"/>
    <p:sldId id="295" r:id="rId37"/>
    <p:sldId id="296" r:id="rId38"/>
    <p:sldId id="285" r:id="rId39"/>
    <p:sldId id="331" r:id="rId40"/>
    <p:sldId id="286" r:id="rId41"/>
    <p:sldId id="298" r:id="rId42"/>
    <p:sldId id="357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288" r:id="rId52"/>
    <p:sldId id="310" r:id="rId53"/>
    <p:sldId id="311" r:id="rId54"/>
    <p:sldId id="312" r:id="rId55"/>
    <p:sldId id="313" r:id="rId56"/>
    <p:sldId id="351" r:id="rId57"/>
    <p:sldId id="356" r:id="rId58"/>
    <p:sldId id="352" r:id="rId59"/>
    <p:sldId id="353" r:id="rId60"/>
    <p:sldId id="354" r:id="rId61"/>
    <p:sldId id="355" r:id="rId62"/>
    <p:sldId id="317" r:id="rId63"/>
    <p:sldId id="324" r:id="rId64"/>
    <p:sldId id="327" r:id="rId65"/>
    <p:sldId id="326" r:id="rId66"/>
    <p:sldId id="289" r:id="rId67"/>
    <p:sldId id="290" r:id="rId68"/>
    <p:sldId id="291" r:id="rId69"/>
    <p:sldId id="292" r:id="rId70"/>
    <p:sldId id="330" r:id="rId71"/>
    <p:sldId id="345" r:id="rId72"/>
    <p:sldId id="346" r:id="rId73"/>
    <p:sldId id="347" r:id="rId74"/>
    <p:sldId id="348" r:id="rId75"/>
    <p:sldId id="343" r:id="rId76"/>
    <p:sldId id="349" r:id="rId77"/>
    <p:sldId id="350" r:id="rId78"/>
    <p:sldId id="293" r:id="rId79"/>
    <p:sldId id="294" r:id="rId80"/>
    <p:sldId id="332" r:id="rId8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 useTimings="0">
    <p:present/>
    <p:sldAll/>
    <p:penClr>
      <a:schemeClr val="tx1"/>
    </p:penClr>
  </p:showPr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17" d="100"/>
          <a:sy n="117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3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70" Type="http://schemas.openxmlformats.org/officeDocument/2006/relationships/slide" Target="slides/slide66.xml"/><Relationship Id="rId71" Type="http://schemas.openxmlformats.org/officeDocument/2006/relationships/slide" Target="slides/slide67.xml"/><Relationship Id="rId72" Type="http://schemas.openxmlformats.org/officeDocument/2006/relationships/slide" Target="slides/slide68.xml"/><Relationship Id="rId73" Type="http://schemas.openxmlformats.org/officeDocument/2006/relationships/slide" Target="slides/slide69.xml"/><Relationship Id="rId74" Type="http://schemas.openxmlformats.org/officeDocument/2006/relationships/slide" Target="slides/slide70.xml"/><Relationship Id="rId75" Type="http://schemas.openxmlformats.org/officeDocument/2006/relationships/slide" Target="slides/slide71.xml"/><Relationship Id="rId76" Type="http://schemas.openxmlformats.org/officeDocument/2006/relationships/slide" Target="slides/slide72.xml"/><Relationship Id="rId77" Type="http://schemas.openxmlformats.org/officeDocument/2006/relationships/slide" Target="slides/slide73.xml"/><Relationship Id="rId78" Type="http://schemas.openxmlformats.org/officeDocument/2006/relationships/slide" Target="slides/slide74.xml"/><Relationship Id="rId79" Type="http://schemas.openxmlformats.org/officeDocument/2006/relationships/slide" Target="slides/slide7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slide" Target="slides/slide58.xml"/><Relationship Id="rId63" Type="http://schemas.openxmlformats.org/officeDocument/2006/relationships/slide" Target="slides/slide59.xml"/><Relationship Id="rId64" Type="http://schemas.openxmlformats.org/officeDocument/2006/relationships/slide" Target="slides/slide60.xml"/><Relationship Id="rId65" Type="http://schemas.openxmlformats.org/officeDocument/2006/relationships/slide" Target="slides/slide61.xml"/><Relationship Id="rId66" Type="http://schemas.openxmlformats.org/officeDocument/2006/relationships/slide" Target="slides/slide62.xml"/><Relationship Id="rId67" Type="http://schemas.openxmlformats.org/officeDocument/2006/relationships/slide" Target="slides/slide63.xml"/><Relationship Id="rId68" Type="http://schemas.openxmlformats.org/officeDocument/2006/relationships/slide" Target="slides/slide64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1" Type="http://schemas.openxmlformats.org/officeDocument/2006/relationships/slide" Target="slides/slide77.xml"/><Relationship Id="rId82" Type="http://schemas.openxmlformats.org/officeDocument/2006/relationships/notesMaster" Target="notesMasters/notesMaster1.xml"/><Relationship Id="rId83" Type="http://schemas.openxmlformats.org/officeDocument/2006/relationships/printerSettings" Target="printerSettings/printerSettings1.bin"/><Relationship Id="rId84" Type="http://schemas.openxmlformats.org/officeDocument/2006/relationships/presProps" Target="presProps.xml"/><Relationship Id="rId85" Type="http://schemas.openxmlformats.org/officeDocument/2006/relationships/viewProps" Target="viewProps.xml"/><Relationship Id="rId86" Type="http://schemas.openxmlformats.org/officeDocument/2006/relationships/theme" Target="theme/theme1.xml"/><Relationship Id="rId8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E46A4-887F-8A48-8D9D-847D3F005DEF}" type="datetimeFigureOut">
              <a:rPr lang="en-US" smtClean="0"/>
              <a:pPr/>
              <a:t>11/7/11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D0C94-4B50-794A-B71B-C96561E384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39D443-D42B-F34F-A5A9-5096B012E2E5}" type="slidenum">
              <a:rPr lang="en-US">
                <a:solidFill>
                  <a:prstClr val="white"/>
                </a:solidFill>
              </a:rPr>
              <a:pPr/>
              <a:t>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-65" charset="0"/>
                <a:ea typeface="Arial" pitchFamily="-65" charset="0"/>
                <a:cs typeface="Arial" pitchFamily="-65" charset="0"/>
              </a:rPr>
              <a:t>To do for next talk iteration:</a:t>
            </a:r>
          </a:p>
          <a:p>
            <a:pPr eaLnBrk="1" hangingPunct="1"/>
            <a:endParaRPr lang="en-US" dirty="0" smtClean="0">
              <a:latin typeface="Arial" pitchFamily="-65" charset="0"/>
              <a:ea typeface="Arial" pitchFamily="-65" charset="0"/>
              <a:cs typeface="Arial" pitchFamily="-65" charset="0"/>
            </a:endParaRPr>
          </a:p>
          <a:p>
            <a:pPr eaLnBrk="1" hangingPunct="1"/>
            <a:r>
              <a:rPr lang="en-US" dirty="0" smtClean="0">
                <a:latin typeface="Arial" pitchFamily="-65" charset="0"/>
                <a:ea typeface="Arial" pitchFamily="-65" charset="0"/>
                <a:cs typeface="Arial" pitchFamily="-65" charset="0"/>
              </a:rPr>
              <a:t>Focus on the fact that this is a prototype</a:t>
            </a:r>
            <a:r>
              <a:rPr lang="en-US" baseline="0" dirty="0" smtClean="0">
                <a:latin typeface="Arial" pitchFamily="-65" charset="0"/>
                <a:ea typeface="Arial" pitchFamily="-65" charset="0"/>
                <a:cs typeface="Arial" pitchFamily="-65" charset="0"/>
              </a:rPr>
              <a:t> system that needs to be scaled up for retrieval (end goal is not to just run on a </a:t>
            </a:r>
            <a:r>
              <a:rPr lang="en-US" baseline="0" smtClean="0">
                <a:latin typeface="Arial" pitchFamily="-65" charset="0"/>
                <a:ea typeface="Arial" pitchFamily="-65" charset="0"/>
                <a:cs typeface="Arial" pitchFamily="-65" charset="0"/>
              </a:rPr>
              <a:t>few images).</a:t>
            </a:r>
            <a:endParaRPr lang="en-US" baseline="0" dirty="0" smtClean="0">
              <a:latin typeface="Arial" pitchFamily="-65" charset="0"/>
              <a:ea typeface="Arial" pitchFamily="-65" charset="0"/>
              <a:cs typeface="Arial" pitchFamily="-65" charset="0"/>
            </a:endParaRPr>
          </a:p>
          <a:p>
            <a:pPr eaLnBrk="1" hangingPunct="1"/>
            <a:r>
              <a:rPr lang="en-US" baseline="0" dirty="0" smtClean="0">
                <a:latin typeface="Arial" pitchFamily="-65" charset="0"/>
                <a:ea typeface="Arial" pitchFamily="-65" charset="0"/>
                <a:cs typeface="Arial" pitchFamily="-65" charset="0"/>
              </a:rPr>
              <a:t>Core techniques investigated here (robustness to viewpoint, style, illumination) are useful for other systems.</a:t>
            </a:r>
          </a:p>
          <a:p>
            <a:pPr eaLnBrk="1" hangingPunct="1"/>
            <a:r>
              <a:rPr lang="en-US" baseline="0" dirty="0" smtClean="0">
                <a:latin typeface="Arial" pitchFamily="-65" charset="0"/>
                <a:ea typeface="Arial" pitchFamily="-65" charset="0"/>
                <a:cs typeface="Arial" pitchFamily="-65" charset="0"/>
              </a:rPr>
              <a:t>Possibly weight correspondences in the center.</a:t>
            </a:r>
            <a:endParaRPr lang="en-US" dirty="0" smtClean="0">
              <a:latin typeface="Arial" pitchFamily="-65" charset="0"/>
              <a:ea typeface="Arial" pitchFamily="-65" charset="0"/>
              <a:cs typeface="Arial" pitchFamily="-65" charset="0"/>
            </a:endParaRPr>
          </a:p>
          <a:p>
            <a:pPr eaLnBrk="1" hangingPunct="1"/>
            <a:endParaRPr lang="en-US" dirty="0" smtClean="0">
              <a:latin typeface="Arial" pitchFamily="-65" charset="0"/>
              <a:ea typeface="Arial" pitchFamily="-65" charset="0"/>
              <a:cs typeface="Arial" pitchFamily="-65" charset="0"/>
            </a:endParaRPr>
          </a:p>
          <a:p>
            <a:pPr marL="228600" indent="-228600" eaLnBrk="1" hangingPunct="1">
              <a:buAutoNum type="arabicPeriod"/>
            </a:pPr>
            <a:r>
              <a:rPr lang="en-US" dirty="0" smtClean="0">
                <a:latin typeface="Arial" pitchFamily="-65" charset="0"/>
                <a:ea typeface="Arial" pitchFamily="-65" charset="0"/>
                <a:cs typeface="Arial" pitchFamily="-65" charset="0"/>
              </a:rPr>
              <a:t>include more information on ridges and valleys</a:t>
            </a:r>
          </a:p>
          <a:p>
            <a:pPr marL="228600" indent="-228600" eaLnBrk="1" hangingPunct="1">
              <a:buAutoNum type="arabicPeriod"/>
            </a:pPr>
            <a:r>
              <a:rPr lang="en-US" dirty="0" smtClean="0">
                <a:latin typeface="Arial" pitchFamily="-65" charset="0"/>
                <a:ea typeface="Arial" pitchFamily="-65" charset="0"/>
                <a:cs typeface="Arial" pitchFamily="-65" charset="0"/>
              </a:rPr>
              <a:t>emphasize asymmetry in cost function</a:t>
            </a:r>
          </a:p>
          <a:p>
            <a:pPr marL="228600" indent="-228600" eaLnBrk="1" hangingPunct="1">
              <a:buAutoNum type="arabicPeriod"/>
            </a:pPr>
            <a:r>
              <a:rPr lang="en-US" dirty="0" smtClean="0">
                <a:latin typeface="Arial" pitchFamily="-65" charset="0"/>
                <a:ea typeface="Arial" pitchFamily="-65" charset="0"/>
                <a:cs typeface="Arial" pitchFamily="-65" charset="0"/>
              </a:rPr>
              <a:t>make "ray cast" connection and include slide showing PnP (2D-3D correspondences)</a:t>
            </a:r>
          </a:p>
          <a:p>
            <a:pPr marL="228600" indent="-228600" eaLnBrk="1" hangingPunct="1">
              <a:buAutoNum type="arabicPeriod"/>
            </a:pPr>
            <a:r>
              <a:rPr lang="en-US" baseline="0" dirty="0" smtClean="0">
                <a:latin typeface="Arial" pitchFamily="-65" charset="0"/>
                <a:ea typeface="Arial" pitchFamily="-65" charset="0"/>
                <a:cs typeface="Arial" pitchFamily="-65" charset="0"/>
              </a:rPr>
              <a:t>Include thumbnails for prior work</a:t>
            </a:r>
          </a:p>
          <a:p>
            <a:pPr marL="228600" indent="-228600" eaLnBrk="1" hangingPunct="1">
              <a:buAutoNum type="arabicPeriod"/>
            </a:pPr>
            <a:r>
              <a:rPr lang="en-US" dirty="0" smtClean="0">
                <a:latin typeface="Arial" pitchFamily="-65" charset="0"/>
                <a:ea typeface="Arial" pitchFamily="-65" charset="0"/>
                <a:cs typeface="Arial" pitchFamily="-65" charset="0"/>
              </a:rPr>
              <a:t>Make better Pompeii timeline</a:t>
            </a:r>
          </a:p>
          <a:p>
            <a:pPr marL="228600" indent="-228600" eaLnBrk="1" hangingPunct="1">
              <a:buAutoNum type="arabicPeriod"/>
            </a:pPr>
            <a:r>
              <a:rPr lang="en-US" dirty="0" smtClean="0">
                <a:latin typeface="Arial" pitchFamily="-65" charset="0"/>
                <a:ea typeface="Arial" pitchFamily="-65" charset="0"/>
                <a:cs typeface="Arial" pitchFamily="-65" charset="0"/>
              </a:rPr>
              <a:t>Update</a:t>
            </a:r>
            <a:r>
              <a:rPr lang="en-US" baseline="0" dirty="0" smtClean="0">
                <a:latin typeface="Arial" pitchFamily="-65" charset="0"/>
                <a:ea typeface="Arial" pitchFamily="-65" charset="0"/>
                <a:cs typeface="Arial" pitchFamily="-65" charset="0"/>
              </a:rPr>
              <a:t> results when newer ones are available</a:t>
            </a:r>
          </a:p>
          <a:p>
            <a:pPr marL="228600" indent="-228600" eaLnBrk="1" hangingPunct="1">
              <a:buAutoNum type="arabicPeriod"/>
            </a:pPr>
            <a:r>
              <a:rPr lang="en-US" baseline="0" dirty="0" smtClean="0">
                <a:latin typeface="Arial" pitchFamily="-65" charset="0"/>
                <a:ea typeface="Arial" pitchFamily="-65" charset="0"/>
                <a:cs typeface="Arial" pitchFamily="-65" charset="0"/>
              </a:rPr>
              <a:t>Include interest points for photographs and painting</a:t>
            </a:r>
            <a:endParaRPr lang="en-US" dirty="0" smtClean="0">
              <a:latin typeface="Arial" pitchFamily="-65" charset="0"/>
              <a:ea typeface="Arial" pitchFamily="-65" charset="0"/>
              <a:cs typeface="Arial" pitchFamily="-65" charset="0"/>
            </a:endParaRPr>
          </a:p>
          <a:p>
            <a:pPr marL="228600" indent="-228600" eaLnBrk="1" hangingPunct="1">
              <a:buAutoNum type="arabicPeriod"/>
            </a:pPr>
            <a:endParaRPr lang="en-US" dirty="0"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D87485-1EC8-544E-9581-FE67CA8FB122}" type="slidenum">
              <a:rPr lang="en-US">
                <a:solidFill>
                  <a:prstClr val="white"/>
                </a:solidFill>
              </a:rPr>
              <a:pPr/>
              <a:t>12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9B280D-7B94-2549-A31F-70C2EB9BF5A8}" type="slidenum">
              <a:rPr lang="en-US">
                <a:solidFill>
                  <a:prstClr val="white"/>
                </a:solidFill>
              </a:rPr>
              <a:pPr/>
              <a:t>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18B9B6-604A-1E4C-AAEA-48BEF1DD5FA1}" type="slidenum">
              <a:rPr lang="en-US">
                <a:solidFill>
                  <a:prstClr val="white"/>
                </a:solidFill>
              </a:rPr>
              <a:pPr/>
              <a:t>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3A6D75-A03B-E24C-BC87-5C34A988C5F4}" type="slidenum">
              <a:rPr lang="en-US">
                <a:solidFill>
                  <a:prstClr val="white"/>
                </a:solidFill>
              </a:rPr>
              <a:pPr/>
              <a:t>15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9B11FC-FAEB-5A46-AD38-C5D771DB4B90}" type="slidenum">
              <a:rPr lang="en-US">
                <a:solidFill>
                  <a:prstClr val="white"/>
                </a:solidFill>
              </a:rPr>
              <a:pPr/>
              <a:t>16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CB4D29-8971-5A4A-84A2-61F1383AEBB3}" type="slidenum">
              <a:rPr lang="en-US">
                <a:solidFill>
                  <a:prstClr val="white"/>
                </a:solidFill>
              </a:rPr>
              <a:pPr/>
              <a:t>17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026D52-364F-834E-9D42-186557056394}" type="slidenum">
              <a:rPr lang="en-US">
                <a:solidFill>
                  <a:prstClr val="white"/>
                </a:solidFill>
              </a:rPr>
              <a:pPr/>
              <a:t>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6BEBC9-DD62-F34A-9EE0-297BD4B554F4}" type="slidenum">
              <a:rPr lang="en-US">
                <a:solidFill>
                  <a:prstClr val="white"/>
                </a:solidFill>
              </a:rPr>
              <a:pPr/>
              <a:t>19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A59C50-D29D-F444-A00D-5D04FCDB0C38}" type="slidenum">
              <a:rPr lang="en-US">
                <a:solidFill>
                  <a:prstClr val="white"/>
                </a:solidFill>
              </a:rPr>
              <a:pPr/>
              <a:t>20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70FC77-F911-5248-931A-E6D40585E2F9}" type="slidenum">
              <a:rPr lang="en-US">
                <a:solidFill>
                  <a:prstClr val="white"/>
                </a:solidFill>
              </a:rPr>
              <a:pPr/>
              <a:t>21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Current</a:t>
            </a:r>
            <a:r>
              <a:rPr lang="en-US" baseline="0" dirty="0" smtClean="0"/>
              <a:t> structure from motion techniques only handle photographs.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2AF5C8-C890-094E-A174-8E0FFC3871CE}" type="slidenum">
              <a:rPr lang="en-US">
                <a:solidFill>
                  <a:prstClr val="white"/>
                </a:solidFill>
              </a:rPr>
              <a:pPr/>
              <a:t>22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584B92-B0AE-1448-BD58-9512EE43A20A}" type="slidenum">
              <a:rPr lang="en-US">
                <a:solidFill>
                  <a:prstClr val="white"/>
                </a:solidFill>
              </a:rPr>
              <a:pPr/>
              <a:t>23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A8AD5A-F75F-2A4B-B7EA-D2A02FC64EEA}" type="slidenum">
              <a:rPr lang="en-US">
                <a:solidFill>
                  <a:prstClr val="white"/>
                </a:solidFill>
              </a:rPr>
              <a:pPr/>
              <a:t>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Crux of this problem is the failure of local feature matching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25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gets even harder for paintings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26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gets even harder for paintings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27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gets even harder for paintings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28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For our application, we also have to handle changes</a:t>
            </a:r>
            <a:r>
              <a:rPr lang="en-US" baseline="0" dirty="0" smtClean="0"/>
              <a:t> over time.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Color, geometry, illumination, shading, shadows and texture may be rendered by the artist in a realistic, but “non physical” manner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Anecdotal evidence:</a:t>
            </a:r>
            <a:r>
              <a:rPr lang="en-US" baseline="0" dirty="0" smtClean="0"/>
              <a:t> </a:t>
            </a:r>
            <a:r>
              <a:rPr lang="en-US" dirty="0" smtClean="0"/>
              <a:t>Local features are non-repeatable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29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For our application, we also have to handle changes</a:t>
            </a:r>
            <a:r>
              <a:rPr lang="en-US" baseline="0" dirty="0" smtClean="0"/>
              <a:t> over time.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Color, geometry, illumination, shading, shadows and texture may be rendered by the artist in a realistic, but “non physical” manner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Anecdotal evidence:</a:t>
            </a:r>
            <a:r>
              <a:rPr lang="en-US" baseline="0" dirty="0" smtClean="0"/>
              <a:t> </a:t>
            </a:r>
            <a:r>
              <a:rPr lang="en-US" dirty="0" smtClean="0"/>
              <a:t>Local features are non-repeatable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30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For our application, we also have to handle changes</a:t>
            </a:r>
            <a:r>
              <a:rPr lang="en-US" baseline="0" dirty="0" smtClean="0"/>
              <a:t> over time.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Color, geometry, illumination, shading, shadows and texture may be rendered by the artist in a realistic, but “non physical” manner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Anecdotal evidence:</a:t>
            </a:r>
            <a:r>
              <a:rPr lang="en-US" baseline="0" dirty="0" smtClean="0"/>
              <a:t> </a:t>
            </a:r>
            <a:r>
              <a:rPr lang="en-US" dirty="0" smtClean="0"/>
              <a:t>Local features are non-repeatable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31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Restrict ourselves to paintings where</a:t>
            </a:r>
            <a:r>
              <a:rPr lang="en-US" baseline="0" dirty="0" smtClean="0"/>
              <a:t> artist  made effort.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There are a vast number of different types of paintings.</a:t>
            </a:r>
          </a:p>
          <a:p>
            <a:endParaRPr lang="en-US" dirty="0" smtClean="0"/>
          </a:p>
          <a:p>
            <a:r>
              <a:rPr lang="en-US" dirty="0" smtClean="0"/>
              <a:t>Notice the different mediums:</a:t>
            </a:r>
            <a:r>
              <a:rPr lang="en-US" baseline="0" dirty="0" smtClean="0"/>
              <a:t> watercolors, pencil sketches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Treat painting as if it were a photograph/camera</a:t>
            </a:r>
          </a:p>
          <a:p>
            <a:r>
              <a:rPr lang="en-US" dirty="0" smtClean="0"/>
              <a:t>Recover camera parameters</a:t>
            </a:r>
          </a:p>
          <a:p>
            <a:r>
              <a:rPr lang="en-US" dirty="0" smtClean="0"/>
              <a:t>Assume zero-skew and square pixels</a:t>
            </a:r>
          </a:p>
          <a:p>
            <a:r>
              <a:rPr lang="en-US" dirty="0" smtClean="0"/>
              <a:t>Align painting by using 3D model</a:t>
            </a:r>
          </a:p>
          <a:p>
            <a:r>
              <a:rPr lang="en-US" dirty="0" smtClean="0"/>
              <a:t>Investigate features for reliably aligning paintings</a:t>
            </a:r>
            <a:r>
              <a:rPr lang="en-US" baseline="0" dirty="0" smtClean="0"/>
              <a:t> and photographs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32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Show dense reconstruction of Pompeii scene (using bundler &amp; PMVS)</a:t>
            </a:r>
          </a:p>
          <a:p>
            <a:r>
              <a:rPr lang="en-US" smtClean="0"/>
              <a:t>To date, we can reason about clean photographs of a scene</a:t>
            </a:r>
          </a:p>
          <a:p>
            <a:r>
              <a:rPr lang="en-US" smtClean="0"/>
              <a:t>Starting to handle variation in lighting</a:t>
            </a:r>
          </a:p>
          <a:p>
            <a:endParaRPr 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6859B9-801F-2E41-BADE-81D1BC8072EC}" type="slidenum">
              <a:rPr lang="en-US" smtClean="0">
                <a:solidFill>
                  <a:prstClr val="white"/>
                </a:solidFill>
              </a:rPr>
              <a:pPr/>
              <a:t>33</a:t>
            </a:fld>
            <a:endParaRPr lang="en-US" smtClean="0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Due to drastic changes in appearance, we want features that are reliably detected in painting and 3D model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43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folds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44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45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occlusions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46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Post-processing:</a:t>
            </a:r>
            <a:r>
              <a:rPr lang="en-US" baseline="0" dirty="0" smtClean="0"/>
              <a:t> we had to find and discard holes, smooth </a:t>
            </a:r>
            <a:r>
              <a:rPr lang="en-US" baseline="0" dirty="0" err="1" smtClean="0"/>
              <a:t>normals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en-US" baseline="0" dirty="0" smtClean="0"/>
              <a:t>Compute curvature tensor and derivative of curvature across mesh.  Draw ridges/valleys at zero-crossings of derivative of curvature.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Find occlusion boundaries by searching for discontinuities in depth (ignore holes).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49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Similar</a:t>
            </a:r>
            <a:r>
              <a:rPr lang="en-US" baseline="0" dirty="0" smtClean="0"/>
              <a:t> to oriented Chamfer matching.  Minimizes </a:t>
            </a:r>
            <a:r>
              <a:rPr lang="en-US" baseline="0" dirty="0" err="1" smtClean="0"/>
              <a:t>reprojection</a:t>
            </a:r>
            <a:r>
              <a:rPr lang="en-US" baseline="0" dirty="0" smtClean="0"/>
              <a:t> error.  For each edge point in the painting, we find the closest projected 3D edge point.  The score is the sum of the distances, truncated by gamma (which is set to 5 pixels) for robustness to outliers.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53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Similar</a:t>
            </a:r>
            <a:r>
              <a:rPr lang="en-US" baseline="0" dirty="0" smtClean="0"/>
              <a:t> to oriented Chamfer matching.  Minimizes </a:t>
            </a:r>
            <a:r>
              <a:rPr lang="en-US" baseline="0" dirty="0" err="1" smtClean="0"/>
              <a:t>reprojection</a:t>
            </a:r>
            <a:r>
              <a:rPr lang="en-US" baseline="0" dirty="0" smtClean="0"/>
              <a:t> error.  For each edge point in the painting, we find the closest projected 3D edge point.  The score is the sum of the distances, truncated by gamma (which is set to 5 pixels) for robustness to outliers.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54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Similar</a:t>
            </a:r>
            <a:r>
              <a:rPr lang="en-US" baseline="0" dirty="0" smtClean="0"/>
              <a:t> to oriented Chamfer matching.  Minimizes </a:t>
            </a:r>
            <a:r>
              <a:rPr lang="en-US" baseline="0" dirty="0" err="1" smtClean="0"/>
              <a:t>reprojection</a:t>
            </a:r>
            <a:r>
              <a:rPr lang="en-US" baseline="0" dirty="0" smtClean="0"/>
              <a:t> error.  For each edge point in the painting, we find the closest projected 3D edge point.  The score is the sum of the distances, truncated by gamma (which is set to 5 pixels) for robustness to outliers.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55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D0BE98-F16C-C646-A5EB-DEAA45C83444}" type="slidenum">
              <a:rPr lang="en-US">
                <a:solidFill>
                  <a:prstClr val="white"/>
                </a:solidFill>
              </a:rPr>
              <a:pPr/>
              <a:t>6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Application: re-photography</a:t>
            </a:r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Similar</a:t>
            </a:r>
            <a:r>
              <a:rPr lang="en-US" baseline="0" dirty="0" smtClean="0"/>
              <a:t> to oriented Chamfer matching.  Minimizes </a:t>
            </a:r>
            <a:r>
              <a:rPr lang="en-US" baseline="0" dirty="0" err="1" smtClean="0"/>
              <a:t>reprojection</a:t>
            </a:r>
            <a:r>
              <a:rPr lang="en-US" baseline="0" dirty="0" smtClean="0"/>
              <a:t> error.  For each edge point in the painting, we find the closest projected 3D edge point.  The score is the sum of the distances, truncated by gamma (which is set to 5 pixels) for robustness to outliers.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56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Similar</a:t>
            </a:r>
            <a:r>
              <a:rPr lang="en-US" baseline="0" dirty="0" smtClean="0"/>
              <a:t> to oriented Chamfer matching.  Minimizes </a:t>
            </a:r>
            <a:r>
              <a:rPr lang="en-US" baseline="0" dirty="0" err="1" smtClean="0"/>
              <a:t>reprojection</a:t>
            </a:r>
            <a:r>
              <a:rPr lang="en-US" baseline="0" dirty="0" smtClean="0"/>
              <a:t> error.  For each edge point in the painting, we find the closest projected 3D edge point.  The score is the sum of the distances, truncated by gamma (which is set to 5 pixels) for robustness to outliers.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57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Similar</a:t>
            </a:r>
            <a:r>
              <a:rPr lang="en-US" baseline="0" dirty="0" smtClean="0"/>
              <a:t> to oriented Chamfer matching.  Minimizes </a:t>
            </a:r>
            <a:r>
              <a:rPr lang="en-US" baseline="0" dirty="0" err="1" smtClean="0"/>
              <a:t>reprojection</a:t>
            </a:r>
            <a:r>
              <a:rPr lang="en-US" baseline="0" dirty="0" smtClean="0"/>
              <a:t> error.  For each edge point in the painting, we find the closest projected 3D edge point.  The score is the sum of the distances, truncated by gamma (which is set to 5 pixels) for robustness to outliers.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58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</a:t>
            </a:r>
            <a:r>
              <a:rPr lang="en-US" baseline="0" dirty="0" smtClean="0"/>
              <a:t> each 3D model sample point, find best-matching painting sample point</a:t>
            </a:r>
          </a:p>
          <a:p>
            <a:r>
              <a:rPr lang="en-US" baseline="0" dirty="0" smtClean="0"/>
              <a:t>2K sample points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60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63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64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65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66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Discuss possible drawing error in these paintings.</a:t>
            </a:r>
          </a:p>
          <a:p>
            <a:r>
              <a:rPr lang="en-US" dirty="0" smtClean="0"/>
              <a:t>Higher GT error.</a:t>
            </a:r>
          </a:p>
          <a:p>
            <a:r>
              <a:rPr lang="en-US" dirty="0" smtClean="0"/>
              <a:t>Pool</a:t>
            </a:r>
            <a:r>
              <a:rPr lang="en-US" baseline="0" dirty="0" smtClean="0"/>
              <a:t> is rendered close to the column.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D0C94-4B50-794A-B71B-C96561E38443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* Shown successful alignment of historical paintings of an archaeological site to a </a:t>
            </a:r>
            <a:r>
              <a:rPr lang="en-US" dirty="0" smtClean="0">
                <a:solidFill>
                  <a:srgbClr val="00FF00"/>
                </a:solidFill>
              </a:rPr>
              <a:t>noisy 3D model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constructed from modern photographs</a:t>
            </a:r>
          </a:p>
          <a:p>
            <a:r>
              <a:rPr lang="en-US" dirty="0" smtClean="0"/>
              <a:t>* System handles drastic changes in appearance, which is difficult for current systems relying on local feature matching</a:t>
            </a:r>
          </a:p>
          <a:p>
            <a:r>
              <a:rPr lang="en-US" dirty="0" smtClean="0"/>
              <a:t>* 3D model allows alignment from unseen viewpoints</a:t>
            </a:r>
          </a:p>
          <a:p>
            <a:r>
              <a:rPr lang="en-US" dirty="0" smtClean="0"/>
              <a:t>* Scaling up to additional sites may require successful large-scale painting retrieval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D0C94-4B50-794A-B71B-C96561E38443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49DDA5-3B24-7B43-ABA4-252D1EBC3372}" type="slidenum">
              <a:rPr lang="en-US">
                <a:solidFill>
                  <a:prstClr val="white"/>
                </a:solidFill>
              </a:rPr>
              <a:pPr/>
              <a:t>7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Needed archaeologist</a:t>
            </a:r>
            <a:r>
              <a:rPr lang="en-US" baseline="0" dirty="0" smtClean="0"/>
              <a:t> specializing in site to retrieve images for us.  Would like to scale-up and build retrieval system for large image collections.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E661D5-018F-A145-838C-70FBBF3333D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76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www.di.ens.fr/willow/research/paintingalignment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D0C94-4B50-794A-B71B-C96561E38443}" type="slidenum">
              <a:rPr lang="en-US" smtClean="0"/>
              <a:pPr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F71233-F897-C943-A1E5-F6837BA151CF}" type="slidenum">
              <a:rPr lang="en-US">
                <a:solidFill>
                  <a:prstClr val="white"/>
                </a:solidFill>
              </a:rPr>
              <a:pPr/>
              <a:t>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D332FF-57E9-DE48-BED5-221A576707B7}" type="slidenum">
              <a:rPr lang="en-US">
                <a:solidFill>
                  <a:prstClr val="white"/>
                </a:solidFill>
              </a:rPr>
              <a:pPr/>
              <a:t>9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78B4A6-76E0-8247-9460-15E4B64A8BAA}" type="slidenum">
              <a:rPr lang="en-US">
                <a:solidFill>
                  <a:prstClr val="white"/>
                </a:solidFill>
              </a:rPr>
              <a:pPr/>
              <a:t>10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509739-C13B-064A-A000-14E1C5F7F933}" type="slidenum">
              <a:rPr lang="en-US">
                <a:solidFill>
                  <a:prstClr val="white"/>
                </a:solidFill>
              </a:rPr>
              <a:pPr/>
              <a:t>11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6512F-A21A-A84F-B565-6A3487DF1B0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896D1-E42D-544A-B292-89B2599F02A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566F1-D5BA-9F4A-88E1-BFF2BBBE7AD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D0344-5CEC-E14F-BD46-05BF6808D9A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896D1-E42D-544A-B292-89B2599F02A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D0344-5CEC-E14F-BD46-05BF6808D9A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D0344-5CEC-E14F-BD46-05BF6808D9A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896D1-E42D-544A-B292-89B2599F02A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566F1-D5BA-9F4A-88E1-BFF2BBBE7AD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D0344-5CEC-E14F-BD46-05BF6808D9A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6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6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6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4ADE01D1-9127-D04A-A4BB-1588D7C4B4FC}" type="slidenum">
              <a:rPr lang="en-US">
                <a:solidFill>
                  <a:srgbClr val="FFFFFF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6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6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6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4ADE01D1-9127-D04A-A4BB-1588D7C4B4FC}" type="slidenum">
              <a:rPr lang="en-US">
                <a:solidFill>
                  <a:srgbClr val="FFFFFF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6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6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6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4ADE01D1-9127-D04A-A4BB-1588D7C4B4FC}" type="slidenum">
              <a:rPr lang="en-US">
                <a:solidFill>
                  <a:srgbClr val="FFFFFF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6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6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6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4ADE01D1-9127-D04A-A4BB-1588D7C4B4FC}" type="slidenum">
              <a:rPr lang="en-US">
                <a:solidFill>
                  <a:srgbClr val="FFFFFF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4" Type="http://schemas.openxmlformats.org/officeDocument/2006/relationships/image" Target="../media/image30.jpeg"/><Relationship Id="rId5" Type="http://schemas.openxmlformats.org/officeDocument/2006/relationships/image" Target="../media/image31.png"/><Relationship Id="rId1" Type="http://schemas.openxmlformats.org/officeDocument/2006/relationships/audio" Target="2-(10).wma" TargetMode="External"/><Relationship Id="rId2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7.jpeg"/><Relationship Id="rId5" Type="http://schemas.openxmlformats.org/officeDocument/2006/relationships/image" Target="../media/image2.jpeg"/><Relationship Id="rId6" Type="http://schemas.openxmlformats.org/officeDocument/2006/relationships/image" Target="../media/image3.jpeg"/><Relationship Id="rId7" Type="http://schemas.openxmlformats.org/officeDocument/2006/relationships/image" Target="../media/image4.jpeg"/><Relationship Id="rId8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1.jpeg"/><Relationship Id="rId5" Type="http://schemas.openxmlformats.org/officeDocument/2006/relationships/image" Target="../media/image7.jpeg"/><Relationship Id="rId6" Type="http://schemas.openxmlformats.org/officeDocument/2006/relationships/image" Target="../media/image2.jpeg"/><Relationship Id="rId7" Type="http://schemas.openxmlformats.org/officeDocument/2006/relationships/image" Target="../media/image3.jpeg"/><Relationship Id="rId8" Type="http://schemas.openxmlformats.org/officeDocument/2006/relationships/image" Target="../media/image4.jpeg"/><Relationship Id="rId9" Type="http://schemas.openxmlformats.org/officeDocument/2006/relationships/image" Target="../media/image5.jpeg"/><Relationship Id="rId10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5" Type="http://schemas.openxmlformats.org/officeDocument/2006/relationships/image" Target="../media/image39.jpeg"/><Relationship Id="rId6" Type="http://schemas.openxmlformats.org/officeDocument/2006/relationships/image" Target="../media/image40.jpeg"/><Relationship Id="rId7" Type="http://schemas.openxmlformats.org/officeDocument/2006/relationships/image" Target="../media/image1.jpeg"/><Relationship Id="rId8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5" Type="http://schemas.openxmlformats.org/officeDocument/2006/relationships/image" Target="../media/image39.jpeg"/><Relationship Id="rId6" Type="http://schemas.openxmlformats.org/officeDocument/2006/relationships/image" Target="../media/image40.jpeg"/><Relationship Id="rId7" Type="http://schemas.openxmlformats.org/officeDocument/2006/relationships/image" Target="../media/image41.jpe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1.jpeg"/><Relationship Id="rId3" Type="http://schemas.openxmlformats.org/officeDocument/2006/relationships/image" Target="../media/image1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7.jpeg"/><Relationship Id="rId3" Type="http://schemas.openxmlformats.org/officeDocument/2006/relationships/image" Target="../media/image1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4" Type="http://schemas.openxmlformats.org/officeDocument/2006/relationships/image" Target="../media/image47.jpeg"/><Relationship Id="rId5" Type="http://schemas.openxmlformats.org/officeDocument/2006/relationships/image" Target="../media/image6.jpeg"/><Relationship Id="rId6" Type="http://schemas.openxmlformats.org/officeDocument/2006/relationships/image" Target="../media/image34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4" Type="http://schemas.openxmlformats.org/officeDocument/2006/relationships/image" Target="../media/image47.jpeg"/><Relationship Id="rId5" Type="http://schemas.openxmlformats.org/officeDocument/2006/relationships/image" Target="../media/image56.png"/><Relationship Id="rId6" Type="http://schemas.openxmlformats.org/officeDocument/2006/relationships/image" Target="../media/image6.jpeg"/><Relationship Id="rId7" Type="http://schemas.openxmlformats.org/officeDocument/2006/relationships/image" Target="../media/image34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4" Type="http://schemas.openxmlformats.org/officeDocument/2006/relationships/image" Target="../media/image47.jpeg"/><Relationship Id="rId5" Type="http://schemas.openxmlformats.org/officeDocument/2006/relationships/image" Target="../media/image56.png"/><Relationship Id="rId6" Type="http://schemas.openxmlformats.org/officeDocument/2006/relationships/image" Target="../media/image6.jpeg"/><Relationship Id="rId7" Type="http://schemas.openxmlformats.org/officeDocument/2006/relationships/image" Target="../media/image34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4" Type="http://schemas.openxmlformats.org/officeDocument/2006/relationships/image" Target="../media/image47.jpeg"/><Relationship Id="rId5" Type="http://schemas.openxmlformats.org/officeDocument/2006/relationships/image" Target="../media/image56.png"/><Relationship Id="rId6" Type="http://schemas.openxmlformats.org/officeDocument/2006/relationships/image" Target="../media/image6.jpeg"/><Relationship Id="rId7" Type="http://schemas.openxmlformats.org/officeDocument/2006/relationships/image" Target="../media/image34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4" Type="http://schemas.openxmlformats.org/officeDocument/2006/relationships/image" Target="../media/image47.jpeg"/><Relationship Id="rId5" Type="http://schemas.openxmlformats.org/officeDocument/2006/relationships/image" Target="../media/image6.jpeg"/><Relationship Id="rId6" Type="http://schemas.openxmlformats.org/officeDocument/2006/relationships/image" Target="../media/image34.png"/><Relationship Id="rId7" Type="http://schemas.openxmlformats.org/officeDocument/2006/relationships/image" Target="../media/image57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5.jpeg"/><Relationship Id="rId5" Type="http://schemas.openxmlformats.org/officeDocument/2006/relationships/image" Target="../media/image47.jpeg"/><Relationship Id="rId6" Type="http://schemas.openxmlformats.org/officeDocument/2006/relationships/image" Target="../media/image6.jpeg"/><Relationship Id="rId7" Type="http://schemas.openxmlformats.org/officeDocument/2006/relationships/image" Target="../media/image34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4" Type="http://schemas.openxmlformats.org/officeDocument/2006/relationships/image" Target="../media/image60.jpe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9.jpeg"/><Relationship Id="rId3" Type="http://schemas.openxmlformats.org/officeDocument/2006/relationships/image" Target="../media/image61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8.jpeg"/><Relationship Id="rId12" Type="http://schemas.openxmlformats.org/officeDocument/2006/relationships/image" Target="../media/image69.jpeg"/><Relationship Id="rId13" Type="http://schemas.openxmlformats.org/officeDocument/2006/relationships/image" Target="../media/image70.jpeg"/><Relationship Id="rId14" Type="http://schemas.openxmlformats.org/officeDocument/2006/relationships/image" Target="../media/image61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62.jpeg"/><Relationship Id="rId4" Type="http://schemas.openxmlformats.org/officeDocument/2006/relationships/image" Target="../media/image63.jpeg"/><Relationship Id="rId5" Type="http://schemas.openxmlformats.org/officeDocument/2006/relationships/image" Target="../media/image64.jpeg"/><Relationship Id="rId6" Type="http://schemas.openxmlformats.org/officeDocument/2006/relationships/image" Target="../media/image60.jpeg"/><Relationship Id="rId7" Type="http://schemas.openxmlformats.org/officeDocument/2006/relationships/image" Target="../media/image65.jpeg"/><Relationship Id="rId8" Type="http://schemas.openxmlformats.org/officeDocument/2006/relationships/image" Target="../media/image66.jpeg"/><Relationship Id="rId9" Type="http://schemas.openxmlformats.org/officeDocument/2006/relationships/image" Target="../media/image67.jpeg"/><Relationship Id="rId10" Type="http://schemas.openxmlformats.org/officeDocument/2006/relationships/image" Target="../media/image59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4" Type="http://schemas.openxmlformats.org/officeDocument/2006/relationships/image" Target="../media/image63.jpeg"/><Relationship Id="rId5" Type="http://schemas.openxmlformats.org/officeDocument/2006/relationships/image" Target="../media/image64.jpeg"/><Relationship Id="rId6" Type="http://schemas.openxmlformats.org/officeDocument/2006/relationships/image" Target="../media/image65.jpeg"/><Relationship Id="rId7" Type="http://schemas.openxmlformats.org/officeDocument/2006/relationships/image" Target="../media/image66.jpeg"/><Relationship Id="rId8" Type="http://schemas.openxmlformats.org/officeDocument/2006/relationships/image" Target="../media/image67.jpeg"/><Relationship Id="rId9" Type="http://schemas.openxmlformats.org/officeDocument/2006/relationships/image" Target="../media/image68.jpeg"/><Relationship Id="rId10" Type="http://schemas.openxmlformats.org/officeDocument/2006/relationships/image" Target="../media/image69.jpeg"/><Relationship Id="rId11" Type="http://schemas.openxmlformats.org/officeDocument/2006/relationships/image" Target="../media/image70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4" Type="http://schemas.openxmlformats.org/officeDocument/2006/relationships/image" Target="../media/image63.jpeg"/><Relationship Id="rId5" Type="http://schemas.openxmlformats.org/officeDocument/2006/relationships/image" Target="../media/image65.jpeg"/><Relationship Id="rId6" Type="http://schemas.openxmlformats.org/officeDocument/2006/relationships/image" Target="../media/image66.jpeg"/><Relationship Id="rId7" Type="http://schemas.openxmlformats.org/officeDocument/2006/relationships/image" Target="../media/image68.jpeg"/><Relationship Id="rId8" Type="http://schemas.openxmlformats.org/officeDocument/2006/relationships/image" Target="../media/image69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4" Type="http://schemas.openxmlformats.org/officeDocument/2006/relationships/image" Target="../media/image65.jpeg"/><Relationship Id="rId5" Type="http://schemas.openxmlformats.org/officeDocument/2006/relationships/image" Target="../media/image68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4" Type="http://schemas.openxmlformats.org/officeDocument/2006/relationships/image" Target="../media/image73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1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4" Type="http://schemas.openxmlformats.org/officeDocument/2006/relationships/image" Target="../media/image75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4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4" Type="http://schemas.openxmlformats.org/officeDocument/2006/relationships/image" Target="../media/image79.jpe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4" Type="http://schemas.openxmlformats.org/officeDocument/2006/relationships/image" Target="../media/image82.jpe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0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2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8.jpeg"/><Relationship Id="rId3" Type="http://schemas.openxmlformats.org/officeDocument/2006/relationships/image" Target="../media/image81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4" Type="http://schemas.openxmlformats.org/officeDocument/2006/relationships/image" Target="../media/image74.jpeg"/><Relationship Id="rId5" Type="http://schemas.openxmlformats.org/officeDocument/2006/relationships/image" Target="../media/image84.jpe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4" Type="http://schemas.openxmlformats.org/officeDocument/2006/relationships/image" Target="../media/image85.png"/><Relationship Id="rId1" Type="http://schemas.openxmlformats.org/officeDocument/2006/relationships/video" Target="file://localhost/Users/brussell/Desktop/pompeii_fly_only.mp4" TargetMode="External"/><Relationship Id="rId2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0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8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22905" y="576293"/>
            <a:ext cx="7898190" cy="2145136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ea typeface="ＭＳ Ｐゴシック" pitchFamily="-65" charset="-128"/>
                <a:cs typeface="ＭＳ Ｐゴシック" pitchFamily="-65" charset="-128"/>
              </a:rPr>
              <a:t>Automatic alignment of paintings and photographs depicting a 3D scene</a:t>
            </a:r>
          </a:p>
          <a:p>
            <a:pPr eaLnBrk="1" hangingPunct="1"/>
            <a:endParaRPr lang="en-US" dirty="0" smtClean="0"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15363" name="Text Box 12"/>
          <p:cNvSpPr txBox="1">
            <a:spLocks noChangeArrowheads="1"/>
          </p:cNvSpPr>
          <p:nvPr/>
        </p:nvSpPr>
        <p:spPr bwMode="auto">
          <a:xfrm>
            <a:off x="2760713" y="2867586"/>
            <a:ext cx="36225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Bryan C. Russell</a:t>
            </a:r>
            <a:endParaRPr lang="en-US" sz="3600" baseline="30000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5365" name="Text Box 17"/>
          <p:cNvSpPr txBox="1">
            <a:spLocks noChangeArrowheads="1"/>
          </p:cNvSpPr>
          <p:nvPr/>
        </p:nvSpPr>
        <p:spPr bwMode="auto">
          <a:xfrm>
            <a:off x="568985" y="5173443"/>
            <a:ext cx="80060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Work done while at INRIA, WILLOW project-team, </a:t>
            </a:r>
            <a:r>
              <a:rPr lang="en-US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École</a:t>
            </a: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Normale</a:t>
            </a: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Supérieure</a:t>
            </a: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</a:t>
            </a: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2783369" y="3553683"/>
            <a:ext cx="35772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University of Washington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72785" y="4524833"/>
            <a:ext cx="739843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In collaboration with: Josef </a:t>
            </a:r>
            <a:r>
              <a:rPr lang="en-US" sz="2000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Sivic</a:t>
            </a: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, Jean Ponce, Hélène </a:t>
            </a:r>
            <a:r>
              <a:rPr lang="en-US" sz="2000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Dessales</a:t>
            </a:r>
            <a:endParaRPr lang="en-US" sz="2000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 advTm="422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Fourm-to-east(full)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6838" y="0"/>
            <a:ext cx="641032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"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Fourm-to-east(full)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6838" y="0"/>
            <a:ext cx="641032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"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Fourm-to-east(full)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6838" y="0"/>
            <a:ext cx="641032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"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Fourm-to-east(full)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6838" y="0"/>
            <a:ext cx="641032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"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Fourm-to-east(full)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6838" y="0"/>
            <a:ext cx="641032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"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2000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8611" name="Rectangle 3" descr="OL-SS-ArchW273(redo(2)-1"/>
          <p:cNvSpPr>
            <a:spLocks noGrp="1" noChangeAspect="1" noChangeArrowheads="1"/>
          </p:cNvSpPr>
          <p:nvPr isPhoto="1"/>
        </p:nvSpPr>
        <p:spPr bwMode="auto">
          <a:xfrm>
            <a:off x="30163" y="0"/>
            <a:ext cx="9083675" cy="6858000"/>
          </a:xfrm>
          <a:prstGeom prst="rect">
            <a:avLst/>
          </a:prstGeom>
          <a:blipFill dpi="0" rotWithShape="1">
            <a:blip r:embed="rId3"/>
            <a:srcRect/>
            <a:stretch>
              <a:fillRect r="-35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 spd="slow" advTm="4000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0659" name="Rectangle 3" descr="OL-SS-ArchW273(redo(2)-2"/>
          <p:cNvSpPr>
            <a:spLocks noGrp="1" noChangeAspect="1" noChangeArrowheads="1"/>
          </p:cNvSpPr>
          <p:nvPr isPhoto="1"/>
        </p:nvSpPr>
        <p:spPr bwMode="auto">
          <a:xfrm>
            <a:off x="30163" y="0"/>
            <a:ext cx="9083675" cy="6858000"/>
          </a:xfrm>
          <a:prstGeom prst="rect">
            <a:avLst/>
          </a:prstGeom>
          <a:blipFill dpi="0" rotWithShape="1">
            <a:blip r:embed="rId3"/>
            <a:srcRect/>
            <a:stretch>
              <a:fillRect r="-35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 spd="slow" advTm="1000"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2707" name="Rectangle 3" descr="OL-SS-ArchW273(redo(2)-3"/>
          <p:cNvSpPr>
            <a:spLocks noGrp="1" noChangeAspect="1" noChangeArrowheads="1"/>
          </p:cNvSpPr>
          <p:nvPr isPhoto="1"/>
        </p:nvSpPr>
        <p:spPr bwMode="auto">
          <a:xfrm>
            <a:off x="30163" y="0"/>
            <a:ext cx="9083675" cy="6858000"/>
          </a:xfrm>
          <a:prstGeom prst="rect">
            <a:avLst/>
          </a:prstGeom>
          <a:blipFill dpi="0" rotWithShape="1">
            <a:blip r:embed="rId3"/>
            <a:srcRect/>
            <a:stretch>
              <a:fillRect r="-35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 spd="slow" advTm="1000"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4755" name="Rectangle 3" descr="OL-SS-ArchW273(redo(2)-4"/>
          <p:cNvSpPr>
            <a:spLocks noGrp="1" noChangeAspect="1" noChangeArrowheads="1"/>
          </p:cNvSpPr>
          <p:nvPr isPhoto="1"/>
        </p:nvSpPr>
        <p:spPr bwMode="auto">
          <a:xfrm>
            <a:off x="30163" y="0"/>
            <a:ext cx="9083675" cy="6858000"/>
          </a:xfrm>
          <a:prstGeom prst="rect">
            <a:avLst/>
          </a:prstGeom>
          <a:blipFill dpi="0" rotWithShape="1">
            <a:blip r:embed="rId3"/>
            <a:srcRect/>
            <a:stretch>
              <a:fillRect r="-35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 spd="slow" advTm="1000"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pic>
        <p:nvPicPr>
          <p:cNvPr id="5" name="Picture 4" descr="imgPaint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697" y="4011382"/>
            <a:ext cx="1809841" cy="2282111"/>
          </a:xfrm>
          <a:prstGeom prst="rect">
            <a:avLst/>
          </a:prstGeom>
        </p:spPr>
      </p:pic>
      <p:grpSp>
        <p:nvGrpSpPr>
          <p:cNvPr id="3" name="Group 17"/>
          <p:cNvGrpSpPr/>
          <p:nvPr/>
        </p:nvGrpSpPr>
        <p:grpSpPr>
          <a:xfrm>
            <a:off x="490506" y="1144722"/>
            <a:ext cx="3284223" cy="2230735"/>
            <a:chOff x="618945" y="1449333"/>
            <a:chExt cx="3284223" cy="2230735"/>
          </a:xfrm>
        </p:grpSpPr>
        <p:pic>
          <p:nvPicPr>
            <p:cNvPr id="7" name="Picture 6" descr="scene1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8685" y="2602695"/>
              <a:ext cx="1614483" cy="1077373"/>
            </a:xfrm>
            <a:prstGeom prst="rect">
              <a:avLst/>
            </a:prstGeom>
          </p:spPr>
        </p:pic>
        <p:pic>
          <p:nvPicPr>
            <p:cNvPr id="8" name="Picture 7" descr="scene2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88685" y="1449334"/>
              <a:ext cx="1614483" cy="1077373"/>
            </a:xfrm>
            <a:prstGeom prst="rect">
              <a:avLst/>
            </a:prstGeom>
          </p:spPr>
        </p:pic>
        <p:pic>
          <p:nvPicPr>
            <p:cNvPr id="9" name="Picture 8" descr="scene3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8945" y="1449333"/>
              <a:ext cx="1614484" cy="1077374"/>
            </a:xfrm>
            <a:prstGeom prst="rect">
              <a:avLst/>
            </a:prstGeom>
          </p:spPr>
        </p:pic>
        <p:pic>
          <p:nvPicPr>
            <p:cNvPr id="10" name="Picture 9" descr="scene4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8946" y="2602695"/>
              <a:ext cx="1614483" cy="1077373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1621074" y="620697"/>
            <a:ext cx="10230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Inputs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85771" y="3367463"/>
            <a:ext cx="1493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Photographs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23197" y="6271188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6803" name="Rectangle 3" descr="OL-SS-ArchW273(redo(2)-5"/>
          <p:cNvSpPr>
            <a:spLocks noGrp="1" noChangeAspect="1" noChangeArrowheads="1"/>
          </p:cNvSpPr>
          <p:nvPr isPhoto="1"/>
        </p:nvSpPr>
        <p:spPr bwMode="auto">
          <a:xfrm>
            <a:off x="30163" y="0"/>
            <a:ext cx="9083675" cy="6858000"/>
          </a:xfrm>
          <a:prstGeom prst="rect">
            <a:avLst/>
          </a:prstGeom>
          <a:blipFill dpi="0" rotWithShape="1">
            <a:blip r:embed="rId3"/>
            <a:srcRect/>
            <a:stretch>
              <a:fillRect r="-35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 spd="slow" advTm="1000">
    <p:randomBa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8851" name="Rectangle 3" descr="OL-SS-ArchW273(redo(2)-6"/>
          <p:cNvSpPr>
            <a:spLocks noGrp="1" noChangeAspect="1" noChangeArrowheads="1"/>
          </p:cNvSpPr>
          <p:nvPr isPhoto="1"/>
        </p:nvSpPr>
        <p:spPr bwMode="auto">
          <a:xfrm>
            <a:off x="30163" y="0"/>
            <a:ext cx="9083675" cy="6858000"/>
          </a:xfrm>
          <a:prstGeom prst="rect">
            <a:avLst/>
          </a:prstGeom>
          <a:blipFill dpi="0" rotWithShape="1">
            <a:blip r:embed="rId3"/>
            <a:srcRect/>
            <a:stretch>
              <a:fillRect r="-35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 spd="slow" advTm="1000">
    <p:randomBa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0899" name="Rectangle 3" descr="OL-SS-ArchW273(redo(2)-7"/>
          <p:cNvSpPr>
            <a:spLocks noGrp="1" noChangeAspect="1" noChangeArrowheads="1"/>
          </p:cNvSpPr>
          <p:nvPr isPhoto="1"/>
        </p:nvSpPr>
        <p:spPr bwMode="auto">
          <a:xfrm>
            <a:off x="30163" y="0"/>
            <a:ext cx="9083675" cy="6858000"/>
          </a:xfrm>
          <a:prstGeom prst="rect">
            <a:avLst/>
          </a:prstGeom>
          <a:blipFill dpi="0" rotWithShape="1">
            <a:blip r:embed="rId3"/>
            <a:srcRect/>
            <a:stretch>
              <a:fillRect r="-35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 spd="slow" advTm="1000"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2947" name="Rectangle 3" descr="OL-SS-ArchW273(redo(2)-8"/>
          <p:cNvSpPr>
            <a:spLocks noGrp="1" noChangeAspect="1" noChangeArrowheads="1"/>
          </p:cNvSpPr>
          <p:nvPr isPhoto="1"/>
        </p:nvSpPr>
        <p:spPr bwMode="auto">
          <a:xfrm>
            <a:off x="30163" y="0"/>
            <a:ext cx="9083675" cy="6858000"/>
          </a:xfrm>
          <a:prstGeom prst="rect">
            <a:avLst/>
          </a:prstGeom>
          <a:blipFill dpi="0" rotWithShape="1">
            <a:blip r:embed="rId3"/>
            <a:srcRect/>
            <a:stretch>
              <a:fillRect r="-35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ransition spd="slow" advTm="3000">
    <p:randomBa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4995" name="Rectangle 3" descr="OL-SS-ArchW273(redo(2)-9"/>
          <p:cNvSpPr>
            <a:spLocks noGrp="1" noChangeAspect="1" noChangeArrowheads="1"/>
          </p:cNvSpPr>
          <p:nvPr isPhoto="1"/>
        </p:nvSpPr>
        <p:spPr bwMode="auto">
          <a:xfrm>
            <a:off x="30163" y="0"/>
            <a:ext cx="9083675" cy="6858000"/>
          </a:xfrm>
          <a:prstGeom prst="rect">
            <a:avLst/>
          </a:prstGeom>
          <a:blipFill dpi="0" rotWithShape="1">
            <a:blip r:embed="rId4"/>
            <a:srcRect/>
            <a:stretch>
              <a:fillRect r="-35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pic>
        <p:nvPicPr>
          <p:cNvPr id="84996" name="MacOS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49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99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this hard?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95" y="2142044"/>
            <a:ext cx="8478951" cy="23200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05299" y="4523245"/>
            <a:ext cx="66204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defTabSz="914400" fontAlgn="base">
              <a:spcBef>
                <a:spcPct val="0"/>
              </a:spcBef>
              <a:spcAft>
                <a:spcPct val="0"/>
              </a:spcAft>
              <a:buFontTx/>
              <a:buAutoNum type="alphaUcPeriod"/>
            </a:pPr>
            <a:r>
              <a:rPr lang="en-US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Shrivastava</a:t>
            </a: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, T. </a:t>
            </a:r>
            <a:r>
              <a:rPr lang="en-US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Malisiewicz</a:t>
            </a: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, A. Gupta, A. </a:t>
            </a:r>
            <a:r>
              <a:rPr lang="en-US" dirty="0" err="1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Efros</a:t>
            </a:r>
            <a:endParaRPr lang="en-US" dirty="0" smtClean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  <a:p>
            <a:pPr marL="342900" indent="-3429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Data-driven Visual Similarity for Cross-domain Image Matching </a:t>
            </a:r>
          </a:p>
          <a:p>
            <a:pPr marL="342900" indent="-3429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To </a:t>
            </a: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appear SIGGRAPH Asia 2011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2395" y="1498235"/>
            <a:ext cx="4923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Local feature matching using SIFT: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Difficulty in finding correspondences</a:t>
            </a:r>
            <a:endParaRPr lang="en-US" sz="3600" dirty="0"/>
          </a:p>
        </p:txBody>
      </p:sp>
      <p:pic>
        <p:nvPicPr>
          <p:cNvPr id="4" name="Picture 3" descr="imgPaint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074" y="1850586"/>
            <a:ext cx="2987854" cy="3767521"/>
          </a:xfrm>
          <a:prstGeom prst="rect">
            <a:avLst/>
          </a:prstGeom>
        </p:spPr>
      </p:pic>
      <p:pic>
        <p:nvPicPr>
          <p:cNvPr id="5" name="Picture 4" descr="painting02_03_colore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5291" y="1845886"/>
            <a:ext cx="2992608" cy="377351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51587" y="5742986"/>
            <a:ext cx="88924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121 putative matches total across 563 </a:t>
            </a: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photographs using SIFT matching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000" dirty="0" smtClean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0 correct putative matches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036" y="986286"/>
            <a:ext cx="78641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Color, geometry, illumination, shading, shadows and texture may be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rendered by the artist in a realistic, but “non physical” manner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Difficulty in finding correspondences</a:t>
            </a:r>
            <a:endParaRPr lang="en-US" sz="3600" dirty="0"/>
          </a:p>
        </p:txBody>
      </p:sp>
      <p:pic>
        <p:nvPicPr>
          <p:cNvPr id="4" name="Picture 3" descr="imgPaint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074" y="1850586"/>
            <a:ext cx="2987854" cy="3767521"/>
          </a:xfrm>
          <a:prstGeom prst="rect">
            <a:avLst/>
          </a:prstGeom>
        </p:spPr>
      </p:pic>
      <p:pic>
        <p:nvPicPr>
          <p:cNvPr id="5" name="Picture 4" descr="painting02_03_colore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5291" y="1845886"/>
            <a:ext cx="2992608" cy="377351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51587" y="5742986"/>
            <a:ext cx="88924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121 putative matches total across 563 </a:t>
            </a: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photographs using SIFT matching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000" dirty="0" smtClean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0 correct putative matches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036" y="986286"/>
            <a:ext cx="78641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Color, geometry, illumination, shading, shadows and texture may be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rendered by the artist in a realistic, but “non physical” manner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1394563" y="4880795"/>
            <a:ext cx="688237" cy="627007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5852263" y="4880795"/>
            <a:ext cx="688237" cy="627007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Difficulty in finding correspondences</a:t>
            </a:r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251587" y="5742986"/>
            <a:ext cx="88924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121 putative matches total across 563 </a:t>
            </a: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photographs using SIFT matching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000" dirty="0" smtClean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0 correct putative matches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036" y="986286"/>
            <a:ext cx="78641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Color, geometry, illumination, shading, shadows and texture may be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rendered by the artist in a realistic, but “non physical” manner</a:t>
            </a:r>
          </a:p>
        </p:txBody>
      </p:sp>
      <p:pic>
        <p:nvPicPr>
          <p:cNvPr id="8" name="Picture 7" descr="imgPainting.jpg"/>
          <p:cNvPicPr>
            <a:picLocks noChangeAspect="1"/>
          </p:cNvPicPr>
          <p:nvPr/>
        </p:nvPicPr>
        <p:blipFill>
          <a:blip r:embed="rId3"/>
          <a:srcRect l="23390" t="79650" r="56662" b="4045"/>
          <a:stretch>
            <a:fillRect/>
          </a:stretch>
        </p:blipFill>
        <p:spPr>
          <a:xfrm>
            <a:off x="1308100" y="2118699"/>
            <a:ext cx="2730500" cy="2814202"/>
          </a:xfrm>
          <a:prstGeom prst="rect">
            <a:avLst/>
          </a:prstGeom>
        </p:spPr>
      </p:pic>
      <p:pic>
        <p:nvPicPr>
          <p:cNvPr id="10" name="Picture 9" descr="painting02_03_colored.jpg"/>
          <p:cNvPicPr>
            <a:picLocks noChangeAspect="1"/>
          </p:cNvPicPr>
          <p:nvPr/>
        </p:nvPicPr>
        <p:blipFill>
          <a:blip r:embed="rId4"/>
          <a:srcRect l="23702" t="79984" r="58805" b="4073"/>
          <a:stretch>
            <a:fillRect/>
          </a:stretch>
        </p:blipFill>
        <p:spPr>
          <a:xfrm>
            <a:off x="5205291" y="2147790"/>
            <a:ext cx="2398164" cy="2756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inting06_01_paint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968" y="1122174"/>
            <a:ext cx="3499618" cy="42206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this hard?</a:t>
            </a:r>
            <a:endParaRPr lang="en-US" dirty="0"/>
          </a:p>
        </p:txBody>
      </p:sp>
      <p:pic>
        <p:nvPicPr>
          <p:cNvPr id="5" name="Picture 4" descr="painting02_03_colore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529" y="1115030"/>
            <a:ext cx="3374684" cy="425529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4048" y="5839827"/>
            <a:ext cx="4102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Structural changes over 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pic>
        <p:nvPicPr>
          <p:cNvPr id="4" name="Picture 3" descr="3Dmode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690" y="1184513"/>
            <a:ext cx="3709769" cy="2151152"/>
          </a:xfrm>
          <a:prstGeom prst="rect">
            <a:avLst/>
          </a:prstGeom>
        </p:spPr>
      </p:pic>
      <p:pic>
        <p:nvPicPr>
          <p:cNvPr id="5" name="Picture 4" descr="imgPaint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697" y="4011382"/>
            <a:ext cx="1809841" cy="2282111"/>
          </a:xfrm>
          <a:prstGeom prst="rect">
            <a:avLst/>
          </a:prstGeom>
        </p:spPr>
      </p:pic>
      <p:pic>
        <p:nvPicPr>
          <p:cNvPr id="6" name="Picture 5" descr="painting02_03_colore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6214" y="4009566"/>
            <a:ext cx="1812720" cy="2285742"/>
          </a:xfrm>
          <a:prstGeom prst="rect">
            <a:avLst/>
          </a:prstGeom>
        </p:spPr>
      </p:pic>
      <p:grpSp>
        <p:nvGrpSpPr>
          <p:cNvPr id="3" name="Group 17"/>
          <p:cNvGrpSpPr/>
          <p:nvPr/>
        </p:nvGrpSpPr>
        <p:grpSpPr>
          <a:xfrm>
            <a:off x="490506" y="1144722"/>
            <a:ext cx="3284223" cy="2230735"/>
            <a:chOff x="618945" y="1449333"/>
            <a:chExt cx="3284223" cy="2230735"/>
          </a:xfrm>
        </p:grpSpPr>
        <p:pic>
          <p:nvPicPr>
            <p:cNvPr id="7" name="Picture 6" descr="scene1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88685" y="2602695"/>
              <a:ext cx="1614483" cy="1077373"/>
            </a:xfrm>
            <a:prstGeom prst="rect">
              <a:avLst/>
            </a:prstGeom>
          </p:spPr>
        </p:pic>
        <p:pic>
          <p:nvPicPr>
            <p:cNvPr id="8" name="Picture 7" descr="scene2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88685" y="1449334"/>
              <a:ext cx="1614483" cy="1077373"/>
            </a:xfrm>
            <a:prstGeom prst="rect">
              <a:avLst/>
            </a:prstGeom>
          </p:spPr>
        </p:pic>
        <p:pic>
          <p:nvPicPr>
            <p:cNvPr id="9" name="Picture 8" descr="scene3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8945" y="1449333"/>
              <a:ext cx="1614484" cy="1077374"/>
            </a:xfrm>
            <a:prstGeom prst="rect">
              <a:avLst/>
            </a:prstGeom>
          </p:spPr>
        </p:pic>
        <p:pic>
          <p:nvPicPr>
            <p:cNvPr id="10" name="Picture 9" descr="scene4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8946" y="2602695"/>
              <a:ext cx="1614483" cy="1077373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1621074" y="620697"/>
            <a:ext cx="10230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Inputs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61332" y="620697"/>
            <a:ext cx="1262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Outputs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85771" y="3367463"/>
            <a:ext cx="1493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Photographs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06285" y="3367463"/>
            <a:ext cx="117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30794" y="6271188"/>
            <a:ext cx="2323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Viewpoint of painting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23197" y="6271188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</a:t>
            </a:r>
          </a:p>
        </p:txBody>
      </p:sp>
      <p:cxnSp>
        <p:nvCxnSpPr>
          <p:cNvPr id="20" name="Straight Arrow Connector 19"/>
          <p:cNvCxnSpPr/>
          <p:nvPr/>
        </p:nvCxnSpPr>
        <p:spPr bwMode="auto">
          <a:xfrm>
            <a:off x="3948192" y="3936760"/>
            <a:ext cx="897317" cy="1588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inting06_01_paint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968" y="1122174"/>
            <a:ext cx="3499618" cy="42206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this hard?</a:t>
            </a:r>
            <a:endParaRPr lang="en-US" dirty="0"/>
          </a:p>
        </p:txBody>
      </p:sp>
      <p:pic>
        <p:nvPicPr>
          <p:cNvPr id="5" name="Picture 4" descr="painting02_03_colore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529" y="1115030"/>
            <a:ext cx="3374684" cy="4255294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 bwMode="auto">
          <a:xfrm>
            <a:off x="0" y="3106827"/>
            <a:ext cx="1711804" cy="1559511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2388243" y="3161514"/>
            <a:ext cx="717853" cy="1725716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6930592" y="4086497"/>
            <a:ext cx="717853" cy="1008355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4569958" y="3065946"/>
            <a:ext cx="1214282" cy="1559511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4048" y="5839827"/>
            <a:ext cx="4102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Structural changes over 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this hard?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51311" y="5672494"/>
            <a:ext cx="2236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Murals missing</a:t>
            </a:r>
            <a:endParaRPr lang="en-US" sz="2400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pic>
        <p:nvPicPr>
          <p:cNvPr id="12" name="Picture 11" descr="painting06_01_painting.jpg"/>
          <p:cNvPicPr>
            <a:picLocks noChangeAspect="1"/>
          </p:cNvPicPr>
          <p:nvPr/>
        </p:nvPicPr>
        <p:blipFill>
          <a:blip r:embed="rId3"/>
          <a:srcRect t="38407" r="78557" b="22476"/>
          <a:stretch>
            <a:fillRect/>
          </a:stretch>
        </p:blipFill>
        <p:spPr>
          <a:xfrm>
            <a:off x="665948" y="1689099"/>
            <a:ext cx="1632418" cy="3591427"/>
          </a:xfrm>
          <a:prstGeom prst="rect">
            <a:avLst/>
          </a:prstGeom>
        </p:spPr>
      </p:pic>
      <p:pic>
        <p:nvPicPr>
          <p:cNvPr id="13" name="Picture 12" descr="painting02_03_colored.jpg"/>
          <p:cNvPicPr>
            <a:picLocks noChangeAspect="1"/>
          </p:cNvPicPr>
          <p:nvPr/>
        </p:nvPicPr>
        <p:blipFill>
          <a:blip r:embed="rId4"/>
          <a:srcRect t="36770" r="84734" b="17567"/>
          <a:stretch>
            <a:fillRect/>
          </a:stretch>
        </p:blipFill>
        <p:spPr>
          <a:xfrm>
            <a:off x="2409946" y="1308100"/>
            <a:ext cx="1120654" cy="4226834"/>
          </a:xfrm>
          <a:prstGeom prst="rect">
            <a:avLst/>
          </a:prstGeom>
        </p:spPr>
      </p:pic>
      <p:pic>
        <p:nvPicPr>
          <p:cNvPr id="15" name="Picture 14" descr="painting06_01_painting.jpg"/>
          <p:cNvPicPr>
            <a:picLocks noChangeAspect="1"/>
          </p:cNvPicPr>
          <p:nvPr/>
        </p:nvPicPr>
        <p:blipFill>
          <a:blip r:embed="rId3"/>
          <a:srcRect l="53007" t="52572" r="27025" b="7731"/>
          <a:stretch>
            <a:fillRect/>
          </a:stretch>
        </p:blipFill>
        <p:spPr>
          <a:xfrm>
            <a:off x="4971202" y="1808768"/>
            <a:ext cx="1663700" cy="3989028"/>
          </a:xfrm>
          <a:prstGeom prst="rect">
            <a:avLst/>
          </a:prstGeom>
        </p:spPr>
      </p:pic>
      <p:pic>
        <p:nvPicPr>
          <p:cNvPr id="16" name="Picture 15" descr="painting02_03_colored.jpg"/>
          <p:cNvPicPr>
            <a:picLocks noChangeAspect="1"/>
          </p:cNvPicPr>
          <p:nvPr/>
        </p:nvPicPr>
        <p:blipFill>
          <a:blip r:embed="rId4"/>
          <a:srcRect l="57494" t="49826" r="17862" b="1992"/>
          <a:stretch>
            <a:fillRect/>
          </a:stretch>
        </p:blipFill>
        <p:spPr>
          <a:xfrm>
            <a:off x="6706785" y="914400"/>
            <a:ext cx="1980015" cy="488142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339548" y="5916027"/>
            <a:ext cx="3161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Back column collapse</a:t>
            </a:r>
            <a:endParaRPr lang="en-US" sz="2400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  <p:pic>
        <p:nvPicPr>
          <p:cNvPr id="4" name="Picture 3" descr="3Dmod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7690" y="1184513"/>
            <a:ext cx="3709769" cy="2151152"/>
          </a:xfrm>
          <a:prstGeom prst="rect">
            <a:avLst/>
          </a:prstGeom>
        </p:spPr>
      </p:pic>
      <p:pic>
        <p:nvPicPr>
          <p:cNvPr id="5" name="Picture 4" descr="imgPaint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7697" y="3804292"/>
            <a:ext cx="1809841" cy="2282111"/>
          </a:xfrm>
          <a:prstGeom prst="rect">
            <a:avLst/>
          </a:prstGeom>
        </p:spPr>
      </p:pic>
      <p:pic>
        <p:nvPicPr>
          <p:cNvPr id="6" name="Picture 5" descr="painting02_03_colore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6214" y="3737340"/>
            <a:ext cx="1812720" cy="2285742"/>
          </a:xfrm>
          <a:prstGeom prst="rect">
            <a:avLst/>
          </a:prstGeom>
        </p:spPr>
      </p:pic>
      <p:grpSp>
        <p:nvGrpSpPr>
          <p:cNvPr id="3" name="Group 17"/>
          <p:cNvGrpSpPr/>
          <p:nvPr/>
        </p:nvGrpSpPr>
        <p:grpSpPr>
          <a:xfrm>
            <a:off x="490506" y="1144722"/>
            <a:ext cx="3284223" cy="2230735"/>
            <a:chOff x="618945" y="1449333"/>
            <a:chExt cx="3284223" cy="2230735"/>
          </a:xfrm>
        </p:grpSpPr>
        <p:pic>
          <p:nvPicPr>
            <p:cNvPr id="7" name="Picture 6" descr="scene1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88685" y="2602695"/>
              <a:ext cx="1614483" cy="1077373"/>
            </a:xfrm>
            <a:prstGeom prst="rect">
              <a:avLst/>
            </a:prstGeom>
          </p:spPr>
        </p:pic>
        <p:pic>
          <p:nvPicPr>
            <p:cNvPr id="8" name="Picture 7" descr="scene2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288685" y="1449334"/>
              <a:ext cx="1614483" cy="1077373"/>
            </a:xfrm>
            <a:prstGeom prst="rect">
              <a:avLst/>
            </a:prstGeom>
          </p:spPr>
        </p:pic>
        <p:pic>
          <p:nvPicPr>
            <p:cNvPr id="9" name="Picture 8" descr="scene3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8945" y="1449333"/>
              <a:ext cx="1614484" cy="1077374"/>
            </a:xfrm>
            <a:prstGeom prst="rect">
              <a:avLst/>
            </a:prstGeom>
          </p:spPr>
        </p:pic>
        <p:pic>
          <p:nvPicPr>
            <p:cNvPr id="10" name="Picture 9" descr="scene4.jp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18946" y="2602695"/>
              <a:ext cx="1614483" cy="1077373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1621074" y="731145"/>
            <a:ext cx="10230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Inputs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61332" y="731145"/>
            <a:ext cx="1262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Outputs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85771" y="3367463"/>
            <a:ext cx="1493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Photographs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60139" y="3367463"/>
            <a:ext cx="425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model: 3D vertices + triangle indices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30794" y="6064098"/>
            <a:ext cx="2237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Camera parameters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23197" y="6064098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</a:t>
            </a:r>
          </a:p>
        </p:txBody>
      </p:sp>
      <p:cxnSp>
        <p:nvCxnSpPr>
          <p:cNvPr id="20" name="Straight Arrow Connector 19"/>
          <p:cNvCxnSpPr/>
          <p:nvPr/>
        </p:nvCxnSpPr>
        <p:spPr bwMode="auto">
          <a:xfrm>
            <a:off x="3948192" y="4132168"/>
            <a:ext cx="897317" cy="1588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27361" y="6114020"/>
            <a:ext cx="317296" cy="29966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602862" y="6419638"/>
            <a:ext cx="5458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Camera center, rotation, principal point, focal length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4660139" y="3375457"/>
            <a:ext cx="4258159" cy="428835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602862" y="6088219"/>
            <a:ext cx="5458308" cy="700752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Multiview</a:t>
            </a:r>
            <a:r>
              <a:rPr lang="en-US" dirty="0" smtClean="0"/>
              <a:t> geometry</a:t>
            </a:r>
          </a:p>
        </p:txBody>
      </p:sp>
      <p:pic>
        <p:nvPicPr>
          <p:cNvPr id="6" name="Picture 13" descr="notre-dame-reconstruc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638" y="1898650"/>
            <a:ext cx="3868737" cy="29019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8436" name="TextBox 6"/>
          <p:cNvSpPr txBox="1">
            <a:spLocks noChangeArrowheads="1"/>
          </p:cNvSpPr>
          <p:nvPr/>
        </p:nvSpPr>
        <p:spPr bwMode="auto">
          <a:xfrm>
            <a:off x="274638" y="1420813"/>
            <a:ext cx="3981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Structure from motion (SfM)</a:t>
            </a:r>
          </a:p>
        </p:txBody>
      </p:sp>
      <p:sp>
        <p:nvSpPr>
          <p:cNvPr id="18438" name="TextBox 8"/>
          <p:cNvSpPr txBox="1">
            <a:spLocks noChangeArrowheads="1"/>
          </p:cNvSpPr>
          <p:nvPr/>
        </p:nvSpPr>
        <p:spPr bwMode="auto">
          <a:xfrm>
            <a:off x="4646613" y="1420813"/>
            <a:ext cx="3365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Dense multiview stereo</a:t>
            </a:r>
          </a:p>
        </p:txBody>
      </p:sp>
      <p:pic>
        <p:nvPicPr>
          <p:cNvPr id="1843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6613" y="1898650"/>
            <a:ext cx="4232275" cy="291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TextBox 10"/>
          <p:cNvSpPr txBox="1">
            <a:spLocks noChangeArrowheads="1"/>
          </p:cNvSpPr>
          <p:nvPr/>
        </p:nvSpPr>
        <p:spPr bwMode="auto">
          <a:xfrm>
            <a:off x="185738" y="4910138"/>
            <a:ext cx="45069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N. Snavely, S. M. Seitz, R. Szeliski, 2007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M. Vergauwen, L. Van Gool, 2006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M. Brown, D. Lowe, 2005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F. Schaffalitzky, A. Zisserman, 2002</a:t>
            </a:r>
          </a:p>
        </p:txBody>
      </p:sp>
      <p:sp>
        <p:nvSpPr>
          <p:cNvPr id="18441" name="TextBox 11"/>
          <p:cNvSpPr txBox="1">
            <a:spLocks noChangeArrowheads="1"/>
          </p:cNvSpPr>
          <p:nvPr/>
        </p:nvSpPr>
        <p:spPr bwMode="auto">
          <a:xfrm>
            <a:off x="4646613" y="4910138"/>
            <a:ext cx="43513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Y. Furukawa, J. Ponce, 2009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P. Labatut, J.-P. Pons, R. Keriven, 2009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M. Goesele, N. Snavely, B. Curless,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 H. Hoppe, S. M. Seitz., 2007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Pompeii 3D model details</a:t>
            </a:r>
            <a:endParaRPr lang="en-US" dirty="0"/>
          </a:p>
        </p:txBody>
      </p:sp>
      <p:pic>
        <p:nvPicPr>
          <p:cNvPr id="4" name="Picture 3" descr="3Dmode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826" y="1201930"/>
            <a:ext cx="6194349" cy="35918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1234" y="4824853"/>
            <a:ext cx="693010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Used publicly available software</a:t>
            </a: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Bundler, PMVS, Poisson surface reconstruction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563 photographs (4752 </a:t>
            </a:r>
            <a:r>
              <a:rPr lang="en-US" sz="2000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x</a:t>
            </a: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3164 resolution)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Bundler recovers 559 cameras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PMVS recovers 111M points (discard points due to speed)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Final mesh: 10M vertices, 20M triangles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contribution: two-stage alignment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Coarse alignment by view-sensitive retrieval</a:t>
            </a:r>
          </a:p>
          <a:p>
            <a:endParaRPr lang="en-US" dirty="0" smtClean="0"/>
          </a:p>
          <a:p>
            <a:r>
              <a:rPr lang="en-US" dirty="0" smtClean="0"/>
              <a:t>Fine alignment by matching view-dependent contours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contribution: two-stage alignment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Coarse alignment by view-sensitive retrieval</a:t>
            </a:r>
          </a:p>
          <a:p>
            <a:endParaRPr lang="en-US" dirty="0" smtClean="0"/>
          </a:p>
          <a:p>
            <a:r>
              <a:rPr lang="en-US" dirty="0" smtClean="0"/>
              <a:t>Fine alignment by matching view-dependent contours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Goal: retrieve similar viewpoint</a:t>
            </a:r>
            <a:endParaRPr lang="en-US" dirty="0"/>
          </a:p>
        </p:txBody>
      </p:sp>
      <p:pic>
        <p:nvPicPr>
          <p:cNvPr id="5" name="Picture 4" descr="3Dmode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31" y="1201930"/>
            <a:ext cx="3879383" cy="2249504"/>
          </a:xfrm>
          <a:prstGeom prst="rect">
            <a:avLst/>
          </a:prstGeom>
        </p:spPr>
      </p:pic>
      <p:pic>
        <p:nvPicPr>
          <p:cNvPr id="6" name="Picture 5" descr="000004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132" y="2415840"/>
            <a:ext cx="1853326" cy="1042496"/>
          </a:xfrm>
          <a:prstGeom prst="rect">
            <a:avLst/>
          </a:prstGeom>
        </p:spPr>
      </p:pic>
      <p:pic>
        <p:nvPicPr>
          <p:cNvPr id="7" name="Picture 6" descr="000005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4678" y="1201972"/>
            <a:ext cx="1853327" cy="1042496"/>
          </a:xfrm>
          <a:prstGeom prst="rect">
            <a:avLst/>
          </a:prstGeom>
        </p:spPr>
      </p:pic>
      <p:pic>
        <p:nvPicPr>
          <p:cNvPr id="8" name="Picture 7" descr="0000066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4678" y="2415840"/>
            <a:ext cx="1853327" cy="1042496"/>
          </a:xfrm>
          <a:prstGeom prst="rect">
            <a:avLst/>
          </a:prstGeom>
        </p:spPr>
      </p:pic>
      <p:pic>
        <p:nvPicPr>
          <p:cNvPr id="9" name="Picture 8" descr="0000094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6132" y="1201972"/>
            <a:ext cx="1853327" cy="1042496"/>
          </a:xfrm>
          <a:prstGeom prst="rect">
            <a:avLst/>
          </a:prstGeom>
        </p:spPr>
      </p:pic>
      <p:pic>
        <p:nvPicPr>
          <p:cNvPr id="10" name="Picture 9" descr="imgPainting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7377" y="4060502"/>
            <a:ext cx="1752964" cy="2210393"/>
          </a:xfrm>
          <a:prstGeom prst="rect">
            <a:avLst/>
          </a:prstGeom>
        </p:spPr>
      </p:pic>
      <p:pic>
        <p:nvPicPr>
          <p:cNvPr id="11" name="Picture 10" descr="imgCol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36093" y="4060182"/>
            <a:ext cx="1753219" cy="22107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67024" y="3423823"/>
            <a:ext cx="117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98044" y="3451435"/>
            <a:ext cx="2237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Sampled viewpoints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08438" y="6267805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56630" y="6285062"/>
            <a:ext cx="2199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Retrieved viewpoint</a:t>
            </a:r>
          </a:p>
        </p:txBody>
      </p:sp>
      <p:cxnSp>
        <p:nvCxnSpPr>
          <p:cNvPr id="16" name="Straight Arrow Connector 15"/>
          <p:cNvCxnSpPr/>
          <p:nvPr/>
        </p:nvCxnSpPr>
        <p:spPr bwMode="auto">
          <a:xfrm>
            <a:off x="4031022" y="2236529"/>
            <a:ext cx="676438" cy="1588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>
            <a:off x="3451764" y="5246717"/>
            <a:ext cx="2014964" cy="1588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rot="5400000">
            <a:off x="6442665" y="4163532"/>
            <a:ext cx="729499" cy="1588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429" y="1474004"/>
            <a:ext cx="6925143" cy="4382179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Sampling virtual viewpoints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54310" y="883568"/>
            <a:ext cx="3235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Irschara</a:t>
            </a: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et al. CVPR, 2009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09429" y="5867039"/>
            <a:ext cx="54681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Virtual viewpoints used to group visual words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for fast vocabulary tree-based indexing</a:t>
            </a:r>
            <a:endParaRPr lang="en-US" sz="2000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Viewpoint retrieval using gist feature matching</a:t>
            </a:r>
            <a:endParaRPr lang="en-US" dirty="0"/>
          </a:p>
        </p:txBody>
      </p:sp>
      <p:pic>
        <p:nvPicPr>
          <p:cNvPr id="5" name="Picture 4" descr="imgPaint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419" y="1220956"/>
            <a:ext cx="1752964" cy="2210393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99420" y="3890130"/>
            <a:ext cx="2728963" cy="1597376"/>
            <a:chOff x="457200" y="3970572"/>
            <a:chExt cx="3854781" cy="2256364"/>
          </a:xfrm>
        </p:grpSpPr>
        <p:pic>
          <p:nvPicPr>
            <p:cNvPr id="6" name="Picture 5" descr="00000428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8654" y="5184440"/>
              <a:ext cx="1853326" cy="1042496"/>
            </a:xfrm>
            <a:prstGeom prst="rect">
              <a:avLst/>
            </a:prstGeom>
          </p:spPr>
        </p:pic>
        <p:pic>
          <p:nvPicPr>
            <p:cNvPr id="7" name="Picture 6" descr="00000514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200" y="3970572"/>
              <a:ext cx="1853327" cy="1042496"/>
            </a:xfrm>
            <a:prstGeom prst="rect">
              <a:avLst/>
            </a:prstGeom>
          </p:spPr>
        </p:pic>
        <p:pic>
          <p:nvPicPr>
            <p:cNvPr id="8" name="Picture 7" descr="00000660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7200" y="5184440"/>
              <a:ext cx="1853327" cy="1042496"/>
            </a:xfrm>
            <a:prstGeom prst="rect">
              <a:avLst/>
            </a:prstGeom>
          </p:spPr>
        </p:pic>
        <p:pic>
          <p:nvPicPr>
            <p:cNvPr id="9" name="Picture 8" descr="00000945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58654" y="3970572"/>
              <a:ext cx="1853327" cy="1042496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1254481" y="3431349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1144" y="5487506"/>
            <a:ext cx="2545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8K sampled </a:t>
            </a: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viewpoints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10847" y="4503338"/>
            <a:ext cx="2199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Retrieved viewpoint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4220033" y="1445822"/>
            <a:ext cx="1317923" cy="1683667"/>
            <a:chOff x="4539257" y="1507801"/>
            <a:chExt cx="1763909" cy="2253421"/>
          </a:xfrm>
        </p:grpSpPr>
        <p:pic>
          <p:nvPicPr>
            <p:cNvPr id="27" name="Picture 26" descr="imgPainting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0202" y="1515740"/>
              <a:ext cx="1752964" cy="2210393"/>
            </a:xfrm>
            <a:prstGeom prst="rect">
              <a:avLst/>
            </a:prstGeom>
          </p:spPr>
        </p:pic>
        <p:grpSp>
          <p:nvGrpSpPr>
            <p:cNvPr id="26" name="Group 25"/>
            <p:cNvGrpSpPr/>
            <p:nvPr/>
          </p:nvGrpSpPr>
          <p:grpSpPr>
            <a:xfrm>
              <a:off x="4539257" y="1507801"/>
              <a:ext cx="1763909" cy="2253421"/>
              <a:chOff x="4539256" y="1507802"/>
              <a:chExt cx="3773487" cy="2832100"/>
            </a:xfrm>
          </p:grpSpPr>
          <p:sp>
            <p:nvSpPr>
              <p:cNvPr id="16" name="Line 12"/>
              <p:cNvSpPr>
                <a:spLocks noChangeShapeType="1"/>
              </p:cNvSpPr>
              <p:nvPr/>
            </p:nvSpPr>
            <p:spPr bwMode="auto">
              <a:xfrm flipH="1">
                <a:off x="4539256" y="1507802"/>
                <a:ext cx="9525" cy="283210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Line 13"/>
              <p:cNvSpPr>
                <a:spLocks noChangeShapeType="1"/>
              </p:cNvSpPr>
              <p:nvPr/>
            </p:nvSpPr>
            <p:spPr bwMode="auto">
              <a:xfrm flipH="1">
                <a:off x="8298456" y="1507802"/>
                <a:ext cx="9525" cy="283210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Line 14"/>
              <p:cNvSpPr>
                <a:spLocks noChangeShapeType="1"/>
              </p:cNvSpPr>
              <p:nvPr/>
            </p:nvSpPr>
            <p:spPr bwMode="auto">
              <a:xfrm flipH="1">
                <a:off x="5479056" y="1507802"/>
                <a:ext cx="9525" cy="283210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 flipH="1">
                <a:off x="6418856" y="1507802"/>
                <a:ext cx="9525" cy="283210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Line 16"/>
              <p:cNvSpPr>
                <a:spLocks noChangeShapeType="1"/>
              </p:cNvSpPr>
              <p:nvPr/>
            </p:nvSpPr>
            <p:spPr bwMode="auto">
              <a:xfrm flipH="1">
                <a:off x="7358656" y="1507802"/>
                <a:ext cx="9525" cy="283210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 flipV="1">
                <a:off x="4539256" y="1507802"/>
                <a:ext cx="3773487" cy="7938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Line 18"/>
              <p:cNvSpPr>
                <a:spLocks noChangeShapeType="1"/>
              </p:cNvSpPr>
              <p:nvPr/>
            </p:nvSpPr>
            <p:spPr bwMode="auto">
              <a:xfrm flipV="1">
                <a:off x="4539256" y="2212652"/>
                <a:ext cx="3773487" cy="7938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Line 19"/>
              <p:cNvSpPr>
                <a:spLocks noChangeShapeType="1"/>
              </p:cNvSpPr>
              <p:nvPr/>
            </p:nvSpPr>
            <p:spPr bwMode="auto">
              <a:xfrm flipV="1">
                <a:off x="4539256" y="4327202"/>
                <a:ext cx="3773487" cy="7938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 flipV="1">
                <a:off x="4539256" y="3622352"/>
                <a:ext cx="3773487" cy="7938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Line 21"/>
              <p:cNvSpPr>
                <a:spLocks noChangeShapeType="1"/>
              </p:cNvSpPr>
              <p:nvPr/>
            </p:nvSpPr>
            <p:spPr bwMode="auto">
              <a:xfrm flipV="1">
                <a:off x="4539256" y="2917502"/>
                <a:ext cx="3773487" cy="7938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4228211" y="3817575"/>
            <a:ext cx="1317923" cy="1683667"/>
            <a:chOff x="5127625" y="4087527"/>
            <a:chExt cx="1763909" cy="2253421"/>
          </a:xfrm>
        </p:grpSpPr>
        <p:pic>
          <p:nvPicPr>
            <p:cNvPr id="11" name="Picture 10" descr="imgCol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27625" y="4130234"/>
              <a:ext cx="1753219" cy="2210714"/>
            </a:xfrm>
            <a:prstGeom prst="rect">
              <a:avLst/>
            </a:prstGeom>
          </p:spPr>
        </p:pic>
        <p:grpSp>
          <p:nvGrpSpPr>
            <p:cNvPr id="31" name="Group 30"/>
            <p:cNvGrpSpPr/>
            <p:nvPr/>
          </p:nvGrpSpPr>
          <p:grpSpPr>
            <a:xfrm>
              <a:off x="5127625" y="4087527"/>
              <a:ext cx="1763909" cy="2253421"/>
              <a:chOff x="4539256" y="1507802"/>
              <a:chExt cx="3773487" cy="2832100"/>
            </a:xfrm>
          </p:grpSpPr>
          <p:sp>
            <p:nvSpPr>
              <p:cNvPr id="32" name="Line 12"/>
              <p:cNvSpPr>
                <a:spLocks noChangeShapeType="1"/>
              </p:cNvSpPr>
              <p:nvPr/>
            </p:nvSpPr>
            <p:spPr bwMode="auto">
              <a:xfrm flipH="1">
                <a:off x="4539256" y="1507802"/>
                <a:ext cx="9525" cy="283210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Line 13"/>
              <p:cNvSpPr>
                <a:spLocks noChangeShapeType="1"/>
              </p:cNvSpPr>
              <p:nvPr/>
            </p:nvSpPr>
            <p:spPr bwMode="auto">
              <a:xfrm flipH="1">
                <a:off x="8298456" y="1507802"/>
                <a:ext cx="9525" cy="283210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Line 14"/>
              <p:cNvSpPr>
                <a:spLocks noChangeShapeType="1"/>
              </p:cNvSpPr>
              <p:nvPr/>
            </p:nvSpPr>
            <p:spPr bwMode="auto">
              <a:xfrm flipH="1">
                <a:off x="5479056" y="1507802"/>
                <a:ext cx="9525" cy="283210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5"/>
              <p:cNvSpPr>
                <a:spLocks noChangeShapeType="1"/>
              </p:cNvSpPr>
              <p:nvPr/>
            </p:nvSpPr>
            <p:spPr bwMode="auto">
              <a:xfrm flipH="1">
                <a:off x="6418856" y="1507802"/>
                <a:ext cx="9525" cy="283210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16"/>
              <p:cNvSpPr>
                <a:spLocks noChangeShapeType="1"/>
              </p:cNvSpPr>
              <p:nvPr/>
            </p:nvSpPr>
            <p:spPr bwMode="auto">
              <a:xfrm flipH="1">
                <a:off x="7358656" y="1507802"/>
                <a:ext cx="9525" cy="283210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Line 17"/>
              <p:cNvSpPr>
                <a:spLocks noChangeShapeType="1"/>
              </p:cNvSpPr>
              <p:nvPr/>
            </p:nvSpPr>
            <p:spPr bwMode="auto">
              <a:xfrm flipV="1">
                <a:off x="4539256" y="1507802"/>
                <a:ext cx="3773487" cy="7938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Line 18"/>
              <p:cNvSpPr>
                <a:spLocks noChangeShapeType="1"/>
              </p:cNvSpPr>
              <p:nvPr/>
            </p:nvSpPr>
            <p:spPr bwMode="auto">
              <a:xfrm flipV="1">
                <a:off x="4539256" y="2212652"/>
                <a:ext cx="3773487" cy="7938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Line 19"/>
              <p:cNvSpPr>
                <a:spLocks noChangeShapeType="1"/>
              </p:cNvSpPr>
              <p:nvPr/>
            </p:nvSpPr>
            <p:spPr bwMode="auto">
              <a:xfrm flipV="1">
                <a:off x="4539256" y="4327202"/>
                <a:ext cx="3773487" cy="7938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20"/>
              <p:cNvSpPr>
                <a:spLocks noChangeShapeType="1"/>
              </p:cNvSpPr>
              <p:nvPr/>
            </p:nvSpPr>
            <p:spPr bwMode="auto">
              <a:xfrm flipV="1">
                <a:off x="4539256" y="3622352"/>
                <a:ext cx="3773487" cy="7938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Line 21"/>
              <p:cNvSpPr>
                <a:spLocks noChangeShapeType="1"/>
              </p:cNvSpPr>
              <p:nvPr/>
            </p:nvSpPr>
            <p:spPr bwMode="auto">
              <a:xfrm flipV="1">
                <a:off x="4539256" y="2917502"/>
                <a:ext cx="3773487" cy="7938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6933758" y="2248447"/>
            <a:ext cx="1753219" cy="2215084"/>
            <a:chOff x="6400800" y="2109267"/>
            <a:chExt cx="1753219" cy="2215084"/>
          </a:xfrm>
        </p:grpSpPr>
        <p:pic>
          <p:nvPicPr>
            <p:cNvPr id="44" name="Picture 43" descr="imgCol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00800" y="2109267"/>
              <a:ext cx="1753219" cy="2210714"/>
            </a:xfrm>
            <a:prstGeom prst="rect">
              <a:avLst/>
            </a:prstGeom>
          </p:spPr>
        </p:pic>
        <p:sp>
          <p:nvSpPr>
            <p:cNvPr id="45" name="Rectangle 44"/>
            <p:cNvSpPr/>
            <p:nvPr/>
          </p:nvSpPr>
          <p:spPr bwMode="auto">
            <a:xfrm>
              <a:off x="6400800" y="2109267"/>
              <a:ext cx="1753219" cy="2215084"/>
            </a:xfrm>
            <a:prstGeom prst="rect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endParaRPr>
            </a:p>
          </p:txBody>
        </p:sp>
      </p:grpSp>
      <p:cxnSp>
        <p:nvCxnSpPr>
          <p:cNvPr id="47" name="Straight Arrow Connector 46"/>
          <p:cNvCxnSpPr/>
          <p:nvPr/>
        </p:nvCxnSpPr>
        <p:spPr bwMode="auto">
          <a:xfrm>
            <a:off x="3354584" y="2287656"/>
            <a:ext cx="676438" cy="1588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/>
          <p:cNvCxnSpPr/>
          <p:nvPr/>
        </p:nvCxnSpPr>
        <p:spPr bwMode="auto">
          <a:xfrm>
            <a:off x="3354584" y="4749479"/>
            <a:ext cx="676438" cy="1588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4578976" y="3129489"/>
            <a:ext cx="595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Gist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590481" y="5501242"/>
            <a:ext cx="595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Gist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cxnSp>
        <p:nvCxnSpPr>
          <p:cNvPr id="51" name="Straight Arrow Connector 50"/>
          <p:cNvCxnSpPr/>
          <p:nvPr/>
        </p:nvCxnSpPr>
        <p:spPr bwMode="auto">
          <a:xfrm>
            <a:off x="5749762" y="2287656"/>
            <a:ext cx="961085" cy="841833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3" name="Straight Arrow Connector 52"/>
          <p:cNvCxnSpPr/>
          <p:nvPr/>
        </p:nvCxnSpPr>
        <p:spPr bwMode="auto">
          <a:xfrm flipV="1">
            <a:off x="5749762" y="3720854"/>
            <a:ext cx="961085" cy="841833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4" name="TextBox 53"/>
          <p:cNvSpPr txBox="1"/>
          <p:nvPr/>
        </p:nvSpPr>
        <p:spPr>
          <a:xfrm>
            <a:off x="41929" y="6066342"/>
            <a:ext cx="83792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Assume camera held level with ground plane at fixed height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Sample camera locations in dense 2D grid; 8 orientations at each </a:t>
            </a: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point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this?</a:t>
            </a:r>
            <a:endParaRPr lang="en-US" dirty="0"/>
          </a:p>
        </p:txBody>
      </p:sp>
      <p:pic>
        <p:nvPicPr>
          <p:cNvPr id="4" name="Picture 3" descr="img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5663" y="1990924"/>
            <a:ext cx="2922742" cy="3091725"/>
          </a:xfrm>
          <a:prstGeom prst="rect">
            <a:avLst/>
          </a:prstGeom>
        </p:spPr>
      </p:pic>
      <p:pic>
        <p:nvPicPr>
          <p:cNvPr id="5" name="Picture 4" descr="img04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8150" y="1846526"/>
            <a:ext cx="2428875" cy="3321050"/>
          </a:xfrm>
          <a:prstGeom prst="rect">
            <a:avLst/>
          </a:prstGeom>
        </p:spPr>
      </p:pic>
      <p:pic>
        <p:nvPicPr>
          <p:cNvPr id="6" name="Picture 5" descr="img12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767" y="1945506"/>
            <a:ext cx="2343150" cy="31210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3609" y="1159682"/>
            <a:ext cx="8003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There are many non-photographic depictions of our world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6080" y="5404349"/>
            <a:ext cx="6600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Ultimate goal: to reason about these depictions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Viewpoint retrieval results using gist feature matching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29" y="1366932"/>
            <a:ext cx="8490942" cy="24571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12" y="4296424"/>
            <a:ext cx="8947777" cy="1826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Viewpoint retrieval results using gist feature matching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64" y="1307720"/>
            <a:ext cx="8289673" cy="23784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767" y="4059201"/>
            <a:ext cx="8214466" cy="231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contribution: two-stage alignment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Coarse alignment by view-sensitive retrieval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Fine alignment by matching view-dependent contours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 for matching painting to 3D model</a:t>
            </a:r>
            <a:endParaRPr lang="en-US" dirty="0"/>
          </a:p>
        </p:txBody>
      </p:sp>
      <p:pic>
        <p:nvPicPr>
          <p:cNvPr id="9" name="Picture 8" descr="imgCo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1704" y="1242616"/>
            <a:ext cx="3768729" cy="4752163"/>
          </a:xfrm>
          <a:prstGeom prst="rect">
            <a:avLst/>
          </a:prstGeom>
        </p:spPr>
      </p:pic>
      <p:pic>
        <p:nvPicPr>
          <p:cNvPr id="10" name="Picture 9" descr="imgPaint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863" y="1242617"/>
            <a:ext cx="3768729" cy="475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 for matching painting to 3D model</a:t>
            </a:r>
            <a:endParaRPr lang="en-US" dirty="0"/>
          </a:p>
        </p:txBody>
      </p:sp>
      <p:pic>
        <p:nvPicPr>
          <p:cNvPr id="9" name="Picture 8" descr="imgCo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1704" y="1242616"/>
            <a:ext cx="3768729" cy="4752163"/>
          </a:xfrm>
          <a:prstGeom prst="rect">
            <a:avLst/>
          </a:prstGeom>
        </p:spPr>
      </p:pic>
      <p:pic>
        <p:nvPicPr>
          <p:cNvPr id="10" name="Picture 9" descr="imgPaint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863" y="1242617"/>
            <a:ext cx="3768729" cy="4752164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 bwMode="auto">
          <a:xfrm>
            <a:off x="1490926" y="5273792"/>
            <a:ext cx="1711804" cy="455590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5425860" y="4846351"/>
            <a:ext cx="1711804" cy="455590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 for matching painting to 3D model</a:t>
            </a:r>
            <a:endParaRPr lang="en-US" dirty="0"/>
          </a:p>
        </p:txBody>
      </p:sp>
      <p:pic>
        <p:nvPicPr>
          <p:cNvPr id="9" name="Picture 8" descr="imgCo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1704" y="1242616"/>
            <a:ext cx="3768729" cy="4752163"/>
          </a:xfrm>
          <a:prstGeom prst="rect">
            <a:avLst/>
          </a:prstGeom>
        </p:spPr>
      </p:pic>
      <p:pic>
        <p:nvPicPr>
          <p:cNvPr id="10" name="Picture 9" descr="imgPaint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863" y="1242617"/>
            <a:ext cx="3768729" cy="4752164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 bwMode="auto">
          <a:xfrm>
            <a:off x="1490926" y="5273792"/>
            <a:ext cx="1711804" cy="455590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5425860" y="4846351"/>
            <a:ext cx="1711804" cy="455590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1780827" y="3783308"/>
            <a:ext cx="510781" cy="1255786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867615" y="3300644"/>
            <a:ext cx="510781" cy="1255786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 for matching painting to 3D model</a:t>
            </a:r>
            <a:endParaRPr lang="en-US" dirty="0"/>
          </a:p>
        </p:txBody>
      </p:sp>
      <p:pic>
        <p:nvPicPr>
          <p:cNvPr id="9" name="Picture 8" descr="imgCo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1704" y="1242616"/>
            <a:ext cx="3768729" cy="4752163"/>
          </a:xfrm>
          <a:prstGeom prst="rect">
            <a:avLst/>
          </a:prstGeom>
        </p:spPr>
      </p:pic>
      <p:pic>
        <p:nvPicPr>
          <p:cNvPr id="10" name="Picture 9" descr="imgPaint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863" y="1242617"/>
            <a:ext cx="3768729" cy="4752164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 bwMode="auto">
          <a:xfrm>
            <a:off x="1490926" y="5273792"/>
            <a:ext cx="1711804" cy="455590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5425860" y="4846351"/>
            <a:ext cx="1711804" cy="455590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1780827" y="3783308"/>
            <a:ext cx="510781" cy="1255786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867615" y="3300644"/>
            <a:ext cx="510781" cy="1255786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3341325" y="3811457"/>
            <a:ext cx="510781" cy="1255786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7165819" y="3770577"/>
            <a:ext cx="510781" cy="1255786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 for matching painting to 3D model</a:t>
            </a:r>
            <a:endParaRPr lang="en-US" dirty="0"/>
          </a:p>
        </p:txBody>
      </p:sp>
      <p:pic>
        <p:nvPicPr>
          <p:cNvPr id="9" name="Picture 8" descr="imgC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704" y="1242616"/>
            <a:ext cx="3768729" cy="4752163"/>
          </a:xfrm>
          <a:prstGeom prst="rect">
            <a:avLst/>
          </a:prstGeom>
        </p:spPr>
      </p:pic>
      <p:pic>
        <p:nvPicPr>
          <p:cNvPr id="10" name="Picture 9" descr="imgPaint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63" y="1242617"/>
            <a:ext cx="3768729" cy="47521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763" y="6074524"/>
            <a:ext cx="91455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Goal: extract</a:t>
            </a:r>
            <a:r>
              <a:rPr lang="en-US" sz="28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contours corresponding </a:t>
            </a:r>
            <a:r>
              <a:rPr lang="en-US" sz="28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to major structures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1490926" y="5273792"/>
            <a:ext cx="1711804" cy="455590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425860" y="4846351"/>
            <a:ext cx="1711804" cy="455590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1780827" y="3783308"/>
            <a:ext cx="510781" cy="1255786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5867615" y="3300644"/>
            <a:ext cx="510781" cy="1255786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3341325" y="3811457"/>
            <a:ext cx="510781" cy="1255786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7165819" y="3770577"/>
            <a:ext cx="510781" cy="1255786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foofo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1147" y="1104459"/>
            <a:ext cx="3176981" cy="4003664"/>
          </a:xfrm>
          <a:prstGeom prst="rect">
            <a:avLst/>
          </a:prstGeom>
        </p:spPr>
      </p:pic>
      <p:pic>
        <p:nvPicPr>
          <p:cNvPr id="5" name="Picture 4" descr="imgPaint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203" y="1085177"/>
            <a:ext cx="3212330" cy="40505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Extracting contours from painting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87902" y="5135731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52241" y="5135731"/>
            <a:ext cx="39057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Global probability of boundary (</a:t>
            </a:r>
            <a:r>
              <a:rPr lang="en-US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gPB</a:t>
            </a: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[</a:t>
            </a:r>
            <a:r>
              <a:rPr lang="en-US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Maire</a:t>
            </a: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et al. 2008]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84106" y="6016157"/>
            <a:ext cx="28537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At each pixel:</a:t>
            </a: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</a:t>
            </a:r>
            <a:r>
              <a:rPr lang="en-US" dirty="0" err="1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thresholded</a:t>
            </a: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response </a:t>
            </a: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+ orientation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Extracting contours from 3D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Viewpoint dependent: occlusions</a:t>
            </a:r>
          </a:p>
          <a:p>
            <a:r>
              <a:rPr lang="en-US" dirty="0" smtClean="0"/>
              <a:t>Viewpoint independent: folds and creases</a:t>
            </a:r>
          </a:p>
          <a:p>
            <a:pPr lvl="1"/>
            <a:r>
              <a:rPr lang="en-US" dirty="0" smtClean="0"/>
              <a:t>Use ridges and valleys [</a:t>
            </a:r>
            <a:r>
              <a:rPr lang="en-US" dirty="0" err="1" smtClean="0"/>
              <a:t>Ohtake</a:t>
            </a:r>
            <a:r>
              <a:rPr lang="en-US" dirty="0" smtClean="0"/>
              <a:t> et al. 2004]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780" y="3114664"/>
            <a:ext cx="5998441" cy="30351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3810" y="6374190"/>
            <a:ext cx="818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Used publicly available </a:t>
            </a:r>
            <a:r>
              <a:rPr lang="en-US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rtsc</a:t>
            </a: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code: http://</a:t>
            </a:r>
            <a:r>
              <a:rPr lang="en-US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www.cs.princeton.edu/gfx/proj/sugcon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this?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38972" y="999378"/>
            <a:ext cx="7583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For this work, we will</a:t>
            </a: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focus on paintings where the artist made an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effort to accurately render the 3D scene</a:t>
            </a:r>
            <a:endParaRPr lang="en-US" sz="2000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pic>
        <p:nvPicPr>
          <p:cNvPr id="4" name="Picture 3" descr="imgPaint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72" y="2338287"/>
            <a:ext cx="2037102" cy="2568674"/>
          </a:xfrm>
          <a:prstGeom prst="rect">
            <a:avLst/>
          </a:prstGeom>
        </p:spPr>
      </p:pic>
      <p:pic>
        <p:nvPicPr>
          <p:cNvPr id="5" name="Picture 4" descr="painting04_01_paint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2855" y="2364002"/>
            <a:ext cx="2199272" cy="25068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2303" y="5356453"/>
            <a:ext cx="718658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Useful for applications where </a:t>
            </a: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drawings and paintings </a:t>
            </a: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are</a:t>
            </a: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the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 primary record (e.g. archaeology)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We believe that a camera </a:t>
            </a:r>
            <a:r>
              <a:rPr lang="en-US" sz="2000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lucida</a:t>
            </a: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was used to aid the artists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1817 - First photograph taken [Wikipedia]</a:t>
            </a:r>
          </a:p>
        </p:txBody>
      </p:sp>
      <p:pic>
        <p:nvPicPr>
          <p:cNvPr id="7" name="Picture 6" descr="painting03_01_paintin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6008" y="2680517"/>
            <a:ext cx="2842672" cy="174557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5152" y="4884712"/>
            <a:ext cx="1416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Blouet</a:t>
            </a:r>
            <a:r>
              <a:rPr lang="en-US" sz="16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(1825)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81264" y="4434897"/>
            <a:ext cx="172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Gell</a:t>
            </a:r>
            <a:r>
              <a:rPr lang="en-US" sz="1600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(1814-1817)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1008" y="4924400"/>
            <a:ext cx="1223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Scholander</a:t>
            </a:r>
            <a:endParaRPr lang="en-US" sz="1600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8108" y="1867541"/>
            <a:ext cx="55021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Paintings from Pompeii, Casa </a:t>
            </a:r>
            <a:r>
              <a:rPr lang="en-US" sz="2000" dirty="0" err="1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di</a:t>
            </a: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Championnet</a:t>
            </a: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:</a:t>
            </a:r>
            <a:endParaRPr lang="en-US" sz="2000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Extracting contours from 3D model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976412"/>
            <a:ext cx="4953000" cy="2806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850" y="3943548"/>
            <a:ext cx="494030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Extracting contours from 3D model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850" y="921192"/>
            <a:ext cx="4940300" cy="2806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200" y="3833096"/>
            <a:ext cx="492760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Extracting contours from 3D model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850" y="1010375"/>
            <a:ext cx="4940300" cy="2794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200" y="3874513"/>
            <a:ext cx="492760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sk3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3512" y="1759816"/>
            <a:ext cx="2633419" cy="3320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195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Painting and 3D model contours</a:t>
            </a:r>
            <a:endParaRPr lang="en-US" dirty="0"/>
          </a:p>
        </p:txBody>
      </p:sp>
      <p:pic>
        <p:nvPicPr>
          <p:cNvPr id="8" name="Picture 7" descr="foofo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513" y="1759816"/>
            <a:ext cx="2634957" cy="3320599"/>
          </a:xfrm>
          <a:prstGeom prst="rect">
            <a:avLst/>
          </a:prstGeom>
        </p:spPr>
      </p:pic>
      <p:pic>
        <p:nvPicPr>
          <p:cNvPr id="11" name="Picture 10" descr="3Dmode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4419" y="1349270"/>
            <a:ext cx="2559307" cy="1484043"/>
          </a:xfrm>
          <a:prstGeom prst="rect">
            <a:avLst/>
          </a:prstGeom>
        </p:spPr>
      </p:pic>
      <p:sp>
        <p:nvSpPr>
          <p:cNvPr id="12" name="Bent Arrow 11"/>
          <p:cNvSpPr/>
          <p:nvPr/>
        </p:nvSpPr>
        <p:spPr bwMode="auto">
          <a:xfrm rot="10800000" flipH="1">
            <a:off x="4963398" y="3041465"/>
            <a:ext cx="857883" cy="1173034"/>
          </a:xfrm>
          <a:prstGeom prst="ben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1320" y="3875538"/>
            <a:ext cx="586092" cy="55353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58905" y="5080416"/>
            <a:ext cx="1968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 contours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7751" y="5330218"/>
            <a:ext cx="2122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 contours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sk3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576" y="3451681"/>
            <a:ext cx="2066493" cy="26057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195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Dense alignment cost</a:t>
            </a:r>
            <a:endParaRPr lang="en-US" dirty="0"/>
          </a:p>
        </p:txBody>
      </p:sp>
      <p:pic>
        <p:nvPicPr>
          <p:cNvPr id="8" name="Picture 7" descr="foofo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8558" y="3451680"/>
            <a:ext cx="2067700" cy="26057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5303" y="1158565"/>
            <a:ext cx="6113395" cy="1381794"/>
          </a:xfrm>
          <a:prstGeom prst="rect">
            <a:avLst/>
          </a:prstGeom>
        </p:spPr>
      </p:pic>
      <p:pic>
        <p:nvPicPr>
          <p:cNvPr id="11" name="Picture 10" descr="3Dmode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9884" y="3181948"/>
            <a:ext cx="2319232" cy="1344833"/>
          </a:xfrm>
          <a:prstGeom prst="rect">
            <a:avLst/>
          </a:prstGeom>
        </p:spPr>
      </p:pic>
      <p:sp>
        <p:nvSpPr>
          <p:cNvPr id="12" name="Bent Arrow 11"/>
          <p:cNvSpPr/>
          <p:nvPr/>
        </p:nvSpPr>
        <p:spPr bwMode="auto">
          <a:xfrm rot="10800000" flipH="1">
            <a:off x="5039384" y="4669813"/>
            <a:ext cx="857883" cy="1173034"/>
          </a:xfrm>
          <a:prstGeom prst="ben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7306" y="5503886"/>
            <a:ext cx="586092" cy="55353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93106" y="6081075"/>
            <a:ext cx="1968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 contours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0576" y="6265741"/>
            <a:ext cx="2122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 contours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sk3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576" y="3451681"/>
            <a:ext cx="2066493" cy="26057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195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Dense alignment cost</a:t>
            </a:r>
            <a:endParaRPr lang="en-US" dirty="0"/>
          </a:p>
        </p:txBody>
      </p:sp>
      <p:pic>
        <p:nvPicPr>
          <p:cNvPr id="8" name="Picture 7" descr="foofo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8558" y="3451680"/>
            <a:ext cx="2067700" cy="26057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5303" y="1158565"/>
            <a:ext cx="6113395" cy="1381794"/>
          </a:xfrm>
          <a:prstGeom prst="rect">
            <a:avLst/>
          </a:prstGeom>
        </p:spPr>
      </p:pic>
      <p:pic>
        <p:nvPicPr>
          <p:cNvPr id="11" name="Picture 10" descr="3Dmode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9884" y="3181948"/>
            <a:ext cx="2319232" cy="1344833"/>
          </a:xfrm>
          <a:prstGeom prst="rect">
            <a:avLst/>
          </a:prstGeom>
        </p:spPr>
      </p:pic>
      <p:sp>
        <p:nvSpPr>
          <p:cNvPr id="12" name="Bent Arrow 11"/>
          <p:cNvSpPr/>
          <p:nvPr/>
        </p:nvSpPr>
        <p:spPr bwMode="auto">
          <a:xfrm rot="10800000" flipH="1">
            <a:off x="5039384" y="4669813"/>
            <a:ext cx="857883" cy="1173034"/>
          </a:xfrm>
          <a:prstGeom prst="ben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7306" y="5503886"/>
            <a:ext cx="586092" cy="55353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93106" y="6081075"/>
            <a:ext cx="1968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 contours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0576" y="6265741"/>
            <a:ext cx="2122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 contours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218559" y="3451681"/>
            <a:ext cx="2067700" cy="2629394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2524214" y="1986568"/>
            <a:ext cx="1144784" cy="423367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2822299" y="4179391"/>
            <a:ext cx="141122" cy="14112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sk3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576" y="3451681"/>
            <a:ext cx="2066493" cy="26057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195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Dense alignment cost</a:t>
            </a:r>
            <a:endParaRPr lang="en-US" dirty="0"/>
          </a:p>
        </p:txBody>
      </p:sp>
      <p:pic>
        <p:nvPicPr>
          <p:cNvPr id="8" name="Picture 7" descr="foofo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8558" y="3451680"/>
            <a:ext cx="2067700" cy="26057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5303" y="1158565"/>
            <a:ext cx="6113395" cy="1381794"/>
          </a:xfrm>
          <a:prstGeom prst="rect">
            <a:avLst/>
          </a:prstGeom>
        </p:spPr>
      </p:pic>
      <p:pic>
        <p:nvPicPr>
          <p:cNvPr id="11" name="Picture 10" descr="3Dmode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9884" y="3181948"/>
            <a:ext cx="2319232" cy="1344833"/>
          </a:xfrm>
          <a:prstGeom prst="rect">
            <a:avLst/>
          </a:prstGeom>
        </p:spPr>
      </p:pic>
      <p:sp>
        <p:nvSpPr>
          <p:cNvPr id="12" name="Bent Arrow 11"/>
          <p:cNvSpPr/>
          <p:nvPr/>
        </p:nvSpPr>
        <p:spPr bwMode="auto">
          <a:xfrm rot="10800000" flipH="1">
            <a:off x="5039384" y="4669813"/>
            <a:ext cx="857883" cy="1173034"/>
          </a:xfrm>
          <a:prstGeom prst="ben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7306" y="5503886"/>
            <a:ext cx="586092" cy="55353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93106" y="6081075"/>
            <a:ext cx="1968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 contours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0576" y="6265741"/>
            <a:ext cx="2122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 contours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218559" y="3451681"/>
            <a:ext cx="2067700" cy="2629394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2822299" y="4179391"/>
            <a:ext cx="141122" cy="14112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6371673" y="3355115"/>
            <a:ext cx="2199251" cy="2796681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Front">
              <a:rot lat="540000" lon="19500000" rev="0"/>
            </a:camera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3588436" y="1758601"/>
            <a:ext cx="1817366" cy="477640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7737248" y="4157679"/>
            <a:ext cx="141122" cy="141122"/>
          </a:xfrm>
          <a:prstGeom prst="ellipse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sk3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576" y="3451681"/>
            <a:ext cx="2066493" cy="26057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195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Dense alignment cost</a:t>
            </a:r>
            <a:endParaRPr lang="en-US" dirty="0"/>
          </a:p>
        </p:txBody>
      </p:sp>
      <p:pic>
        <p:nvPicPr>
          <p:cNvPr id="8" name="Picture 7" descr="foofo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8558" y="3451680"/>
            <a:ext cx="2067700" cy="2605736"/>
          </a:xfrm>
          <a:prstGeom prst="rect">
            <a:avLst/>
          </a:prstGeom>
        </p:spPr>
      </p:pic>
      <p:pic>
        <p:nvPicPr>
          <p:cNvPr id="11" name="Picture 10" descr="3Dmode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9884" y="3181948"/>
            <a:ext cx="2319232" cy="1344833"/>
          </a:xfrm>
          <a:prstGeom prst="rect">
            <a:avLst/>
          </a:prstGeom>
        </p:spPr>
      </p:pic>
      <p:sp>
        <p:nvSpPr>
          <p:cNvPr id="12" name="Bent Arrow 11"/>
          <p:cNvSpPr/>
          <p:nvPr/>
        </p:nvSpPr>
        <p:spPr bwMode="auto">
          <a:xfrm rot="10800000" flipH="1">
            <a:off x="5039384" y="4669813"/>
            <a:ext cx="857883" cy="1173034"/>
          </a:xfrm>
          <a:prstGeom prst="ben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7306" y="5503886"/>
            <a:ext cx="586092" cy="55353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93106" y="6081075"/>
            <a:ext cx="1968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 contours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0576" y="6265741"/>
            <a:ext cx="2122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 contours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218559" y="3451681"/>
            <a:ext cx="2067700" cy="2629394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2822299" y="4179391"/>
            <a:ext cx="141122" cy="14112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6371673" y="3355115"/>
            <a:ext cx="2199251" cy="2796681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Front">
              <a:rot lat="540000" lon="19500000" rev="0"/>
            </a:camera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7737248" y="4157679"/>
            <a:ext cx="141122" cy="141122"/>
          </a:xfrm>
          <a:prstGeom prst="ellipse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2676" y="1165280"/>
            <a:ext cx="6930006" cy="139105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116904" y="2556339"/>
            <a:ext cx="4217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1"/>
                </a:solidFill>
                <a:ea typeface="Arial" pitchFamily="-65" charset="0"/>
                <a:cs typeface="Arial" pitchFamily="-65" charset="0"/>
              </a:rPr>
              <a:t>Truncated error – robustness to outliers</a:t>
            </a:r>
          </a:p>
        </p:txBody>
      </p:sp>
      <p:cxnSp>
        <p:nvCxnSpPr>
          <p:cNvPr id="23" name="Straight Arrow Connector 22"/>
          <p:cNvCxnSpPr/>
          <p:nvPr/>
        </p:nvCxnSpPr>
        <p:spPr bwMode="auto">
          <a:xfrm rot="5400000" flipH="1" flipV="1">
            <a:off x="5940413" y="2304416"/>
            <a:ext cx="527147" cy="1588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5" y="1220855"/>
            <a:ext cx="8239130" cy="1290924"/>
          </a:xfrm>
          <a:prstGeom prst="rect">
            <a:avLst/>
          </a:prstGeom>
        </p:spPr>
      </p:pic>
      <p:pic>
        <p:nvPicPr>
          <p:cNvPr id="5" name="Picture 4" descr="mask3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0576" y="3451681"/>
            <a:ext cx="2066493" cy="26057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195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Dense alignment cost</a:t>
            </a:r>
            <a:endParaRPr lang="en-US" dirty="0"/>
          </a:p>
        </p:txBody>
      </p:sp>
      <p:pic>
        <p:nvPicPr>
          <p:cNvPr id="8" name="Picture 7" descr="foofo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8558" y="3451680"/>
            <a:ext cx="2067700" cy="2605736"/>
          </a:xfrm>
          <a:prstGeom prst="rect">
            <a:avLst/>
          </a:prstGeom>
        </p:spPr>
      </p:pic>
      <p:pic>
        <p:nvPicPr>
          <p:cNvPr id="11" name="Picture 10" descr="3Dmode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9884" y="3181948"/>
            <a:ext cx="2319232" cy="1344833"/>
          </a:xfrm>
          <a:prstGeom prst="rect">
            <a:avLst/>
          </a:prstGeom>
        </p:spPr>
      </p:pic>
      <p:sp>
        <p:nvSpPr>
          <p:cNvPr id="12" name="Bent Arrow 11"/>
          <p:cNvSpPr/>
          <p:nvPr/>
        </p:nvSpPr>
        <p:spPr bwMode="auto">
          <a:xfrm rot="10800000" flipH="1">
            <a:off x="5039384" y="4669813"/>
            <a:ext cx="857883" cy="1173034"/>
          </a:xfrm>
          <a:prstGeom prst="ben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7306" y="5503886"/>
            <a:ext cx="586092" cy="55353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93106" y="6081075"/>
            <a:ext cx="1968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 contours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0576" y="6265741"/>
            <a:ext cx="2122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 contours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218559" y="3451681"/>
            <a:ext cx="2067700" cy="2629394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2822299" y="4179391"/>
            <a:ext cx="141122" cy="14112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6371673" y="3355115"/>
            <a:ext cx="2199251" cy="2796681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Front">
              <a:rot lat="540000" lon="19500000" rev="0"/>
            </a:camera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7737248" y="4157679"/>
            <a:ext cx="141122" cy="141122"/>
          </a:xfrm>
          <a:prstGeom prst="ellipse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3931" y="2871277"/>
            <a:ext cx="2199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1"/>
                </a:solidFill>
                <a:ea typeface="Arial" pitchFamily="-65" charset="0"/>
                <a:cs typeface="Arial" pitchFamily="-65" charset="0"/>
              </a:rPr>
              <a:t>2D edge orientation</a:t>
            </a:r>
          </a:p>
        </p:txBody>
      </p:sp>
      <p:cxnSp>
        <p:nvCxnSpPr>
          <p:cNvPr id="23" name="Straight Arrow Connector 22"/>
          <p:cNvCxnSpPr/>
          <p:nvPr/>
        </p:nvCxnSpPr>
        <p:spPr bwMode="auto">
          <a:xfrm rot="5400000" flipH="1" flipV="1">
            <a:off x="1450725" y="2706392"/>
            <a:ext cx="527147" cy="1588"/>
          </a:xfrm>
          <a:prstGeom prst="straightConnector1">
            <a:avLst/>
          </a:prstGeom>
          <a:solidFill>
            <a:schemeClr val="accent1"/>
          </a:solidFill>
          <a:ln w="889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Minimizing dense alignment cost via ICP-like fine alignment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Repeat until convergence:</a:t>
            </a:r>
          </a:p>
          <a:p>
            <a:endParaRPr lang="en-US" dirty="0" smtClean="0"/>
          </a:p>
          <a:p>
            <a:pPr lvl="1"/>
            <a:r>
              <a:rPr lang="en-US" sz="3200" dirty="0" smtClean="0"/>
              <a:t>Find putative correspondences between edge point sets</a:t>
            </a:r>
          </a:p>
          <a:p>
            <a:endParaRPr lang="en-US" dirty="0" smtClean="0"/>
          </a:p>
          <a:p>
            <a:pPr lvl="1"/>
            <a:r>
              <a:rPr lang="en-US" sz="3200" dirty="0" smtClean="0"/>
              <a:t>Recover </a:t>
            </a:r>
            <a:r>
              <a:rPr lang="en-US" sz="3200" dirty="0" err="1" smtClean="0"/>
              <a:t>inlier</a:t>
            </a:r>
            <a:r>
              <a:rPr lang="en-US" sz="3200" dirty="0" smtClean="0"/>
              <a:t> correspondences and estimate camera parameters</a:t>
            </a:r>
          </a:p>
          <a:p>
            <a:endParaRPr lang="en-US" dirty="0" smtClean="0"/>
          </a:p>
          <a:p>
            <a:pPr lvl="1"/>
            <a:r>
              <a:rPr lang="en-US" sz="3200" dirty="0" smtClean="0"/>
              <a:t>Update viewpoint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m-TermeGran-POSTER-flat(w-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657600"/>
            <a:ext cx="1905000" cy="2133600"/>
          </a:xfrm>
          <a:prstGeom prst="rect">
            <a:avLst/>
          </a:prstGeom>
          <a:noFill/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572000" y="4419600"/>
            <a:ext cx="4419600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CC6600"/>
                </a:solidFill>
                <a:ea typeface="Arial" pitchFamily="-65" charset="0"/>
                <a:cs typeface="Arial" pitchFamily="-65" charset="0"/>
              </a:rPr>
              <a:t>PRESS </a:t>
            </a:r>
          </a:p>
          <a:p>
            <a:pPr algn="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3200">
                <a:solidFill>
                  <a:srgbClr val="CC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Arial" pitchFamily="-65" charset="0"/>
                <a:cs typeface="Arial" pitchFamily="-65" charset="0"/>
              </a:rPr>
              <a:t>“ENTER”</a:t>
            </a:r>
            <a:r>
              <a:rPr lang="en-US">
                <a:solidFill>
                  <a:srgbClr val="CC6600"/>
                </a:solidFill>
                <a:ea typeface="Arial" pitchFamily="-65" charset="0"/>
                <a:cs typeface="Arial" pitchFamily="-65" charset="0"/>
              </a:rPr>
              <a:t> </a:t>
            </a:r>
          </a:p>
          <a:p>
            <a:pPr algn="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CC6600"/>
                </a:solidFill>
                <a:ea typeface="Arial" pitchFamily="-65" charset="0"/>
                <a:cs typeface="Arial" pitchFamily="-65" charset="0"/>
              </a:rPr>
              <a:t>TO BEGIN SHOW</a:t>
            </a:r>
          </a:p>
          <a:p>
            <a:pPr algn="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1400">
                <a:solidFill>
                  <a:srgbClr val="CC6600"/>
                </a:solidFill>
                <a:ea typeface="Arial" pitchFamily="-65" charset="0"/>
                <a:cs typeface="Arial" pitchFamily="-65" charset="0"/>
              </a:rPr>
              <a:t>The PREVIEW will then run automatically.  </a:t>
            </a:r>
            <a:br>
              <a:rPr lang="en-US" sz="1400">
                <a:solidFill>
                  <a:srgbClr val="CC6600"/>
                </a:solidFill>
                <a:ea typeface="Arial" pitchFamily="-65" charset="0"/>
                <a:cs typeface="Arial" pitchFamily="-65" charset="0"/>
              </a:rPr>
            </a:br>
            <a:r>
              <a:rPr lang="en-US" sz="1400">
                <a:solidFill>
                  <a:srgbClr val="CC6600"/>
                </a:solidFill>
                <a:ea typeface="Arial" pitchFamily="-65" charset="0"/>
                <a:cs typeface="Arial" pitchFamily="-65" charset="0"/>
              </a:rPr>
              <a:t>Running time of this preview is approximately 9 minutes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371600" y="228600"/>
            <a:ext cx="6248400" cy="310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800">
                <a:solidFill>
                  <a:srgbClr val="CC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Arial" pitchFamily="-65" charset="0"/>
                <a:cs typeface="Arial" pitchFamily="-65" charset="0"/>
              </a:rPr>
              <a:t>9 MINUTE </a:t>
            </a:r>
            <a:br>
              <a:rPr lang="en-US" sz="2800">
                <a:solidFill>
                  <a:srgbClr val="CC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Arial" pitchFamily="-65" charset="0"/>
                <a:cs typeface="Arial" pitchFamily="-65" charset="0"/>
              </a:rPr>
            </a:br>
            <a:r>
              <a:rPr lang="en-US" sz="2800">
                <a:solidFill>
                  <a:srgbClr val="CC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Arial" pitchFamily="-65" charset="0"/>
                <a:cs typeface="Arial" pitchFamily="-65" charset="0"/>
              </a:rPr>
              <a:t>PREVIEW OF</a:t>
            </a:r>
            <a:br>
              <a:rPr lang="en-US" sz="2800">
                <a:solidFill>
                  <a:srgbClr val="CC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Arial" pitchFamily="-65" charset="0"/>
                <a:cs typeface="Arial" pitchFamily="-65" charset="0"/>
              </a:rPr>
            </a:br>
            <a:r>
              <a:rPr lang="en-US" sz="2800" i="1" u="sng">
                <a:solidFill>
                  <a:srgbClr val="CC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Arial" pitchFamily="-65" charset="0"/>
                <a:cs typeface="Arial" pitchFamily="-65" charset="0"/>
              </a:rPr>
              <a:t>The Piranesi Project</a:t>
            </a:r>
            <a:r>
              <a:rPr lang="en-US">
                <a:solidFill>
                  <a:srgbClr val="CC6600"/>
                </a:solidFill>
                <a:ea typeface="Arial" pitchFamily="-65" charset="0"/>
                <a:cs typeface="Arial" pitchFamily="-65" charset="0"/>
              </a:rPr>
              <a:t> </a:t>
            </a:r>
          </a:p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CC6600"/>
                </a:solidFill>
                <a:ea typeface="Arial" pitchFamily="-65" charset="0"/>
                <a:cs typeface="Arial" pitchFamily="-65" charset="0"/>
              </a:rPr>
              <a:t>by </a:t>
            </a:r>
          </a:p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CC6600"/>
                </a:solidFill>
                <a:ea typeface="Arial" pitchFamily="-65" charset="0"/>
                <a:cs typeface="Arial" pitchFamily="-65" charset="0"/>
              </a:rPr>
              <a:t>© Randolph Langenbach, 2003</a:t>
            </a:r>
          </a:p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endParaRPr lang="en-US" sz="1400">
              <a:solidFill>
                <a:srgbClr val="CC6600"/>
              </a:solidFill>
              <a:ea typeface="Arial" pitchFamily="-65" charset="0"/>
              <a:cs typeface="Arial" pitchFamily="-65" charset="0"/>
            </a:endParaRPr>
          </a:p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1400">
                <a:solidFill>
                  <a:srgbClr val="CC6600"/>
                </a:solidFill>
                <a:ea typeface="Arial" pitchFamily="-65" charset="0"/>
                <a:cs typeface="Arial" pitchFamily="-65" charset="0"/>
              </a:rPr>
              <a:t>The normal running time for the full show is approximately 50 minutes.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ter_01_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313" y="1338394"/>
            <a:ext cx="3694267" cy="4609147"/>
          </a:xfrm>
          <a:prstGeom prst="rect">
            <a:avLst/>
          </a:prstGeom>
        </p:spPr>
      </p:pic>
      <p:pic>
        <p:nvPicPr>
          <p:cNvPr id="9" name="Picture 8" descr="iter_01_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886" y="1338395"/>
            <a:ext cx="3670468" cy="460914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Putative correspondences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69706" y="5950273"/>
            <a:ext cx="28151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 contours – red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</a:t>
            </a: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model</a:t>
            </a: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contours – blue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11167" y="5949360"/>
            <a:ext cx="32773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Shape context sample points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and putative correspondences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ter_01_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389" y="1389464"/>
            <a:ext cx="3799375" cy="4740284"/>
          </a:xfrm>
          <a:prstGeom prst="rect">
            <a:avLst/>
          </a:prstGeom>
        </p:spPr>
      </p:pic>
      <p:pic>
        <p:nvPicPr>
          <p:cNvPr id="10" name="Picture 9" descr="iter_01_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1988" y="1389464"/>
            <a:ext cx="3948175" cy="474028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Inlier</a:t>
            </a:r>
            <a:r>
              <a:rPr lang="en-US" dirty="0" smtClean="0"/>
              <a:t> correspondences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21560" y="6129748"/>
            <a:ext cx="2853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Putative correspondences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77508" y="6143552"/>
            <a:ext cx="1518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Dense inliers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Recovering </a:t>
            </a:r>
            <a:r>
              <a:rPr lang="en-US" dirty="0" err="1" smtClean="0"/>
              <a:t>inlier</a:t>
            </a:r>
            <a:r>
              <a:rPr lang="en-US" dirty="0" smtClean="0"/>
              <a:t> correspondences and estimating transformation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PnP problem: recover camera center and rotation using RANSAC (assume fixed intrinsic parameters)</a:t>
            </a:r>
          </a:p>
          <a:p>
            <a:pPr lvl="1"/>
            <a:r>
              <a:rPr lang="en-US" dirty="0" smtClean="0"/>
              <a:t>Sample 3 putative correspondences at each RANSAC iteration</a:t>
            </a:r>
          </a:p>
          <a:p>
            <a:pPr lvl="1"/>
            <a:r>
              <a:rPr lang="en-US" dirty="0" smtClean="0"/>
              <a:t>Up to 4 solutions possible</a:t>
            </a:r>
          </a:p>
          <a:p>
            <a:r>
              <a:rPr lang="en-US" dirty="0" smtClean="0"/>
              <a:t>Validate transformation using dense cost function</a:t>
            </a:r>
          </a:p>
          <a:p>
            <a:r>
              <a:rPr lang="en-US" dirty="0" smtClean="0"/>
              <a:t>Use dense set of inliers to estimate all camera parameters</a:t>
            </a:r>
          </a:p>
          <a:p>
            <a:r>
              <a:rPr lang="en-US" dirty="0" smtClean="0"/>
              <a:t>Reduce search space for correspondences with each iteration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Iteration 1</a:t>
            </a:r>
            <a:endParaRPr lang="en-US" dirty="0"/>
          </a:p>
        </p:txBody>
      </p:sp>
      <p:pic>
        <p:nvPicPr>
          <p:cNvPr id="6" name="Picture 5" descr="iter_07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688" y="1661835"/>
            <a:ext cx="2653924" cy="3332633"/>
          </a:xfrm>
          <a:prstGeom prst="rect">
            <a:avLst/>
          </a:prstGeom>
        </p:spPr>
      </p:pic>
      <p:pic>
        <p:nvPicPr>
          <p:cNvPr id="5" name="Picture 4" descr="iter_03_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688" y="1661835"/>
            <a:ext cx="2653924" cy="3332633"/>
          </a:xfrm>
          <a:prstGeom prst="rect">
            <a:avLst/>
          </a:prstGeom>
        </p:spPr>
      </p:pic>
      <p:pic>
        <p:nvPicPr>
          <p:cNvPr id="4" name="Picture 3" descr="iter_02_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688" y="1661835"/>
            <a:ext cx="2653924" cy="3332633"/>
          </a:xfrm>
          <a:prstGeom prst="rect">
            <a:avLst/>
          </a:prstGeom>
        </p:spPr>
      </p:pic>
      <p:pic>
        <p:nvPicPr>
          <p:cNvPr id="3" name="Picture 2" descr="iter_01_0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688" y="1661835"/>
            <a:ext cx="2653924" cy="3332633"/>
          </a:xfrm>
          <a:prstGeom prst="rect">
            <a:avLst/>
          </a:prstGeom>
        </p:spPr>
      </p:pic>
      <p:pic>
        <p:nvPicPr>
          <p:cNvPr id="8" name="Picture 7" descr="iter_07_0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5615" y="1650620"/>
            <a:ext cx="2775744" cy="3350035"/>
          </a:xfrm>
          <a:prstGeom prst="rect">
            <a:avLst/>
          </a:prstGeom>
        </p:spPr>
      </p:pic>
      <p:pic>
        <p:nvPicPr>
          <p:cNvPr id="9" name="Picture 8" descr="iter_03_0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5615" y="1628866"/>
            <a:ext cx="2775744" cy="3393543"/>
          </a:xfrm>
          <a:prstGeom prst="rect">
            <a:avLst/>
          </a:prstGeom>
        </p:spPr>
      </p:pic>
      <p:pic>
        <p:nvPicPr>
          <p:cNvPr id="10" name="Picture 9" descr="iter_02_0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35615" y="1628866"/>
            <a:ext cx="2775744" cy="3393543"/>
          </a:xfrm>
          <a:prstGeom prst="rect">
            <a:avLst/>
          </a:prstGeom>
        </p:spPr>
      </p:pic>
      <p:pic>
        <p:nvPicPr>
          <p:cNvPr id="11" name="Picture 10" descr="iter_01_02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35616" y="1580255"/>
            <a:ext cx="2775745" cy="3463154"/>
          </a:xfrm>
          <a:prstGeom prst="rect">
            <a:avLst/>
          </a:prstGeom>
        </p:spPr>
      </p:pic>
      <p:pic>
        <p:nvPicPr>
          <p:cNvPr id="12" name="Picture 11" descr="iter_07_03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3364" y="1652799"/>
            <a:ext cx="2775744" cy="3350035"/>
          </a:xfrm>
          <a:prstGeom prst="rect">
            <a:avLst/>
          </a:prstGeom>
        </p:spPr>
      </p:pic>
      <p:pic>
        <p:nvPicPr>
          <p:cNvPr id="13" name="Picture 12" descr="iter_03_03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3364" y="1652799"/>
            <a:ext cx="2775744" cy="3350035"/>
          </a:xfrm>
          <a:prstGeom prst="rect">
            <a:avLst/>
          </a:prstGeom>
        </p:spPr>
      </p:pic>
      <p:pic>
        <p:nvPicPr>
          <p:cNvPr id="14" name="Picture 13" descr="iter_02_03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3364" y="1652799"/>
            <a:ext cx="2775744" cy="3350035"/>
          </a:xfrm>
          <a:prstGeom prst="rect">
            <a:avLst/>
          </a:prstGeom>
        </p:spPr>
      </p:pic>
      <p:pic>
        <p:nvPicPr>
          <p:cNvPr id="15" name="Picture 14" descr="iter_01_03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93365" y="1661500"/>
            <a:ext cx="2775745" cy="333263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72732" y="5066705"/>
            <a:ext cx="2520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 and 3D model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contours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89512" y="5065793"/>
            <a:ext cx="24687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Shape context sample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points and putative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correspondences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709166" y="5066705"/>
            <a:ext cx="1518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Dense inliers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Iteration 2</a:t>
            </a:r>
            <a:endParaRPr lang="en-US" dirty="0"/>
          </a:p>
        </p:txBody>
      </p:sp>
      <p:pic>
        <p:nvPicPr>
          <p:cNvPr id="6" name="Picture 5" descr="iter_07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688" y="1661835"/>
            <a:ext cx="2653924" cy="3332633"/>
          </a:xfrm>
          <a:prstGeom prst="rect">
            <a:avLst/>
          </a:prstGeom>
        </p:spPr>
      </p:pic>
      <p:pic>
        <p:nvPicPr>
          <p:cNvPr id="5" name="Picture 4" descr="iter_03_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688" y="1661835"/>
            <a:ext cx="2653924" cy="3332633"/>
          </a:xfrm>
          <a:prstGeom prst="rect">
            <a:avLst/>
          </a:prstGeom>
        </p:spPr>
      </p:pic>
      <p:pic>
        <p:nvPicPr>
          <p:cNvPr id="4" name="Picture 3" descr="iter_02_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688" y="1661835"/>
            <a:ext cx="2653924" cy="3332633"/>
          </a:xfrm>
          <a:prstGeom prst="rect">
            <a:avLst/>
          </a:prstGeom>
        </p:spPr>
      </p:pic>
      <p:pic>
        <p:nvPicPr>
          <p:cNvPr id="8" name="Picture 7" descr="iter_07_0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5615" y="1650620"/>
            <a:ext cx="2775744" cy="3350035"/>
          </a:xfrm>
          <a:prstGeom prst="rect">
            <a:avLst/>
          </a:prstGeom>
        </p:spPr>
      </p:pic>
      <p:pic>
        <p:nvPicPr>
          <p:cNvPr id="9" name="Picture 8" descr="iter_03_0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5615" y="1628866"/>
            <a:ext cx="2775744" cy="3393543"/>
          </a:xfrm>
          <a:prstGeom prst="rect">
            <a:avLst/>
          </a:prstGeom>
        </p:spPr>
      </p:pic>
      <p:pic>
        <p:nvPicPr>
          <p:cNvPr id="10" name="Picture 9" descr="iter_02_0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5615" y="1628866"/>
            <a:ext cx="2775744" cy="3393543"/>
          </a:xfrm>
          <a:prstGeom prst="rect">
            <a:avLst/>
          </a:prstGeom>
        </p:spPr>
      </p:pic>
      <p:pic>
        <p:nvPicPr>
          <p:cNvPr id="12" name="Picture 11" descr="iter_07_03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3364" y="1652799"/>
            <a:ext cx="2775744" cy="3350035"/>
          </a:xfrm>
          <a:prstGeom prst="rect">
            <a:avLst/>
          </a:prstGeom>
        </p:spPr>
      </p:pic>
      <p:pic>
        <p:nvPicPr>
          <p:cNvPr id="13" name="Picture 12" descr="iter_03_03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3364" y="1652799"/>
            <a:ext cx="2775744" cy="3350035"/>
          </a:xfrm>
          <a:prstGeom prst="rect">
            <a:avLst/>
          </a:prstGeom>
        </p:spPr>
      </p:pic>
      <p:pic>
        <p:nvPicPr>
          <p:cNvPr id="14" name="Picture 13" descr="iter_02_03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3364" y="1652799"/>
            <a:ext cx="2775744" cy="335003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72732" y="5066705"/>
            <a:ext cx="2520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 and 3D model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contours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89512" y="5065793"/>
            <a:ext cx="24687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Shape context sample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points and putative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correspondences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09166" y="5066705"/>
            <a:ext cx="1518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Dense inliers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Iteration 3</a:t>
            </a:r>
            <a:endParaRPr lang="en-US" dirty="0"/>
          </a:p>
        </p:txBody>
      </p:sp>
      <p:pic>
        <p:nvPicPr>
          <p:cNvPr id="6" name="Picture 5" descr="iter_07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688" y="1661835"/>
            <a:ext cx="2653924" cy="3332633"/>
          </a:xfrm>
          <a:prstGeom prst="rect">
            <a:avLst/>
          </a:prstGeom>
        </p:spPr>
      </p:pic>
      <p:pic>
        <p:nvPicPr>
          <p:cNvPr id="5" name="Picture 4" descr="iter_03_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688" y="1661835"/>
            <a:ext cx="2653924" cy="3332633"/>
          </a:xfrm>
          <a:prstGeom prst="rect">
            <a:avLst/>
          </a:prstGeom>
        </p:spPr>
      </p:pic>
      <p:pic>
        <p:nvPicPr>
          <p:cNvPr id="8" name="Picture 7" descr="iter_07_0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5615" y="1650620"/>
            <a:ext cx="2775744" cy="3350035"/>
          </a:xfrm>
          <a:prstGeom prst="rect">
            <a:avLst/>
          </a:prstGeom>
        </p:spPr>
      </p:pic>
      <p:pic>
        <p:nvPicPr>
          <p:cNvPr id="9" name="Picture 8" descr="iter_03_0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5615" y="1628866"/>
            <a:ext cx="2775744" cy="3393543"/>
          </a:xfrm>
          <a:prstGeom prst="rect">
            <a:avLst/>
          </a:prstGeom>
        </p:spPr>
      </p:pic>
      <p:pic>
        <p:nvPicPr>
          <p:cNvPr id="12" name="Picture 11" descr="iter_07_0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3364" y="1652799"/>
            <a:ext cx="2775744" cy="3350035"/>
          </a:xfrm>
          <a:prstGeom prst="rect">
            <a:avLst/>
          </a:prstGeom>
        </p:spPr>
      </p:pic>
      <p:pic>
        <p:nvPicPr>
          <p:cNvPr id="13" name="Picture 12" descr="iter_03_0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3364" y="1652799"/>
            <a:ext cx="2775744" cy="335003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72732" y="5066705"/>
            <a:ext cx="2520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 and 3D model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contours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89512" y="5065793"/>
            <a:ext cx="24687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Shape context sample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points and putative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correspondences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09166" y="5066705"/>
            <a:ext cx="1518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Dense inliers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Iteration 7</a:t>
            </a:r>
            <a:endParaRPr lang="en-US" dirty="0"/>
          </a:p>
        </p:txBody>
      </p:sp>
      <p:pic>
        <p:nvPicPr>
          <p:cNvPr id="6" name="Picture 5" descr="iter_07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688" y="1661835"/>
            <a:ext cx="2653924" cy="3332633"/>
          </a:xfrm>
          <a:prstGeom prst="rect">
            <a:avLst/>
          </a:prstGeom>
        </p:spPr>
      </p:pic>
      <p:pic>
        <p:nvPicPr>
          <p:cNvPr id="8" name="Picture 7" descr="iter_07_0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5615" y="1623008"/>
            <a:ext cx="2775744" cy="3350035"/>
          </a:xfrm>
          <a:prstGeom prst="rect">
            <a:avLst/>
          </a:prstGeom>
        </p:spPr>
      </p:pic>
      <p:pic>
        <p:nvPicPr>
          <p:cNvPr id="12" name="Picture 11" descr="iter_07_0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3364" y="1652799"/>
            <a:ext cx="2775744" cy="335003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72732" y="5066705"/>
            <a:ext cx="2520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 and 3D model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contours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89512" y="5065793"/>
            <a:ext cx="24687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Shape context sample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points and putative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correspondences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09166" y="5066705"/>
            <a:ext cx="1518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Dense inliers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Alignment results</a:t>
            </a:r>
            <a:endParaRPr lang="en-US" dirty="0"/>
          </a:p>
        </p:txBody>
      </p:sp>
      <p:pic>
        <p:nvPicPr>
          <p:cNvPr id="9" name="Picture 8" descr="img02_01_paint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36" y="1622359"/>
            <a:ext cx="2806429" cy="3536690"/>
          </a:xfrm>
          <a:prstGeom prst="rect">
            <a:avLst/>
          </a:prstGeom>
        </p:spPr>
      </p:pic>
      <p:pic>
        <p:nvPicPr>
          <p:cNvPr id="10" name="Picture 9" descr="img02_02_overla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4200" y="1622359"/>
            <a:ext cx="2806429" cy="3536690"/>
          </a:xfrm>
          <a:prstGeom prst="rect">
            <a:avLst/>
          </a:prstGeom>
        </p:spPr>
      </p:pic>
      <p:pic>
        <p:nvPicPr>
          <p:cNvPr id="11" name="Picture 10" descr="img02_03_rend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5763" y="1622359"/>
            <a:ext cx="2806429" cy="35366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31636" y="5159049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21187" y="5159049"/>
            <a:ext cx="21220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 contours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overlaid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23369" y="5159049"/>
            <a:ext cx="17755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Rendering from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Alignment results</a:t>
            </a:r>
            <a:endParaRPr lang="en-US" dirty="0"/>
          </a:p>
        </p:txBody>
      </p:sp>
      <p:pic>
        <p:nvPicPr>
          <p:cNvPr id="3" name="Picture 2" descr="img06_01_paint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12" y="1921387"/>
            <a:ext cx="2762569" cy="3331741"/>
          </a:xfrm>
          <a:prstGeom prst="rect">
            <a:avLst/>
          </a:prstGeom>
        </p:spPr>
      </p:pic>
      <p:pic>
        <p:nvPicPr>
          <p:cNvPr id="4" name="Picture 3" descr="img06_02_overla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8091" y="1921387"/>
            <a:ext cx="2762568" cy="3331741"/>
          </a:xfrm>
          <a:prstGeom prst="rect">
            <a:avLst/>
          </a:prstGeom>
        </p:spPr>
      </p:pic>
      <p:pic>
        <p:nvPicPr>
          <p:cNvPr id="5" name="Picture 4" descr="img06_03_rend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470" y="1921387"/>
            <a:ext cx="2762568" cy="33317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31636" y="5273349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21187" y="5273349"/>
            <a:ext cx="21220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 contours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overlaid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23369" y="5273349"/>
            <a:ext cx="17755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Rendering from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03_01_paint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0707" y="1"/>
            <a:ext cx="3692238" cy="2267265"/>
          </a:xfrm>
          <a:prstGeom prst="rect">
            <a:avLst/>
          </a:prstGeom>
        </p:spPr>
      </p:pic>
      <p:pic>
        <p:nvPicPr>
          <p:cNvPr id="4" name="Picture 3" descr="img03_02_overla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0707" y="2295368"/>
            <a:ext cx="3692239" cy="2267265"/>
          </a:xfrm>
          <a:prstGeom prst="rect">
            <a:avLst/>
          </a:prstGeom>
        </p:spPr>
      </p:pic>
      <p:pic>
        <p:nvPicPr>
          <p:cNvPr id="5" name="Picture 4" descr="img03_03_rend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0707" y="4590735"/>
            <a:ext cx="3692239" cy="22672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71783" y="1054100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8566" y="2998569"/>
            <a:ext cx="21220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 contours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overlaid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040" y="5487769"/>
            <a:ext cx="17755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Rendering from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Fourm-to-east(full)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6838" y="0"/>
            <a:ext cx="641032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">
    <p:randomBar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Failure cases</a:t>
            </a:r>
            <a:endParaRPr lang="en-US" dirty="0"/>
          </a:p>
        </p:txBody>
      </p:sp>
      <p:pic>
        <p:nvPicPr>
          <p:cNvPr id="3" name="Picture 2" descr="img04_01_paint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" y="1857648"/>
            <a:ext cx="2747030" cy="3131179"/>
          </a:xfrm>
          <a:prstGeom prst="rect">
            <a:avLst/>
          </a:prstGeom>
        </p:spPr>
      </p:pic>
      <p:pic>
        <p:nvPicPr>
          <p:cNvPr id="4" name="Picture 3" descr="img04_02_overla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1429" y="1857648"/>
            <a:ext cx="2747030" cy="3131179"/>
          </a:xfrm>
          <a:prstGeom prst="rect">
            <a:avLst/>
          </a:prstGeom>
        </p:spPr>
      </p:pic>
      <p:pic>
        <p:nvPicPr>
          <p:cNvPr id="5" name="Picture 4" descr="img04_03_rend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382" y="1857648"/>
            <a:ext cx="2747030" cy="31311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31636" y="4996350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44987" y="4996350"/>
            <a:ext cx="21220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 contours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overlaid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34469" y="4996350"/>
            <a:ext cx="17755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Rendering from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Failure cases</a:t>
            </a:r>
            <a:endParaRPr lang="en-US" dirty="0"/>
          </a:p>
        </p:txBody>
      </p:sp>
      <p:pic>
        <p:nvPicPr>
          <p:cNvPr id="3" name="Picture 2" descr="img05_01_paint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17" y="1649847"/>
            <a:ext cx="2747294" cy="3181851"/>
          </a:xfrm>
          <a:prstGeom prst="rect">
            <a:avLst/>
          </a:prstGeom>
        </p:spPr>
      </p:pic>
      <p:pic>
        <p:nvPicPr>
          <p:cNvPr id="4" name="Picture 3" descr="img05_02_overla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6139" y="1649847"/>
            <a:ext cx="2747294" cy="3181851"/>
          </a:xfrm>
          <a:prstGeom prst="rect">
            <a:avLst/>
          </a:prstGeom>
        </p:spPr>
      </p:pic>
      <p:pic>
        <p:nvPicPr>
          <p:cNvPr id="5" name="Picture 4" descr="img05_03_rend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8661" y="1649847"/>
            <a:ext cx="2747293" cy="31818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31636" y="4856650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Painting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44987" y="4856650"/>
            <a:ext cx="21220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 contours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overlaid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34469" y="4856650"/>
            <a:ext cx="17755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Rendering from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3D model</a:t>
            </a:r>
            <a:endParaRPr lang="en-US" dirty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Quantitative evaluation</a:t>
            </a:r>
            <a:endParaRPr lang="en-US" dirty="0"/>
          </a:p>
        </p:txBody>
      </p:sp>
      <p:pic>
        <p:nvPicPr>
          <p:cNvPr id="16" name="Picture 15" descr="img02_02_overla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237" y="2765359"/>
            <a:ext cx="2611527" cy="32910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7750" y="6209716"/>
            <a:ext cx="7808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Res - Resolution	         GT – Ground truth error	</a:t>
            </a:r>
            <a:r>
              <a:rPr lang="en-US" dirty="0" err="1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Alg</a:t>
            </a: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– Algorithm error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17129" y="765279"/>
            <a:ext cx="5709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Reprojection</a:t>
            </a: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error, in pixels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(percentage of diagonal length)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7639" y="1506458"/>
            <a:ext cx="13010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476x600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3.60 (0.47)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5.65 (0.74)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1600" y="1506458"/>
            <a:ext cx="6079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Res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GT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Alg</a:t>
            </a:r>
            <a:endParaRPr lang="en-US" dirty="0" smtClean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Quantitative evaluation</a:t>
            </a:r>
            <a:endParaRPr lang="en-US" dirty="0"/>
          </a:p>
        </p:txBody>
      </p:sp>
      <p:pic>
        <p:nvPicPr>
          <p:cNvPr id="16" name="Picture 15" descr="img04_02_overla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329" y="2937148"/>
            <a:ext cx="2747030" cy="3131179"/>
          </a:xfrm>
          <a:prstGeom prst="rect">
            <a:avLst/>
          </a:prstGeom>
        </p:spPr>
      </p:pic>
      <p:pic>
        <p:nvPicPr>
          <p:cNvPr id="17" name="Picture 16" descr="img05_02_overla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449" y="2886476"/>
            <a:ext cx="2747294" cy="318185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17129" y="765279"/>
            <a:ext cx="5709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Reprojection</a:t>
            </a: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error, in pixels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(percentage of diagonal length)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7639" y="1506458"/>
            <a:ext cx="13010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476x600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3.60 (0.47)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5.65 (0.74)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02631" y="1506458"/>
            <a:ext cx="14294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480x547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2.52 (0.35)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36.95 (5.08)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96001" y="1506458"/>
            <a:ext cx="14294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475x550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4.05 (0.56)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46.03 (6.33)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600" y="1506458"/>
            <a:ext cx="6079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Res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GT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Alg</a:t>
            </a:r>
            <a:endParaRPr lang="en-US" dirty="0" smtClean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7750" y="6209716"/>
            <a:ext cx="7808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Res - Resolution	         GT – Ground truth error	</a:t>
            </a:r>
            <a:r>
              <a:rPr lang="en-US" dirty="0" err="1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Alg</a:t>
            </a: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– Algorithm error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2038710" y="1506458"/>
            <a:ext cx="2786740" cy="923330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Quantitative evaluation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37639" y="1506458"/>
            <a:ext cx="13010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476x600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3.60 (0.47)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5.65 (0.74)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02631" y="1506458"/>
            <a:ext cx="14294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480x547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2.52 (0.35)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36.95 (5.08)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96001" y="1506458"/>
            <a:ext cx="14294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475x550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4.05 (0.56)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46.03 (6.33)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1600" y="1506458"/>
            <a:ext cx="6079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Res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GT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Alg</a:t>
            </a:r>
            <a:endParaRPr lang="en-US" dirty="0" smtClean="0">
              <a:solidFill>
                <a:srgbClr val="FFFFFF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9371" y="1506458"/>
            <a:ext cx="14294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456x550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7.88 (1.10)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12.06 (1.69)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82741" y="1506458"/>
            <a:ext cx="14294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474x578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8.16 (1.09)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17.80 (2.38)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76113" y="1506458"/>
            <a:ext cx="14294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459x550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9.79 (1.37)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18.25 (2.55)</a:t>
            </a:r>
          </a:p>
        </p:txBody>
      </p:sp>
      <p:pic>
        <p:nvPicPr>
          <p:cNvPr id="17" name="Picture 16" descr="img07_02_overla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1665" y="2948751"/>
            <a:ext cx="2669483" cy="3198049"/>
          </a:xfrm>
          <a:prstGeom prst="rect">
            <a:avLst/>
          </a:prstGeom>
        </p:spPr>
      </p:pic>
      <p:pic>
        <p:nvPicPr>
          <p:cNvPr id="18" name="Picture 17" descr="img06_02_overla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237" y="2948751"/>
            <a:ext cx="2651717" cy="3198049"/>
          </a:xfrm>
          <a:prstGeom prst="rect">
            <a:avLst/>
          </a:prstGeom>
        </p:spPr>
      </p:pic>
      <p:pic>
        <p:nvPicPr>
          <p:cNvPr id="19" name="Picture 18" descr="img01_02_overla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0757" y="2948751"/>
            <a:ext cx="2622105" cy="31980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717129" y="765279"/>
            <a:ext cx="5709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Reprojection</a:t>
            </a: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error, in pixels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(percentage of diagonal length)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7750" y="6209716"/>
            <a:ext cx="7808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Res - Resolution	         GT – Ground truth error	</a:t>
            </a:r>
            <a:r>
              <a:rPr lang="en-US" dirty="0" err="1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Alg</a:t>
            </a: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 – Algorithm error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4825449" y="1494877"/>
            <a:ext cx="4180112" cy="923330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32079" y="2515919"/>
            <a:ext cx="5610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Arial" pitchFamily="-65" charset="0"/>
                <a:cs typeface="Arial" pitchFamily="-65" charset="0"/>
              </a:rPr>
              <a:t>Ground truth has higher error; possible drawing error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Fly-through video</a:t>
            </a:r>
            <a:endParaRPr lang="en-US" dirty="0"/>
          </a:p>
        </p:txBody>
      </p:sp>
      <p:pic>
        <p:nvPicPr>
          <p:cNvPr id="4" name="pompeii_fly_only.mp4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Shown successful alignment of historical paintings of an archaeological site to a </a:t>
            </a:r>
            <a:r>
              <a:rPr lang="en-US" dirty="0" smtClean="0">
                <a:solidFill>
                  <a:srgbClr val="00FF00"/>
                </a:solidFill>
              </a:rPr>
              <a:t>noisy 3D model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constructed from modern photographs</a:t>
            </a:r>
          </a:p>
          <a:p>
            <a:r>
              <a:rPr lang="en-US" dirty="0" smtClean="0"/>
              <a:t>System handles drastic changes in appearance, which is difficult for current systems relying on local feature matching</a:t>
            </a:r>
          </a:p>
          <a:p>
            <a:r>
              <a:rPr lang="en-US" dirty="0" smtClean="0"/>
              <a:t>3D model allows alignment from unseen viewpoints</a:t>
            </a:r>
          </a:p>
          <a:p>
            <a:r>
              <a:rPr lang="en-US" dirty="0" smtClean="0"/>
              <a:t>Scaling up to additional sites may require successful large-scale painting retrieval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87500" y="612616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page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9500" y="15875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18034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1233" y="1143000"/>
            <a:ext cx="7481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http://</a:t>
            </a:r>
            <a:r>
              <a:rPr lang="en-US" sz="2400" dirty="0" err="1" smtClean="0">
                <a:solidFill>
                  <a:schemeClr val="bg1"/>
                </a:solidFill>
              </a:rPr>
              <a:t>www.di.ens.fr/willow/research/paintingalignment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pic>
        <p:nvPicPr>
          <p:cNvPr id="7" name="Picture 6" descr="Screen shot 2011-11-03 at 11.40.22 AM.png"/>
          <p:cNvPicPr>
            <a:picLocks noChangeAspect="1"/>
          </p:cNvPicPr>
          <p:nvPr/>
        </p:nvPicPr>
        <p:blipFill>
          <a:blip r:embed="rId3"/>
          <a:srcRect b="14039"/>
          <a:stretch>
            <a:fillRect/>
          </a:stretch>
        </p:blipFill>
        <p:spPr>
          <a:xfrm>
            <a:off x="0" y="1803400"/>
            <a:ext cx="9144000" cy="505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Fourm-to-east(full)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6838" y="0"/>
            <a:ext cx="641032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"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Fourm-to-east(full)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6838" y="0"/>
            <a:ext cx="641032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"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2333</TotalTime>
  <Words>2428</Words>
  <Application>Microsoft Macintosh PowerPoint</Application>
  <PresentationFormat>On-screen Show (4:3)</PresentationFormat>
  <Paragraphs>436</Paragraphs>
  <Slides>77</Slides>
  <Notes>51</Notes>
  <HiddenSlides>0</HiddenSlides>
  <MMClips>2</MMClips>
  <ScaleCrop>false</ScaleCrop>
  <HeadingPairs>
    <vt:vector size="4" baseType="variant">
      <vt:variant>
        <vt:lpstr>Design Template</vt:lpstr>
      </vt:variant>
      <vt:variant>
        <vt:i4>4</vt:i4>
      </vt:variant>
      <vt:variant>
        <vt:lpstr>Slide Titles</vt:lpstr>
      </vt:variant>
      <vt:variant>
        <vt:i4>77</vt:i4>
      </vt:variant>
    </vt:vector>
  </HeadingPairs>
  <TitlesOfParts>
    <vt:vector size="81" baseType="lpstr">
      <vt:lpstr>1_Default Design</vt:lpstr>
      <vt:lpstr>2_Default Design</vt:lpstr>
      <vt:lpstr>3_Default Design</vt:lpstr>
      <vt:lpstr>4_Default Design</vt:lpstr>
      <vt:lpstr>Slide 1</vt:lpstr>
      <vt:lpstr>Goal</vt:lpstr>
      <vt:lpstr>Goal</vt:lpstr>
      <vt:lpstr>Why do this?</vt:lpstr>
      <vt:lpstr>Why do this?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Why is this hard?</vt:lpstr>
      <vt:lpstr>Difficulty in finding correspondences</vt:lpstr>
      <vt:lpstr>Difficulty in finding correspondences</vt:lpstr>
      <vt:lpstr>Difficulty in finding correspondences</vt:lpstr>
      <vt:lpstr>Why is this hard?</vt:lpstr>
      <vt:lpstr>Why is this hard?</vt:lpstr>
      <vt:lpstr>Why is this hard?</vt:lpstr>
      <vt:lpstr>Problem statement</vt:lpstr>
      <vt:lpstr>Multiview geometry</vt:lpstr>
      <vt:lpstr>Pompeii 3D model details</vt:lpstr>
      <vt:lpstr>Technical contribution: two-stage alignment procedure</vt:lpstr>
      <vt:lpstr>Technical contribution: two-stage alignment procedure</vt:lpstr>
      <vt:lpstr>Goal: retrieve similar viewpoint</vt:lpstr>
      <vt:lpstr>Sampling virtual viewpoints</vt:lpstr>
      <vt:lpstr>Viewpoint retrieval using gist feature matching</vt:lpstr>
      <vt:lpstr>Viewpoint retrieval results using gist feature matching</vt:lpstr>
      <vt:lpstr>Viewpoint retrieval results using gist feature matching</vt:lpstr>
      <vt:lpstr>Technical contribution: two-stage alignment procedure</vt:lpstr>
      <vt:lpstr>Features for matching painting to 3D model</vt:lpstr>
      <vt:lpstr>Features for matching painting to 3D model</vt:lpstr>
      <vt:lpstr>Features for matching painting to 3D model</vt:lpstr>
      <vt:lpstr>Features for matching painting to 3D model</vt:lpstr>
      <vt:lpstr>Features for matching painting to 3D model</vt:lpstr>
      <vt:lpstr>Extracting contours from painting</vt:lpstr>
      <vt:lpstr>Extracting contours from 3D model</vt:lpstr>
      <vt:lpstr>Extracting contours from 3D model</vt:lpstr>
      <vt:lpstr>Extracting contours from 3D model</vt:lpstr>
      <vt:lpstr>Extracting contours from 3D model</vt:lpstr>
      <vt:lpstr>Painting and 3D model contours</vt:lpstr>
      <vt:lpstr>Dense alignment cost</vt:lpstr>
      <vt:lpstr>Dense alignment cost</vt:lpstr>
      <vt:lpstr>Dense alignment cost</vt:lpstr>
      <vt:lpstr>Dense alignment cost</vt:lpstr>
      <vt:lpstr>Dense alignment cost</vt:lpstr>
      <vt:lpstr>Minimizing dense alignment cost via ICP-like fine alignment</vt:lpstr>
      <vt:lpstr>Putative correspondences</vt:lpstr>
      <vt:lpstr>Inlier correspondences</vt:lpstr>
      <vt:lpstr>Recovering inlier correspondences and estimating transformation</vt:lpstr>
      <vt:lpstr>Iteration 1</vt:lpstr>
      <vt:lpstr>Iteration 2</vt:lpstr>
      <vt:lpstr>Iteration 3</vt:lpstr>
      <vt:lpstr>Iteration 7</vt:lpstr>
      <vt:lpstr>Alignment results</vt:lpstr>
      <vt:lpstr>Alignment results</vt:lpstr>
      <vt:lpstr>Slide 69</vt:lpstr>
      <vt:lpstr>Failure cases</vt:lpstr>
      <vt:lpstr>Failure cases</vt:lpstr>
      <vt:lpstr>Quantitative evaluation</vt:lpstr>
      <vt:lpstr>Quantitative evaluation</vt:lpstr>
      <vt:lpstr>Quantitative evaluation</vt:lpstr>
      <vt:lpstr>Fly-through video</vt:lpstr>
      <vt:lpstr>Conclusions</vt:lpstr>
      <vt:lpstr>Project page</vt:lpstr>
    </vt:vector>
  </TitlesOfParts>
  <Company>ENS - DI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Bryan Russell</dc:creator>
  <cp:lastModifiedBy>Bryan Russell</cp:lastModifiedBy>
  <cp:revision>59</cp:revision>
  <dcterms:created xsi:type="dcterms:W3CDTF">2011-11-07T16:58:53Z</dcterms:created>
  <dcterms:modified xsi:type="dcterms:W3CDTF">2011-11-07T16:59:13Z</dcterms:modified>
</cp:coreProperties>
</file>