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mp" ContentType="image/p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38"/>
  </p:notesMasterIdLst>
  <p:handoutMasterIdLst>
    <p:handoutMasterId r:id="rId39"/>
  </p:handoutMasterIdLst>
  <p:sldIdLst>
    <p:sldId id="940" r:id="rId2"/>
    <p:sldId id="1025" r:id="rId3"/>
    <p:sldId id="1056" r:id="rId4"/>
    <p:sldId id="1058" r:id="rId5"/>
    <p:sldId id="1055" r:id="rId6"/>
    <p:sldId id="1057" r:id="rId7"/>
    <p:sldId id="1054" r:id="rId8"/>
    <p:sldId id="1049" r:id="rId9"/>
    <p:sldId id="1047" r:id="rId10"/>
    <p:sldId id="1009" r:id="rId11"/>
    <p:sldId id="1050" r:id="rId12"/>
    <p:sldId id="1100" r:id="rId13"/>
    <p:sldId id="1060" r:id="rId14"/>
    <p:sldId id="1101" r:id="rId15"/>
    <p:sldId id="1011" r:id="rId16"/>
    <p:sldId id="1102" r:id="rId17"/>
    <p:sldId id="1016" r:id="rId18"/>
    <p:sldId id="1017" r:id="rId19"/>
    <p:sldId id="1128" r:id="rId20"/>
    <p:sldId id="1129" r:id="rId21"/>
    <p:sldId id="1099" r:id="rId22"/>
    <p:sldId id="1061" r:id="rId23"/>
    <p:sldId id="1066" r:id="rId24"/>
    <p:sldId id="1065" r:id="rId25"/>
    <p:sldId id="1042" r:id="rId26"/>
    <p:sldId id="1107" r:id="rId27"/>
    <p:sldId id="1130" r:id="rId28"/>
    <p:sldId id="1024" r:id="rId29"/>
    <p:sldId id="1021" r:id="rId30"/>
    <p:sldId id="1108" r:id="rId31"/>
    <p:sldId id="1103" r:id="rId32"/>
    <p:sldId id="1112" r:id="rId33"/>
    <p:sldId id="1113" r:id="rId34"/>
    <p:sldId id="1114" r:id="rId35"/>
    <p:sldId id="1104" r:id="rId36"/>
    <p:sldId id="1115" r:id="rId37"/>
  </p:sldIdLst>
  <p:sldSz cx="9144000" cy="6858000" type="screen4x3"/>
  <p:notesSz cx="6721475" cy="9853613"/>
  <p:custDataLst>
    <p:tags r:id="rId41"/>
  </p:custDataLst>
  <p:defaultTextStyle>
    <a:defPPr>
      <a:defRPr lang="ko-KR"/>
    </a:defPPr>
    <a:lvl1pPr algn="ctr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1" hangingPunct="1">
      <a:defRPr kern="1200" baseline="-250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1" hangingPunct="1">
      <a:defRPr kern="1200" baseline="-250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1" hangingPunct="1">
      <a:defRPr kern="1200" baseline="-250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1" hangingPunct="1">
      <a:defRPr kern="1200" baseline="-250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B3B7A86-0C1E-4434-981D-910FD5E67C1C}">
          <p14:sldIdLst>
            <p14:sldId id="940"/>
            <p14:sldId id="1025"/>
            <p14:sldId id="1056"/>
            <p14:sldId id="1058"/>
            <p14:sldId id="1055"/>
            <p14:sldId id="1057"/>
            <p14:sldId id="1054"/>
            <p14:sldId id="1049"/>
            <p14:sldId id="1047"/>
            <p14:sldId id="1009"/>
            <p14:sldId id="1050"/>
            <p14:sldId id="1100"/>
            <p14:sldId id="1060"/>
            <p14:sldId id="1101"/>
            <p14:sldId id="1011"/>
            <p14:sldId id="1102"/>
            <p14:sldId id="1016"/>
            <p14:sldId id="1017"/>
            <p14:sldId id="1128"/>
            <p14:sldId id="1129"/>
            <p14:sldId id="1099"/>
            <p14:sldId id="1061"/>
            <p14:sldId id="1066"/>
            <p14:sldId id="1065"/>
            <p14:sldId id="1042"/>
            <p14:sldId id="1107"/>
            <p14:sldId id="1130"/>
            <p14:sldId id="1024"/>
            <p14:sldId id="1021"/>
            <p14:sldId id="1108"/>
            <p14:sldId id="1103"/>
            <p14:sldId id="1112"/>
            <p14:sldId id="1113"/>
            <p14:sldId id="1114"/>
            <p14:sldId id="1104"/>
            <p14:sldId id="111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FF3C"/>
    <a:srgbClr val="A3FF32"/>
    <a:srgbClr val="FF0749"/>
    <a:srgbClr val="000099"/>
    <a:srgbClr val="000000"/>
    <a:srgbClr val="FF33CC"/>
    <a:srgbClr val="FF6600"/>
    <a:srgbClr val="990000"/>
    <a:srgbClr val="80808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2" autoAdjust="0"/>
    <p:restoredTop sz="87147" autoAdjust="0"/>
  </p:normalViewPr>
  <p:slideViewPr>
    <p:cSldViewPr snapToGrid="0">
      <p:cViewPr>
        <p:scale>
          <a:sx n="100" d="100"/>
          <a:sy n="100" d="100"/>
        </p:scale>
        <p:origin x="-1392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526" y="-102"/>
      </p:cViewPr>
      <p:guideLst>
        <p:guide orient="horz" pos="3104"/>
        <p:guide pos="211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tags" Target="tags/tag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30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>
              <a:defRPr sz="1200" baseline="0"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6825" y="0"/>
            <a:ext cx="29130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>
              <a:defRPr sz="1200" baseline="0">
                <a:ea typeface="굴림" pitchFamily="50" charset="-127"/>
              </a:defRPr>
            </a:lvl1pPr>
          </a:lstStyle>
          <a:p>
            <a:pPr>
              <a:defRPr/>
            </a:pPr>
            <a:fld id="{005165F7-405B-4EC5-BE38-3E0C99CDC2B9}" type="datetime1">
              <a:rPr lang="en-US" altLang="ko-KR"/>
              <a:pPr>
                <a:defRPr/>
              </a:pPr>
              <a:t>10/03/14</a:t>
            </a:fld>
            <a:endParaRPr lang="en-US" altLang="ko-KR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59900"/>
            <a:ext cx="29130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>
              <a:defRPr sz="1200" baseline="0"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6825" y="9359900"/>
            <a:ext cx="29130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>
              <a:defRPr sz="1200" baseline="0">
                <a:ea typeface="굴림" pitchFamily="50" charset="-127"/>
              </a:defRPr>
            </a:lvl1pPr>
          </a:lstStyle>
          <a:p>
            <a:pPr>
              <a:defRPr/>
            </a:pPr>
            <a:fld id="{1C9721CE-3262-4569-8949-520DA058C34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432431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0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30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baseline="0"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06825" y="0"/>
            <a:ext cx="29130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baseline="0">
                <a:ea typeface="굴림" pitchFamily="50" charset="-127"/>
              </a:defRPr>
            </a:lvl1pPr>
          </a:lstStyle>
          <a:p>
            <a:pPr>
              <a:defRPr/>
            </a:pPr>
            <a:fld id="{C24E645A-A26E-4F6E-9FF4-2F6C5AF1252C}" type="datetime1">
              <a:rPr lang="en-US" altLang="ko-KR"/>
              <a:pPr>
                <a:defRPr/>
              </a:pPr>
              <a:t>10/03/14</a:t>
            </a:fld>
            <a:endParaRPr lang="en-US" altLang="ko-KR"/>
          </a:p>
        </p:txBody>
      </p:sp>
      <p:sp>
        <p:nvSpPr>
          <p:cNvPr id="55300" name="Rectangle 12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898525" y="739775"/>
            <a:ext cx="4926013" cy="3694113"/>
          </a:xfrm>
          <a:prstGeom prst="rect">
            <a:avLst/>
          </a:prstGeom>
          <a:noFill/>
          <a:ln w="127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3" name="Rectangle 3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1513" y="4679950"/>
            <a:ext cx="5378450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294" name="Rectangle 9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59900"/>
            <a:ext cx="29130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baseline="0"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2295" name="Rectangle 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6825" y="9359900"/>
            <a:ext cx="29130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baseline="0">
                <a:ea typeface="굴림" pitchFamily="50" charset="-127"/>
              </a:defRPr>
            </a:lvl1pPr>
          </a:lstStyle>
          <a:p>
            <a:pPr>
              <a:defRPr/>
            </a:pPr>
            <a:fld id="{915A630C-CABE-46CF-89D8-51AF2536E44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844019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A630C-CABE-46CF-89D8-51AF2536E443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11774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A630C-CABE-46CF-89D8-51AF2536E443}" type="slidenum">
              <a:rPr lang="en-US" altLang="ko-KR" smtClean="0"/>
              <a:pPr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34135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A630C-CABE-46CF-89D8-51AF2536E443}" type="slidenum">
              <a:rPr lang="en-US" altLang="ko-KR" smtClean="0"/>
              <a:pPr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7161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A630C-CABE-46CF-89D8-51AF2536E443}" type="slidenum">
              <a:rPr lang="en-US" altLang="ko-KR" smtClean="0"/>
              <a:pPr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31754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A630C-CABE-46CF-89D8-51AF2536E443}" type="slidenum">
              <a:rPr lang="en-US" altLang="ko-KR" smtClean="0"/>
              <a:pPr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31754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A630C-CABE-46CF-89D8-51AF2536E443}" type="slidenum">
              <a:rPr lang="en-US" altLang="ko-KR" smtClean="0"/>
              <a:pPr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3175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A630C-CABE-46CF-89D8-51AF2536E443}" type="slidenum">
              <a:rPr lang="en-US" altLang="ko-KR" smtClean="0"/>
              <a:pPr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341357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A630C-CABE-46CF-89D8-51AF2536E443}" type="slidenum">
              <a:rPr lang="en-US" altLang="ko-KR" smtClean="0"/>
              <a:pPr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341357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A630C-CABE-46CF-89D8-51AF2536E443}" type="slidenum">
              <a:rPr lang="en-US" altLang="ko-KR" smtClean="0"/>
              <a:pPr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341357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A630C-CABE-46CF-89D8-51AF2536E443}" type="slidenum">
              <a:rPr lang="en-US" altLang="ko-KR" smtClean="0"/>
              <a:pPr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341357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A630C-CABE-46CF-89D8-51AF2536E443}" type="slidenum">
              <a:rPr lang="en-US" altLang="ko-KR" smtClean="0"/>
              <a:pPr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34135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A630C-CABE-46CF-89D8-51AF2536E443}" type="slidenum">
              <a:rPr lang="en-US" altLang="ko-KR" smtClean="0"/>
              <a:pPr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341357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A630C-CABE-46CF-89D8-51AF2536E443}" type="slidenum">
              <a:rPr lang="en-US" altLang="ko-KR" smtClean="0"/>
              <a:pPr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341357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A630C-CABE-46CF-89D8-51AF2536E443}" type="slidenum">
              <a:rPr lang="en-US" altLang="ko-KR" smtClean="0"/>
              <a:pPr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813225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A630C-CABE-46CF-89D8-51AF2536E443}" type="slidenum">
              <a:rPr lang="en-US" altLang="ko-KR" smtClean="0"/>
              <a:pPr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813225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A630C-CABE-46CF-89D8-51AF2536E443}" type="slidenum">
              <a:rPr lang="en-US" altLang="ko-KR" smtClean="0"/>
              <a:pPr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352057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A630C-CABE-46CF-89D8-51AF2536E443}" type="slidenum">
              <a:rPr lang="en-US" altLang="ko-KR" smtClean="0"/>
              <a:pPr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471062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A630C-CABE-46CF-89D8-51AF2536E443}" type="slidenum">
              <a:rPr lang="en-US" altLang="ko-KR" smtClean="0"/>
              <a:pPr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959410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A630C-CABE-46CF-89D8-51AF2536E443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3331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A630C-CABE-46CF-89D8-51AF2536E443}" type="slidenum">
              <a:rPr lang="en-US" altLang="ko-KR" smtClean="0"/>
              <a:pPr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3331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A630C-CABE-46CF-89D8-51AF2536E443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450051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A630C-CABE-46CF-89D8-51AF2536E443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4587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A630C-CABE-46CF-89D8-51AF2536E443}" type="slidenum">
              <a:rPr lang="en-US" altLang="ko-KR" smtClean="0"/>
              <a:pPr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341357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A630C-CABE-46CF-89D8-51AF2536E443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56180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A630C-CABE-46CF-89D8-51AF2536E443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56180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A630C-CABE-46CF-89D8-51AF2536E443}" type="slidenum">
              <a:rPr lang="en-US" altLang="ko-KR" smtClean="0"/>
              <a:pPr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56180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A630C-CABE-46CF-89D8-51AF2536E443}" type="slidenum">
              <a:rPr lang="en-US" altLang="ko-KR" smtClean="0"/>
              <a:pPr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56180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A630C-CABE-46CF-89D8-51AF2536E443}" type="slidenum">
              <a:rPr lang="en-US" altLang="ko-KR" smtClean="0"/>
              <a:pPr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56180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A630C-CABE-46CF-89D8-51AF2536E443}" type="slidenum">
              <a:rPr lang="en-US" altLang="ko-KR" smtClean="0"/>
              <a:pPr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56180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A630C-CABE-46CF-89D8-51AF2536E443}" type="slidenum">
              <a:rPr lang="en-US" altLang="ko-KR" smtClean="0"/>
              <a:pPr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91765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A630C-CABE-46CF-89D8-51AF2536E443}" type="slidenum">
              <a:rPr lang="en-US" altLang="ko-KR" smtClean="0"/>
              <a:pPr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34135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A630C-CABE-46CF-89D8-51AF2536E443}" type="slidenum">
              <a:rPr lang="en-US" altLang="ko-KR" smtClean="0"/>
              <a:pPr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34135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A630C-CABE-46CF-89D8-51AF2536E443}" type="slidenum">
              <a:rPr lang="en-US" altLang="ko-KR" smtClean="0"/>
              <a:pPr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34135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A630C-CABE-46CF-89D8-51AF2536E443}" type="slidenum">
              <a:rPr lang="en-US" altLang="ko-KR" smtClean="0"/>
              <a:pPr>
                <a:defRPr/>
              </a:pPr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34135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A630C-CABE-46CF-89D8-51AF2536E443}" type="slidenum">
              <a:rPr lang="en-US" altLang="ko-KR" smtClean="0"/>
              <a:pPr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95688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A630C-CABE-46CF-89D8-51AF2536E443}" type="slidenum">
              <a:rPr lang="en-US" altLang="ko-KR" smtClean="0"/>
              <a:pPr>
                <a:defRPr/>
              </a:pPr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95688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Tx/>
              <a:buNone/>
              <a:defRPr sz="26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aseline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830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311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53213" y="515938"/>
            <a:ext cx="2065337" cy="58134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515938"/>
            <a:ext cx="6043613" cy="58134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895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제목, 텍스트 및 미디어 클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8950" y="515938"/>
            <a:ext cx="8229600" cy="7842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7200" y="1377950"/>
            <a:ext cx="4038600" cy="495141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미디어 개체 틀 3"/>
          <p:cNvSpPr>
            <a:spLocks noGrp="1"/>
          </p:cNvSpPr>
          <p:nvPr>
            <p:ph type="media" sz="half" idx="2"/>
          </p:nvPr>
        </p:nvSpPr>
        <p:spPr>
          <a:xfrm>
            <a:off x="4648200" y="1377950"/>
            <a:ext cx="4038600" cy="4951413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49287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9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502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401175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377950"/>
            <a:ext cx="4038600" cy="4951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377950"/>
            <a:ext cx="4038600" cy="4951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384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619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039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1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5924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43488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8950" y="363538"/>
            <a:ext cx="82296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136651"/>
            <a:ext cx="8229600" cy="528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50542" name="AutoShape 14"/>
          <p:cNvSpPr>
            <a:spLocks noChangeArrowheads="1"/>
          </p:cNvSpPr>
          <p:nvPr/>
        </p:nvSpPr>
        <p:spPr bwMode="auto">
          <a:xfrm flipV="1">
            <a:off x="409575" y="330200"/>
            <a:ext cx="231775" cy="231775"/>
          </a:xfrm>
          <a:prstGeom prst="rtTriangle">
            <a:avLst/>
          </a:prstGeom>
          <a:solidFill>
            <a:srgbClr val="DDDDDD"/>
          </a:solidFill>
          <a:ln w="190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ea typeface="굴림" pitchFamily="50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mbr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mbr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mbr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mbr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2"/>
        <a:buChar char="l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Relationship Id="rId4" Type="http://schemas.openxmlformats.org/officeDocument/2006/relationships/image" Target="../media/image29.tmp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jpeg"/><Relationship Id="rId9" Type="http://schemas.openxmlformats.org/officeDocument/2006/relationships/image" Target="../media/image34.jpeg"/><Relationship Id="rId10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42.emf"/><Relationship Id="rId6" Type="http://schemas.openxmlformats.org/officeDocument/2006/relationships/image" Target="../media/image43.emf"/><Relationship Id="rId7" Type="http://schemas.openxmlformats.org/officeDocument/2006/relationships/image" Target="../media/image44.emf"/><Relationship Id="rId8" Type="http://schemas.openxmlformats.org/officeDocument/2006/relationships/image" Target="../media/image45.emf"/><Relationship Id="rId9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42.emf"/><Relationship Id="rId6" Type="http://schemas.openxmlformats.org/officeDocument/2006/relationships/image" Target="../media/image43.emf"/><Relationship Id="rId7" Type="http://schemas.openxmlformats.org/officeDocument/2006/relationships/image" Target="../media/image44.emf"/><Relationship Id="rId8" Type="http://schemas.openxmlformats.org/officeDocument/2006/relationships/image" Target="../media/image46.emf"/><Relationship Id="rId9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5" Type="http://schemas.openxmlformats.org/officeDocument/2006/relationships/image" Target="../media/image8.png"/><Relationship Id="rId6" Type="http://schemas.openxmlformats.org/officeDocument/2006/relationships/image" Target="../media/image47.emf"/><Relationship Id="rId7" Type="http://schemas.openxmlformats.org/officeDocument/2006/relationships/image" Target="../media/image48.emf"/><Relationship Id="rId8" Type="http://schemas.openxmlformats.org/officeDocument/2006/relationships/image" Target="../media/image49.emf"/><Relationship Id="rId9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5" Type="http://schemas.openxmlformats.org/officeDocument/2006/relationships/image" Target="../media/image53.emf"/><Relationship Id="rId6" Type="http://schemas.openxmlformats.org/officeDocument/2006/relationships/image" Target="../media/image54.emf"/><Relationship Id="rId7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5" Type="http://schemas.openxmlformats.org/officeDocument/2006/relationships/image" Target="../media/image58.emf"/><Relationship Id="rId6" Type="http://schemas.openxmlformats.org/officeDocument/2006/relationships/image" Target="../media/image59.emf"/><Relationship Id="rId7" Type="http://schemas.openxmlformats.org/officeDocument/2006/relationships/image" Target="../media/image60.emf"/><Relationship Id="rId8" Type="http://schemas.openxmlformats.org/officeDocument/2006/relationships/image" Target="../media/image61.emf"/><Relationship Id="rId9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png"/><Relationship Id="rId5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6.emf"/><Relationship Id="rId5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3.emf"/><Relationship Id="rId5" Type="http://schemas.openxmlformats.org/officeDocument/2006/relationships/image" Target="../media/image66.emf"/><Relationship Id="rId6" Type="http://schemas.openxmlformats.org/officeDocument/2006/relationships/image" Target="../media/image68.emf"/><Relationship Id="rId7" Type="http://schemas.openxmlformats.org/officeDocument/2006/relationships/image" Target="../media/image65.emf"/><Relationship Id="rId8" Type="http://schemas.openxmlformats.org/officeDocument/2006/relationships/image" Target="../media/image69.emf"/><Relationship Id="rId9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openxmlformats.org/officeDocument/2006/relationships/image" Target="../media/image76.png"/><Relationship Id="rId9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80.emf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Relationship Id="rId9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7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7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5.png"/><Relationship Id="rId6" Type="http://schemas.openxmlformats.org/officeDocument/2006/relationships/image" Target="../media/image106.png"/><Relationship Id="rId7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7.png"/><Relationship Id="rId6" Type="http://schemas.openxmlformats.org/officeDocument/2006/relationships/image" Target="../media/image108.png"/><Relationship Id="rId7" Type="http://schemas.openxmlformats.org/officeDocument/2006/relationships/image" Target="../media/image10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86.png"/><Relationship Id="rId5" Type="http://schemas.openxmlformats.org/officeDocument/2006/relationships/image" Target="../media/image110.png"/><Relationship Id="rId6" Type="http://schemas.openxmlformats.org/officeDocument/2006/relationships/image" Target="../media/image1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1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.ens.fr/willow/research/graphlearning/" TargetMode="External"/><Relationship Id="rId4" Type="http://schemas.openxmlformats.org/officeDocument/2006/relationships/image" Target="../media/image1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7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5.emf"/><Relationship Id="rId6" Type="http://schemas.openxmlformats.org/officeDocument/2006/relationships/image" Target="../media/image16.emf"/><Relationship Id="rId7" Type="http://schemas.openxmlformats.org/officeDocument/2006/relationships/image" Target="../media/image17.emf"/><Relationship Id="rId8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emf"/><Relationship Id="rId7" Type="http://schemas.openxmlformats.org/officeDocument/2006/relationships/image" Target="../media/image23.emf"/><Relationship Id="rId8" Type="http://schemas.openxmlformats.org/officeDocument/2006/relationships/image" Target="../media/image24.emf"/><Relationship Id="rId9" Type="http://schemas.openxmlformats.org/officeDocument/2006/relationships/image" Target="../media/image25.emf"/><Relationship Id="rId10" Type="http://schemas.openxmlformats.org/officeDocument/2006/relationships/image" Target="../media/image26.emf"/><Relationship Id="rId11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700" y="2641090"/>
            <a:ext cx="9143999" cy="1014575"/>
          </a:xfrm>
        </p:spPr>
        <p:txBody>
          <a:bodyPr/>
          <a:lstStyle/>
          <a:p>
            <a:pPr algn="ctr"/>
            <a:r>
              <a:rPr lang="en-US" altLang="ko-KR" sz="5000" b="1" dirty="0" smtClean="0">
                <a:latin typeface="Century Gothic" panose="020B0502020202020204" pitchFamily="34" charset="0"/>
              </a:rPr>
              <a:t>Learning Graphs to Match</a:t>
            </a:r>
            <a:endParaRPr lang="ko-KR" altLang="en-US" sz="5000" b="1" dirty="0"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9790" y="4922150"/>
            <a:ext cx="6553200" cy="1348740"/>
          </a:xfrm>
        </p:spPr>
        <p:txBody>
          <a:bodyPr/>
          <a:lstStyle/>
          <a:p>
            <a:pPr algn="r"/>
            <a:r>
              <a:rPr lang="en-US" altLang="ko-KR" sz="2800" b="1" dirty="0" smtClean="0">
                <a:latin typeface="+mj-lt"/>
                <a:cs typeface="MS Reference Sans Serif"/>
              </a:rPr>
              <a:t>Minsu Cho</a:t>
            </a:r>
          </a:p>
          <a:p>
            <a:pPr algn="r"/>
            <a:r>
              <a:rPr lang="en-US" altLang="ko-KR" sz="2800" dirty="0" err="1" smtClean="0">
                <a:latin typeface="+mj-lt"/>
                <a:cs typeface="MS Reference Sans Serif"/>
              </a:rPr>
              <a:t>Karteek</a:t>
            </a:r>
            <a:r>
              <a:rPr lang="en-US" altLang="ko-KR" sz="2800" dirty="0" smtClean="0">
                <a:latin typeface="+mj-lt"/>
                <a:cs typeface="MS Reference Sans Serif"/>
              </a:rPr>
              <a:t> </a:t>
            </a:r>
            <a:r>
              <a:rPr lang="en-US" altLang="ko-KR" sz="2800" dirty="0" err="1" smtClean="0">
                <a:latin typeface="+mj-lt"/>
                <a:cs typeface="MS Reference Sans Serif"/>
              </a:rPr>
              <a:t>Alahari</a:t>
            </a:r>
            <a:endParaRPr lang="en-US" altLang="ko-KR" sz="2800" dirty="0" smtClean="0">
              <a:latin typeface="+mj-lt"/>
              <a:cs typeface="MS Reference Sans Serif"/>
            </a:endParaRPr>
          </a:p>
          <a:p>
            <a:pPr algn="r"/>
            <a:r>
              <a:rPr lang="en-US" altLang="ko-KR" sz="2800" dirty="0" smtClean="0">
                <a:latin typeface="+mj-lt"/>
                <a:cs typeface="MS Reference Sans Serif"/>
              </a:rPr>
              <a:t>Jean Ponce</a:t>
            </a:r>
            <a:endParaRPr lang="ko-KR" altLang="en-US" sz="2800" dirty="0">
              <a:latin typeface="+mj-lt"/>
              <a:cs typeface="MS Reference Sans Serif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80" y="138339"/>
            <a:ext cx="810467" cy="1144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99" y="1386074"/>
            <a:ext cx="1847401" cy="5400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200" y="228600"/>
            <a:ext cx="957286" cy="9525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4940300" y="4380991"/>
            <a:ext cx="4013199" cy="59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mbr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mbr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mbr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mbr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mbr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mbr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mbr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/>
            <a:r>
              <a:rPr lang="en-US" altLang="ko-KR" sz="2800" b="1" i="1" baseline="0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Inria</a:t>
            </a:r>
            <a:r>
              <a:rPr lang="en-US" altLang="ko-KR" sz="2800" b="1" i="1" baseline="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ko-KR" sz="2800" b="1" i="1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Paris – WILLOW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0414" y="165100"/>
            <a:ext cx="3009286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3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423" y="4562042"/>
            <a:ext cx="1506541" cy="118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429" y="4556259"/>
            <a:ext cx="1583994" cy="1190091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Motivation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6800" y="1137600"/>
            <a:ext cx="8536945" cy="4761820"/>
          </a:xfrm>
        </p:spPr>
        <p:txBody>
          <a:bodyPr/>
          <a:lstStyle/>
          <a:p>
            <a:r>
              <a:rPr lang="en-US" altLang="ko-KR" b="1" dirty="0"/>
              <a:t>How to improve matching </a:t>
            </a:r>
            <a:r>
              <a:rPr lang="en-US" altLang="ko-KR" b="1" dirty="0" smtClean="0"/>
              <a:t>by learning?</a:t>
            </a:r>
            <a:endParaRPr lang="en-US" altLang="ko-KR" sz="1400" b="1" dirty="0"/>
          </a:p>
          <a:p>
            <a:pPr lvl="1"/>
            <a:r>
              <a:rPr lang="en-US" altLang="ko-KR" dirty="0" smtClean="0"/>
              <a:t>A hand-crafted matching </a:t>
            </a:r>
            <a:r>
              <a:rPr lang="en-US" altLang="ko-KR" dirty="0"/>
              <a:t>score function </a:t>
            </a:r>
            <a:r>
              <a:rPr lang="en-US" altLang="ko-KR" dirty="0" smtClean="0"/>
              <a:t>performs poor </a:t>
            </a:r>
            <a:r>
              <a:rPr lang="en-US" altLang="ko-KR" dirty="0"/>
              <a:t>in many </a:t>
            </a:r>
            <a:r>
              <a:rPr lang="en-US" altLang="ko-KR" dirty="0" smtClean="0"/>
              <a:t>practical problems</a:t>
            </a:r>
          </a:p>
          <a:p>
            <a:pPr lvl="1"/>
            <a:r>
              <a:rPr lang="en-US" altLang="ko-KR" dirty="0" smtClean="0"/>
              <a:t>Learn parameters of the matching score function</a:t>
            </a:r>
            <a:r>
              <a:rPr lang="en-US" altLang="ko-KR" dirty="0"/>
              <a:t> </a:t>
            </a:r>
            <a:r>
              <a:rPr lang="en-US" altLang="ko-KR" dirty="0" smtClean="0"/>
              <a:t>to better match two instances</a:t>
            </a:r>
          </a:p>
          <a:p>
            <a:pPr marL="344487" lvl="1" indent="0">
              <a:buNone/>
            </a:pPr>
            <a:r>
              <a:rPr lang="en-US" altLang="ko-KR" dirty="0" smtClean="0"/>
              <a:t>    </a:t>
            </a:r>
          </a:p>
        </p:txBody>
      </p:sp>
      <p:sp>
        <p:nvSpPr>
          <p:cNvPr id="7" name="직사각형 15"/>
          <p:cNvSpPr/>
          <p:nvPr/>
        </p:nvSpPr>
        <p:spPr>
          <a:xfrm>
            <a:off x="6857970" y="2894673"/>
            <a:ext cx="2121093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500" baseline="0" dirty="0" smtClean="0">
                <a:solidFill>
                  <a:srgbClr val="000000"/>
                </a:solidFill>
                <a:latin typeface="+mj-lt"/>
              </a:rPr>
              <a:t>Caetano et al. ’07</a:t>
            </a:r>
          </a:p>
          <a:p>
            <a:pPr algn="r"/>
            <a:r>
              <a:rPr lang="en-US" altLang="ko-KR" sz="1500" baseline="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ko-KR" sz="1500" baseline="0" dirty="0" err="1" smtClean="0">
                <a:solidFill>
                  <a:srgbClr val="000000"/>
                </a:solidFill>
                <a:latin typeface="+mj-lt"/>
              </a:rPr>
              <a:t>Torresani</a:t>
            </a:r>
            <a:r>
              <a:rPr lang="en-US" altLang="ko-KR" sz="1500" baseline="0" dirty="0" smtClean="0">
                <a:solidFill>
                  <a:srgbClr val="000000"/>
                </a:solidFill>
                <a:latin typeface="+mj-lt"/>
              </a:rPr>
              <a:t> et al. ’08</a:t>
            </a:r>
          </a:p>
          <a:p>
            <a:pPr algn="r"/>
            <a:r>
              <a:rPr lang="en-US" altLang="ko-KR" sz="1500" baseline="0" dirty="0" err="1" smtClean="0">
                <a:solidFill>
                  <a:srgbClr val="000000"/>
                </a:solidFill>
                <a:latin typeface="+mj-lt"/>
              </a:rPr>
              <a:t>Leordeanu</a:t>
            </a:r>
            <a:r>
              <a:rPr lang="en-US" altLang="ko-KR" sz="1500" baseline="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ko-KR" sz="1500" baseline="0" dirty="0">
                <a:solidFill>
                  <a:srgbClr val="000000"/>
                </a:solidFill>
                <a:latin typeface="+mj-lt"/>
              </a:rPr>
              <a:t>et al</a:t>
            </a:r>
            <a:r>
              <a:rPr lang="en-US" altLang="ko-KR" sz="1500" baseline="0" dirty="0" smtClean="0">
                <a:solidFill>
                  <a:srgbClr val="000000"/>
                </a:solidFill>
                <a:latin typeface="+mj-lt"/>
              </a:rPr>
              <a:t>. ’12</a:t>
            </a:r>
          </a:p>
          <a:p>
            <a:pPr algn="r"/>
            <a:r>
              <a:rPr lang="en-US" altLang="ko-KR" sz="1500" baseline="0" dirty="0" err="1">
                <a:solidFill>
                  <a:srgbClr val="000000"/>
                </a:solidFill>
                <a:latin typeface="+mj-lt"/>
              </a:rPr>
              <a:t>Pachauri</a:t>
            </a:r>
            <a:r>
              <a:rPr lang="en-US" altLang="ko-KR" sz="1500" baseline="0" dirty="0">
                <a:solidFill>
                  <a:srgbClr val="000000"/>
                </a:solidFill>
                <a:latin typeface="+mj-lt"/>
              </a:rPr>
              <a:t> et al</a:t>
            </a:r>
            <a:r>
              <a:rPr lang="en-US" altLang="ko-KR" sz="1500" baseline="0" dirty="0" smtClean="0">
                <a:solidFill>
                  <a:srgbClr val="000000"/>
                </a:solidFill>
                <a:latin typeface="+mj-lt"/>
              </a:rPr>
              <a:t>. ’12</a:t>
            </a:r>
            <a:endParaRPr lang="ko-KR" altLang="en-US" sz="1500" dirty="0">
              <a:solidFill>
                <a:srgbClr val="000000"/>
              </a:solidFill>
              <a:latin typeface="+mj-lt"/>
            </a:endParaRPr>
          </a:p>
          <a:p>
            <a:pPr algn="r"/>
            <a:endParaRPr lang="ko-KR" altLang="en-US" sz="15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2" name="직사각형 15"/>
          <p:cNvSpPr/>
          <p:nvPr/>
        </p:nvSpPr>
        <p:spPr>
          <a:xfrm>
            <a:off x="6371920" y="4217780"/>
            <a:ext cx="1984304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="1" baseline="0" dirty="0">
                <a:solidFill>
                  <a:srgbClr val="000000"/>
                </a:solidFill>
                <a:latin typeface="+mj-lt"/>
              </a:rPr>
              <a:t>t</a:t>
            </a:r>
            <a:r>
              <a:rPr lang="en-US" altLang="ko-KR" sz="1600" b="1" baseline="0" dirty="0" smtClean="0">
                <a:solidFill>
                  <a:srgbClr val="000000"/>
                </a:solidFill>
                <a:latin typeface="+mj-lt"/>
              </a:rPr>
              <a:t>wo input images</a:t>
            </a:r>
            <a:endParaRPr lang="ko-KR" altLang="en-US" sz="1600" b="1" dirty="0">
              <a:solidFill>
                <a:srgbClr val="000000"/>
              </a:solidFill>
              <a:latin typeface="+mj-lt"/>
            </a:endParaRPr>
          </a:p>
          <a:p>
            <a:pPr algn="r"/>
            <a:endParaRPr lang="ko-KR" altLang="en-US" sz="16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428" y="4553653"/>
            <a:ext cx="3090535" cy="119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428" y="4562042"/>
            <a:ext cx="3081781" cy="119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317500" y="3777894"/>
            <a:ext cx="2615093" cy="2594134"/>
            <a:chOff x="317500" y="3777894"/>
            <a:chExt cx="2615093" cy="2594134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101" y="5074832"/>
              <a:ext cx="1148898" cy="70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101" y="4131924"/>
              <a:ext cx="1145611" cy="858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079" y="5077525"/>
              <a:ext cx="1024165" cy="693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414" y="4133226"/>
              <a:ext cx="1035223" cy="857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ounded Rectangle 14"/>
            <p:cNvSpPr/>
            <p:nvPr/>
          </p:nvSpPr>
          <p:spPr bwMode="auto">
            <a:xfrm>
              <a:off x="317500" y="3783021"/>
              <a:ext cx="2615093" cy="2589007"/>
            </a:xfrm>
            <a:prstGeom prst="roundRect">
              <a:avLst/>
            </a:prstGeom>
            <a:noFill/>
            <a:ln w="381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7" name="직사각형 15"/>
            <p:cNvSpPr/>
            <p:nvPr/>
          </p:nvSpPr>
          <p:spPr>
            <a:xfrm>
              <a:off x="598708" y="3777894"/>
              <a:ext cx="205056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baseline="0" dirty="0" smtClean="0">
                  <a:latin typeface="+mj-lt"/>
                </a:rPr>
                <a:t>Annotated dataset</a:t>
              </a:r>
              <a:endParaRPr lang="ko-KR" altLang="en-US" sz="1600" b="1" dirty="0">
                <a:latin typeface="+mj-lt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1625046" y="5902310"/>
              <a:ext cx="45719" cy="45719"/>
            </a:xfrm>
            <a:prstGeom prst="ellipse">
              <a:avLst/>
            </a:prstGeom>
            <a:solidFill>
              <a:schemeClr val="tx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1626444" y="6046321"/>
              <a:ext cx="45719" cy="45719"/>
            </a:xfrm>
            <a:prstGeom prst="ellipse">
              <a:avLst/>
            </a:prstGeom>
            <a:solidFill>
              <a:schemeClr val="tx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1626444" y="6188934"/>
              <a:ext cx="45719" cy="45719"/>
            </a:xfrm>
            <a:prstGeom prst="ellipse">
              <a:avLst/>
            </a:prstGeom>
            <a:solidFill>
              <a:schemeClr val="tx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3079" y="4140114"/>
            <a:ext cx="2238920" cy="1637316"/>
            <a:chOff x="493079" y="4133226"/>
            <a:chExt cx="2238920" cy="1637316"/>
          </a:xfrm>
        </p:grpSpPr>
        <p:pic>
          <p:nvPicPr>
            <p:cNvPr id="4" name="Picture 3" descr="Screen Clippi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187" y="4133226"/>
              <a:ext cx="1015583" cy="857152"/>
            </a:xfrm>
            <a:prstGeom prst="rect">
              <a:avLst/>
            </a:prstGeom>
          </p:spPr>
        </p:pic>
        <p:pic>
          <p:nvPicPr>
            <p:cNvPr id="5" name="Picture 4" descr="Screen Clippi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079" y="5070261"/>
              <a:ext cx="1036691" cy="700281"/>
            </a:xfrm>
            <a:prstGeom prst="rect">
              <a:avLst/>
            </a:prstGeom>
          </p:spPr>
        </p:pic>
        <p:pic>
          <p:nvPicPr>
            <p:cNvPr id="6" name="Picture 5" descr="Screen Clippi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3101" y="4133226"/>
              <a:ext cx="1145612" cy="858224"/>
            </a:xfrm>
            <a:prstGeom prst="rect">
              <a:avLst/>
            </a:prstGeom>
          </p:spPr>
        </p:pic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3101" y="5070261"/>
              <a:ext cx="1148898" cy="700281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2980508" y="3783524"/>
            <a:ext cx="2819005" cy="2571468"/>
            <a:chOff x="2980508" y="3783524"/>
            <a:chExt cx="2819005" cy="2571468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>
              <a:off x="5502905" y="5036705"/>
              <a:ext cx="296608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3" name="Rounded Rectangle 12"/>
            <p:cNvSpPr/>
            <p:nvPr/>
          </p:nvSpPr>
          <p:spPr bwMode="auto">
            <a:xfrm>
              <a:off x="3301928" y="3794672"/>
              <a:ext cx="2212882" cy="2560320"/>
            </a:xfrm>
            <a:prstGeom prst="round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>
              <a:off x="2980508" y="5049827"/>
              <a:ext cx="296608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6" name="직사각형 15"/>
            <p:cNvSpPr/>
            <p:nvPr/>
          </p:nvSpPr>
          <p:spPr>
            <a:xfrm>
              <a:off x="3389921" y="3783524"/>
              <a:ext cx="209183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baseline="0" dirty="0" smtClean="0">
                  <a:latin typeface="+mn-lt"/>
                </a:rPr>
                <a:t>Learning</a:t>
              </a:r>
            </a:p>
            <a:p>
              <a:r>
                <a:rPr lang="en-US" altLang="ko-KR" b="1" baseline="0" dirty="0" smtClean="0">
                  <a:latin typeface="+mn-lt"/>
                </a:rPr>
                <a:t>the matching </a:t>
              </a:r>
            </a:p>
            <a:p>
              <a:r>
                <a:rPr lang="en-US" altLang="ko-KR" b="1" baseline="0" dirty="0">
                  <a:latin typeface="+mn-lt"/>
                </a:rPr>
                <a:t>s</a:t>
              </a:r>
              <a:r>
                <a:rPr lang="en-US" altLang="ko-KR" b="1" baseline="0" dirty="0" smtClean="0">
                  <a:latin typeface="+mn-lt"/>
                </a:rPr>
                <a:t>core function</a:t>
              </a:r>
              <a:endParaRPr lang="ko-KR" altLang="en-US" b="1" dirty="0">
                <a:latin typeface="+mn-lt"/>
              </a:endParaRPr>
            </a:p>
          </p:txBody>
        </p:sp>
        <p:sp>
          <p:nvSpPr>
            <p:cNvPr id="29" name="직사각형 15"/>
            <p:cNvSpPr/>
            <p:nvPr/>
          </p:nvSpPr>
          <p:spPr>
            <a:xfrm>
              <a:off x="3330642" y="4838254"/>
              <a:ext cx="219530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aseline="0" dirty="0" smtClean="0">
                  <a:latin typeface="+mn-lt"/>
                </a:rPr>
                <a:t>e.g. weights </a:t>
              </a:r>
              <a:r>
                <a:rPr lang="en-US" altLang="ko-KR" baseline="0" dirty="0">
                  <a:latin typeface="+mn-lt"/>
                </a:rPr>
                <a:t>o</a:t>
              </a:r>
              <a:r>
                <a:rPr lang="en-US" altLang="ko-KR" baseline="0" dirty="0" smtClean="0">
                  <a:latin typeface="+mn-lt"/>
                </a:rPr>
                <a:t>n similarity functions</a:t>
              </a:r>
              <a:endParaRPr lang="ko-KR" altLang="en-US" dirty="0">
                <a:latin typeface="+mn-lt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1028700" y="3225800"/>
            <a:ext cx="184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30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내용 개체 틀 2"/>
          <p:cNvSpPr>
            <a:spLocks noGrp="1"/>
          </p:cNvSpPr>
          <p:nvPr>
            <p:ph idx="1"/>
          </p:nvPr>
        </p:nvSpPr>
        <p:spPr>
          <a:xfrm>
            <a:off x="496800" y="1137600"/>
            <a:ext cx="8408928" cy="4761820"/>
          </a:xfrm>
        </p:spPr>
        <p:txBody>
          <a:bodyPr/>
          <a:lstStyle/>
          <a:p>
            <a:r>
              <a:rPr lang="en-US" altLang="ko-KR" b="1" dirty="0"/>
              <a:t>How to </a:t>
            </a:r>
            <a:r>
              <a:rPr lang="en-US" altLang="ko-KR" b="1" dirty="0" smtClean="0"/>
              <a:t>obtain </a:t>
            </a:r>
            <a:r>
              <a:rPr lang="en-US" altLang="ko-KR" b="1" dirty="0"/>
              <a:t>a </a:t>
            </a:r>
            <a:r>
              <a:rPr lang="en-US" altLang="ko-KR" b="1" dirty="0" smtClean="0"/>
              <a:t>graph model for matching?</a:t>
            </a:r>
            <a:endParaRPr lang="en-US" altLang="ko-KR" dirty="0" smtClean="0">
              <a:solidFill>
                <a:srgbClr val="000000"/>
              </a:solidFill>
            </a:endParaRPr>
          </a:p>
          <a:p>
            <a:pPr lvl="1"/>
            <a:r>
              <a:rPr lang="en-US" altLang="ko-KR" dirty="0" smtClean="0">
                <a:solidFill>
                  <a:srgbClr val="000000"/>
                </a:solidFill>
              </a:rPr>
              <a:t>Learn the class-specific graph model </a:t>
            </a:r>
            <a:r>
              <a:rPr lang="en-US" altLang="ko-KR" dirty="0" smtClean="0"/>
              <a:t>from </a:t>
            </a:r>
            <a:r>
              <a:rPr lang="en-US" altLang="ko-KR" dirty="0"/>
              <a:t>training </a:t>
            </a:r>
            <a:r>
              <a:rPr lang="en-US" altLang="ko-KR" dirty="0" smtClean="0"/>
              <a:t>data, and use it to match to </a:t>
            </a:r>
            <a:r>
              <a:rPr lang="en-US" altLang="ko-KR" dirty="0"/>
              <a:t>instances of the </a:t>
            </a:r>
            <a:r>
              <a:rPr lang="en-US" altLang="ko-KR" dirty="0" smtClean="0"/>
              <a:t>class</a:t>
            </a:r>
            <a:endParaRPr lang="en-US" altLang="ko-KR" dirty="0" smtClean="0">
              <a:solidFill>
                <a:srgbClr val="000000"/>
              </a:solidFill>
            </a:endParaRPr>
          </a:p>
          <a:p>
            <a:pPr lvl="1"/>
            <a:r>
              <a:rPr lang="en-US" dirty="0">
                <a:solidFill>
                  <a:srgbClr val="000000"/>
                </a:solidFill>
              </a:rPr>
              <a:t>Related to generic </a:t>
            </a:r>
            <a:r>
              <a:rPr lang="en-US" dirty="0" smtClean="0">
                <a:solidFill>
                  <a:srgbClr val="000000"/>
                </a:solidFill>
              </a:rPr>
              <a:t>graph learning</a:t>
            </a:r>
            <a:endParaRPr lang="en-US" altLang="ko-KR" dirty="0" smtClean="0">
              <a:solidFill>
                <a:srgbClr val="000000"/>
              </a:solidFill>
            </a:endParaRPr>
          </a:p>
          <a:p>
            <a:pPr marL="344487" lvl="1" indent="0">
              <a:buNone/>
            </a:pPr>
            <a:endParaRPr lang="en-US" altLang="ko-KR" dirty="0"/>
          </a:p>
          <a:p>
            <a:pPr marL="344487" lvl="1" indent="0">
              <a:buNone/>
            </a:pPr>
            <a:endParaRPr lang="en-US" altLang="ko-KR" dirty="0" smtClean="0"/>
          </a:p>
          <a:p>
            <a:pPr marL="344487" lvl="1" indent="0">
              <a:buNone/>
            </a:pPr>
            <a:endParaRPr lang="en-US" altLang="ko-KR" dirty="0"/>
          </a:p>
          <a:p>
            <a:pPr marL="344487" lvl="1" indent="0">
              <a:buNone/>
            </a:pPr>
            <a:endParaRPr lang="en-US" altLang="ko-KR" dirty="0" smtClean="0"/>
          </a:p>
          <a:p>
            <a:pPr marL="344487" lvl="1" indent="0">
              <a:buNone/>
            </a:pPr>
            <a:r>
              <a:rPr lang="en-US" altLang="ko-KR" dirty="0" smtClean="0"/>
              <a:t> </a:t>
            </a:r>
          </a:p>
          <a:p>
            <a:pPr lvl="1"/>
            <a:endParaRPr lang="en-US" altLang="ko-KR" dirty="0" smtClean="0"/>
          </a:p>
          <a:p>
            <a:pPr lvl="1"/>
            <a:endParaRPr lang="en-US" altLang="ko-KR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Our Approach</a:t>
            </a:r>
            <a:endParaRPr lang="ko-KR" alt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443" y="4724322"/>
            <a:ext cx="1745482" cy="979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직사각형 15"/>
          <p:cNvSpPr/>
          <p:nvPr/>
        </p:nvSpPr>
        <p:spPr>
          <a:xfrm>
            <a:off x="3467400" y="3783600"/>
            <a:ext cx="18559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baseline="0" dirty="0" smtClean="0">
                <a:solidFill>
                  <a:srgbClr val="000000"/>
                </a:solidFill>
                <a:latin typeface="+mj-lt"/>
              </a:rPr>
              <a:t>Learning </a:t>
            </a:r>
          </a:p>
          <a:p>
            <a:r>
              <a:rPr lang="en-US" altLang="ko-KR" b="1" baseline="0" dirty="0" smtClean="0">
                <a:solidFill>
                  <a:srgbClr val="000000"/>
                </a:solidFill>
                <a:latin typeface="+mj-lt"/>
              </a:rPr>
              <a:t>a graph model</a:t>
            </a:r>
            <a:endParaRPr lang="ko-KR" altLang="en-US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0" name="직사각형 15"/>
          <p:cNvSpPr/>
          <p:nvPr/>
        </p:nvSpPr>
        <p:spPr>
          <a:xfrm>
            <a:off x="7375818" y="4196511"/>
            <a:ext cx="1458519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="1" baseline="0" dirty="0" smtClean="0">
                <a:solidFill>
                  <a:srgbClr val="000000"/>
                </a:solidFill>
                <a:latin typeface="+mj-lt"/>
              </a:rPr>
              <a:t>Input image</a:t>
            </a:r>
            <a:endParaRPr lang="ko-KR" altLang="en-US" sz="1600" b="1" dirty="0">
              <a:solidFill>
                <a:srgbClr val="000000"/>
              </a:solidFill>
              <a:latin typeface="+mj-lt"/>
            </a:endParaRPr>
          </a:p>
          <a:p>
            <a:pPr algn="r"/>
            <a:endParaRPr lang="ko-KR" altLang="en-US" sz="16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39" y="4563690"/>
            <a:ext cx="3112508" cy="120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직사각형 15"/>
          <p:cNvSpPr/>
          <p:nvPr/>
        </p:nvSpPr>
        <p:spPr>
          <a:xfrm>
            <a:off x="5707899" y="4220453"/>
            <a:ext cx="16948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="1" baseline="0" dirty="0" smtClean="0">
                <a:solidFill>
                  <a:srgbClr val="000000"/>
                </a:solidFill>
                <a:latin typeface="+mj-lt"/>
              </a:rPr>
              <a:t>Learned model</a:t>
            </a:r>
            <a:endParaRPr lang="ko-KR" altLang="en-US" sz="16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8" name="직사각형 15"/>
          <p:cNvSpPr/>
          <p:nvPr/>
        </p:nvSpPr>
        <p:spPr>
          <a:xfrm>
            <a:off x="190956" y="2582799"/>
            <a:ext cx="875462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1500" baseline="0" dirty="0" smtClean="0">
                <a:latin typeface="+mn-lt"/>
              </a:rPr>
              <a:t>Lee et al. ’06</a:t>
            </a:r>
          </a:p>
          <a:p>
            <a:pPr algn="r"/>
            <a:r>
              <a:rPr lang="en-US" altLang="ko-KR" sz="1500" baseline="0" dirty="0" smtClean="0">
                <a:latin typeface="+mn-lt"/>
              </a:rPr>
              <a:t> </a:t>
            </a:r>
            <a:r>
              <a:rPr lang="en-US" altLang="ko-KR" sz="1500" baseline="0" dirty="0" err="1" smtClean="0">
                <a:latin typeface="+mn-lt"/>
              </a:rPr>
              <a:t>Hofling</a:t>
            </a:r>
            <a:r>
              <a:rPr lang="en-US" altLang="ko-KR" sz="1500" baseline="0" dirty="0" smtClean="0">
                <a:latin typeface="+mn-lt"/>
              </a:rPr>
              <a:t> &amp; </a:t>
            </a:r>
            <a:r>
              <a:rPr lang="en-US" altLang="ko-KR" sz="1500" baseline="0" dirty="0" err="1" smtClean="0">
                <a:latin typeface="+mn-lt"/>
              </a:rPr>
              <a:t>Tibshirani</a:t>
            </a:r>
            <a:r>
              <a:rPr lang="en-US" altLang="ko-KR" sz="1500" baseline="0" dirty="0">
                <a:latin typeface="+mn-lt"/>
              </a:rPr>
              <a:t> </a:t>
            </a:r>
            <a:r>
              <a:rPr lang="en-US" altLang="ko-KR" sz="1500" baseline="0" dirty="0" smtClean="0">
                <a:latin typeface="+mn-lt"/>
              </a:rPr>
              <a:t>’09</a:t>
            </a:r>
          </a:p>
          <a:p>
            <a:pPr algn="r"/>
            <a:r>
              <a:rPr lang="en-US" altLang="ko-KR" sz="1500" baseline="0" dirty="0" smtClean="0">
                <a:latin typeface="+mn-lt"/>
              </a:rPr>
              <a:t> </a:t>
            </a:r>
            <a:r>
              <a:rPr lang="en-US" altLang="ko-KR" sz="1500" baseline="0" dirty="0" err="1" smtClean="0">
                <a:latin typeface="+mn-lt"/>
              </a:rPr>
              <a:t>Nowozin</a:t>
            </a:r>
            <a:r>
              <a:rPr lang="en-US" altLang="ko-KR" sz="1500" baseline="0" dirty="0" smtClean="0">
                <a:latin typeface="+mn-lt"/>
              </a:rPr>
              <a:t> </a:t>
            </a:r>
            <a:r>
              <a:rPr lang="en-US" altLang="ko-KR" sz="1500" baseline="0" dirty="0">
                <a:latin typeface="+mn-lt"/>
              </a:rPr>
              <a:t>et al</a:t>
            </a:r>
            <a:r>
              <a:rPr lang="en-US" altLang="ko-KR" sz="1500" baseline="0" dirty="0" smtClean="0">
                <a:latin typeface="+mn-lt"/>
              </a:rPr>
              <a:t>. ’10</a:t>
            </a:r>
            <a:endParaRPr lang="ko-KR" altLang="en-US" sz="1500" dirty="0">
              <a:latin typeface="+mn-lt"/>
            </a:endParaRPr>
          </a:p>
          <a:p>
            <a:pPr algn="r"/>
            <a:endParaRPr lang="ko-KR" altLang="en-US" sz="1500" b="1" dirty="0">
              <a:solidFill>
                <a:srgbClr val="00B050"/>
              </a:solidFill>
              <a:latin typeface="+mn-lt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2980508" y="5049827"/>
            <a:ext cx="29660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Rounded Rectangle 27"/>
          <p:cNvSpPr/>
          <p:nvPr/>
        </p:nvSpPr>
        <p:spPr bwMode="auto">
          <a:xfrm>
            <a:off x="317500" y="3783021"/>
            <a:ext cx="2615093" cy="2589007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9" name="직사각형 15"/>
          <p:cNvSpPr/>
          <p:nvPr/>
        </p:nvSpPr>
        <p:spPr>
          <a:xfrm>
            <a:off x="598708" y="3777894"/>
            <a:ext cx="20505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="1" baseline="0" dirty="0" smtClean="0">
                <a:latin typeface="+mj-lt"/>
              </a:rPr>
              <a:t>Annotated dataset</a:t>
            </a:r>
            <a:endParaRPr lang="ko-KR" altLang="en-US" sz="1600" b="1" dirty="0">
              <a:latin typeface="+mj-lt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1625046" y="5902310"/>
            <a:ext cx="45719" cy="45719"/>
          </a:xfrm>
          <a:prstGeom prst="ellipse">
            <a:avLst/>
          </a:prstGeom>
          <a:solidFill>
            <a:schemeClr val="tx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1626444" y="6046321"/>
            <a:ext cx="45719" cy="45719"/>
          </a:xfrm>
          <a:prstGeom prst="ellipse">
            <a:avLst/>
          </a:prstGeom>
          <a:solidFill>
            <a:schemeClr val="tx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1626444" y="6188934"/>
            <a:ext cx="45719" cy="45719"/>
          </a:xfrm>
          <a:prstGeom prst="ellipse">
            <a:avLst/>
          </a:prstGeom>
          <a:solidFill>
            <a:schemeClr val="tx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8" name="Rounded Rectangle 37"/>
          <p:cNvSpPr/>
          <p:nvPr/>
        </p:nvSpPr>
        <p:spPr bwMode="auto">
          <a:xfrm>
            <a:off x="3301928" y="3794672"/>
            <a:ext cx="2212882" cy="2560320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 bwMode="auto">
          <a:xfrm>
            <a:off x="5502905" y="5036705"/>
            <a:ext cx="29660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7" name="Group 36"/>
          <p:cNvGrpSpPr/>
          <p:nvPr/>
        </p:nvGrpSpPr>
        <p:grpSpPr>
          <a:xfrm>
            <a:off x="493079" y="4140114"/>
            <a:ext cx="2238920" cy="1637316"/>
            <a:chOff x="493079" y="4133226"/>
            <a:chExt cx="2238920" cy="1637316"/>
          </a:xfrm>
        </p:grpSpPr>
        <p:pic>
          <p:nvPicPr>
            <p:cNvPr id="40" name="Picture 39" descr="Screen Clippi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187" y="4133226"/>
              <a:ext cx="1015583" cy="857152"/>
            </a:xfrm>
            <a:prstGeom prst="rect">
              <a:avLst/>
            </a:prstGeom>
          </p:spPr>
        </p:pic>
        <p:pic>
          <p:nvPicPr>
            <p:cNvPr id="41" name="Picture 40" descr="Screen Clippi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079" y="5070261"/>
              <a:ext cx="1036691" cy="700281"/>
            </a:xfrm>
            <a:prstGeom prst="rect">
              <a:avLst/>
            </a:prstGeom>
          </p:spPr>
        </p:pic>
        <p:pic>
          <p:nvPicPr>
            <p:cNvPr id="42" name="Picture 41" descr="Screen Clippi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3101" y="4133226"/>
              <a:ext cx="1145612" cy="858224"/>
            </a:xfrm>
            <a:prstGeom prst="rect">
              <a:avLst/>
            </a:prstGeom>
          </p:spPr>
        </p:pic>
        <p:pic>
          <p:nvPicPr>
            <p:cNvPr id="43" name="Picture 42" descr="Screen Clippi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3101" y="5070261"/>
              <a:ext cx="1148898" cy="7002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089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What to Learn? </a:t>
            </a:r>
            <a:r>
              <a:rPr lang="en-US" altLang="ko-KR" sz="2800" b="1" dirty="0" smtClean="0"/>
              <a:t>: Previous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b="1" dirty="0" smtClean="0"/>
              <a:t>Shared weights on nodes &amp; on edges</a:t>
            </a:r>
          </a:p>
          <a:p>
            <a:endParaRPr lang="en-US" altLang="ko-KR" b="1" dirty="0"/>
          </a:p>
          <a:p>
            <a:endParaRPr lang="en-US" altLang="ko-KR" b="1" dirty="0" smtClean="0"/>
          </a:p>
          <a:p>
            <a:endParaRPr lang="en-US" altLang="ko-KR" b="1" dirty="0"/>
          </a:p>
          <a:p>
            <a:endParaRPr lang="en-US" altLang="ko-KR" b="1" dirty="0" smtClean="0"/>
          </a:p>
          <a:p>
            <a:endParaRPr lang="en-US" altLang="ko-KR" b="1" dirty="0"/>
          </a:p>
          <a:p>
            <a:endParaRPr lang="en-US" altLang="ko-KR" b="1" dirty="0" smtClean="0"/>
          </a:p>
          <a:p>
            <a:endParaRPr lang="en-US" altLang="ko-KR" b="1" dirty="0"/>
          </a:p>
          <a:p>
            <a:endParaRPr lang="en-US" altLang="ko-KR" sz="2000" b="1" dirty="0" smtClean="0"/>
          </a:p>
          <a:p>
            <a:pPr lvl="1"/>
            <a:r>
              <a:rPr lang="en-US" altLang="ko-KR" dirty="0" smtClean="0"/>
              <a:t>All nodes share the same weight </a:t>
            </a:r>
            <a:r>
              <a:rPr lang="en-US" altLang="ko-KR" b="1" i="1" kern="1200" dirty="0">
                <a:solidFill>
                  <a:srgbClr val="008000"/>
                </a:solidFill>
                <a:latin typeface="Lucida Grande"/>
                <a:ea typeface="+mn-ea"/>
                <a:cs typeface="Lucida Grande"/>
              </a:rPr>
              <a:t>β</a:t>
            </a:r>
            <a:r>
              <a:rPr lang="en-US" altLang="ko-KR" b="1" i="1" kern="1200" baseline="-25000" dirty="0">
                <a:solidFill>
                  <a:srgbClr val="008000"/>
                </a:solidFill>
                <a:latin typeface="Times New Roman"/>
                <a:ea typeface="+mn-ea"/>
                <a:cs typeface="Times New Roman"/>
              </a:rPr>
              <a:t>V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All edges share the same weight </a:t>
            </a:r>
            <a:r>
              <a:rPr lang="en-US" altLang="ko-KR" b="1" i="1" kern="1200" dirty="0" smtClean="0">
                <a:solidFill>
                  <a:srgbClr val="3366FF"/>
                </a:solidFill>
                <a:latin typeface="Lucida Grande"/>
                <a:ea typeface="+mn-ea"/>
                <a:cs typeface="Lucida Grande"/>
              </a:rPr>
              <a:t>β</a:t>
            </a:r>
            <a:r>
              <a:rPr lang="en-US" altLang="ko-KR" b="1" i="1" kern="1200" baseline="-25000" dirty="0" smtClean="0">
                <a:solidFill>
                  <a:srgbClr val="3366FF"/>
                </a:solidFill>
                <a:latin typeface="Times New Roman"/>
                <a:ea typeface="+mn-ea"/>
                <a:cs typeface="Times New Roman"/>
              </a:rPr>
              <a:t>E</a:t>
            </a:r>
            <a:r>
              <a:rPr lang="en-US" altLang="ko-KR" dirty="0" smtClean="0"/>
              <a:t> </a:t>
            </a:r>
            <a:endParaRPr lang="en-US" altLang="ko-KR" dirty="0"/>
          </a:p>
          <a:p>
            <a:endParaRPr lang="en-US" dirty="0"/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2365376" y="21844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3055938" y="22987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2654300" y="25908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2027238" y="33274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2654300" y="33274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9" name="Oval 4"/>
          <p:cNvSpPr>
            <a:spLocks noChangeArrowheads="1"/>
          </p:cNvSpPr>
          <p:nvPr/>
        </p:nvSpPr>
        <p:spPr bwMode="auto">
          <a:xfrm>
            <a:off x="3284538" y="33274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10" name="Oval 4"/>
          <p:cNvSpPr>
            <a:spLocks noChangeArrowheads="1"/>
          </p:cNvSpPr>
          <p:nvPr/>
        </p:nvSpPr>
        <p:spPr bwMode="auto">
          <a:xfrm>
            <a:off x="2259014" y="40259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11" name="Oval 4"/>
          <p:cNvSpPr>
            <a:spLocks noChangeArrowheads="1"/>
          </p:cNvSpPr>
          <p:nvPr/>
        </p:nvSpPr>
        <p:spPr bwMode="auto">
          <a:xfrm>
            <a:off x="3279776" y="39116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12" name="Oval 22"/>
          <p:cNvSpPr>
            <a:spLocks noChangeArrowheads="1"/>
          </p:cNvSpPr>
          <p:nvPr/>
        </p:nvSpPr>
        <p:spPr bwMode="auto">
          <a:xfrm>
            <a:off x="5372100" y="25908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13" name="Oval 22"/>
          <p:cNvSpPr>
            <a:spLocks noChangeArrowheads="1"/>
          </p:cNvSpPr>
          <p:nvPr/>
        </p:nvSpPr>
        <p:spPr bwMode="auto">
          <a:xfrm>
            <a:off x="6057900" y="20701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14" name="Oval 22"/>
          <p:cNvSpPr>
            <a:spLocks noChangeArrowheads="1"/>
          </p:cNvSpPr>
          <p:nvPr/>
        </p:nvSpPr>
        <p:spPr bwMode="auto">
          <a:xfrm>
            <a:off x="6057900" y="28194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15" name="Oval 22"/>
          <p:cNvSpPr>
            <a:spLocks noChangeArrowheads="1"/>
          </p:cNvSpPr>
          <p:nvPr/>
        </p:nvSpPr>
        <p:spPr bwMode="auto">
          <a:xfrm>
            <a:off x="7035800" y="3113088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16" name="Oval 22"/>
          <p:cNvSpPr>
            <a:spLocks noChangeArrowheads="1"/>
          </p:cNvSpPr>
          <p:nvPr/>
        </p:nvSpPr>
        <p:spPr bwMode="auto">
          <a:xfrm>
            <a:off x="5829300" y="3532188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5943600" y="40386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18" name="Oval 22"/>
          <p:cNvSpPr>
            <a:spLocks noChangeArrowheads="1"/>
          </p:cNvSpPr>
          <p:nvPr/>
        </p:nvSpPr>
        <p:spPr bwMode="auto">
          <a:xfrm>
            <a:off x="7137400" y="38227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19" name="Oval 22"/>
          <p:cNvSpPr>
            <a:spLocks noChangeArrowheads="1"/>
          </p:cNvSpPr>
          <p:nvPr/>
        </p:nvSpPr>
        <p:spPr bwMode="auto">
          <a:xfrm>
            <a:off x="6388100" y="34417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cxnSp>
        <p:nvCxnSpPr>
          <p:cNvPr id="20" name="직선 연결선 4"/>
          <p:cNvCxnSpPr>
            <a:stCxn id="4" idx="5"/>
            <a:endCxn id="6" idx="1"/>
          </p:cNvCxnSpPr>
          <p:nvPr/>
        </p:nvCxnSpPr>
        <p:spPr bwMode="auto">
          <a:xfrm>
            <a:off x="2560498" y="2379522"/>
            <a:ext cx="127280" cy="2447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직선 연결선 28"/>
          <p:cNvCxnSpPr>
            <a:stCxn id="5" idx="3"/>
            <a:endCxn id="6" idx="7"/>
          </p:cNvCxnSpPr>
          <p:nvPr/>
        </p:nvCxnSpPr>
        <p:spPr bwMode="auto">
          <a:xfrm flipH="1">
            <a:off x="2849422" y="2493822"/>
            <a:ext cx="239994" cy="1304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직선 연결선 31"/>
          <p:cNvCxnSpPr>
            <a:stCxn id="5" idx="2"/>
            <a:endCxn id="4" idx="6"/>
          </p:cNvCxnSpPr>
          <p:nvPr/>
        </p:nvCxnSpPr>
        <p:spPr bwMode="auto">
          <a:xfrm flipH="1" flipV="1">
            <a:off x="2593976" y="2298700"/>
            <a:ext cx="461962" cy="1143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직선 연결선 35"/>
          <p:cNvCxnSpPr>
            <a:stCxn id="8" idx="0"/>
            <a:endCxn id="6" idx="4"/>
          </p:cNvCxnSpPr>
          <p:nvPr/>
        </p:nvCxnSpPr>
        <p:spPr bwMode="auto">
          <a:xfrm flipV="1">
            <a:off x="2768600" y="2819400"/>
            <a:ext cx="0" cy="508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직선 연결선 39"/>
          <p:cNvCxnSpPr>
            <a:stCxn id="7" idx="6"/>
            <a:endCxn id="8" idx="2"/>
          </p:cNvCxnSpPr>
          <p:nvPr/>
        </p:nvCxnSpPr>
        <p:spPr bwMode="auto">
          <a:xfrm>
            <a:off x="2255838" y="3441700"/>
            <a:ext cx="39846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직선 연결선 45"/>
          <p:cNvCxnSpPr>
            <a:stCxn id="8" idx="6"/>
            <a:endCxn id="9" idx="2"/>
          </p:cNvCxnSpPr>
          <p:nvPr/>
        </p:nvCxnSpPr>
        <p:spPr bwMode="auto">
          <a:xfrm>
            <a:off x="2882900" y="3441700"/>
            <a:ext cx="40163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직선 연결선 48"/>
          <p:cNvCxnSpPr>
            <a:stCxn id="8" idx="5"/>
            <a:endCxn id="11" idx="1"/>
          </p:cNvCxnSpPr>
          <p:nvPr/>
        </p:nvCxnSpPr>
        <p:spPr bwMode="auto">
          <a:xfrm>
            <a:off x="2849422" y="3522522"/>
            <a:ext cx="463832" cy="4225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직선 연결선 52"/>
          <p:cNvCxnSpPr>
            <a:stCxn id="8" idx="3"/>
            <a:endCxn id="10" idx="0"/>
          </p:cNvCxnSpPr>
          <p:nvPr/>
        </p:nvCxnSpPr>
        <p:spPr bwMode="auto">
          <a:xfrm flipH="1">
            <a:off x="2373314" y="3522522"/>
            <a:ext cx="314464" cy="50337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직선 연결선 55"/>
          <p:cNvCxnSpPr>
            <a:stCxn id="11" idx="2"/>
            <a:endCxn id="10" idx="6"/>
          </p:cNvCxnSpPr>
          <p:nvPr/>
        </p:nvCxnSpPr>
        <p:spPr bwMode="auto">
          <a:xfrm flipH="1">
            <a:off x="2487614" y="4025900"/>
            <a:ext cx="792162" cy="1143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직선 연결선 59"/>
          <p:cNvCxnSpPr>
            <a:stCxn id="18" idx="2"/>
            <a:endCxn id="17" idx="6"/>
          </p:cNvCxnSpPr>
          <p:nvPr/>
        </p:nvCxnSpPr>
        <p:spPr bwMode="auto">
          <a:xfrm flipH="1">
            <a:off x="6172200" y="3937000"/>
            <a:ext cx="965200" cy="2159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직선 연결선 62"/>
          <p:cNvCxnSpPr>
            <a:stCxn id="19" idx="3"/>
            <a:endCxn id="17" idx="7"/>
          </p:cNvCxnSpPr>
          <p:nvPr/>
        </p:nvCxnSpPr>
        <p:spPr bwMode="auto">
          <a:xfrm flipH="1">
            <a:off x="6138722" y="3636822"/>
            <a:ext cx="282856" cy="4352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직선 연결선 66"/>
          <p:cNvCxnSpPr>
            <a:stCxn id="19" idx="5"/>
            <a:endCxn id="18" idx="1"/>
          </p:cNvCxnSpPr>
          <p:nvPr/>
        </p:nvCxnSpPr>
        <p:spPr bwMode="auto">
          <a:xfrm>
            <a:off x="6583222" y="3636822"/>
            <a:ext cx="587656" cy="2193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직선 연결선 72"/>
          <p:cNvCxnSpPr>
            <a:stCxn id="19" idx="7"/>
            <a:endCxn id="15" idx="3"/>
          </p:cNvCxnSpPr>
          <p:nvPr/>
        </p:nvCxnSpPr>
        <p:spPr bwMode="auto">
          <a:xfrm flipV="1">
            <a:off x="6583222" y="3308210"/>
            <a:ext cx="486056" cy="16696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직선 연결선 75"/>
          <p:cNvCxnSpPr>
            <a:stCxn id="16" idx="6"/>
            <a:endCxn id="19" idx="2"/>
          </p:cNvCxnSpPr>
          <p:nvPr/>
        </p:nvCxnSpPr>
        <p:spPr bwMode="auto">
          <a:xfrm flipV="1">
            <a:off x="6057900" y="3556000"/>
            <a:ext cx="330200" cy="904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직선 연결선 80"/>
          <p:cNvCxnSpPr>
            <a:stCxn id="14" idx="5"/>
            <a:endCxn id="19" idx="1"/>
          </p:cNvCxnSpPr>
          <p:nvPr/>
        </p:nvCxnSpPr>
        <p:spPr bwMode="auto">
          <a:xfrm>
            <a:off x="6253022" y="3014522"/>
            <a:ext cx="168556" cy="4606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직선 연결선 83"/>
          <p:cNvCxnSpPr>
            <a:stCxn id="13" idx="4"/>
            <a:endCxn id="14" idx="0"/>
          </p:cNvCxnSpPr>
          <p:nvPr/>
        </p:nvCxnSpPr>
        <p:spPr bwMode="auto">
          <a:xfrm>
            <a:off x="6172200" y="2298700"/>
            <a:ext cx="0" cy="5207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직선 연결선 86"/>
          <p:cNvCxnSpPr>
            <a:stCxn id="13" idx="3"/>
            <a:endCxn id="12" idx="7"/>
          </p:cNvCxnSpPr>
          <p:nvPr/>
        </p:nvCxnSpPr>
        <p:spPr bwMode="auto">
          <a:xfrm flipH="1">
            <a:off x="5567222" y="2265222"/>
            <a:ext cx="524156" cy="3590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직선 연결선 89"/>
          <p:cNvCxnSpPr>
            <a:stCxn id="14" idx="2"/>
            <a:endCxn id="12" idx="5"/>
          </p:cNvCxnSpPr>
          <p:nvPr/>
        </p:nvCxnSpPr>
        <p:spPr bwMode="auto">
          <a:xfrm flipH="1" flipV="1">
            <a:off x="5567222" y="2785922"/>
            <a:ext cx="490678" cy="14777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자유형 111"/>
          <p:cNvSpPr/>
          <p:nvPr/>
        </p:nvSpPr>
        <p:spPr>
          <a:xfrm>
            <a:off x="2519464" y="1768539"/>
            <a:ext cx="2889115" cy="800104"/>
          </a:xfrm>
          <a:custGeom>
            <a:avLst/>
            <a:gdLst>
              <a:gd name="connsiteX0" fmla="*/ 0 w 2889115"/>
              <a:gd name="connsiteY0" fmla="*/ 401270 h 800104"/>
              <a:gd name="connsiteX1" fmla="*/ 797668 w 2889115"/>
              <a:gd name="connsiteY1" fmla="*/ 31618 h 800104"/>
              <a:gd name="connsiteX2" fmla="*/ 1527242 w 2889115"/>
              <a:gd name="connsiteY2" fmla="*/ 70529 h 800104"/>
              <a:gd name="connsiteX3" fmla="*/ 2451370 w 2889115"/>
              <a:gd name="connsiteY3" fmla="*/ 479091 h 800104"/>
              <a:gd name="connsiteX4" fmla="*/ 2889115 w 2889115"/>
              <a:gd name="connsiteY4" fmla="*/ 800104 h 800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9115" h="800104">
                <a:moveTo>
                  <a:pt x="0" y="401270"/>
                </a:moveTo>
                <a:cubicBezTo>
                  <a:pt x="271564" y="244005"/>
                  <a:pt x="543128" y="86741"/>
                  <a:pt x="797668" y="31618"/>
                </a:cubicBezTo>
                <a:cubicBezTo>
                  <a:pt x="1052208" y="-23506"/>
                  <a:pt x="1251625" y="-4050"/>
                  <a:pt x="1527242" y="70529"/>
                </a:cubicBezTo>
                <a:cubicBezTo>
                  <a:pt x="1802859" y="145108"/>
                  <a:pt x="2224391" y="357495"/>
                  <a:pt x="2451370" y="479091"/>
                </a:cubicBezTo>
                <a:cubicBezTo>
                  <a:pt x="2678349" y="600687"/>
                  <a:pt x="2812915" y="741738"/>
                  <a:pt x="2889115" y="800104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자유형 112"/>
          <p:cNvSpPr/>
          <p:nvPr/>
        </p:nvSpPr>
        <p:spPr>
          <a:xfrm>
            <a:off x="3278221" y="1784854"/>
            <a:ext cx="2791839" cy="521142"/>
          </a:xfrm>
          <a:custGeom>
            <a:avLst/>
            <a:gdLst>
              <a:gd name="connsiteX0" fmla="*/ 0 w 2791839"/>
              <a:gd name="connsiteY0" fmla="*/ 521142 h 521142"/>
              <a:gd name="connsiteX1" fmla="*/ 515566 w 2791839"/>
              <a:gd name="connsiteY1" fmla="*/ 200129 h 521142"/>
              <a:gd name="connsiteX2" fmla="*/ 1303507 w 2791839"/>
              <a:gd name="connsiteY2" fmla="*/ 5576 h 521142"/>
              <a:gd name="connsiteX3" fmla="*/ 2266545 w 2791839"/>
              <a:gd name="connsiteY3" fmla="*/ 73669 h 521142"/>
              <a:gd name="connsiteX4" fmla="*/ 2791839 w 2791839"/>
              <a:gd name="connsiteY4" fmla="*/ 287678 h 521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839" h="521142">
                <a:moveTo>
                  <a:pt x="0" y="521142"/>
                </a:moveTo>
                <a:cubicBezTo>
                  <a:pt x="149157" y="403599"/>
                  <a:pt x="298315" y="286057"/>
                  <a:pt x="515566" y="200129"/>
                </a:cubicBezTo>
                <a:cubicBezTo>
                  <a:pt x="732817" y="114201"/>
                  <a:pt x="1011677" y="26653"/>
                  <a:pt x="1303507" y="5576"/>
                </a:cubicBezTo>
                <a:cubicBezTo>
                  <a:pt x="1595337" y="-15501"/>
                  <a:pt x="2018490" y="26652"/>
                  <a:pt x="2266545" y="73669"/>
                </a:cubicBezTo>
                <a:cubicBezTo>
                  <a:pt x="2514600" y="120686"/>
                  <a:pt x="2653219" y="204182"/>
                  <a:pt x="2791839" y="287678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자유형 113"/>
          <p:cNvSpPr/>
          <p:nvPr/>
        </p:nvSpPr>
        <p:spPr>
          <a:xfrm>
            <a:off x="2879387" y="2724285"/>
            <a:ext cx="3200400" cy="301558"/>
          </a:xfrm>
          <a:custGeom>
            <a:avLst/>
            <a:gdLst>
              <a:gd name="connsiteX0" fmla="*/ 0 w 3200400"/>
              <a:gd name="connsiteY0" fmla="*/ 0 h 301558"/>
              <a:gd name="connsiteX1" fmla="*/ 1235413 w 3200400"/>
              <a:gd name="connsiteY1" fmla="*/ 233464 h 301558"/>
              <a:gd name="connsiteX2" fmla="*/ 2733473 w 3200400"/>
              <a:gd name="connsiteY2" fmla="*/ 301558 h 301558"/>
              <a:gd name="connsiteX3" fmla="*/ 3200400 w 3200400"/>
              <a:gd name="connsiteY3" fmla="*/ 291830 h 30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0" h="301558">
                <a:moveTo>
                  <a:pt x="0" y="0"/>
                </a:moveTo>
                <a:cubicBezTo>
                  <a:pt x="389917" y="91602"/>
                  <a:pt x="779834" y="183204"/>
                  <a:pt x="1235413" y="233464"/>
                </a:cubicBezTo>
                <a:cubicBezTo>
                  <a:pt x="1690992" y="283724"/>
                  <a:pt x="2405975" y="291830"/>
                  <a:pt x="2733473" y="301558"/>
                </a:cubicBezTo>
                <a:lnTo>
                  <a:pt x="3200400" y="291830"/>
                </a:ln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자유형 114"/>
          <p:cNvSpPr/>
          <p:nvPr/>
        </p:nvSpPr>
        <p:spPr>
          <a:xfrm>
            <a:off x="2237362" y="3161515"/>
            <a:ext cx="3579778" cy="447987"/>
          </a:xfrm>
          <a:custGeom>
            <a:avLst/>
            <a:gdLst>
              <a:gd name="connsiteX0" fmla="*/ 0 w 3579778"/>
              <a:gd name="connsiteY0" fmla="*/ 204796 h 447987"/>
              <a:gd name="connsiteX1" fmla="*/ 1186774 w 3579778"/>
              <a:gd name="connsiteY1" fmla="*/ 515 h 447987"/>
              <a:gd name="connsiteX2" fmla="*/ 2402732 w 3579778"/>
              <a:gd name="connsiteY2" fmla="*/ 156157 h 447987"/>
              <a:gd name="connsiteX3" fmla="*/ 3579778 w 3579778"/>
              <a:gd name="connsiteY3" fmla="*/ 447987 h 44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9778" h="447987">
                <a:moveTo>
                  <a:pt x="0" y="204796"/>
                </a:moveTo>
                <a:cubicBezTo>
                  <a:pt x="393159" y="106708"/>
                  <a:pt x="786319" y="8621"/>
                  <a:pt x="1186774" y="515"/>
                </a:cubicBezTo>
                <a:cubicBezTo>
                  <a:pt x="1587229" y="-7592"/>
                  <a:pt x="2003898" y="81578"/>
                  <a:pt x="2402732" y="156157"/>
                </a:cubicBezTo>
                <a:cubicBezTo>
                  <a:pt x="2801566" y="230736"/>
                  <a:pt x="3190672" y="339361"/>
                  <a:pt x="3579778" y="447987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자유형 115"/>
          <p:cNvSpPr/>
          <p:nvPr/>
        </p:nvSpPr>
        <p:spPr>
          <a:xfrm>
            <a:off x="2850204" y="3081673"/>
            <a:ext cx="3550596" cy="430553"/>
          </a:xfrm>
          <a:custGeom>
            <a:avLst/>
            <a:gdLst>
              <a:gd name="connsiteX0" fmla="*/ 0 w 3550596"/>
              <a:gd name="connsiteY0" fmla="*/ 294365 h 430553"/>
              <a:gd name="connsiteX1" fmla="*/ 1050587 w 3550596"/>
              <a:gd name="connsiteY1" fmla="*/ 2536 h 430553"/>
              <a:gd name="connsiteX2" fmla="*/ 2597285 w 3550596"/>
              <a:gd name="connsiteY2" fmla="*/ 167906 h 430553"/>
              <a:gd name="connsiteX3" fmla="*/ 3550596 w 3550596"/>
              <a:gd name="connsiteY3" fmla="*/ 430553 h 430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0596" h="430553">
                <a:moveTo>
                  <a:pt x="0" y="294365"/>
                </a:moveTo>
                <a:cubicBezTo>
                  <a:pt x="308853" y="158989"/>
                  <a:pt x="617706" y="23613"/>
                  <a:pt x="1050587" y="2536"/>
                </a:cubicBezTo>
                <a:cubicBezTo>
                  <a:pt x="1483468" y="-18541"/>
                  <a:pt x="2180617" y="96570"/>
                  <a:pt x="2597285" y="167906"/>
                </a:cubicBezTo>
                <a:cubicBezTo>
                  <a:pt x="3013953" y="239242"/>
                  <a:pt x="3404681" y="377051"/>
                  <a:pt x="3550596" y="430553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자유형 116"/>
          <p:cNvSpPr/>
          <p:nvPr/>
        </p:nvSpPr>
        <p:spPr>
          <a:xfrm>
            <a:off x="3501957" y="3233645"/>
            <a:ext cx="3511686" cy="171576"/>
          </a:xfrm>
          <a:custGeom>
            <a:avLst/>
            <a:gdLst>
              <a:gd name="connsiteX0" fmla="*/ 0 w 3511686"/>
              <a:gd name="connsiteY0" fmla="*/ 171576 h 171576"/>
              <a:gd name="connsiteX1" fmla="*/ 1157592 w 3511686"/>
              <a:gd name="connsiteY1" fmla="*/ 15934 h 171576"/>
              <a:gd name="connsiteX2" fmla="*/ 2451371 w 3511686"/>
              <a:gd name="connsiteY2" fmla="*/ 6206 h 171576"/>
              <a:gd name="connsiteX3" fmla="*/ 3511686 w 3511686"/>
              <a:gd name="connsiteY3" fmla="*/ 25661 h 171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1686" h="171576">
                <a:moveTo>
                  <a:pt x="0" y="171576"/>
                </a:moveTo>
                <a:cubicBezTo>
                  <a:pt x="374515" y="107536"/>
                  <a:pt x="749030" y="43496"/>
                  <a:pt x="1157592" y="15934"/>
                </a:cubicBezTo>
                <a:cubicBezTo>
                  <a:pt x="1566154" y="-11628"/>
                  <a:pt x="2059022" y="4585"/>
                  <a:pt x="2451371" y="6206"/>
                </a:cubicBezTo>
                <a:cubicBezTo>
                  <a:pt x="2843720" y="7827"/>
                  <a:pt x="3177703" y="16744"/>
                  <a:pt x="3511686" y="25661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자유형 117"/>
          <p:cNvSpPr/>
          <p:nvPr/>
        </p:nvSpPr>
        <p:spPr>
          <a:xfrm>
            <a:off x="2470826" y="3734688"/>
            <a:ext cx="3531140" cy="341742"/>
          </a:xfrm>
          <a:custGeom>
            <a:avLst/>
            <a:gdLst>
              <a:gd name="connsiteX0" fmla="*/ 0 w 3531140"/>
              <a:gd name="connsiteY0" fmla="*/ 341742 h 341742"/>
              <a:gd name="connsiteX1" fmla="*/ 1225685 w 3531140"/>
              <a:gd name="connsiteY1" fmla="*/ 11001 h 341742"/>
              <a:gd name="connsiteX2" fmla="*/ 2889114 w 3531140"/>
              <a:gd name="connsiteY2" fmla="*/ 98550 h 341742"/>
              <a:gd name="connsiteX3" fmla="*/ 3531140 w 3531140"/>
              <a:gd name="connsiteY3" fmla="*/ 293103 h 341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1140" h="341742">
                <a:moveTo>
                  <a:pt x="0" y="341742"/>
                </a:moveTo>
                <a:cubicBezTo>
                  <a:pt x="372083" y="196637"/>
                  <a:pt x="744166" y="51533"/>
                  <a:pt x="1225685" y="11001"/>
                </a:cubicBezTo>
                <a:cubicBezTo>
                  <a:pt x="1707204" y="-29531"/>
                  <a:pt x="2504872" y="51533"/>
                  <a:pt x="2889114" y="98550"/>
                </a:cubicBezTo>
                <a:cubicBezTo>
                  <a:pt x="3273356" y="145567"/>
                  <a:pt x="3402248" y="219335"/>
                  <a:pt x="3531140" y="293103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자유형 118"/>
          <p:cNvSpPr/>
          <p:nvPr/>
        </p:nvSpPr>
        <p:spPr>
          <a:xfrm>
            <a:off x="3521413" y="4066702"/>
            <a:ext cx="3677055" cy="336401"/>
          </a:xfrm>
          <a:custGeom>
            <a:avLst/>
            <a:gdLst>
              <a:gd name="connsiteX0" fmla="*/ 0 w 3677055"/>
              <a:gd name="connsiteY0" fmla="*/ 0 h 336401"/>
              <a:gd name="connsiteX1" fmla="*/ 1799617 w 3677055"/>
              <a:gd name="connsiteY1" fmla="*/ 330741 h 336401"/>
              <a:gd name="connsiteX2" fmla="*/ 3229583 w 3677055"/>
              <a:gd name="connsiteY2" fmla="*/ 194553 h 336401"/>
              <a:gd name="connsiteX3" fmla="*/ 3677055 w 3677055"/>
              <a:gd name="connsiteY3" fmla="*/ 9728 h 33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7055" h="336401">
                <a:moveTo>
                  <a:pt x="0" y="0"/>
                </a:moveTo>
                <a:cubicBezTo>
                  <a:pt x="630676" y="149158"/>
                  <a:pt x="1261353" y="298316"/>
                  <a:pt x="1799617" y="330741"/>
                </a:cubicBezTo>
                <a:cubicBezTo>
                  <a:pt x="2337881" y="363166"/>
                  <a:pt x="2916677" y="248055"/>
                  <a:pt x="3229583" y="194553"/>
                </a:cubicBezTo>
                <a:cubicBezTo>
                  <a:pt x="3542489" y="141051"/>
                  <a:pt x="3609772" y="75389"/>
                  <a:pt x="3677055" y="9728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203" y="1859902"/>
            <a:ext cx="696469" cy="83576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377" y="1820066"/>
            <a:ext cx="825653" cy="930236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5398" y="4521200"/>
            <a:ext cx="2341033" cy="106680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000" y="4546600"/>
            <a:ext cx="1625600" cy="625231"/>
          </a:xfrm>
          <a:prstGeom prst="rect">
            <a:avLst/>
          </a:prstGeom>
        </p:spPr>
      </p:pic>
      <p:sp>
        <p:nvSpPr>
          <p:cNvPr id="84" name="직사각형 15"/>
          <p:cNvSpPr/>
          <p:nvPr/>
        </p:nvSpPr>
        <p:spPr>
          <a:xfrm>
            <a:off x="3316978" y="4605194"/>
            <a:ext cx="651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2200" b="1" i="1" baseline="0" dirty="0" smtClean="0">
                <a:solidFill>
                  <a:srgbClr val="008000"/>
                </a:solidFill>
                <a:latin typeface="Lucida Grande"/>
                <a:cs typeface="Lucida Grande"/>
              </a:rPr>
              <a:t>β</a:t>
            </a:r>
            <a:r>
              <a:rPr lang="en-US" altLang="ko-KR" sz="2200" b="1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V</a:t>
            </a:r>
            <a:r>
              <a:rPr lang="en-US" altLang="ko-KR" sz="2200" b="1" baseline="0" dirty="0" smtClean="0">
                <a:solidFill>
                  <a:srgbClr val="008000"/>
                </a:solidFill>
                <a:latin typeface="Lucida Grande"/>
                <a:ea typeface="Wingdings"/>
                <a:cs typeface="Lucida Grande"/>
                <a:sym typeface="Wingdings"/>
              </a:rPr>
              <a:t></a:t>
            </a:r>
            <a:endParaRPr lang="ko-KR" altLang="en-US" sz="2200" b="1" baseline="0" dirty="0">
              <a:solidFill>
                <a:srgbClr val="008000"/>
              </a:solidFill>
              <a:latin typeface="Lucida Grande"/>
              <a:cs typeface="Lucida Grande"/>
            </a:endParaRPr>
          </a:p>
        </p:txBody>
      </p:sp>
      <p:sp>
        <p:nvSpPr>
          <p:cNvPr id="85" name="직사각형 15"/>
          <p:cNvSpPr/>
          <p:nvPr/>
        </p:nvSpPr>
        <p:spPr>
          <a:xfrm>
            <a:off x="6031614" y="4655994"/>
            <a:ext cx="64622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2200" b="1" i="1" baseline="0" dirty="0" smtClean="0">
                <a:solidFill>
                  <a:srgbClr val="3366FF"/>
                </a:solidFill>
                <a:latin typeface="Lucida Grande"/>
                <a:cs typeface="Lucida Grande"/>
              </a:rPr>
              <a:t>β</a:t>
            </a:r>
            <a:r>
              <a:rPr lang="en-US" altLang="ko-KR" sz="2200" b="1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E</a:t>
            </a:r>
            <a:r>
              <a:rPr lang="en-US" altLang="ko-KR" sz="2200" baseline="0" dirty="0" smtClean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ko-KR" altLang="en-US" sz="2200" baseline="0" dirty="0">
              <a:solidFill>
                <a:srgbClr val="3366FF"/>
              </a:solidFill>
              <a:latin typeface="Arial Black"/>
              <a:cs typeface="Arial Black"/>
            </a:endParaRP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3800" y="4508500"/>
            <a:ext cx="1066800" cy="793262"/>
          </a:xfrm>
          <a:prstGeom prst="rect">
            <a:avLst/>
          </a:prstGeom>
        </p:spPr>
      </p:pic>
      <p:grpSp>
        <p:nvGrpSpPr>
          <p:cNvPr id="129" name="Group 128"/>
          <p:cNvGrpSpPr/>
          <p:nvPr/>
        </p:nvGrpSpPr>
        <p:grpSpPr>
          <a:xfrm>
            <a:off x="2108200" y="4445000"/>
            <a:ext cx="480236" cy="660400"/>
            <a:chOff x="2146300" y="4559300"/>
            <a:chExt cx="480236" cy="660400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46300" y="4559300"/>
              <a:ext cx="194235" cy="660400"/>
            </a:xfrm>
            <a:prstGeom prst="rect">
              <a:avLst/>
            </a:prstGeom>
          </p:spPr>
        </p:pic>
        <p:sp>
          <p:nvSpPr>
            <p:cNvPr id="128" name="직사각형 15"/>
            <p:cNvSpPr/>
            <p:nvPr/>
          </p:nvSpPr>
          <p:spPr>
            <a:xfrm>
              <a:off x="2211589" y="4694094"/>
              <a:ext cx="414947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2200" b="1" i="1" baseline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β</a:t>
              </a:r>
              <a:endParaRPr lang="ko-KR" altLang="en-US" sz="2200" b="1" i="1" baseline="0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243138" y="2298700"/>
            <a:ext cx="1057416" cy="1841500"/>
            <a:chOff x="2408238" y="2451100"/>
            <a:chExt cx="1057416" cy="1841500"/>
          </a:xfrm>
        </p:grpSpPr>
        <p:cxnSp>
          <p:nvCxnSpPr>
            <p:cNvPr id="86" name="직선 연결선 4"/>
            <p:cNvCxnSpPr/>
            <p:nvPr/>
          </p:nvCxnSpPr>
          <p:spPr bwMode="auto">
            <a:xfrm>
              <a:off x="2712898" y="2531922"/>
              <a:ext cx="127280" cy="244756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직선 연결선 28"/>
            <p:cNvCxnSpPr/>
            <p:nvPr/>
          </p:nvCxnSpPr>
          <p:spPr bwMode="auto">
            <a:xfrm flipH="1">
              <a:off x="3001822" y="2646222"/>
              <a:ext cx="239994" cy="130456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직선 연결선 31"/>
            <p:cNvCxnSpPr/>
            <p:nvPr/>
          </p:nvCxnSpPr>
          <p:spPr bwMode="auto">
            <a:xfrm flipH="1" flipV="1">
              <a:off x="2746376" y="2451100"/>
              <a:ext cx="461962" cy="114300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직선 연결선 35"/>
            <p:cNvCxnSpPr/>
            <p:nvPr/>
          </p:nvCxnSpPr>
          <p:spPr bwMode="auto">
            <a:xfrm flipV="1">
              <a:off x="2921000" y="2971800"/>
              <a:ext cx="0" cy="508000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직선 연결선 39"/>
            <p:cNvCxnSpPr/>
            <p:nvPr/>
          </p:nvCxnSpPr>
          <p:spPr bwMode="auto">
            <a:xfrm>
              <a:off x="2408238" y="3594100"/>
              <a:ext cx="398462" cy="0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직선 연결선 45"/>
            <p:cNvCxnSpPr/>
            <p:nvPr/>
          </p:nvCxnSpPr>
          <p:spPr bwMode="auto">
            <a:xfrm>
              <a:off x="3035300" y="3594100"/>
              <a:ext cx="401638" cy="0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직선 연결선 48"/>
            <p:cNvCxnSpPr/>
            <p:nvPr/>
          </p:nvCxnSpPr>
          <p:spPr bwMode="auto">
            <a:xfrm>
              <a:off x="3001822" y="3674922"/>
              <a:ext cx="463832" cy="422556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직선 연결선 52"/>
            <p:cNvCxnSpPr/>
            <p:nvPr/>
          </p:nvCxnSpPr>
          <p:spPr bwMode="auto">
            <a:xfrm flipH="1">
              <a:off x="2525714" y="3674922"/>
              <a:ext cx="314464" cy="503378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직선 연결선 55"/>
            <p:cNvCxnSpPr/>
            <p:nvPr/>
          </p:nvCxnSpPr>
          <p:spPr bwMode="auto">
            <a:xfrm flipH="1">
              <a:off x="2640014" y="4178300"/>
              <a:ext cx="792162" cy="114300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5" name="직사각형 15"/>
          <p:cNvSpPr/>
          <p:nvPr/>
        </p:nvSpPr>
        <p:spPr>
          <a:xfrm>
            <a:off x="1846453" y="2598594"/>
            <a:ext cx="7673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3600" b="1" i="1" baseline="0" dirty="0" smtClean="0">
                <a:solidFill>
                  <a:srgbClr val="0000FF"/>
                </a:solidFill>
                <a:latin typeface="Lucida Grande"/>
                <a:cs typeface="Lucida Grande"/>
              </a:rPr>
              <a:t>β</a:t>
            </a:r>
            <a:r>
              <a:rPr lang="en-US" altLang="ko-KR" sz="3600" b="1" i="1" dirty="0" smtClean="0">
                <a:solidFill>
                  <a:srgbClr val="0000FF"/>
                </a:solidFill>
                <a:latin typeface="Lucida Grande"/>
                <a:cs typeface="Lucida Grande"/>
              </a:rPr>
              <a:t>E</a:t>
            </a:r>
            <a:endParaRPr lang="ko-KR" altLang="en-US" sz="2800" b="1" i="1" dirty="0">
              <a:solidFill>
                <a:srgbClr val="0000FF"/>
              </a:solidFill>
              <a:latin typeface="Lucida Grande"/>
              <a:cs typeface="Lucida Grande"/>
            </a:endParaRPr>
          </a:p>
        </p:txBody>
      </p:sp>
      <p:sp>
        <p:nvSpPr>
          <p:cNvPr id="96" name="직사각형 15"/>
          <p:cNvSpPr/>
          <p:nvPr/>
        </p:nvSpPr>
        <p:spPr>
          <a:xfrm>
            <a:off x="1168547" y="2585894"/>
            <a:ext cx="7975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3600" b="1" i="1" baseline="0" dirty="0" smtClean="0">
                <a:solidFill>
                  <a:srgbClr val="008000"/>
                </a:solidFill>
                <a:latin typeface="Lucida Grande"/>
                <a:cs typeface="Lucida Grande"/>
              </a:rPr>
              <a:t>β</a:t>
            </a:r>
            <a:r>
              <a:rPr lang="en-US" altLang="ko-KR" sz="3600" b="1" i="1" dirty="0" smtClean="0">
                <a:solidFill>
                  <a:srgbClr val="008000"/>
                </a:solidFill>
                <a:latin typeface="Lucida Grande"/>
                <a:cs typeface="Lucida Grande"/>
              </a:rPr>
              <a:t>V</a:t>
            </a:r>
            <a:endParaRPr lang="ko-KR" altLang="en-US" sz="2800" b="1" i="1" dirty="0">
              <a:solidFill>
                <a:srgbClr val="008000"/>
              </a:solidFill>
              <a:latin typeface="Lucida Grande"/>
              <a:cs typeface="Lucida Grande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2014538" y="2184400"/>
            <a:ext cx="1485900" cy="2070100"/>
            <a:chOff x="2179638" y="2336800"/>
            <a:chExt cx="1485900" cy="2070100"/>
          </a:xfrm>
        </p:grpSpPr>
        <p:sp>
          <p:nvSpPr>
            <p:cNvPr id="97" name="Oval 4"/>
            <p:cNvSpPr>
              <a:spLocks noChangeArrowheads="1"/>
            </p:cNvSpPr>
            <p:nvPr/>
          </p:nvSpPr>
          <p:spPr bwMode="auto">
            <a:xfrm>
              <a:off x="2517776" y="2336800"/>
              <a:ext cx="228600" cy="228600"/>
            </a:xfrm>
            <a:prstGeom prst="ellipse">
              <a:avLst/>
            </a:prstGeom>
            <a:solidFill>
              <a:srgbClr val="FF33CC"/>
            </a:solidFill>
            <a:ln w="762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 altLang="ko-KR">
                <a:ea typeface="굴림" charset="-127"/>
              </a:endParaRPr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3208338" y="2451100"/>
              <a:ext cx="228600" cy="228600"/>
            </a:xfrm>
            <a:prstGeom prst="ellipse">
              <a:avLst/>
            </a:prstGeom>
            <a:solidFill>
              <a:srgbClr val="FF33CC"/>
            </a:solidFill>
            <a:ln w="762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 altLang="ko-KR">
                <a:ea typeface="굴림" charset="-127"/>
              </a:endParaRPr>
            </a:p>
          </p:txBody>
        </p:sp>
        <p:sp>
          <p:nvSpPr>
            <p:cNvPr id="99" name="Oval 4"/>
            <p:cNvSpPr>
              <a:spLocks noChangeArrowheads="1"/>
            </p:cNvSpPr>
            <p:nvPr/>
          </p:nvSpPr>
          <p:spPr bwMode="auto">
            <a:xfrm>
              <a:off x="2806700" y="2743200"/>
              <a:ext cx="228600" cy="228600"/>
            </a:xfrm>
            <a:prstGeom prst="ellipse">
              <a:avLst/>
            </a:prstGeom>
            <a:solidFill>
              <a:srgbClr val="FF33CC"/>
            </a:solidFill>
            <a:ln w="762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 altLang="ko-KR">
                <a:ea typeface="굴림" charset="-127"/>
              </a:endParaRPr>
            </a:p>
          </p:txBody>
        </p:sp>
        <p:sp>
          <p:nvSpPr>
            <p:cNvPr id="100" name="Oval 4"/>
            <p:cNvSpPr>
              <a:spLocks noChangeArrowheads="1"/>
            </p:cNvSpPr>
            <p:nvPr/>
          </p:nvSpPr>
          <p:spPr bwMode="auto">
            <a:xfrm>
              <a:off x="2179638" y="3479800"/>
              <a:ext cx="228600" cy="228600"/>
            </a:xfrm>
            <a:prstGeom prst="ellipse">
              <a:avLst/>
            </a:prstGeom>
            <a:solidFill>
              <a:srgbClr val="FF33CC"/>
            </a:solidFill>
            <a:ln w="762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 altLang="ko-KR">
                <a:ea typeface="굴림" charset="-127"/>
              </a:endParaRPr>
            </a:p>
          </p:txBody>
        </p:sp>
        <p:sp>
          <p:nvSpPr>
            <p:cNvPr id="101" name="Oval 4"/>
            <p:cNvSpPr>
              <a:spLocks noChangeArrowheads="1"/>
            </p:cNvSpPr>
            <p:nvPr/>
          </p:nvSpPr>
          <p:spPr bwMode="auto">
            <a:xfrm>
              <a:off x="2806700" y="3479800"/>
              <a:ext cx="228600" cy="228600"/>
            </a:xfrm>
            <a:prstGeom prst="ellipse">
              <a:avLst/>
            </a:prstGeom>
            <a:solidFill>
              <a:srgbClr val="FF33CC"/>
            </a:solidFill>
            <a:ln w="762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 altLang="ko-KR">
                <a:ea typeface="굴림" charset="-127"/>
              </a:endParaRPr>
            </a:p>
          </p:txBody>
        </p:sp>
        <p:sp>
          <p:nvSpPr>
            <p:cNvPr id="102" name="Oval 4"/>
            <p:cNvSpPr>
              <a:spLocks noChangeArrowheads="1"/>
            </p:cNvSpPr>
            <p:nvPr/>
          </p:nvSpPr>
          <p:spPr bwMode="auto">
            <a:xfrm>
              <a:off x="3436938" y="3479800"/>
              <a:ext cx="228600" cy="228600"/>
            </a:xfrm>
            <a:prstGeom prst="ellipse">
              <a:avLst/>
            </a:prstGeom>
            <a:solidFill>
              <a:srgbClr val="FF33CC"/>
            </a:solidFill>
            <a:ln w="762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 altLang="ko-KR">
                <a:ea typeface="굴림" charset="-127"/>
              </a:endParaRPr>
            </a:p>
          </p:txBody>
        </p:sp>
        <p:sp>
          <p:nvSpPr>
            <p:cNvPr id="103" name="Oval 4"/>
            <p:cNvSpPr>
              <a:spLocks noChangeArrowheads="1"/>
            </p:cNvSpPr>
            <p:nvPr/>
          </p:nvSpPr>
          <p:spPr bwMode="auto">
            <a:xfrm>
              <a:off x="2411414" y="4178300"/>
              <a:ext cx="228600" cy="228600"/>
            </a:xfrm>
            <a:prstGeom prst="ellipse">
              <a:avLst/>
            </a:prstGeom>
            <a:solidFill>
              <a:srgbClr val="FF33CC"/>
            </a:solidFill>
            <a:ln w="762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 altLang="ko-KR">
                <a:ea typeface="굴림" charset="-127"/>
              </a:endParaRPr>
            </a:p>
          </p:txBody>
        </p:sp>
        <p:sp>
          <p:nvSpPr>
            <p:cNvPr id="104" name="Oval 4"/>
            <p:cNvSpPr>
              <a:spLocks noChangeArrowheads="1"/>
            </p:cNvSpPr>
            <p:nvPr/>
          </p:nvSpPr>
          <p:spPr bwMode="auto">
            <a:xfrm>
              <a:off x="3432176" y="4064000"/>
              <a:ext cx="228600" cy="228600"/>
            </a:xfrm>
            <a:prstGeom prst="ellipse">
              <a:avLst/>
            </a:prstGeom>
            <a:solidFill>
              <a:srgbClr val="FF33CC"/>
            </a:solidFill>
            <a:ln w="762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 altLang="ko-KR">
                <a:ea typeface="굴림" charset="-127"/>
              </a:endParaRPr>
            </a:p>
          </p:txBody>
        </p:sp>
      </p:grpSp>
      <p:sp>
        <p:nvSpPr>
          <p:cNvPr id="106" name="직사각형 15"/>
          <p:cNvSpPr/>
          <p:nvPr/>
        </p:nvSpPr>
        <p:spPr>
          <a:xfrm>
            <a:off x="6959407" y="5629335"/>
            <a:ext cx="2121093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500" baseline="0" dirty="0" smtClean="0">
                <a:solidFill>
                  <a:srgbClr val="000000"/>
                </a:solidFill>
                <a:latin typeface="+mn-lt"/>
              </a:rPr>
              <a:t>Caetano et al. ’07</a:t>
            </a:r>
          </a:p>
          <a:p>
            <a:pPr algn="r"/>
            <a:r>
              <a:rPr lang="en-US" altLang="ko-KR" sz="1500" baseline="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ko-KR" sz="1500" baseline="0" dirty="0" err="1" smtClean="0">
                <a:solidFill>
                  <a:srgbClr val="000000"/>
                </a:solidFill>
                <a:latin typeface="+mn-lt"/>
              </a:rPr>
              <a:t>Torresani</a:t>
            </a:r>
            <a:r>
              <a:rPr lang="en-US" altLang="ko-KR" sz="1500" baseline="0" dirty="0" smtClean="0">
                <a:solidFill>
                  <a:srgbClr val="000000"/>
                </a:solidFill>
                <a:latin typeface="+mn-lt"/>
              </a:rPr>
              <a:t> et al. ’08</a:t>
            </a:r>
          </a:p>
          <a:p>
            <a:pPr algn="r"/>
            <a:r>
              <a:rPr lang="en-US" altLang="ko-KR" sz="1500" baseline="0" dirty="0" err="1" smtClean="0">
                <a:solidFill>
                  <a:srgbClr val="000000"/>
                </a:solidFill>
                <a:latin typeface="+mn-lt"/>
              </a:rPr>
              <a:t>Leordeanu</a:t>
            </a:r>
            <a:r>
              <a:rPr lang="en-US" altLang="ko-KR" sz="1500" baseline="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ko-KR" sz="1500" baseline="0" dirty="0">
                <a:solidFill>
                  <a:srgbClr val="000000"/>
                </a:solidFill>
                <a:latin typeface="+mn-lt"/>
              </a:rPr>
              <a:t>et al</a:t>
            </a:r>
            <a:r>
              <a:rPr lang="en-US" altLang="ko-KR" sz="1500" baseline="0" dirty="0" smtClean="0">
                <a:solidFill>
                  <a:srgbClr val="000000"/>
                </a:solidFill>
                <a:latin typeface="+mn-lt"/>
              </a:rPr>
              <a:t>. ’12</a:t>
            </a:r>
          </a:p>
          <a:p>
            <a:pPr algn="r"/>
            <a:r>
              <a:rPr lang="en-US" altLang="ko-KR" sz="1500" baseline="0" dirty="0" err="1">
                <a:solidFill>
                  <a:srgbClr val="000000"/>
                </a:solidFill>
                <a:latin typeface="+mn-lt"/>
              </a:rPr>
              <a:t>Pachauri</a:t>
            </a:r>
            <a:r>
              <a:rPr lang="en-US" altLang="ko-KR" sz="1500" baseline="0" dirty="0">
                <a:solidFill>
                  <a:srgbClr val="000000"/>
                </a:solidFill>
                <a:latin typeface="+mn-lt"/>
              </a:rPr>
              <a:t> et al</a:t>
            </a:r>
            <a:r>
              <a:rPr lang="en-US" altLang="ko-KR" sz="1500" baseline="0" dirty="0" smtClean="0">
                <a:solidFill>
                  <a:srgbClr val="000000"/>
                </a:solidFill>
                <a:latin typeface="+mn-lt"/>
              </a:rPr>
              <a:t>. ’12</a:t>
            </a:r>
            <a:endParaRPr lang="ko-KR" altLang="en-US" sz="1500" dirty="0">
              <a:solidFill>
                <a:srgbClr val="000000"/>
              </a:solidFill>
              <a:latin typeface="+mn-lt"/>
            </a:endParaRPr>
          </a:p>
          <a:p>
            <a:pPr algn="r"/>
            <a:endParaRPr lang="ko-KR" altLang="en-US" sz="15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900" y="4518176"/>
            <a:ext cx="1286510" cy="61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8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5" grpId="0"/>
      <p:bldP spid="95" grpId="0"/>
      <p:bldP spid="96" grpId="0"/>
      <p:bldP spid="10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What to Learn? </a:t>
            </a:r>
            <a:r>
              <a:rPr lang="en-US" altLang="ko-KR" sz="2800" b="1" dirty="0">
                <a:solidFill>
                  <a:srgbClr val="000000"/>
                </a:solidFill>
              </a:rPr>
              <a:t>: </a:t>
            </a:r>
            <a:r>
              <a:rPr lang="en-US" altLang="ko-KR" sz="2800" b="1" dirty="0" smtClean="0">
                <a:solidFill>
                  <a:srgbClr val="000000"/>
                </a:solidFill>
              </a:rPr>
              <a:t>Generalization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b="1" dirty="0" smtClean="0"/>
              <a:t>Discriminative</a:t>
            </a:r>
            <a:r>
              <a:rPr lang="en-US" altLang="ko-KR" b="1" dirty="0"/>
              <a:t> </a:t>
            </a:r>
            <a:r>
              <a:rPr lang="en-US" altLang="ko-KR" b="1" dirty="0" smtClean="0"/>
              <a:t>weights </a:t>
            </a:r>
          </a:p>
          <a:p>
            <a:endParaRPr lang="en-US" altLang="ko-KR" b="1" dirty="0"/>
          </a:p>
          <a:p>
            <a:endParaRPr lang="en-US" altLang="ko-KR" b="1" dirty="0" smtClean="0"/>
          </a:p>
          <a:p>
            <a:endParaRPr lang="en-US" altLang="ko-KR" b="1" dirty="0"/>
          </a:p>
          <a:p>
            <a:endParaRPr lang="en-US" altLang="ko-KR" b="1" dirty="0" smtClean="0"/>
          </a:p>
          <a:p>
            <a:endParaRPr lang="en-US" altLang="ko-KR" b="1" dirty="0"/>
          </a:p>
          <a:p>
            <a:endParaRPr lang="en-US" altLang="ko-KR" b="1" dirty="0" smtClean="0"/>
          </a:p>
          <a:p>
            <a:endParaRPr lang="en-US" altLang="ko-KR" b="1" dirty="0"/>
          </a:p>
          <a:p>
            <a:endParaRPr lang="en-US" altLang="ko-KR" sz="2000" b="1" dirty="0" smtClean="0"/>
          </a:p>
          <a:p>
            <a:pPr lvl="1"/>
            <a:r>
              <a:rPr lang="en-US" altLang="ko-KR" dirty="0" smtClean="0"/>
              <a:t>Each node and edge has its own weight</a:t>
            </a:r>
          </a:p>
          <a:p>
            <a:pPr lvl="1"/>
            <a:r>
              <a:rPr lang="en-US" altLang="ko-KR" dirty="0" smtClean="0"/>
              <a:t>This generalizes the previous learning approaches</a:t>
            </a:r>
            <a:endParaRPr lang="en-US" altLang="ko-KR" dirty="0"/>
          </a:p>
          <a:p>
            <a:endParaRPr lang="en-US" dirty="0"/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2365376" y="21844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3055938" y="22987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2654300" y="25908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2027238" y="33274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2654300" y="33274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9" name="Oval 4"/>
          <p:cNvSpPr>
            <a:spLocks noChangeArrowheads="1"/>
          </p:cNvSpPr>
          <p:nvPr/>
        </p:nvSpPr>
        <p:spPr bwMode="auto">
          <a:xfrm>
            <a:off x="3284538" y="33274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10" name="Oval 4"/>
          <p:cNvSpPr>
            <a:spLocks noChangeArrowheads="1"/>
          </p:cNvSpPr>
          <p:nvPr/>
        </p:nvSpPr>
        <p:spPr bwMode="auto">
          <a:xfrm>
            <a:off x="2259014" y="40259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11" name="Oval 4"/>
          <p:cNvSpPr>
            <a:spLocks noChangeArrowheads="1"/>
          </p:cNvSpPr>
          <p:nvPr/>
        </p:nvSpPr>
        <p:spPr bwMode="auto">
          <a:xfrm>
            <a:off x="3279776" y="39116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12" name="Oval 22"/>
          <p:cNvSpPr>
            <a:spLocks noChangeArrowheads="1"/>
          </p:cNvSpPr>
          <p:nvPr/>
        </p:nvSpPr>
        <p:spPr bwMode="auto">
          <a:xfrm>
            <a:off x="5372100" y="25908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13" name="Oval 22"/>
          <p:cNvSpPr>
            <a:spLocks noChangeArrowheads="1"/>
          </p:cNvSpPr>
          <p:nvPr/>
        </p:nvSpPr>
        <p:spPr bwMode="auto">
          <a:xfrm>
            <a:off x="6057900" y="20701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14" name="Oval 22"/>
          <p:cNvSpPr>
            <a:spLocks noChangeArrowheads="1"/>
          </p:cNvSpPr>
          <p:nvPr/>
        </p:nvSpPr>
        <p:spPr bwMode="auto">
          <a:xfrm>
            <a:off x="6057900" y="28194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15" name="Oval 22"/>
          <p:cNvSpPr>
            <a:spLocks noChangeArrowheads="1"/>
          </p:cNvSpPr>
          <p:nvPr/>
        </p:nvSpPr>
        <p:spPr bwMode="auto">
          <a:xfrm>
            <a:off x="7035800" y="3113088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16" name="Oval 22"/>
          <p:cNvSpPr>
            <a:spLocks noChangeArrowheads="1"/>
          </p:cNvSpPr>
          <p:nvPr/>
        </p:nvSpPr>
        <p:spPr bwMode="auto">
          <a:xfrm>
            <a:off x="5829300" y="3532188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5943600" y="40386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18" name="Oval 22"/>
          <p:cNvSpPr>
            <a:spLocks noChangeArrowheads="1"/>
          </p:cNvSpPr>
          <p:nvPr/>
        </p:nvSpPr>
        <p:spPr bwMode="auto">
          <a:xfrm>
            <a:off x="7137400" y="38227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19" name="Oval 22"/>
          <p:cNvSpPr>
            <a:spLocks noChangeArrowheads="1"/>
          </p:cNvSpPr>
          <p:nvPr/>
        </p:nvSpPr>
        <p:spPr bwMode="auto">
          <a:xfrm>
            <a:off x="6388100" y="34417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cxnSp>
        <p:nvCxnSpPr>
          <p:cNvPr id="20" name="직선 연결선 4"/>
          <p:cNvCxnSpPr>
            <a:stCxn id="4" idx="5"/>
            <a:endCxn id="6" idx="1"/>
          </p:cNvCxnSpPr>
          <p:nvPr/>
        </p:nvCxnSpPr>
        <p:spPr bwMode="auto">
          <a:xfrm>
            <a:off x="2560498" y="2379522"/>
            <a:ext cx="127280" cy="2447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직선 연결선 28"/>
          <p:cNvCxnSpPr>
            <a:stCxn id="5" idx="3"/>
            <a:endCxn id="6" idx="7"/>
          </p:cNvCxnSpPr>
          <p:nvPr/>
        </p:nvCxnSpPr>
        <p:spPr bwMode="auto">
          <a:xfrm flipH="1">
            <a:off x="2849422" y="2493822"/>
            <a:ext cx="239994" cy="1304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직선 연결선 31"/>
          <p:cNvCxnSpPr>
            <a:stCxn id="5" idx="2"/>
            <a:endCxn id="4" idx="6"/>
          </p:cNvCxnSpPr>
          <p:nvPr/>
        </p:nvCxnSpPr>
        <p:spPr bwMode="auto">
          <a:xfrm flipH="1" flipV="1">
            <a:off x="2593976" y="2298700"/>
            <a:ext cx="461962" cy="1143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직선 연결선 35"/>
          <p:cNvCxnSpPr>
            <a:stCxn id="8" idx="0"/>
            <a:endCxn id="6" idx="4"/>
          </p:cNvCxnSpPr>
          <p:nvPr/>
        </p:nvCxnSpPr>
        <p:spPr bwMode="auto">
          <a:xfrm flipV="1">
            <a:off x="2768600" y="2819400"/>
            <a:ext cx="0" cy="508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직선 연결선 39"/>
          <p:cNvCxnSpPr>
            <a:stCxn id="7" idx="6"/>
            <a:endCxn id="8" idx="2"/>
          </p:cNvCxnSpPr>
          <p:nvPr/>
        </p:nvCxnSpPr>
        <p:spPr bwMode="auto">
          <a:xfrm>
            <a:off x="2255838" y="3441700"/>
            <a:ext cx="39846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직선 연결선 45"/>
          <p:cNvCxnSpPr>
            <a:stCxn id="8" idx="6"/>
            <a:endCxn id="9" idx="2"/>
          </p:cNvCxnSpPr>
          <p:nvPr/>
        </p:nvCxnSpPr>
        <p:spPr bwMode="auto">
          <a:xfrm>
            <a:off x="2882900" y="3441700"/>
            <a:ext cx="40163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직선 연결선 48"/>
          <p:cNvCxnSpPr>
            <a:stCxn id="8" idx="5"/>
            <a:endCxn id="11" idx="1"/>
          </p:cNvCxnSpPr>
          <p:nvPr/>
        </p:nvCxnSpPr>
        <p:spPr bwMode="auto">
          <a:xfrm>
            <a:off x="2849422" y="3522522"/>
            <a:ext cx="463832" cy="4225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직선 연결선 52"/>
          <p:cNvCxnSpPr>
            <a:stCxn id="8" idx="3"/>
            <a:endCxn id="10" idx="0"/>
          </p:cNvCxnSpPr>
          <p:nvPr/>
        </p:nvCxnSpPr>
        <p:spPr bwMode="auto">
          <a:xfrm flipH="1">
            <a:off x="2373314" y="3522522"/>
            <a:ext cx="314464" cy="50337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직선 연결선 55"/>
          <p:cNvCxnSpPr>
            <a:stCxn id="11" idx="2"/>
            <a:endCxn id="10" idx="6"/>
          </p:cNvCxnSpPr>
          <p:nvPr/>
        </p:nvCxnSpPr>
        <p:spPr bwMode="auto">
          <a:xfrm flipH="1">
            <a:off x="2487614" y="4025900"/>
            <a:ext cx="792162" cy="1143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직선 연결선 59"/>
          <p:cNvCxnSpPr>
            <a:stCxn id="18" idx="2"/>
            <a:endCxn id="17" idx="6"/>
          </p:cNvCxnSpPr>
          <p:nvPr/>
        </p:nvCxnSpPr>
        <p:spPr bwMode="auto">
          <a:xfrm flipH="1">
            <a:off x="6172200" y="3937000"/>
            <a:ext cx="965200" cy="2159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직선 연결선 62"/>
          <p:cNvCxnSpPr>
            <a:stCxn id="19" idx="3"/>
            <a:endCxn id="17" idx="7"/>
          </p:cNvCxnSpPr>
          <p:nvPr/>
        </p:nvCxnSpPr>
        <p:spPr bwMode="auto">
          <a:xfrm flipH="1">
            <a:off x="6138722" y="3636822"/>
            <a:ext cx="282856" cy="4352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직선 연결선 66"/>
          <p:cNvCxnSpPr>
            <a:stCxn id="19" idx="5"/>
            <a:endCxn id="18" idx="1"/>
          </p:cNvCxnSpPr>
          <p:nvPr/>
        </p:nvCxnSpPr>
        <p:spPr bwMode="auto">
          <a:xfrm>
            <a:off x="6583222" y="3636822"/>
            <a:ext cx="587656" cy="2193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직선 연결선 72"/>
          <p:cNvCxnSpPr>
            <a:stCxn id="19" idx="7"/>
            <a:endCxn id="15" idx="3"/>
          </p:cNvCxnSpPr>
          <p:nvPr/>
        </p:nvCxnSpPr>
        <p:spPr bwMode="auto">
          <a:xfrm flipV="1">
            <a:off x="6583222" y="3308210"/>
            <a:ext cx="486056" cy="16696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직선 연결선 75"/>
          <p:cNvCxnSpPr>
            <a:stCxn id="16" idx="6"/>
            <a:endCxn id="19" idx="2"/>
          </p:cNvCxnSpPr>
          <p:nvPr/>
        </p:nvCxnSpPr>
        <p:spPr bwMode="auto">
          <a:xfrm flipV="1">
            <a:off x="6057900" y="3556000"/>
            <a:ext cx="330200" cy="904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직선 연결선 80"/>
          <p:cNvCxnSpPr>
            <a:stCxn id="14" idx="5"/>
            <a:endCxn id="19" idx="1"/>
          </p:cNvCxnSpPr>
          <p:nvPr/>
        </p:nvCxnSpPr>
        <p:spPr bwMode="auto">
          <a:xfrm>
            <a:off x="6253022" y="3014522"/>
            <a:ext cx="168556" cy="4606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직선 연결선 83"/>
          <p:cNvCxnSpPr>
            <a:stCxn id="13" idx="4"/>
            <a:endCxn id="14" idx="0"/>
          </p:cNvCxnSpPr>
          <p:nvPr/>
        </p:nvCxnSpPr>
        <p:spPr bwMode="auto">
          <a:xfrm>
            <a:off x="6172200" y="2298700"/>
            <a:ext cx="0" cy="5207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직선 연결선 86"/>
          <p:cNvCxnSpPr>
            <a:stCxn id="13" idx="3"/>
            <a:endCxn id="12" idx="7"/>
          </p:cNvCxnSpPr>
          <p:nvPr/>
        </p:nvCxnSpPr>
        <p:spPr bwMode="auto">
          <a:xfrm flipH="1">
            <a:off x="5567222" y="2265222"/>
            <a:ext cx="524156" cy="3590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직선 연결선 89"/>
          <p:cNvCxnSpPr>
            <a:stCxn id="14" idx="2"/>
            <a:endCxn id="12" idx="5"/>
          </p:cNvCxnSpPr>
          <p:nvPr/>
        </p:nvCxnSpPr>
        <p:spPr bwMode="auto">
          <a:xfrm flipH="1" flipV="1">
            <a:off x="5567222" y="2785922"/>
            <a:ext cx="490678" cy="14777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자유형 111"/>
          <p:cNvSpPr/>
          <p:nvPr/>
        </p:nvSpPr>
        <p:spPr>
          <a:xfrm>
            <a:off x="2519464" y="1768539"/>
            <a:ext cx="2889115" cy="800104"/>
          </a:xfrm>
          <a:custGeom>
            <a:avLst/>
            <a:gdLst>
              <a:gd name="connsiteX0" fmla="*/ 0 w 2889115"/>
              <a:gd name="connsiteY0" fmla="*/ 401270 h 800104"/>
              <a:gd name="connsiteX1" fmla="*/ 797668 w 2889115"/>
              <a:gd name="connsiteY1" fmla="*/ 31618 h 800104"/>
              <a:gd name="connsiteX2" fmla="*/ 1527242 w 2889115"/>
              <a:gd name="connsiteY2" fmla="*/ 70529 h 800104"/>
              <a:gd name="connsiteX3" fmla="*/ 2451370 w 2889115"/>
              <a:gd name="connsiteY3" fmla="*/ 479091 h 800104"/>
              <a:gd name="connsiteX4" fmla="*/ 2889115 w 2889115"/>
              <a:gd name="connsiteY4" fmla="*/ 800104 h 800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9115" h="800104">
                <a:moveTo>
                  <a:pt x="0" y="401270"/>
                </a:moveTo>
                <a:cubicBezTo>
                  <a:pt x="271564" y="244005"/>
                  <a:pt x="543128" y="86741"/>
                  <a:pt x="797668" y="31618"/>
                </a:cubicBezTo>
                <a:cubicBezTo>
                  <a:pt x="1052208" y="-23506"/>
                  <a:pt x="1251625" y="-4050"/>
                  <a:pt x="1527242" y="70529"/>
                </a:cubicBezTo>
                <a:cubicBezTo>
                  <a:pt x="1802859" y="145108"/>
                  <a:pt x="2224391" y="357495"/>
                  <a:pt x="2451370" y="479091"/>
                </a:cubicBezTo>
                <a:cubicBezTo>
                  <a:pt x="2678349" y="600687"/>
                  <a:pt x="2812915" y="741738"/>
                  <a:pt x="2889115" y="800104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자유형 112"/>
          <p:cNvSpPr/>
          <p:nvPr/>
        </p:nvSpPr>
        <p:spPr>
          <a:xfrm>
            <a:off x="3278221" y="1784854"/>
            <a:ext cx="2791839" cy="521142"/>
          </a:xfrm>
          <a:custGeom>
            <a:avLst/>
            <a:gdLst>
              <a:gd name="connsiteX0" fmla="*/ 0 w 2791839"/>
              <a:gd name="connsiteY0" fmla="*/ 521142 h 521142"/>
              <a:gd name="connsiteX1" fmla="*/ 515566 w 2791839"/>
              <a:gd name="connsiteY1" fmla="*/ 200129 h 521142"/>
              <a:gd name="connsiteX2" fmla="*/ 1303507 w 2791839"/>
              <a:gd name="connsiteY2" fmla="*/ 5576 h 521142"/>
              <a:gd name="connsiteX3" fmla="*/ 2266545 w 2791839"/>
              <a:gd name="connsiteY3" fmla="*/ 73669 h 521142"/>
              <a:gd name="connsiteX4" fmla="*/ 2791839 w 2791839"/>
              <a:gd name="connsiteY4" fmla="*/ 287678 h 521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839" h="521142">
                <a:moveTo>
                  <a:pt x="0" y="521142"/>
                </a:moveTo>
                <a:cubicBezTo>
                  <a:pt x="149157" y="403599"/>
                  <a:pt x="298315" y="286057"/>
                  <a:pt x="515566" y="200129"/>
                </a:cubicBezTo>
                <a:cubicBezTo>
                  <a:pt x="732817" y="114201"/>
                  <a:pt x="1011677" y="26653"/>
                  <a:pt x="1303507" y="5576"/>
                </a:cubicBezTo>
                <a:cubicBezTo>
                  <a:pt x="1595337" y="-15501"/>
                  <a:pt x="2018490" y="26652"/>
                  <a:pt x="2266545" y="73669"/>
                </a:cubicBezTo>
                <a:cubicBezTo>
                  <a:pt x="2514600" y="120686"/>
                  <a:pt x="2653219" y="204182"/>
                  <a:pt x="2791839" y="287678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자유형 113"/>
          <p:cNvSpPr/>
          <p:nvPr/>
        </p:nvSpPr>
        <p:spPr>
          <a:xfrm>
            <a:off x="2879387" y="2724285"/>
            <a:ext cx="3200400" cy="301558"/>
          </a:xfrm>
          <a:custGeom>
            <a:avLst/>
            <a:gdLst>
              <a:gd name="connsiteX0" fmla="*/ 0 w 3200400"/>
              <a:gd name="connsiteY0" fmla="*/ 0 h 301558"/>
              <a:gd name="connsiteX1" fmla="*/ 1235413 w 3200400"/>
              <a:gd name="connsiteY1" fmla="*/ 233464 h 301558"/>
              <a:gd name="connsiteX2" fmla="*/ 2733473 w 3200400"/>
              <a:gd name="connsiteY2" fmla="*/ 301558 h 301558"/>
              <a:gd name="connsiteX3" fmla="*/ 3200400 w 3200400"/>
              <a:gd name="connsiteY3" fmla="*/ 291830 h 30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0" h="301558">
                <a:moveTo>
                  <a:pt x="0" y="0"/>
                </a:moveTo>
                <a:cubicBezTo>
                  <a:pt x="389917" y="91602"/>
                  <a:pt x="779834" y="183204"/>
                  <a:pt x="1235413" y="233464"/>
                </a:cubicBezTo>
                <a:cubicBezTo>
                  <a:pt x="1690992" y="283724"/>
                  <a:pt x="2405975" y="291830"/>
                  <a:pt x="2733473" y="301558"/>
                </a:cubicBezTo>
                <a:lnTo>
                  <a:pt x="3200400" y="291830"/>
                </a:ln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자유형 114"/>
          <p:cNvSpPr/>
          <p:nvPr/>
        </p:nvSpPr>
        <p:spPr>
          <a:xfrm>
            <a:off x="2237362" y="3161515"/>
            <a:ext cx="3579778" cy="447987"/>
          </a:xfrm>
          <a:custGeom>
            <a:avLst/>
            <a:gdLst>
              <a:gd name="connsiteX0" fmla="*/ 0 w 3579778"/>
              <a:gd name="connsiteY0" fmla="*/ 204796 h 447987"/>
              <a:gd name="connsiteX1" fmla="*/ 1186774 w 3579778"/>
              <a:gd name="connsiteY1" fmla="*/ 515 h 447987"/>
              <a:gd name="connsiteX2" fmla="*/ 2402732 w 3579778"/>
              <a:gd name="connsiteY2" fmla="*/ 156157 h 447987"/>
              <a:gd name="connsiteX3" fmla="*/ 3579778 w 3579778"/>
              <a:gd name="connsiteY3" fmla="*/ 447987 h 44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9778" h="447987">
                <a:moveTo>
                  <a:pt x="0" y="204796"/>
                </a:moveTo>
                <a:cubicBezTo>
                  <a:pt x="393159" y="106708"/>
                  <a:pt x="786319" y="8621"/>
                  <a:pt x="1186774" y="515"/>
                </a:cubicBezTo>
                <a:cubicBezTo>
                  <a:pt x="1587229" y="-7592"/>
                  <a:pt x="2003898" y="81578"/>
                  <a:pt x="2402732" y="156157"/>
                </a:cubicBezTo>
                <a:cubicBezTo>
                  <a:pt x="2801566" y="230736"/>
                  <a:pt x="3190672" y="339361"/>
                  <a:pt x="3579778" y="447987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자유형 115"/>
          <p:cNvSpPr/>
          <p:nvPr/>
        </p:nvSpPr>
        <p:spPr>
          <a:xfrm>
            <a:off x="2850204" y="3081673"/>
            <a:ext cx="3550596" cy="430553"/>
          </a:xfrm>
          <a:custGeom>
            <a:avLst/>
            <a:gdLst>
              <a:gd name="connsiteX0" fmla="*/ 0 w 3550596"/>
              <a:gd name="connsiteY0" fmla="*/ 294365 h 430553"/>
              <a:gd name="connsiteX1" fmla="*/ 1050587 w 3550596"/>
              <a:gd name="connsiteY1" fmla="*/ 2536 h 430553"/>
              <a:gd name="connsiteX2" fmla="*/ 2597285 w 3550596"/>
              <a:gd name="connsiteY2" fmla="*/ 167906 h 430553"/>
              <a:gd name="connsiteX3" fmla="*/ 3550596 w 3550596"/>
              <a:gd name="connsiteY3" fmla="*/ 430553 h 430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0596" h="430553">
                <a:moveTo>
                  <a:pt x="0" y="294365"/>
                </a:moveTo>
                <a:cubicBezTo>
                  <a:pt x="308853" y="158989"/>
                  <a:pt x="617706" y="23613"/>
                  <a:pt x="1050587" y="2536"/>
                </a:cubicBezTo>
                <a:cubicBezTo>
                  <a:pt x="1483468" y="-18541"/>
                  <a:pt x="2180617" y="96570"/>
                  <a:pt x="2597285" y="167906"/>
                </a:cubicBezTo>
                <a:cubicBezTo>
                  <a:pt x="3013953" y="239242"/>
                  <a:pt x="3404681" y="377051"/>
                  <a:pt x="3550596" y="430553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자유형 116"/>
          <p:cNvSpPr/>
          <p:nvPr/>
        </p:nvSpPr>
        <p:spPr>
          <a:xfrm>
            <a:off x="3501957" y="3233645"/>
            <a:ext cx="3511686" cy="171576"/>
          </a:xfrm>
          <a:custGeom>
            <a:avLst/>
            <a:gdLst>
              <a:gd name="connsiteX0" fmla="*/ 0 w 3511686"/>
              <a:gd name="connsiteY0" fmla="*/ 171576 h 171576"/>
              <a:gd name="connsiteX1" fmla="*/ 1157592 w 3511686"/>
              <a:gd name="connsiteY1" fmla="*/ 15934 h 171576"/>
              <a:gd name="connsiteX2" fmla="*/ 2451371 w 3511686"/>
              <a:gd name="connsiteY2" fmla="*/ 6206 h 171576"/>
              <a:gd name="connsiteX3" fmla="*/ 3511686 w 3511686"/>
              <a:gd name="connsiteY3" fmla="*/ 25661 h 171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1686" h="171576">
                <a:moveTo>
                  <a:pt x="0" y="171576"/>
                </a:moveTo>
                <a:cubicBezTo>
                  <a:pt x="374515" y="107536"/>
                  <a:pt x="749030" y="43496"/>
                  <a:pt x="1157592" y="15934"/>
                </a:cubicBezTo>
                <a:cubicBezTo>
                  <a:pt x="1566154" y="-11628"/>
                  <a:pt x="2059022" y="4585"/>
                  <a:pt x="2451371" y="6206"/>
                </a:cubicBezTo>
                <a:cubicBezTo>
                  <a:pt x="2843720" y="7827"/>
                  <a:pt x="3177703" y="16744"/>
                  <a:pt x="3511686" y="25661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자유형 117"/>
          <p:cNvSpPr/>
          <p:nvPr/>
        </p:nvSpPr>
        <p:spPr>
          <a:xfrm>
            <a:off x="2470826" y="3734688"/>
            <a:ext cx="3531140" cy="341742"/>
          </a:xfrm>
          <a:custGeom>
            <a:avLst/>
            <a:gdLst>
              <a:gd name="connsiteX0" fmla="*/ 0 w 3531140"/>
              <a:gd name="connsiteY0" fmla="*/ 341742 h 341742"/>
              <a:gd name="connsiteX1" fmla="*/ 1225685 w 3531140"/>
              <a:gd name="connsiteY1" fmla="*/ 11001 h 341742"/>
              <a:gd name="connsiteX2" fmla="*/ 2889114 w 3531140"/>
              <a:gd name="connsiteY2" fmla="*/ 98550 h 341742"/>
              <a:gd name="connsiteX3" fmla="*/ 3531140 w 3531140"/>
              <a:gd name="connsiteY3" fmla="*/ 293103 h 341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1140" h="341742">
                <a:moveTo>
                  <a:pt x="0" y="341742"/>
                </a:moveTo>
                <a:cubicBezTo>
                  <a:pt x="372083" y="196637"/>
                  <a:pt x="744166" y="51533"/>
                  <a:pt x="1225685" y="11001"/>
                </a:cubicBezTo>
                <a:cubicBezTo>
                  <a:pt x="1707204" y="-29531"/>
                  <a:pt x="2504872" y="51533"/>
                  <a:pt x="2889114" y="98550"/>
                </a:cubicBezTo>
                <a:cubicBezTo>
                  <a:pt x="3273356" y="145567"/>
                  <a:pt x="3402248" y="219335"/>
                  <a:pt x="3531140" y="293103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자유형 118"/>
          <p:cNvSpPr/>
          <p:nvPr/>
        </p:nvSpPr>
        <p:spPr>
          <a:xfrm>
            <a:off x="3521413" y="4066702"/>
            <a:ext cx="3677055" cy="336401"/>
          </a:xfrm>
          <a:custGeom>
            <a:avLst/>
            <a:gdLst>
              <a:gd name="connsiteX0" fmla="*/ 0 w 3677055"/>
              <a:gd name="connsiteY0" fmla="*/ 0 h 336401"/>
              <a:gd name="connsiteX1" fmla="*/ 1799617 w 3677055"/>
              <a:gd name="connsiteY1" fmla="*/ 330741 h 336401"/>
              <a:gd name="connsiteX2" fmla="*/ 3229583 w 3677055"/>
              <a:gd name="connsiteY2" fmla="*/ 194553 h 336401"/>
              <a:gd name="connsiteX3" fmla="*/ 3677055 w 3677055"/>
              <a:gd name="connsiteY3" fmla="*/ 9728 h 33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7055" h="336401">
                <a:moveTo>
                  <a:pt x="0" y="0"/>
                </a:moveTo>
                <a:cubicBezTo>
                  <a:pt x="630676" y="149158"/>
                  <a:pt x="1261353" y="298316"/>
                  <a:pt x="1799617" y="330741"/>
                </a:cubicBezTo>
                <a:cubicBezTo>
                  <a:pt x="2337881" y="363166"/>
                  <a:pt x="2916677" y="248055"/>
                  <a:pt x="3229583" y="194553"/>
                </a:cubicBezTo>
                <a:cubicBezTo>
                  <a:pt x="3542489" y="141051"/>
                  <a:pt x="3609772" y="75389"/>
                  <a:pt x="3677055" y="9728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203" y="1859902"/>
            <a:ext cx="696469" cy="83576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377" y="1820066"/>
            <a:ext cx="825653" cy="930236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1983306" y="2115994"/>
            <a:ext cx="1583030" cy="2192754"/>
            <a:chOff x="1983306" y="2446194"/>
            <a:chExt cx="1583030" cy="2192754"/>
          </a:xfrm>
        </p:grpSpPr>
        <p:sp>
          <p:nvSpPr>
            <p:cNvPr id="52" name="직사각형 15"/>
            <p:cNvSpPr/>
            <p:nvPr/>
          </p:nvSpPr>
          <p:spPr>
            <a:xfrm>
              <a:off x="2317714" y="2446194"/>
              <a:ext cx="32152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baseline="0" dirty="0" smtClean="0">
                  <a:solidFill>
                    <a:srgbClr val="660066"/>
                  </a:solidFill>
                  <a:latin typeface="Arial Black"/>
                  <a:cs typeface="Arial Black"/>
                </a:rPr>
                <a:t>1</a:t>
              </a:r>
              <a:endParaRPr lang="ko-KR" altLang="en-US" sz="1600" b="1" dirty="0">
                <a:solidFill>
                  <a:srgbClr val="660066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4" name="직사각형 15"/>
            <p:cNvSpPr/>
            <p:nvPr/>
          </p:nvSpPr>
          <p:spPr>
            <a:xfrm>
              <a:off x="3003514" y="2560494"/>
              <a:ext cx="32152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baseline="0" dirty="0">
                  <a:solidFill>
                    <a:srgbClr val="660066"/>
                  </a:solidFill>
                  <a:latin typeface="Arial Black"/>
                  <a:cs typeface="Arial Black"/>
                </a:rPr>
                <a:t>2</a:t>
              </a:r>
              <a:endParaRPr lang="ko-KR" altLang="en-US" sz="1600" b="1" dirty="0">
                <a:solidFill>
                  <a:srgbClr val="660066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5" name="직사각형 15"/>
            <p:cNvSpPr/>
            <p:nvPr/>
          </p:nvSpPr>
          <p:spPr>
            <a:xfrm>
              <a:off x="2609814" y="2852594"/>
              <a:ext cx="32152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baseline="0" dirty="0" smtClean="0">
                  <a:solidFill>
                    <a:srgbClr val="660066"/>
                  </a:solidFill>
                  <a:latin typeface="Arial Black"/>
                  <a:cs typeface="Arial Black"/>
                </a:rPr>
                <a:t>3</a:t>
              </a:r>
              <a:endParaRPr lang="ko-KR" altLang="en-US" sz="1600" b="1" dirty="0">
                <a:solidFill>
                  <a:srgbClr val="660066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6" name="직사각형 15"/>
            <p:cNvSpPr/>
            <p:nvPr/>
          </p:nvSpPr>
          <p:spPr>
            <a:xfrm>
              <a:off x="1983306" y="3589194"/>
              <a:ext cx="32573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baseline="0" dirty="0">
                  <a:solidFill>
                    <a:srgbClr val="660066"/>
                  </a:solidFill>
                  <a:latin typeface="Arial Black"/>
                  <a:cs typeface="Arial Black"/>
                </a:rPr>
                <a:t>4</a:t>
              </a:r>
              <a:endParaRPr lang="ko-KR" altLang="en-US" sz="1600" b="1" dirty="0">
                <a:solidFill>
                  <a:srgbClr val="660066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7" name="직사각형 15"/>
            <p:cNvSpPr/>
            <p:nvPr/>
          </p:nvSpPr>
          <p:spPr>
            <a:xfrm>
              <a:off x="2597114" y="3601894"/>
              <a:ext cx="32152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baseline="0" dirty="0" smtClean="0">
                  <a:solidFill>
                    <a:srgbClr val="660066"/>
                  </a:solidFill>
                  <a:latin typeface="Arial Black"/>
                  <a:cs typeface="Arial Black"/>
                </a:rPr>
                <a:t>5</a:t>
              </a:r>
              <a:endParaRPr lang="ko-KR" altLang="en-US" sz="1600" b="1" dirty="0">
                <a:solidFill>
                  <a:srgbClr val="660066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8" name="직사각형 15"/>
            <p:cNvSpPr/>
            <p:nvPr/>
          </p:nvSpPr>
          <p:spPr>
            <a:xfrm>
              <a:off x="3232114" y="3601894"/>
              <a:ext cx="32152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baseline="0" dirty="0">
                  <a:solidFill>
                    <a:srgbClr val="660066"/>
                  </a:solidFill>
                  <a:latin typeface="Arial Black"/>
                  <a:cs typeface="Arial Black"/>
                </a:rPr>
                <a:t>6</a:t>
              </a:r>
              <a:endParaRPr lang="ko-KR" altLang="en-US" sz="1600" b="1" dirty="0">
                <a:solidFill>
                  <a:srgbClr val="660066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9" name="직사각형 15"/>
            <p:cNvSpPr/>
            <p:nvPr/>
          </p:nvSpPr>
          <p:spPr>
            <a:xfrm>
              <a:off x="2216114" y="4300394"/>
              <a:ext cx="32152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baseline="0" dirty="0" smtClean="0">
                  <a:solidFill>
                    <a:srgbClr val="660066"/>
                  </a:solidFill>
                  <a:latin typeface="Arial Black"/>
                  <a:cs typeface="Arial Black"/>
                </a:rPr>
                <a:t>7</a:t>
              </a:r>
              <a:endParaRPr lang="ko-KR" altLang="en-US" sz="1600" b="1" dirty="0">
                <a:solidFill>
                  <a:srgbClr val="660066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60" name="직사각형 15"/>
            <p:cNvSpPr/>
            <p:nvPr/>
          </p:nvSpPr>
          <p:spPr>
            <a:xfrm>
              <a:off x="3244814" y="4186094"/>
              <a:ext cx="32152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baseline="0" dirty="0">
                  <a:solidFill>
                    <a:srgbClr val="660066"/>
                  </a:solidFill>
                  <a:latin typeface="Arial Black"/>
                  <a:cs typeface="Arial Black"/>
                </a:rPr>
                <a:t>8</a:t>
              </a:r>
              <a:endParaRPr lang="ko-KR" altLang="en-US" sz="1600" b="1" dirty="0">
                <a:solidFill>
                  <a:srgbClr val="660066"/>
                </a:solidFill>
                <a:latin typeface="Arial Black"/>
                <a:cs typeface="Arial Black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643194" y="1950894"/>
            <a:ext cx="2304142" cy="2546410"/>
            <a:chOff x="1643194" y="2281094"/>
            <a:chExt cx="2304142" cy="2546410"/>
          </a:xfrm>
        </p:grpSpPr>
        <p:sp>
          <p:nvSpPr>
            <p:cNvPr id="51" name="직사각형 15"/>
            <p:cNvSpPr/>
            <p:nvPr/>
          </p:nvSpPr>
          <p:spPr>
            <a:xfrm>
              <a:off x="1935294" y="2281094"/>
              <a:ext cx="4880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2000" b="1" i="1" baseline="0" dirty="0" smtClean="0">
                  <a:solidFill>
                    <a:srgbClr val="008000"/>
                  </a:solidFill>
                  <a:latin typeface="Lucida Grande"/>
                  <a:cs typeface="Lucida Grande"/>
                </a:rPr>
                <a:t>β</a:t>
              </a:r>
              <a:r>
                <a:rPr lang="en-US" altLang="ko-KR" sz="2000" b="1" dirty="0" smtClean="0">
                  <a:solidFill>
                    <a:srgbClr val="008000"/>
                  </a:solidFill>
                  <a:latin typeface="Lucida Grande"/>
                  <a:cs typeface="Lucida Grande"/>
                </a:rPr>
                <a:t>1</a:t>
              </a:r>
              <a:endParaRPr lang="ko-KR" altLang="en-US" sz="1600" b="1" dirty="0">
                <a:solidFill>
                  <a:srgbClr val="008000"/>
                </a:solidFill>
                <a:latin typeface="Lucida Grande"/>
                <a:cs typeface="Lucida Grande"/>
              </a:endParaRPr>
            </a:p>
          </p:txBody>
        </p:sp>
        <p:sp>
          <p:nvSpPr>
            <p:cNvPr id="62" name="직사각형 15"/>
            <p:cNvSpPr/>
            <p:nvPr/>
          </p:nvSpPr>
          <p:spPr>
            <a:xfrm>
              <a:off x="3294194" y="2471594"/>
              <a:ext cx="4880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2000" b="1" i="1" baseline="0" dirty="0" smtClean="0">
                  <a:solidFill>
                    <a:srgbClr val="008000"/>
                  </a:solidFill>
                  <a:latin typeface="Lucida Grande"/>
                  <a:cs typeface="Lucida Grande"/>
                </a:rPr>
                <a:t>β</a:t>
              </a:r>
              <a:r>
                <a:rPr lang="en-US" altLang="ko-KR" sz="2000" b="1" dirty="0" smtClean="0">
                  <a:solidFill>
                    <a:srgbClr val="008000"/>
                  </a:solidFill>
                  <a:latin typeface="Lucida Grande"/>
                  <a:cs typeface="Lucida Grande"/>
                </a:rPr>
                <a:t>2</a:t>
              </a:r>
              <a:endParaRPr lang="ko-KR" altLang="en-US" sz="1600" b="1" dirty="0">
                <a:solidFill>
                  <a:srgbClr val="008000"/>
                </a:solidFill>
                <a:latin typeface="Lucida Grande"/>
                <a:cs typeface="Lucida Grande"/>
              </a:endParaRPr>
            </a:p>
          </p:txBody>
        </p:sp>
        <p:sp>
          <p:nvSpPr>
            <p:cNvPr id="63" name="직사각형 15"/>
            <p:cNvSpPr/>
            <p:nvPr/>
          </p:nvSpPr>
          <p:spPr>
            <a:xfrm>
              <a:off x="2786194" y="2941494"/>
              <a:ext cx="4880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2000" b="1" i="1" baseline="0" dirty="0" smtClean="0">
                  <a:solidFill>
                    <a:srgbClr val="008000"/>
                  </a:solidFill>
                  <a:latin typeface="Lucida Grande"/>
                  <a:cs typeface="Lucida Grande"/>
                </a:rPr>
                <a:t>β</a:t>
              </a:r>
              <a:r>
                <a:rPr lang="en-US" altLang="ko-KR" sz="2000" b="1" dirty="0" smtClean="0">
                  <a:solidFill>
                    <a:srgbClr val="008000"/>
                  </a:solidFill>
                  <a:latin typeface="Lucida Grande"/>
                  <a:cs typeface="Lucida Grande"/>
                </a:rPr>
                <a:t>3</a:t>
              </a:r>
              <a:endParaRPr lang="ko-KR" altLang="en-US" sz="1600" b="1" dirty="0">
                <a:solidFill>
                  <a:srgbClr val="008000"/>
                </a:solidFill>
                <a:latin typeface="Lucida Grande"/>
                <a:cs typeface="Lucida Grande"/>
              </a:endParaRPr>
            </a:p>
          </p:txBody>
        </p:sp>
        <p:sp>
          <p:nvSpPr>
            <p:cNvPr id="64" name="직사각형 15"/>
            <p:cNvSpPr/>
            <p:nvPr/>
          </p:nvSpPr>
          <p:spPr>
            <a:xfrm>
              <a:off x="1643194" y="3614594"/>
              <a:ext cx="4880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2000" b="1" i="1" baseline="0" dirty="0" smtClean="0">
                  <a:solidFill>
                    <a:srgbClr val="008000"/>
                  </a:solidFill>
                  <a:latin typeface="Lucida Grande"/>
                  <a:cs typeface="Lucida Grande"/>
                </a:rPr>
                <a:t>β</a:t>
              </a:r>
              <a:r>
                <a:rPr lang="en-US" altLang="ko-KR" sz="2000" b="1" dirty="0">
                  <a:solidFill>
                    <a:srgbClr val="008000"/>
                  </a:solidFill>
                  <a:latin typeface="Lucida Grande"/>
                  <a:cs typeface="Lucida Grande"/>
                </a:rPr>
                <a:t>4</a:t>
              </a:r>
              <a:endParaRPr lang="ko-KR" altLang="en-US" sz="1600" b="1" dirty="0">
                <a:solidFill>
                  <a:srgbClr val="008000"/>
                </a:solidFill>
                <a:latin typeface="Lucida Grande"/>
                <a:cs typeface="Lucida Grande"/>
              </a:endParaRPr>
            </a:p>
          </p:txBody>
        </p:sp>
        <p:sp>
          <p:nvSpPr>
            <p:cNvPr id="65" name="직사각형 15"/>
            <p:cNvSpPr/>
            <p:nvPr/>
          </p:nvSpPr>
          <p:spPr>
            <a:xfrm>
              <a:off x="2582994" y="3817794"/>
              <a:ext cx="4880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2000" b="1" i="1" baseline="0" dirty="0" smtClean="0">
                  <a:solidFill>
                    <a:srgbClr val="008000"/>
                  </a:solidFill>
                  <a:latin typeface="Lucida Grande"/>
                  <a:cs typeface="Lucida Grande"/>
                </a:rPr>
                <a:t>β</a:t>
              </a:r>
              <a:r>
                <a:rPr lang="en-US" altLang="ko-KR" sz="2000" b="1" dirty="0" smtClean="0">
                  <a:solidFill>
                    <a:srgbClr val="008000"/>
                  </a:solidFill>
                  <a:latin typeface="Lucida Grande"/>
                  <a:cs typeface="Lucida Grande"/>
                </a:rPr>
                <a:t>5</a:t>
              </a:r>
              <a:endParaRPr lang="ko-KR" altLang="en-US" sz="1600" b="1" dirty="0">
                <a:solidFill>
                  <a:srgbClr val="008000"/>
                </a:solidFill>
                <a:latin typeface="Lucida Grande"/>
                <a:cs typeface="Lucida Grande"/>
              </a:endParaRPr>
            </a:p>
          </p:txBody>
        </p:sp>
        <p:sp>
          <p:nvSpPr>
            <p:cNvPr id="66" name="직사각형 15"/>
            <p:cNvSpPr/>
            <p:nvPr/>
          </p:nvSpPr>
          <p:spPr>
            <a:xfrm>
              <a:off x="3459294" y="3551094"/>
              <a:ext cx="4880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2000" b="1" i="1" baseline="0" dirty="0" smtClean="0">
                  <a:solidFill>
                    <a:srgbClr val="008000"/>
                  </a:solidFill>
                  <a:latin typeface="Lucida Grande"/>
                  <a:cs typeface="Lucida Grande"/>
                </a:rPr>
                <a:t>β</a:t>
              </a:r>
              <a:r>
                <a:rPr lang="en-US" altLang="ko-KR" sz="2000" b="1" dirty="0">
                  <a:solidFill>
                    <a:srgbClr val="008000"/>
                  </a:solidFill>
                  <a:latin typeface="Lucida Grande"/>
                  <a:cs typeface="Lucida Grande"/>
                </a:rPr>
                <a:t>6</a:t>
              </a:r>
              <a:endParaRPr lang="ko-KR" altLang="en-US" sz="1600" b="1" dirty="0">
                <a:solidFill>
                  <a:srgbClr val="008000"/>
                </a:solidFill>
                <a:latin typeface="Lucida Grande"/>
                <a:cs typeface="Lucida Grande"/>
              </a:endParaRPr>
            </a:p>
          </p:txBody>
        </p:sp>
        <p:sp>
          <p:nvSpPr>
            <p:cNvPr id="67" name="직사각형 15"/>
            <p:cNvSpPr/>
            <p:nvPr/>
          </p:nvSpPr>
          <p:spPr>
            <a:xfrm>
              <a:off x="1960694" y="4427394"/>
              <a:ext cx="4880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2000" b="1" i="1" baseline="0" dirty="0" smtClean="0">
                  <a:solidFill>
                    <a:srgbClr val="008000"/>
                  </a:solidFill>
                  <a:latin typeface="Lucida Grande"/>
                  <a:cs typeface="Lucida Grande"/>
                </a:rPr>
                <a:t>β</a:t>
              </a:r>
              <a:r>
                <a:rPr lang="en-US" altLang="ko-KR" sz="2000" b="1" dirty="0" smtClean="0">
                  <a:solidFill>
                    <a:srgbClr val="008000"/>
                  </a:solidFill>
                  <a:latin typeface="Lucida Grande"/>
                  <a:cs typeface="Lucida Grande"/>
                </a:rPr>
                <a:t>7</a:t>
              </a:r>
              <a:endParaRPr lang="ko-KR" altLang="en-US" sz="1600" b="1" dirty="0">
                <a:solidFill>
                  <a:srgbClr val="008000"/>
                </a:solidFill>
                <a:latin typeface="Lucida Grande"/>
                <a:cs typeface="Lucida Grande"/>
              </a:endParaRPr>
            </a:p>
          </p:txBody>
        </p:sp>
        <p:sp>
          <p:nvSpPr>
            <p:cNvPr id="68" name="직사각형 15"/>
            <p:cNvSpPr/>
            <p:nvPr/>
          </p:nvSpPr>
          <p:spPr>
            <a:xfrm>
              <a:off x="3408494" y="4274994"/>
              <a:ext cx="4880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2000" b="1" i="1" baseline="0" dirty="0" smtClean="0">
                  <a:solidFill>
                    <a:srgbClr val="008000"/>
                  </a:solidFill>
                  <a:latin typeface="Lucida Grande"/>
                  <a:cs typeface="Lucida Grande"/>
                </a:rPr>
                <a:t>β</a:t>
              </a:r>
              <a:r>
                <a:rPr lang="en-US" altLang="ko-KR" sz="2000" b="1" dirty="0" smtClean="0">
                  <a:solidFill>
                    <a:srgbClr val="008000"/>
                  </a:solidFill>
                  <a:latin typeface="Lucida Grande"/>
                  <a:cs typeface="Lucida Grande"/>
                </a:rPr>
                <a:t>8</a:t>
              </a:r>
              <a:endParaRPr lang="ko-KR" altLang="en-US" sz="1600" b="1" dirty="0">
                <a:solidFill>
                  <a:srgbClr val="008000"/>
                </a:solidFill>
                <a:latin typeface="Lucida Grande"/>
                <a:cs typeface="Lucida Grande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2076499" y="1950894"/>
            <a:ext cx="1540637" cy="2368610"/>
            <a:chOff x="2076499" y="2281094"/>
            <a:chExt cx="1540637" cy="2368610"/>
          </a:xfrm>
        </p:grpSpPr>
        <p:sp>
          <p:nvSpPr>
            <p:cNvPr id="71" name="직사각형 15"/>
            <p:cNvSpPr/>
            <p:nvPr/>
          </p:nvSpPr>
          <p:spPr>
            <a:xfrm>
              <a:off x="2571799" y="2281094"/>
              <a:ext cx="60083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2000" b="1" i="1" baseline="0" dirty="0" smtClean="0">
                  <a:solidFill>
                    <a:srgbClr val="0000FF"/>
                  </a:solidFill>
                  <a:latin typeface="Lucida Grande"/>
                  <a:cs typeface="Lucida Grande"/>
                </a:rPr>
                <a:t>β</a:t>
              </a:r>
              <a:r>
                <a:rPr lang="en-US" altLang="ko-KR" sz="2000" b="1" dirty="0" smtClean="0">
                  <a:solidFill>
                    <a:srgbClr val="0000FF"/>
                  </a:solidFill>
                  <a:latin typeface="Lucida Grande"/>
                  <a:cs typeface="Lucida Grande"/>
                </a:rPr>
                <a:t>12</a:t>
              </a:r>
              <a:endParaRPr lang="ko-KR" altLang="en-US" sz="1600" b="1" dirty="0">
                <a:solidFill>
                  <a:srgbClr val="0000FF"/>
                </a:solidFill>
                <a:latin typeface="Lucida Grande"/>
                <a:cs typeface="Lucida Grande"/>
              </a:endParaRPr>
            </a:p>
          </p:txBody>
        </p:sp>
        <p:sp>
          <p:nvSpPr>
            <p:cNvPr id="72" name="직사각형 15"/>
            <p:cNvSpPr/>
            <p:nvPr/>
          </p:nvSpPr>
          <p:spPr>
            <a:xfrm>
              <a:off x="2076499" y="2687494"/>
              <a:ext cx="60083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2000" b="1" i="1" baseline="0" dirty="0" smtClean="0">
                  <a:solidFill>
                    <a:srgbClr val="0000FF"/>
                  </a:solidFill>
                  <a:latin typeface="Lucida Grande"/>
                  <a:cs typeface="Lucida Grande"/>
                </a:rPr>
                <a:t>β</a:t>
              </a:r>
              <a:r>
                <a:rPr lang="en-US" altLang="ko-KR" sz="2000" b="1" dirty="0" smtClean="0">
                  <a:solidFill>
                    <a:srgbClr val="0000FF"/>
                  </a:solidFill>
                  <a:latin typeface="Lucida Grande"/>
                  <a:cs typeface="Lucida Grande"/>
                </a:rPr>
                <a:t>13</a:t>
              </a:r>
              <a:endParaRPr lang="ko-KR" altLang="en-US" sz="1600" b="1" dirty="0">
                <a:solidFill>
                  <a:srgbClr val="0000FF"/>
                </a:solidFill>
                <a:latin typeface="Lucida Grande"/>
                <a:cs typeface="Lucida Grande"/>
              </a:endParaRPr>
            </a:p>
          </p:txBody>
        </p:sp>
        <p:sp>
          <p:nvSpPr>
            <p:cNvPr id="73" name="직사각형 15"/>
            <p:cNvSpPr/>
            <p:nvPr/>
          </p:nvSpPr>
          <p:spPr>
            <a:xfrm>
              <a:off x="2876599" y="2763694"/>
              <a:ext cx="60083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2000" b="1" i="1" baseline="0" dirty="0" smtClean="0">
                  <a:solidFill>
                    <a:srgbClr val="0000FF"/>
                  </a:solidFill>
                  <a:latin typeface="Lucida Grande"/>
                  <a:cs typeface="Lucida Grande"/>
                </a:rPr>
                <a:t>β</a:t>
              </a:r>
              <a:r>
                <a:rPr lang="en-US" altLang="ko-KR" sz="2000" b="1" dirty="0">
                  <a:solidFill>
                    <a:srgbClr val="0000FF"/>
                  </a:solidFill>
                  <a:latin typeface="Lucida Grande"/>
                  <a:cs typeface="Lucida Grande"/>
                </a:rPr>
                <a:t>2</a:t>
              </a:r>
              <a:r>
                <a:rPr lang="en-US" altLang="ko-KR" sz="2000" b="1" dirty="0" smtClean="0">
                  <a:solidFill>
                    <a:srgbClr val="0000FF"/>
                  </a:solidFill>
                  <a:latin typeface="Lucida Grande"/>
                  <a:cs typeface="Lucida Grande"/>
                </a:rPr>
                <a:t>3</a:t>
              </a:r>
              <a:endParaRPr lang="ko-KR" altLang="en-US" sz="1600" b="1" dirty="0">
                <a:solidFill>
                  <a:srgbClr val="0000FF"/>
                </a:solidFill>
                <a:latin typeface="Lucida Grande"/>
                <a:cs typeface="Lucida Grande"/>
              </a:endParaRPr>
            </a:p>
          </p:txBody>
        </p:sp>
        <p:sp>
          <p:nvSpPr>
            <p:cNvPr id="74" name="직사각형 15"/>
            <p:cNvSpPr/>
            <p:nvPr/>
          </p:nvSpPr>
          <p:spPr>
            <a:xfrm>
              <a:off x="2368599" y="3068494"/>
              <a:ext cx="60083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2000" b="1" i="1" baseline="0" dirty="0" smtClean="0">
                  <a:solidFill>
                    <a:srgbClr val="0000FF"/>
                  </a:solidFill>
                  <a:latin typeface="Lucida Grande"/>
                  <a:cs typeface="Lucida Grande"/>
                </a:rPr>
                <a:t>β</a:t>
              </a:r>
              <a:r>
                <a:rPr lang="en-US" altLang="ko-KR" sz="2000" b="1" dirty="0" smtClean="0">
                  <a:solidFill>
                    <a:srgbClr val="0000FF"/>
                  </a:solidFill>
                  <a:latin typeface="Lucida Grande"/>
                  <a:cs typeface="Lucida Grande"/>
                </a:rPr>
                <a:t>35</a:t>
              </a:r>
              <a:endParaRPr lang="ko-KR" altLang="en-US" sz="1600" b="1" dirty="0">
                <a:solidFill>
                  <a:srgbClr val="0000FF"/>
                </a:solidFill>
                <a:latin typeface="Lucida Grande"/>
                <a:cs typeface="Lucida Grande"/>
              </a:endParaRPr>
            </a:p>
          </p:txBody>
        </p:sp>
        <p:sp>
          <p:nvSpPr>
            <p:cNvPr id="75" name="직사각형 15"/>
            <p:cNvSpPr/>
            <p:nvPr/>
          </p:nvSpPr>
          <p:spPr>
            <a:xfrm>
              <a:off x="2165399" y="3398694"/>
              <a:ext cx="60083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2000" b="1" i="1" baseline="0" dirty="0" smtClean="0">
                  <a:solidFill>
                    <a:srgbClr val="0000FF"/>
                  </a:solidFill>
                  <a:latin typeface="Lucida Grande"/>
                  <a:cs typeface="Lucida Grande"/>
                </a:rPr>
                <a:t>β</a:t>
              </a:r>
              <a:r>
                <a:rPr lang="en-US" altLang="ko-KR" sz="2000" b="1" dirty="0">
                  <a:solidFill>
                    <a:srgbClr val="0000FF"/>
                  </a:solidFill>
                  <a:latin typeface="Lucida Grande"/>
                  <a:cs typeface="Lucida Grande"/>
                </a:rPr>
                <a:t>4</a:t>
              </a:r>
              <a:r>
                <a:rPr lang="en-US" altLang="ko-KR" sz="2000" b="1" dirty="0" smtClean="0">
                  <a:solidFill>
                    <a:srgbClr val="0000FF"/>
                  </a:solidFill>
                  <a:latin typeface="Lucida Grande"/>
                  <a:cs typeface="Lucida Grande"/>
                </a:rPr>
                <a:t>5</a:t>
              </a:r>
              <a:endParaRPr lang="ko-KR" altLang="en-US" sz="1600" b="1" dirty="0">
                <a:solidFill>
                  <a:srgbClr val="0000FF"/>
                </a:solidFill>
                <a:latin typeface="Lucida Grande"/>
                <a:cs typeface="Lucida Grande"/>
              </a:endParaRPr>
            </a:p>
          </p:txBody>
        </p:sp>
        <p:sp>
          <p:nvSpPr>
            <p:cNvPr id="76" name="직사각형 15"/>
            <p:cNvSpPr/>
            <p:nvPr/>
          </p:nvSpPr>
          <p:spPr>
            <a:xfrm>
              <a:off x="2762299" y="3385994"/>
              <a:ext cx="60083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2000" b="1" i="1" baseline="0" dirty="0" smtClean="0">
                  <a:solidFill>
                    <a:srgbClr val="0000FF"/>
                  </a:solidFill>
                  <a:latin typeface="Lucida Grande"/>
                  <a:cs typeface="Lucida Grande"/>
                </a:rPr>
                <a:t>β</a:t>
              </a:r>
              <a:r>
                <a:rPr lang="en-US" altLang="ko-KR" sz="2000" b="1" dirty="0" smtClean="0">
                  <a:solidFill>
                    <a:srgbClr val="0000FF"/>
                  </a:solidFill>
                  <a:latin typeface="Lucida Grande"/>
                  <a:cs typeface="Lucida Grande"/>
                </a:rPr>
                <a:t>56</a:t>
              </a:r>
              <a:endParaRPr lang="ko-KR" altLang="en-US" sz="1600" b="1" dirty="0">
                <a:solidFill>
                  <a:srgbClr val="0000FF"/>
                </a:solidFill>
                <a:latin typeface="Lucida Grande"/>
                <a:cs typeface="Lucida Grande"/>
              </a:endParaRPr>
            </a:p>
          </p:txBody>
        </p:sp>
        <p:sp>
          <p:nvSpPr>
            <p:cNvPr id="77" name="직사각형 15"/>
            <p:cNvSpPr/>
            <p:nvPr/>
          </p:nvSpPr>
          <p:spPr>
            <a:xfrm>
              <a:off x="2165399" y="3830494"/>
              <a:ext cx="60083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2000" b="1" i="1" baseline="0" dirty="0" smtClean="0">
                  <a:solidFill>
                    <a:srgbClr val="0000FF"/>
                  </a:solidFill>
                  <a:latin typeface="Lucida Grande"/>
                  <a:cs typeface="Lucida Grande"/>
                </a:rPr>
                <a:t>β</a:t>
              </a:r>
              <a:r>
                <a:rPr lang="en-US" altLang="ko-KR" sz="2000" b="1" dirty="0" smtClean="0">
                  <a:solidFill>
                    <a:srgbClr val="0000FF"/>
                  </a:solidFill>
                  <a:latin typeface="Lucida Grande"/>
                  <a:cs typeface="Lucida Grande"/>
                </a:rPr>
                <a:t>57</a:t>
              </a:r>
              <a:endParaRPr lang="ko-KR" altLang="en-US" sz="1600" b="1" dirty="0">
                <a:solidFill>
                  <a:srgbClr val="0000FF"/>
                </a:solidFill>
                <a:latin typeface="Lucida Grande"/>
                <a:cs typeface="Lucida Grande"/>
              </a:endParaRPr>
            </a:p>
          </p:txBody>
        </p:sp>
        <p:sp>
          <p:nvSpPr>
            <p:cNvPr id="78" name="직사각형 15"/>
            <p:cNvSpPr/>
            <p:nvPr/>
          </p:nvSpPr>
          <p:spPr>
            <a:xfrm>
              <a:off x="2647999" y="4249594"/>
              <a:ext cx="60083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2000" b="1" i="1" baseline="0" dirty="0" smtClean="0">
                  <a:solidFill>
                    <a:srgbClr val="0000FF"/>
                  </a:solidFill>
                  <a:latin typeface="Lucida Grande"/>
                  <a:cs typeface="Lucida Grande"/>
                </a:rPr>
                <a:t>β</a:t>
              </a:r>
              <a:r>
                <a:rPr lang="en-US" altLang="ko-KR" sz="2000" b="1" dirty="0" smtClean="0">
                  <a:solidFill>
                    <a:srgbClr val="0000FF"/>
                  </a:solidFill>
                  <a:latin typeface="Lucida Grande"/>
                  <a:cs typeface="Lucida Grande"/>
                </a:rPr>
                <a:t>78</a:t>
              </a:r>
              <a:endParaRPr lang="ko-KR" altLang="en-US" sz="1600" b="1" dirty="0">
                <a:solidFill>
                  <a:srgbClr val="0000FF"/>
                </a:solidFill>
                <a:latin typeface="Lucida Grande"/>
                <a:cs typeface="Lucida Grande"/>
              </a:endParaRPr>
            </a:p>
          </p:txBody>
        </p:sp>
        <p:sp>
          <p:nvSpPr>
            <p:cNvPr id="79" name="직사각형 15"/>
            <p:cNvSpPr/>
            <p:nvPr/>
          </p:nvSpPr>
          <p:spPr>
            <a:xfrm>
              <a:off x="3016299" y="3881294"/>
              <a:ext cx="60083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2000" b="1" i="1" baseline="0" dirty="0" smtClean="0">
                  <a:solidFill>
                    <a:srgbClr val="0000FF"/>
                  </a:solidFill>
                  <a:latin typeface="Lucida Grande"/>
                  <a:cs typeface="Lucida Grande"/>
                </a:rPr>
                <a:t>β</a:t>
              </a:r>
              <a:r>
                <a:rPr lang="en-US" altLang="ko-KR" sz="2000" b="1" dirty="0">
                  <a:solidFill>
                    <a:srgbClr val="0000FF"/>
                  </a:solidFill>
                  <a:latin typeface="Lucida Grande"/>
                  <a:cs typeface="Lucida Grande"/>
                </a:rPr>
                <a:t>5</a:t>
              </a:r>
              <a:r>
                <a:rPr lang="en-US" altLang="ko-KR" sz="2000" b="1" dirty="0" smtClean="0">
                  <a:solidFill>
                    <a:srgbClr val="0000FF"/>
                  </a:solidFill>
                  <a:latin typeface="Lucida Grande"/>
                  <a:cs typeface="Lucida Grande"/>
                </a:rPr>
                <a:t>8</a:t>
              </a:r>
              <a:endParaRPr lang="ko-KR" altLang="en-US" sz="1600" b="1" dirty="0">
                <a:solidFill>
                  <a:srgbClr val="0000FF"/>
                </a:solidFill>
                <a:latin typeface="Lucida Grande"/>
                <a:cs typeface="Lucida Grande"/>
              </a:endParaRPr>
            </a:p>
          </p:txBody>
        </p:sp>
      </p:grpSp>
      <p:pic>
        <p:nvPicPr>
          <p:cNvPr id="82" name="Picture 8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5398" y="4521200"/>
            <a:ext cx="2341033" cy="106680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000" y="4546600"/>
            <a:ext cx="1625600" cy="625231"/>
          </a:xfrm>
          <a:prstGeom prst="rect">
            <a:avLst/>
          </a:prstGeom>
        </p:spPr>
      </p:pic>
      <p:sp>
        <p:nvSpPr>
          <p:cNvPr id="84" name="직사각형 15"/>
          <p:cNvSpPr/>
          <p:nvPr/>
        </p:nvSpPr>
        <p:spPr>
          <a:xfrm>
            <a:off x="3384471" y="4605194"/>
            <a:ext cx="58358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2200" b="1" i="1" baseline="0" dirty="0" smtClean="0">
                <a:solidFill>
                  <a:srgbClr val="008000"/>
                </a:solidFill>
                <a:latin typeface="Lucida Grande"/>
                <a:cs typeface="Lucida Grande"/>
              </a:rPr>
              <a:t>β</a:t>
            </a:r>
            <a:r>
              <a:rPr lang="en-US" altLang="ko-KR" sz="2200" b="1" i="1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i</a:t>
            </a:r>
            <a:r>
              <a:rPr lang="en-US" altLang="ko-KR" sz="2200" b="1" baseline="0" dirty="0" smtClean="0">
                <a:solidFill>
                  <a:srgbClr val="008000"/>
                </a:solidFill>
                <a:latin typeface="Lucida Grande"/>
                <a:ea typeface="Wingdings"/>
                <a:cs typeface="Lucida Grande"/>
                <a:sym typeface="Wingdings"/>
              </a:rPr>
              <a:t></a:t>
            </a:r>
            <a:endParaRPr lang="ko-KR" altLang="en-US" sz="2200" b="1" baseline="0" dirty="0">
              <a:solidFill>
                <a:srgbClr val="008000"/>
              </a:solidFill>
              <a:latin typeface="Lucida Grande"/>
              <a:cs typeface="Lucida Grande"/>
            </a:endParaRPr>
          </a:p>
        </p:txBody>
      </p:sp>
      <p:sp>
        <p:nvSpPr>
          <p:cNvPr id="85" name="직사각형 15"/>
          <p:cNvSpPr/>
          <p:nvPr/>
        </p:nvSpPr>
        <p:spPr>
          <a:xfrm>
            <a:off x="6031614" y="4655994"/>
            <a:ext cx="64622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2200" b="1" i="1" baseline="0" dirty="0" smtClean="0">
                <a:solidFill>
                  <a:srgbClr val="3366FF"/>
                </a:solidFill>
                <a:latin typeface="Lucida Grande"/>
                <a:cs typeface="Lucida Grande"/>
              </a:rPr>
              <a:t>β</a:t>
            </a:r>
            <a:r>
              <a:rPr lang="en-US" altLang="ko-KR" sz="2200" b="1" i="1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ij</a:t>
            </a:r>
            <a:r>
              <a:rPr lang="en-US" altLang="ko-KR" sz="2200" baseline="0" dirty="0" smtClean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ko-KR" altLang="en-US" sz="2200" baseline="0" dirty="0">
              <a:solidFill>
                <a:srgbClr val="3366FF"/>
              </a:solidFill>
              <a:latin typeface="Arial Black"/>
              <a:cs typeface="Arial Black"/>
            </a:endParaRP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3800" y="4508500"/>
            <a:ext cx="1066800" cy="793262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900" y="4518176"/>
            <a:ext cx="1286510" cy="612624"/>
          </a:xfrm>
          <a:prstGeom prst="rect">
            <a:avLst/>
          </a:prstGeom>
        </p:spPr>
      </p:pic>
      <p:grpSp>
        <p:nvGrpSpPr>
          <p:cNvPr id="89" name="Group 88"/>
          <p:cNvGrpSpPr/>
          <p:nvPr/>
        </p:nvGrpSpPr>
        <p:grpSpPr>
          <a:xfrm>
            <a:off x="2108200" y="4445000"/>
            <a:ext cx="480236" cy="660400"/>
            <a:chOff x="2146300" y="4559300"/>
            <a:chExt cx="480236" cy="660400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46300" y="4559300"/>
              <a:ext cx="194235" cy="660400"/>
            </a:xfrm>
            <a:prstGeom prst="rect">
              <a:avLst/>
            </a:prstGeom>
          </p:spPr>
        </p:pic>
        <p:sp>
          <p:nvSpPr>
            <p:cNvPr id="91" name="직사각형 15"/>
            <p:cNvSpPr/>
            <p:nvPr/>
          </p:nvSpPr>
          <p:spPr>
            <a:xfrm>
              <a:off x="2211589" y="4694094"/>
              <a:ext cx="414947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2200" b="1" i="1" baseline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β</a:t>
              </a:r>
              <a:endParaRPr lang="ko-KR" altLang="en-US" sz="2200" b="1" i="1" baseline="0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576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What to Learn? </a:t>
            </a:r>
            <a:r>
              <a:rPr lang="en-US" altLang="ko-KR" sz="2800" b="1" dirty="0">
                <a:solidFill>
                  <a:srgbClr val="000000"/>
                </a:solidFill>
              </a:rPr>
              <a:t>: </a:t>
            </a:r>
            <a:r>
              <a:rPr lang="en-US" altLang="ko-KR" sz="2800" b="1" dirty="0" smtClean="0">
                <a:solidFill>
                  <a:srgbClr val="000000"/>
                </a:solidFill>
              </a:rPr>
              <a:t>Graph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b="1" dirty="0" smtClean="0">
                <a:solidFill>
                  <a:srgbClr val="000000"/>
                </a:solidFill>
              </a:rPr>
              <a:t>Model and weights </a:t>
            </a:r>
          </a:p>
          <a:p>
            <a:endParaRPr lang="en-US" altLang="ko-KR" b="1" dirty="0"/>
          </a:p>
          <a:p>
            <a:endParaRPr lang="en-US" altLang="ko-KR" b="1" dirty="0" smtClean="0"/>
          </a:p>
          <a:p>
            <a:endParaRPr lang="en-US" altLang="ko-KR" b="1" dirty="0"/>
          </a:p>
          <a:p>
            <a:endParaRPr lang="en-US" altLang="ko-KR" b="1" dirty="0" smtClean="0"/>
          </a:p>
          <a:p>
            <a:endParaRPr lang="en-US" altLang="ko-KR" b="1" dirty="0"/>
          </a:p>
          <a:p>
            <a:endParaRPr lang="en-US" altLang="ko-KR" b="1" dirty="0" smtClean="0"/>
          </a:p>
          <a:p>
            <a:endParaRPr lang="en-US" altLang="ko-KR" b="1" dirty="0"/>
          </a:p>
          <a:p>
            <a:pPr lvl="1"/>
            <a:endParaRPr lang="en-US" altLang="ko-KR" sz="2000" dirty="0" smtClean="0">
              <a:cs typeface="Apple Chancery"/>
            </a:endParaRPr>
          </a:p>
          <a:p>
            <a:pPr lvl="1"/>
            <a:r>
              <a:rPr lang="en-US" altLang="ko-KR" dirty="0" smtClean="0">
                <a:cs typeface="Apple Chancery"/>
              </a:rPr>
              <a:t>Goal: learn model graph </a:t>
            </a:r>
            <a:r>
              <a:rPr lang="en-US" altLang="ko-KR" dirty="0" smtClean="0">
                <a:latin typeface="Apple Chancery"/>
                <a:cs typeface="Apple Chancery"/>
              </a:rPr>
              <a:t>G</a:t>
            </a:r>
            <a:r>
              <a:rPr lang="en-US" altLang="ko-KR" dirty="0"/>
              <a:t>* </a:t>
            </a:r>
            <a:r>
              <a:rPr lang="en-US" altLang="ko-KR" dirty="0">
                <a:cs typeface="Apple Chancery"/>
              </a:rPr>
              <a:t>and weights</a:t>
            </a:r>
            <a:r>
              <a:rPr lang="en-US" altLang="ko-KR" dirty="0"/>
              <a:t> </a:t>
            </a:r>
            <a:r>
              <a:rPr lang="el-GR" altLang="ko-KR" b="1" i="1" dirty="0"/>
              <a:t>β</a:t>
            </a:r>
            <a:endParaRPr lang="en-US" altLang="ko-KR" i="1" dirty="0"/>
          </a:p>
          <a:p>
            <a:pPr lvl="1"/>
            <a:r>
              <a:rPr lang="en-US" altLang="ko-KR" b="1" dirty="0"/>
              <a:t>How to </a:t>
            </a:r>
            <a:r>
              <a:rPr lang="en-US" altLang="ko-KR" b="1" dirty="0" smtClean="0"/>
              <a:t>parameterize </a:t>
            </a:r>
            <a:r>
              <a:rPr lang="en-US" altLang="ko-KR" b="1" dirty="0">
                <a:solidFill>
                  <a:srgbClr val="FF0000"/>
                </a:solidFill>
                <a:latin typeface="Apple Chancery"/>
                <a:cs typeface="Apple Chancery"/>
              </a:rPr>
              <a:t>G</a:t>
            </a:r>
            <a:r>
              <a:rPr lang="en-US" altLang="ko-KR" b="1" dirty="0">
                <a:solidFill>
                  <a:srgbClr val="FF0000"/>
                </a:solidFill>
              </a:rPr>
              <a:t>*</a:t>
            </a:r>
            <a:r>
              <a:rPr lang="en-US" altLang="ko-KR" b="1" dirty="0">
                <a:solidFill>
                  <a:srgbClr val="800000"/>
                </a:solidFill>
              </a:rPr>
              <a:t> </a:t>
            </a:r>
            <a:r>
              <a:rPr lang="en-US" altLang="ko-KR" b="1" dirty="0">
                <a:solidFill>
                  <a:srgbClr val="000000"/>
                </a:solidFill>
                <a:cs typeface="Apple Chancery"/>
              </a:rPr>
              <a:t>and</a:t>
            </a:r>
            <a:r>
              <a:rPr lang="en-US" altLang="ko-KR" b="1" dirty="0">
                <a:solidFill>
                  <a:srgbClr val="800000"/>
                </a:solidFill>
                <a:cs typeface="Apple Chancery"/>
              </a:rPr>
              <a:t> </a:t>
            </a:r>
            <a:r>
              <a:rPr lang="el-GR" altLang="ko-KR" b="1" i="1" dirty="0">
                <a:solidFill>
                  <a:srgbClr val="FF0000"/>
                </a:solidFill>
              </a:rPr>
              <a:t>β</a:t>
            </a:r>
            <a:r>
              <a:rPr lang="en-US" altLang="ko-KR" b="1" dirty="0">
                <a:solidFill>
                  <a:srgbClr val="800000"/>
                </a:solidFill>
              </a:rPr>
              <a:t> </a:t>
            </a:r>
            <a:r>
              <a:rPr lang="en-US" altLang="ko-KR" b="1" dirty="0"/>
              <a:t>?</a:t>
            </a:r>
          </a:p>
          <a:p>
            <a:endParaRPr lang="en-US" altLang="ko-KR" b="1" dirty="0" smtClean="0"/>
          </a:p>
          <a:p>
            <a:endParaRPr lang="en-US" dirty="0"/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2365376" y="21844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3055938" y="22987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2654300" y="25908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2027238" y="33274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2654300" y="33274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9" name="Oval 4"/>
          <p:cNvSpPr>
            <a:spLocks noChangeArrowheads="1"/>
          </p:cNvSpPr>
          <p:nvPr/>
        </p:nvSpPr>
        <p:spPr bwMode="auto">
          <a:xfrm>
            <a:off x="3284538" y="33274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10" name="Oval 4"/>
          <p:cNvSpPr>
            <a:spLocks noChangeArrowheads="1"/>
          </p:cNvSpPr>
          <p:nvPr/>
        </p:nvSpPr>
        <p:spPr bwMode="auto">
          <a:xfrm>
            <a:off x="2259014" y="40259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11" name="Oval 4"/>
          <p:cNvSpPr>
            <a:spLocks noChangeArrowheads="1"/>
          </p:cNvSpPr>
          <p:nvPr/>
        </p:nvSpPr>
        <p:spPr bwMode="auto">
          <a:xfrm>
            <a:off x="3279776" y="39116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12" name="Oval 22"/>
          <p:cNvSpPr>
            <a:spLocks noChangeArrowheads="1"/>
          </p:cNvSpPr>
          <p:nvPr/>
        </p:nvSpPr>
        <p:spPr bwMode="auto">
          <a:xfrm>
            <a:off x="5372100" y="25908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13" name="Oval 22"/>
          <p:cNvSpPr>
            <a:spLocks noChangeArrowheads="1"/>
          </p:cNvSpPr>
          <p:nvPr/>
        </p:nvSpPr>
        <p:spPr bwMode="auto">
          <a:xfrm>
            <a:off x="6057900" y="20701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14" name="Oval 22"/>
          <p:cNvSpPr>
            <a:spLocks noChangeArrowheads="1"/>
          </p:cNvSpPr>
          <p:nvPr/>
        </p:nvSpPr>
        <p:spPr bwMode="auto">
          <a:xfrm>
            <a:off x="6057900" y="28194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15" name="Oval 22"/>
          <p:cNvSpPr>
            <a:spLocks noChangeArrowheads="1"/>
          </p:cNvSpPr>
          <p:nvPr/>
        </p:nvSpPr>
        <p:spPr bwMode="auto">
          <a:xfrm>
            <a:off x="7035800" y="3113088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16" name="Oval 22"/>
          <p:cNvSpPr>
            <a:spLocks noChangeArrowheads="1"/>
          </p:cNvSpPr>
          <p:nvPr/>
        </p:nvSpPr>
        <p:spPr bwMode="auto">
          <a:xfrm>
            <a:off x="5829300" y="3532188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5943600" y="40386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18" name="Oval 22"/>
          <p:cNvSpPr>
            <a:spLocks noChangeArrowheads="1"/>
          </p:cNvSpPr>
          <p:nvPr/>
        </p:nvSpPr>
        <p:spPr bwMode="auto">
          <a:xfrm>
            <a:off x="7137400" y="38227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19" name="Oval 22"/>
          <p:cNvSpPr>
            <a:spLocks noChangeArrowheads="1"/>
          </p:cNvSpPr>
          <p:nvPr/>
        </p:nvSpPr>
        <p:spPr bwMode="auto">
          <a:xfrm>
            <a:off x="6388100" y="34417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cxnSp>
        <p:nvCxnSpPr>
          <p:cNvPr id="20" name="직선 연결선 4"/>
          <p:cNvCxnSpPr>
            <a:stCxn id="4" idx="5"/>
            <a:endCxn id="6" idx="1"/>
          </p:cNvCxnSpPr>
          <p:nvPr/>
        </p:nvCxnSpPr>
        <p:spPr bwMode="auto">
          <a:xfrm>
            <a:off x="2560498" y="2379522"/>
            <a:ext cx="127280" cy="2447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직선 연결선 28"/>
          <p:cNvCxnSpPr>
            <a:stCxn id="5" idx="3"/>
            <a:endCxn id="6" idx="7"/>
          </p:cNvCxnSpPr>
          <p:nvPr/>
        </p:nvCxnSpPr>
        <p:spPr bwMode="auto">
          <a:xfrm flipH="1">
            <a:off x="2849422" y="2493822"/>
            <a:ext cx="239994" cy="1304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직선 연결선 31"/>
          <p:cNvCxnSpPr>
            <a:stCxn id="5" idx="2"/>
            <a:endCxn id="4" idx="6"/>
          </p:cNvCxnSpPr>
          <p:nvPr/>
        </p:nvCxnSpPr>
        <p:spPr bwMode="auto">
          <a:xfrm flipH="1" flipV="1">
            <a:off x="2593976" y="2298700"/>
            <a:ext cx="461962" cy="1143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직선 연결선 35"/>
          <p:cNvCxnSpPr>
            <a:stCxn id="8" idx="0"/>
            <a:endCxn id="6" idx="4"/>
          </p:cNvCxnSpPr>
          <p:nvPr/>
        </p:nvCxnSpPr>
        <p:spPr bwMode="auto">
          <a:xfrm flipV="1">
            <a:off x="2768600" y="2819400"/>
            <a:ext cx="0" cy="508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직선 연결선 39"/>
          <p:cNvCxnSpPr>
            <a:stCxn id="7" idx="6"/>
            <a:endCxn id="8" idx="2"/>
          </p:cNvCxnSpPr>
          <p:nvPr/>
        </p:nvCxnSpPr>
        <p:spPr bwMode="auto">
          <a:xfrm>
            <a:off x="2255838" y="3441700"/>
            <a:ext cx="39846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직선 연결선 45"/>
          <p:cNvCxnSpPr>
            <a:stCxn id="8" idx="6"/>
            <a:endCxn id="9" idx="2"/>
          </p:cNvCxnSpPr>
          <p:nvPr/>
        </p:nvCxnSpPr>
        <p:spPr bwMode="auto">
          <a:xfrm>
            <a:off x="2882900" y="3441700"/>
            <a:ext cx="40163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직선 연결선 48"/>
          <p:cNvCxnSpPr>
            <a:stCxn id="8" idx="5"/>
            <a:endCxn id="11" idx="1"/>
          </p:cNvCxnSpPr>
          <p:nvPr/>
        </p:nvCxnSpPr>
        <p:spPr bwMode="auto">
          <a:xfrm>
            <a:off x="2849422" y="3522522"/>
            <a:ext cx="463832" cy="4225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직선 연결선 52"/>
          <p:cNvCxnSpPr>
            <a:stCxn id="8" idx="3"/>
            <a:endCxn id="10" idx="0"/>
          </p:cNvCxnSpPr>
          <p:nvPr/>
        </p:nvCxnSpPr>
        <p:spPr bwMode="auto">
          <a:xfrm flipH="1">
            <a:off x="2373314" y="3522522"/>
            <a:ext cx="314464" cy="50337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직선 연결선 55"/>
          <p:cNvCxnSpPr>
            <a:stCxn id="11" idx="2"/>
            <a:endCxn id="10" idx="6"/>
          </p:cNvCxnSpPr>
          <p:nvPr/>
        </p:nvCxnSpPr>
        <p:spPr bwMode="auto">
          <a:xfrm flipH="1">
            <a:off x="2487614" y="4025900"/>
            <a:ext cx="792162" cy="1143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직선 연결선 59"/>
          <p:cNvCxnSpPr>
            <a:stCxn id="18" idx="2"/>
            <a:endCxn id="17" idx="6"/>
          </p:cNvCxnSpPr>
          <p:nvPr/>
        </p:nvCxnSpPr>
        <p:spPr bwMode="auto">
          <a:xfrm flipH="1">
            <a:off x="6172200" y="3937000"/>
            <a:ext cx="965200" cy="2159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직선 연결선 62"/>
          <p:cNvCxnSpPr>
            <a:stCxn id="19" idx="3"/>
            <a:endCxn id="17" idx="7"/>
          </p:cNvCxnSpPr>
          <p:nvPr/>
        </p:nvCxnSpPr>
        <p:spPr bwMode="auto">
          <a:xfrm flipH="1">
            <a:off x="6138722" y="3636822"/>
            <a:ext cx="282856" cy="4352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직선 연결선 66"/>
          <p:cNvCxnSpPr>
            <a:stCxn id="19" idx="5"/>
            <a:endCxn id="18" idx="1"/>
          </p:cNvCxnSpPr>
          <p:nvPr/>
        </p:nvCxnSpPr>
        <p:spPr bwMode="auto">
          <a:xfrm>
            <a:off x="6583222" y="3636822"/>
            <a:ext cx="587656" cy="2193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직선 연결선 72"/>
          <p:cNvCxnSpPr>
            <a:stCxn id="19" idx="7"/>
            <a:endCxn id="15" idx="3"/>
          </p:cNvCxnSpPr>
          <p:nvPr/>
        </p:nvCxnSpPr>
        <p:spPr bwMode="auto">
          <a:xfrm flipV="1">
            <a:off x="6583222" y="3308210"/>
            <a:ext cx="486056" cy="16696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직선 연결선 75"/>
          <p:cNvCxnSpPr>
            <a:stCxn id="16" idx="6"/>
            <a:endCxn id="19" idx="2"/>
          </p:cNvCxnSpPr>
          <p:nvPr/>
        </p:nvCxnSpPr>
        <p:spPr bwMode="auto">
          <a:xfrm flipV="1">
            <a:off x="6057900" y="3556000"/>
            <a:ext cx="330200" cy="904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직선 연결선 80"/>
          <p:cNvCxnSpPr>
            <a:stCxn id="14" idx="5"/>
            <a:endCxn id="19" idx="1"/>
          </p:cNvCxnSpPr>
          <p:nvPr/>
        </p:nvCxnSpPr>
        <p:spPr bwMode="auto">
          <a:xfrm>
            <a:off x="6253022" y="3014522"/>
            <a:ext cx="168556" cy="4606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직선 연결선 83"/>
          <p:cNvCxnSpPr>
            <a:stCxn id="13" idx="4"/>
            <a:endCxn id="14" idx="0"/>
          </p:cNvCxnSpPr>
          <p:nvPr/>
        </p:nvCxnSpPr>
        <p:spPr bwMode="auto">
          <a:xfrm>
            <a:off x="6172200" y="2298700"/>
            <a:ext cx="0" cy="5207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직선 연결선 86"/>
          <p:cNvCxnSpPr>
            <a:stCxn id="13" idx="3"/>
            <a:endCxn id="12" idx="7"/>
          </p:cNvCxnSpPr>
          <p:nvPr/>
        </p:nvCxnSpPr>
        <p:spPr bwMode="auto">
          <a:xfrm flipH="1">
            <a:off x="5567222" y="2265222"/>
            <a:ext cx="524156" cy="3590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직선 연결선 89"/>
          <p:cNvCxnSpPr>
            <a:stCxn id="14" idx="2"/>
            <a:endCxn id="12" idx="5"/>
          </p:cNvCxnSpPr>
          <p:nvPr/>
        </p:nvCxnSpPr>
        <p:spPr bwMode="auto">
          <a:xfrm flipH="1" flipV="1">
            <a:off x="5567222" y="2785922"/>
            <a:ext cx="490678" cy="14777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자유형 111"/>
          <p:cNvSpPr/>
          <p:nvPr/>
        </p:nvSpPr>
        <p:spPr>
          <a:xfrm>
            <a:off x="2519464" y="1768539"/>
            <a:ext cx="2889115" cy="800104"/>
          </a:xfrm>
          <a:custGeom>
            <a:avLst/>
            <a:gdLst>
              <a:gd name="connsiteX0" fmla="*/ 0 w 2889115"/>
              <a:gd name="connsiteY0" fmla="*/ 401270 h 800104"/>
              <a:gd name="connsiteX1" fmla="*/ 797668 w 2889115"/>
              <a:gd name="connsiteY1" fmla="*/ 31618 h 800104"/>
              <a:gd name="connsiteX2" fmla="*/ 1527242 w 2889115"/>
              <a:gd name="connsiteY2" fmla="*/ 70529 h 800104"/>
              <a:gd name="connsiteX3" fmla="*/ 2451370 w 2889115"/>
              <a:gd name="connsiteY3" fmla="*/ 479091 h 800104"/>
              <a:gd name="connsiteX4" fmla="*/ 2889115 w 2889115"/>
              <a:gd name="connsiteY4" fmla="*/ 800104 h 800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9115" h="800104">
                <a:moveTo>
                  <a:pt x="0" y="401270"/>
                </a:moveTo>
                <a:cubicBezTo>
                  <a:pt x="271564" y="244005"/>
                  <a:pt x="543128" y="86741"/>
                  <a:pt x="797668" y="31618"/>
                </a:cubicBezTo>
                <a:cubicBezTo>
                  <a:pt x="1052208" y="-23506"/>
                  <a:pt x="1251625" y="-4050"/>
                  <a:pt x="1527242" y="70529"/>
                </a:cubicBezTo>
                <a:cubicBezTo>
                  <a:pt x="1802859" y="145108"/>
                  <a:pt x="2224391" y="357495"/>
                  <a:pt x="2451370" y="479091"/>
                </a:cubicBezTo>
                <a:cubicBezTo>
                  <a:pt x="2678349" y="600687"/>
                  <a:pt x="2812915" y="741738"/>
                  <a:pt x="2889115" y="800104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자유형 112"/>
          <p:cNvSpPr/>
          <p:nvPr/>
        </p:nvSpPr>
        <p:spPr>
          <a:xfrm>
            <a:off x="3278221" y="1784854"/>
            <a:ext cx="2791839" cy="521142"/>
          </a:xfrm>
          <a:custGeom>
            <a:avLst/>
            <a:gdLst>
              <a:gd name="connsiteX0" fmla="*/ 0 w 2791839"/>
              <a:gd name="connsiteY0" fmla="*/ 521142 h 521142"/>
              <a:gd name="connsiteX1" fmla="*/ 515566 w 2791839"/>
              <a:gd name="connsiteY1" fmla="*/ 200129 h 521142"/>
              <a:gd name="connsiteX2" fmla="*/ 1303507 w 2791839"/>
              <a:gd name="connsiteY2" fmla="*/ 5576 h 521142"/>
              <a:gd name="connsiteX3" fmla="*/ 2266545 w 2791839"/>
              <a:gd name="connsiteY3" fmla="*/ 73669 h 521142"/>
              <a:gd name="connsiteX4" fmla="*/ 2791839 w 2791839"/>
              <a:gd name="connsiteY4" fmla="*/ 287678 h 521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839" h="521142">
                <a:moveTo>
                  <a:pt x="0" y="521142"/>
                </a:moveTo>
                <a:cubicBezTo>
                  <a:pt x="149157" y="403599"/>
                  <a:pt x="298315" y="286057"/>
                  <a:pt x="515566" y="200129"/>
                </a:cubicBezTo>
                <a:cubicBezTo>
                  <a:pt x="732817" y="114201"/>
                  <a:pt x="1011677" y="26653"/>
                  <a:pt x="1303507" y="5576"/>
                </a:cubicBezTo>
                <a:cubicBezTo>
                  <a:pt x="1595337" y="-15501"/>
                  <a:pt x="2018490" y="26652"/>
                  <a:pt x="2266545" y="73669"/>
                </a:cubicBezTo>
                <a:cubicBezTo>
                  <a:pt x="2514600" y="120686"/>
                  <a:pt x="2653219" y="204182"/>
                  <a:pt x="2791839" y="287678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자유형 113"/>
          <p:cNvSpPr/>
          <p:nvPr/>
        </p:nvSpPr>
        <p:spPr>
          <a:xfrm>
            <a:off x="2879387" y="2724285"/>
            <a:ext cx="3200400" cy="301558"/>
          </a:xfrm>
          <a:custGeom>
            <a:avLst/>
            <a:gdLst>
              <a:gd name="connsiteX0" fmla="*/ 0 w 3200400"/>
              <a:gd name="connsiteY0" fmla="*/ 0 h 301558"/>
              <a:gd name="connsiteX1" fmla="*/ 1235413 w 3200400"/>
              <a:gd name="connsiteY1" fmla="*/ 233464 h 301558"/>
              <a:gd name="connsiteX2" fmla="*/ 2733473 w 3200400"/>
              <a:gd name="connsiteY2" fmla="*/ 301558 h 301558"/>
              <a:gd name="connsiteX3" fmla="*/ 3200400 w 3200400"/>
              <a:gd name="connsiteY3" fmla="*/ 291830 h 30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0" h="301558">
                <a:moveTo>
                  <a:pt x="0" y="0"/>
                </a:moveTo>
                <a:cubicBezTo>
                  <a:pt x="389917" y="91602"/>
                  <a:pt x="779834" y="183204"/>
                  <a:pt x="1235413" y="233464"/>
                </a:cubicBezTo>
                <a:cubicBezTo>
                  <a:pt x="1690992" y="283724"/>
                  <a:pt x="2405975" y="291830"/>
                  <a:pt x="2733473" y="301558"/>
                </a:cubicBezTo>
                <a:lnTo>
                  <a:pt x="3200400" y="291830"/>
                </a:ln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자유형 114"/>
          <p:cNvSpPr/>
          <p:nvPr/>
        </p:nvSpPr>
        <p:spPr>
          <a:xfrm>
            <a:off x="2237362" y="3161515"/>
            <a:ext cx="3579778" cy="447987"/>
          </a:xfrm>
          <a:custGeom>
            <a:avLst/>
            <a:gdLst>
              <a:gd name="connsiteX0" fmla="*/ 0 w 3579778"/>
              <a:gd name="connsiteY0" fmla="*/ 204796 h 447987"/>
              <a:gd name="connsiteX1" fmla="*/ 1186774 w 3579778"/>
              <a:gd name="connsiteY1" fmla="*/ 515 h 447987"/>
              <a:gd name="connsiteX2" fmla="*/ 2402732 w 3579778"/>
              <a:gd name="connsiteY2" fmla="*/ 156157 h 447987"/>
              <a:gd name="connsiteX3" fmla="*/ 3579778 w 3579778"/>
              <a:gd name="connsiteY3" fmla="*/ 447987 h 44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9778" h="447987">
                <a:moveTo>
                  <a:pt x="0" y="204796"/>
                </a:moveTo>
                <a:cubicBezTo>
                  <a:pt x="393159" y="106708"/>
                  <a:pt x="786319" y="8621"/>
                  <a:pt x="1186774" y="515"/>
                </a:cubicBezTo>
                <a:cubicBezTo>
                  <a:pt x="1587229" y="-7592"/>
                  <a:pt x="2003898" y="81578"/>
                  <a:pt x="2402732" y="156157"/>
                </a:cubicBezTo>
                <a:cubicBezTo>
                  <a:pt x="2801566" y="230736"/>
                  <a:pt x="3190672" y="339361"/>
                  <a:pt x="3579778" y="447987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자유형 115"/>
          <p:cNvSpPr/>
          <p:nvPr/>
        </p:nvSpPr>
        <p:spPr>
          <a:xfrm>
            <a:off x="2850204" y="3081673"/>
            <a:ext cx="3550596" cy="430553"/>
          </a:xfrm>
          <a:custGeom>
            <a:avLst/>
            <a:gdLst>
              <a:gd name="connsiteX0" fmla="*/ 0 w 3550596"/>
              <a:gd name="connsiteY0" fmla="*/ 294365 h 430553"/>
              <a:gd name="connsiteX1" fmla="*/ 1050587 w 3550596"/>
              <a:gd name="connsiteY1" fmla="*/ 2536 h 430553"/>
              <a:gd name="connsiteX2" fmla="*/ 2597285 w 3550596"/>
              <a:gd name="connsiteY2" fmla="*/ 167906 h 430553"/>
              <a:gd name="connsiteX3" fmla="*/ 3550596 w 3550596"/>
              <a:gd name="connsiteY3" fmla="*/ 430553 h 430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0596" h="430553">
                <a:moveTo>
                  <a:pt x="0" y="294365"/>
                </a:moveTo>
                <a:cubicBezTo>
                  <a:pt x="308853" y="158989"/>
                  <a:pt x="617706" y="23613"/>
                  <a:pt x="1050587" y="2536"/>
                </a:cubicBezTo>
                <a:cubicBezTo>
                  <a:pt x="1483468" y="-18541"/>
                  <a:pt x="2180617" y="96570"/>
                  <a:pt x="2597285" y="167906"/>
                </a:cubicBezTo>
                <a:cubicBezTo>
                  <a:pt x="3013953" y="239242"/>
                  <a:pt x="3404681" y="377051"/>
                  <a:pt x="3550596" y="430553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자유형 116"/>
          <p:cNvSpPr/>
          <p:nvPr/>
        </p:nvSpPr>
        <p:spPr>
          <a:xfrm>
            <a:off x="3501957" y="3233645"/>
            <a:ext cx="3511686" cy="171576"/>
          </a:xfrm>
          <a:custGeom>
            <a:avLst/>
            <a:gdLst>
              <a:gd name="connsiteX0" fmla="*/ 0 w 3511686"/>
              <a:gd name="connsiteY0" fmla="*/ 171576 h 171576"/>
              <a:gd name="connsiteX1" fmla="*/ 1157592 w 3511686"/>
              <a:gd name="connsiteY1" fmla="*/ 15934 h 171576"/>
              <a:gd name="connsiteX2" fmla="*/ 2451371 w 3511686"/>
              <a:gd name="connsiteY2" fmla="*/ 6206 h 171576"/>
              <a:gd name="connsiteX3" fmla="*/ 3511686 w 3511686"/>
              <a:gd name="connsiteY3" fmla="*/ 25661 h 171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1686" h="171576">
                <a:moveTo>
                  <a:pt x="0" y="171576"/>
                </a:moveTo>
                <a:cubicBezTo>
                  <a:pt x="374515" y="107536"/>
                  <a:pt x="749030" y="43496"/>
                  <a:pt x="1157592" y="15934"/>
                </a:cubicBezTo>
                <a:cubicBezTo>
                  <a:pt x="1566154" y="-11628"/>
                  <a:pt x="2059022" y="4585"/>
                  <a:pt x="2451371" y="6206"/>
                </a:cubicBezTo>
                <a:cubicBezTo>
                  <a:pt x="2843720" y="7827"/>
                  <a:pt x="3177703" y="16744"/>
                  <a:pt x="3511686" y="25661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자유형 117"/>
          <p:cNvSpPr/>
          <p:nvPr/>
        </p:nvSpPr>
        <p:spPr>
          <a:xfrm>
            <a:off x="2470826" y="3734688"/>
            <a:ext cx="3531140" cy="341742"/>
          </a:xfrm>
          <a:custGeom>
            <a:avLst/>
            <a:gdLst>
              <a:gd name="connsiteX0" fmla="*/ 0 w 3531140"/>
              <a:gd name="connsiteY0" fmla="*/ 341742 h 341742"/>
              <a:gd name="connsiteX1" fmla="*/ 1225685 w 3531140"/>
              <a:gd name="connsiteY1" fmla="*/ 11001 h 341742"/>
              <a:gd name="connsiteX2" fmla="*/ 2889114 w 3531140"/>
              <a:gd name="connsiteY2" fmla="*/ 98550 h 341742"/>
              <a:gd name="connsiteX3" fmla="*/ 3531140 w 3531140"/>
              <a:gd name="connsiteY3" fmla="*/ 293103 h 341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1140" h="341742">
                <a:moveTo>
                  <a:pt x="0" y="341742"/>
                </a:moveTo>
                <a:cubicBezTo>
                  <a:pt x="372083" y="196637"/>
                  <a:pt x="744166" y="51533"/>
                  <a:pt x="1225685" y="11001"/>
                </a:cubicBezTo>
                <a:cubicBezTo>
                  <a:pt x="1707204" y="-29531"/>
                  <a:pt x="2504872" y="51533"/>
                  <a:pt x="2889114" y="98550"/>
                </a:cubicBezTo>
                <a:cubicBezTo>
                  <a:pt x="3273356" y="145567"/>
                  <a:pt x="3402248" y="219335"/>
                  <a:pt x="3531140" y="293103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자유형 118"/>
          <p:cNvSpPr/>
          <p:nvPr/>
        </p:nvSpPr>
        <p:spPr>
          <a:xfrm>
            <a:off x="3521413" y="4066702"/>
            <a:ext cx="3677055" cy="336401"/>
          </a:xfrm>
          <a:custGeom>
            <a:avLst/>
            <a:gdLst>
              <a:gd name="connsiteX0" fmla="*/ 0 w 3677055"/>
              <a:gd name="connsiteY0" fmla="*/ 0 h 336401"/>
              <a:gd name="connsiteX1" fmla="*/ 1799617 w 3677055"/>
              <a:gd name="connsiteY1" fmla="*/ 330741 h 336401"/>
              <a:gd name="connsiteX2" fmla="*/ 3229583 w 3677055"/>
              <a:gd name="connsiteY2" fmla="*/ 194553 h 336401"/>
              <a:gd name="connsiteX3" fmla="*/ 3677055 w 3677055"/>
              <a:gd name="connsiteY3" fmla="*/ 9728 h 33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7055" h="336401">
                <a:moveTo>
                  <a:pt x="0" y="0"/>
                </a:moveTo>
                <a:cubicBezTo>
                  <a:pt x="630676" y="149158"/>
                  <a:pt x="1261353" y="298316"/>
                  <a:pt x="1799617" y="330741"/>
                </a:cubicBezTo>
                <a:cubicBezTo>
                  <a:pt x="2337881" y="363166"/>
                  <a:pt x="2916677" y="248055"/>
                  <a:pt x="3229583" y="194553"/>
                </a:cubicBezTo>
                <a:cubicBezTo>
                  <a:pt x="3542489" y="141051"/>
                  <a:pt x="3609772" y="75389"/>
                  <a:pt x="3677055" y="9728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9" name="Group 68"/>
          <p:cNvGrpSpPr/>
          <p:nvPr/>
        </p:nvGrpSpPr>
        <p:grpSpPr>
          <a:xfrm>
            <a:off x="1983306" y="2115994"/>
            <a:ext cx="1583030" cy="2192754"/>
            <a:chOff x="1983306" y="2446194"/>
            <a:chExt cx="1583030" cy="2192754"/>
          </a:xfrm>
        </p:grpSpPr>
        <p:sp>
          <p:nvSpPr>
            <p:cNvPr id="52" name="직사각형 15"/>
            <p:cNvSpPr/>
            <p:nvPr/>
          </p:nvSpPr>
          <p:spPr>
            <a:xfrm>
              <a:off x="2317714" y="2446194"/>
              <a:ext cx="32152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baseline="0" dirty="0" smtClean="0">
                  <a:solidFill>
                    <a:srgbClr val="660066"/>
                  </a:solidFill>
                  <a:latin typeface="Arial Black"/>
                  <a:cs typeface="Arial Black"/>
                </a:rPr>
                <a:t>1</a:t>
              </a:r>
              <a:endParaRPr lang="ko-KR" altLang="en-US" sz="1600" b="1" dirty="0">
                <a:solidFill>
                  <a:srgbClr val="660066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4" name="직사각형 15"/>
            <p:cNvSpPr/>
            <p:nvPr/>
          </p:nvSpPr>
          <p:spPr>
            <a:xfrm>
              <a:off x="3003514" y="2560494"/>
              <a:ext cx="32152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baseline="0" dirty="0">
                  <a:solidFill>
                    <a:srgbClr val="660066"/>
                  </a:solidFill>
                  <a:latin typeface="Arial Black"/>
                  <a:cs typeface="Arial Black"/>
                </a:rPr>
                <a:t>2</a:t>
              </a:r>
              <a:endParaRPr lang="ko-KR" altLang="en-US" sz="1600" b="1" dirty="0">
                <a:solidFill>
                  <a:srgbClr val="660066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5" name="직사각형 15"/>
            <p:cNvSpPr/>
            <p:nvPr/>
          </p:nvSpPr>
          <p:spPr>
            <a:xfrm>
              <a:off x="2609814" y="2852594"/>
              <a:ext cx="32152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baseline="0" dirty="0" smtClean="0">
                  <a:solidFill>
                    <a:srgbClr val="660066"/>
                  </a:solidFill>
                  <a:latin typeface="Arial Black"/>
                  <a:cs typeface="Arial Black"/>
                </a:rPr>
                <a:t>3</a:t>
              </a:r>
              <a:endParaRPr lang="ko-KR" altLang="en-US" sz="1600" b="1" dirty="0">
                <a:solidFill>
                  <a:srgbClr val="660066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6" name="직사각형 15"/>
            <p:cNvSpPr/>
            <p:nvPr/>
          </p:nvSpPr>
          <p:spPr>
            <a:xfrm>
              <a:off x="1983306" y="3589194"/>
              <a:ext cx="32573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baseline="0" dirty="0">
                  <a:solidFill>
                    <a:srgbClr val="660066"/>
                  </a:solidFill>
                  <a:latin typeface="Arial Black"/>
                  <a:cs typeface="Arial Black"/>
                </a:rPr>
                <a:t>4</a:t>
              </a:r>
              <a:endParaRPr lang="ko-KR" altLang="en-US" sz="1600" b="1" dirty="0">
                <a:solidFill>
                  <a:srgbClr val="660066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7" name="직사각형 15"/>
            <p:cNvSpPr/>
            <p:nvPr/>
          </p:nvSpPr>
          <p:spPr>
            <a:xfrm>
              <a:off x="2597114" y="3601894"/>
              <a:ext cx="32152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baseline="0" dirty="0" smtClean="0">
                  <a:solidFill>
                    <a:srgbClr val="660066"/>
                  </a:solidFill>
                  <a:latin typeface="Arial Black"/>
                  <a:cs typeface="Arial Black"/>
                </a:rPr>
                <a:t>5</a:t>
              </a:r>
              <a:endParaRPr lang="ko-KR" altLang="en-US" sz="1600" b="1" dirty="0">
                <a:solidFill>
                  <a:srgbClr val="660066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8" name="직사각형 15"/>
            <p:cNvSpPr/>
            <p:nvPr/>
          </p:nvSpPr>
          <p:spPr>
            <a:xfrm>
              <a:off x="3232114" y="3601894"/>
              <a:ext cx="32152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baseline="0" dirty="0">
                  <a:solidFill>
                    <a:srgbClr val="660066"/>
                  </a:solidFill>
                  <a:latin typeface="Arial Black"/>
                  <a:cs typeface="Arial Black"/>
                </a:rPr>
                <a:t>6</a:t>
              </a:r>
              <a:endParaRPr lang="ko-KR" altLang="en-US" sz="1600" b="1" dirty="0">
                <a:solidFill>
                  <a:srgbClr val="660066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9" name="직사각형 15"/>
            <p:cNvSpPr/>
            <p:nvPr/>
          </p:nvSpPr>
          <p:spPr>
            <a:xfrm>
              <a:off x="2216114" y="4300394"/>
              <a:ext cx="32152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baseline="0" dirty="0" smtClean="0">
                  <a:solidFill>
                    <a:srgbClr val="660066"/>
                  </a:solidFill>
                  <a:latin typeface="Arial Black"/>
                  <a:cs typeface="Arial Black"/>
                </a:rPr>
                <a:t>7</a:t>
              </a:r>
              <a:endParaRPr lang="ko-KR" altLang="en-US" sz="1600" b="1" dirty="0">
                <a:solidFill>
                  <a:srgbClr val="660066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60" name="직사각형 15"/>
            <p:cNvSpPr/>
            <p:nvPr/>
          </p:nvSpPr>
          <p:spPr>
            <a:xfrm>
              <a:off x="3244814" y="4186094"/>
              <a:ext cx="32152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baseline="0" dirty="0">
                  <a:solidFill>
                    <a:srgbClr val="660066"/>
                  </a:solidFill>
                  <a:latin typeface="Arial Black"/>
                  <a:cs typeface="Arial Black"/>
                </a:rPr>
                <a:t>8</a:t>
              </a:r>
              <a:endParaRPr lang="ko-KR" altLang="en-US" sz="1600" b="1" dirty="0">
                <a:solidFill>
                  <a:srgbClr val="660066"/>
                </a:solidFill>
                <a:latin typeface="Arial Black"/>
                <a:cs typeface="Arial Black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643194" y="1950894"/>
            <a:ext cx="2304142" cy="2546410"/>
            <a:chOff x="1643194" y="2281094"/>
            <a:chExt cx="2304142" cy="2546410"/>
          </a:xfrm>
        </p:grpSpPr>
        <p:sp>
          <p:nvSpPr>
            <p:cNvPr id="51" name="직사각형 15"/>
            <p:cNvSpPr/>
            <p:nvPr/>
          </p:nvSpPr>
          <p:spPr>
            <a:xfrm>
              <a:off x="1935294" y="2281094"/>
              <a:ext cx="4880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2000" b="1" i="1" baseline="0" dirty="0" smtClean="0">
                  <a:solidFill>
                    <a:srgbClr val="008000"/>
                  </a:solidFill>
                  <a:latin typeface="Lucida Grande"/>
                  <a:cs typeface="Lucida Grande"/>
                </a:rPr>
                <a:t>β</a:t>
              </a:r>
              <a:r>
                <a:rPr lang="en-US" altLang="ko-KR" sz="2000" b="1" dirty="0" smtClean="0">
                  <a:solidFill>
                    <a:srgbClr val="008000"/>
                  </a:solidFill>
                  <a:latin typeface="Lucida Grande"/>
                  <a:cs typeface="Lucida Grande"/>
                </a:rPr>
                <a:t>1</a:t>
              </a:r>
              <a:endParaRPr lang="ko-KR" altLang="en-US" sz="1600" b="1" dirty="0">
                <a:solidFill>
                  <a:srgbClr val="008000"/>
                </a:solidFill>
                <a:latin typeface="Lucida Grande"/>
                <a:cs typeface="Lucida Grande"/>
              </a:endParaRPr>
            </a:p>
          </p:txBody>
        </p:sp>
        <p:sp>
          <p:nvSpPr>
            <p:cNvPr id="62" name="직사각형 15"/>
            <p:cNvSpPr/>
            <p:nvPr/>
          </p:nvSpPr>
          <p:spPr>
            <a:xfrm>
              <a:off x="3294194" y="2471594"/>
              <a:ext cx="4880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2000" b="1" i="1" baseline="0" dirty="0" smtClean="0">
                  <a:solidFill>
                    <a:srgbClr val="008000"/>
                  </a:solidFill>
                  <a:latin typeface="Lucida Grande"/>
                  <a:cs typeface="Lucida Grande"/>
                </a:rPr>
                <a:t>β</a:t>
              </a:r>
              <a:r>
                <a:rPr lang="en-US" altLang="ko-KR" sz="2000" b="1" dirty="0" smtClean="0">
                  <a:solidFill>
                    <a:srgbClr val="008000"/>
                  </a:solidFill>
                  <a:latin typeface="Lucida Grande"/>
                  <a:cs typeface="Lucida Grande"/>
                </a:rPr>
                <a:t>2</a:t>
              </a:r>
              <a:endParaRPr lang="ko-KR" altLang="en-US" sz="1600" b="1" dirty="0">
                <a:solidFill>
                  <a:srgbClr val="008000"/>
                </a:solidFill>
                <a:latin typeface="Lucida Grande"/>
                <a:cs typeface="Lucida Grande"/>
              </a:endParaRPr>
            </a:p>
          </p:txBody>
        </p:sp>
        <p:sp>
          <p:nvSpPr>
            <p:cNvPr id="63" name="직사각형 15"/>
            <p:cNvSpPr/>
            <p:nvPr/>
          </p:nvSpPr>
          <p:spPr>
            <a:xfrm>
              <a:off x="2786194" y="2941494"/>
              <a:ext cx="4880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2000" b="1" i="1" baseline="0" dirty="0" smtClean="0">
                  <a:solidFill>
                    <a:srgbClr val="008000"/>
                  </a:solidFill>
                  <a:latin typeface="Lucida Grande"/>
                  <a:cs typeface="Lucida Grande"/>
                </a:rPr>
                <a:t>β</a:t>
              </a:r>
              <a:r>
                <a:rPr lang="en-US" altLang="ko-KR" sz="2000" b="1" dirty="0" smtClean="0">
                  <a:solidFill>
                    <a:srgbClr val="008000"/>
                  </a:solidFill>
                  <a:latin typeface="Lucida Grande"/>
                  <a:cs typeface="Lucida Grande"/>
                </a:rPr>
                <a:t>3</a:t>
              </a:r>
              <a:endParaRPr lang="ko-KR" altLang="en-US" sz="1600" b="1" dirty="0">
                <a:solidFill>
                  <a:srgbClr val="008000"/>
                </a:solidFill>
                <a:latin typeface="Lucida Grande"/>
                <a:cs typeface="Lucida Grande"/>
              </a:endParaRPr>
            </a:p>
          </p:txBody>
        </p:sp>
        <p:sp>
          <p:nvSpPr>
            <p:cNvPr id="64" name="직사각형 15"/>
            <p:cNvSpPr/>
            <p:nvPr/>
          </p:nvSpPr>
          <p:spPr>
            <a:xfrm>
              <a:off x="1643194" y="3614594"/>
              <a:ext cx="4880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2000" b="1" i="1" baseline="0" dirty="0" smtClean="0">
                  <a:solidFill>
                    <a:srgbClr val="008000"/>
                  </a:solidFill>
                  <a:latin typeface="Lucida Grande"/>
                  <a:cs typeface="Lucida Grande"/>
                </a:rPr>
                <a:t>β</a:t>
              </a:r>
              <a:r>
                <a:rPr lang="en-US" altLang="ko-KR" sz="2000" b="1" dirty="0">
                  <a:solidFill>
                    <a:srgbClr val="008000"/>
                  </a:solidFill>
                  <a:latin typeface="Lucida Grande"/>
                  <a:cs typeface="Lucida Grande"/>
                </a:rPr>
                <a:t>4</a:t>
              </a:r>
              <a:endParaRPr lang="ko-KR" altLang="en-US" sz="1600" b="1" dirty="0">
                <a:solidFill>
                  <a:srgbClr val="008000"/>
                </a:solidFill>
                <a:latin typeface="Lucida Grande"/>
                <a:cs typeface="Lucida Grande"/>
              </a:endParaRPr>
            </a:p>
          </p:txBody>
        </p:sp>
        <p:sp>
          <p:nvSpPr>
            <p:cNvPr id="65" name="직사각형 15"/>
            <p:cNvSpPr/>
            <p:nvPr/>
          </p:nvSpPr>
          <p:spPr>
            <a:xfrm>
              <a:off x="2582994" y="3817794"/>
              <a:ext cx="4880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2000" b="1" i="1" baseline="0" dirty="0" smtClean="0">
                  <a:solidFill>
                    <a:srgbClr val="008000"/>
                  </a:solidFill>
                  <a:latin typeface="Lucida Grande"/>
                  <a:cs typeface="Lucida Grande"/>
                </a:rPr>
                <a:t>β</a:t>
              </a:r>
              <a:r>
                <a:rPr lang="en-US" altLang="ko-KR" sz="2000" b="1" dirty="0" smtClean="0">
                  <a:solidFill>
                    <a:srgbClr val="008000"/>
                  </a:solidFill>
                  <a:latin typeface="Lucida Grande"/>
                  <a:cs typeface="Lucida Grande"/>
                </a:rPr>
                <a:t>5</a:t>
              </a:r>
              <a:endParaRPr lang="ko-KR" altLang="en-US" sz="1600" b="1" dirty="0">
                <a:solidFill>
                  <a:srgbClr val="008000"/>
                </a:solidFill>
                <a:latin typeface="Lucida Grande"/>
                <a:cs typeface="Lucida Grande"/>
              </a:endParaRPr>
            </a:p>
          </p:txBody>
        </p:sp>
        <p:sp>
          <p:nvSpPr>
            <p:cNvPr id="66" name="직사각형 15"/>
            <p:cNvSpPr/>
            <p:nvPr/>
          </p:nvSpPr>
          <p:spPr>
            <a:xfrm>
              <a:off x="3459294" y="3551094"/>
              <a:ext cx="4880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2000" b="1" i="1" baseline="0" dirty="0" smtClean="0">
                  <a:solidFill>
                    <a:srgbClr val="008000"/>
                  </a:solidFill>
                  <a:latin typeface="Lucida Grande"/>
                  <a:cs typeface="Lucida Grande"/>
                </a:rPr>
                <a:t>β</a:t>
              </a:r>
              <a:r>
                <a:rPr lang="en-US" altLang="ko-KR" sz="2000" b="1" dirty="0">
                  <a:solidFill>
                    <a:srgbClr val="008000"/>
                  </a:solidFill>
                  <a:latin typeface="Lucida Grande"/>
                  <a:cs typeface="Lucida Grande"/>
                </a:rPr>
                <a:t>6</a:t>
              </a:r>
              <a:endParaRPr lang="ko-KR" altLang="en-US" sz="1600" b="1" dirty="0">
                <a:solidFill>
                  <a:srgbClr val="008000"/>
                </a:solidFill>
                <a:latin typeface="Lucida Grande"/>
                <a:cs typeface="Lucida Grande"/>
              </a:endParaRPr>
            </a:p>
          </p:txBody>
        </p:sp>
        <p:sp>
          <p:nvSpPr>
            <p:cNvPr id="67" name="직사각형 15"/>
            <p:cNvSpPr/>
            <p:nvPr/>
          </p:nvSpPr>
          <p:spPr>
            <a:xfrm>
              <a:off x="1960694" y="4427394"/>
              <a:ext cx="4880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2000" b="1" i="1" baseline="0" dirty="0" smtClean="0">
                  <a:solidFill>
                    <a:srgbClr val="008000"/>
                  </a:solidFill>
                  <a:latin typeface="Lucida Grande"/>
                  <a:cs typeface="Lucida Grande"/>
                </a:rPr>
                <a:t>β</a:t>
              </a:r>
              <a:r>
                <a:rPr lang="en-US" altLang="ko-KR" sz="2000" b="1" dirty="0" smtClean="0">
                  <a:solidFill>
                    <a:srgbClr val="008000"/>
                  </a:solidFill>
                  <a:latin typeface="Lucida Grande"/>
                  <a:cs typeface="Lucida Grande"/>
                </a:rPr>
                <a:t>7</a:t>
              </a:r>
              <a:endParaRPr lang="ko-KR" altLang="en-US" sz="1600" b="1" dirty="0">
                <a:solidFill>
                  <a:srgbClr val="008000"/>
                </a:solidFill>
                <a:latin typeface="Lucida Grande"/>
                <a:cs typeface="Lucida Grande"/>
              </a:endParaRPr>
            </a:p>
          </p:txBody>
        </p:sp>
        <p:sp>
          <p:nvSpPr>
            <p:cNvPr id="68" name="직사각형 15"/>
            <p:cNvSpPr/>
            <p:nvPr/>
          </p:nvSpPr>
          <p:spPr>
            <a:xfrm>
              <a:off x="3408494" y="4274994"/>
              <a:ext cx="4880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2000" b="1" i="1" baseline="0" dirty="0" smtClean="0">
                  <a:solidFill>
                    <a:srgbClr val="008000"/>
                  </a:solidFill>
                  <a:latin typeface="Lucida Grande"/>
                  <a:cs typeface="Lucida Grande"/>
                </a:rPr>
                <a:t>β</a:t>
              </a:r>
              <a:r>
                <a:rPr lang="en-US" altLang="ko-KR" sz="2000" b="1" dirty="0" smtClean="0">
                  <a:solidFill>
                    <a:srgbClr val="008000"/>
                  </a:solidFill>
                  <a:latin typeface="Lucida Grande"/>
                  <a:cs typeface="Lucida Grande"/>
                </a:rPr>
                <a:t>8</a:t>
              </a:r>
              <a:endParaRPr lang="ko-KR" altLang="en-US" sz="1600" b="1" dirty="0">
                <a:solidFill>
                  <a:srgbClr val="008000"/>
                </a:solidFill>
                <a:latin typeface="Lucida Grande"/>
                <a:cs typeface="Lucida Grande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2076499" y="1950894"/>
            <a:ext cx="1540637" cy="2368610"/>
            <a:chOff x="2076499" y="2281094"/>
            <a:chExt cx="1540637" cy="2368610"/>
          </a:xfrm>
        </p:grpSpPr>
        <p:sp>
          <p:nvSpPr>
            <p:cNvPr id="71" name="직사각형 15"/>
            <p:cNvSpPr/>
            <p:nvPr/>
          </p:nvSpPr>
          <p:spPr>
            <a:xfrm>
              <a:off x="2571799" y="2281094"/>
              <a:ext cx="60083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2000" b="1" i="1" baseline="0" dirty="0" smtClean="0">
                  <a:solidFill>
                    <a:srgbClr val="0000FF"/>
                  </a:solidFill>
                  <a:latin typeface="Lucida Grande"/>
                  <a:cs typeface="Lucida Grande"/>
                </a:rPr>
                <a:t>β</a:t>
              </a:r>
              <a:r>
                <a:rPr lang="en-US" altLang="ko-KR" sz="2000" b="1" dirty="0" smtClean="0">
                  <a:solidFill>
                    <a:srgbClr val="0000FF"/>
                  </a:solidFill>
                  <a:latin typeface="Lucida Grande"/>
                  <a:cs typeface="Lucida Grande"/>
                </a:rPr>
                <a:t>12</a:t>
              </a:r>
              <a:endParaRPr lang="ko-KR" altLang="en-US" sz="1600" b="1" dirty="0">
                <a:solidFill>
                  <a:srgbClr val="0000FF"/>
                </a:solidFill>
                <a:latin typeface="Lucida Grande"/>
                <a:cs typeface="Lucida Grande"/>
              </a:endParaRPr>
            </a:p>
          </p:txBody>
        </p:sp>
        <p:sp>
          <p:nvSpPr>
            <p:cNvPr id="72" name="직사각형 15"/>
            <p:cNvSpPr/>
            <p:nvPr/>
          </p:nvSpPr>
          <p:spPr>
            <a:xfrm>
              <a:off x="2076499" y="2687494"/>
              <a:ext cx="60083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2000" b="1" i="1" baseline="0" dirty="0" smtClean="0">
                  <a:solidFill>
                    <a:srgbClr val="0000FF"/>
                  </a:solidFill>
                  <a:latin typeface="Lucida Grande"/>
                  <a:cs typeface="Lucida Grande"/>
                </a:rPr>
                <a:t>β</a:t>
              </a:r>
              <a:r>
                <a:rPr lang="en-US" altLang="ko-KR" sz="2000" b="1" dirty="0" smtClean="0">
                  <a:solidFill>
                    <a:srgbClr val="0000FF"/>
                  </a:solidFill>
                  <a:latin typeface="Lucida Grande"/>
                  <a:cs typeface="Lucida Grande"/>
                </a:rPr>
                <a:t>13</a:t>
              </a:r>
              <a:endParaRPr lang="ko-KR" altLang="en-US" sz="1600" b="1" dirty="0">
                <a:solidFill>
                  <a:srgbClr val="0000FF"/>
                </a:solidFill>
                <a:latin typeface="Lucida Grande"/>
                <a:cs typeface="Lucida Grande"/>
              </a:endParaRPr>
            </a:p>
          </p:txBody>
        </p:sp>
        <p:sp>
          <p:nvSpPr>
            <p:cNvPr id="73" name="직사각형 15"/>
            <p:cNvSpPr/>
            <p:nvPr/>
          </p:nvSpPr>
          <p:spPr>
            <a:xfrm>
              <a:off x="2876599" y="2763694"/>
              <a:ext cx="60083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2000" b="1" i="1" baseline="0" dirty="0" smtClean="0">
                  <a:solidFill>
                    <a:srgbClr val="0000FF"/>
                  </a:solidFill>
                  <a:latin typeface="Lucida Grande"/>
                  <a:cs typeface="Lucida Grande"/>
                </a:rPr>
                <a:t>β</a:t>
              </a:r>
              <a:r>
                <a:rPr lang="en-US" altLang="ko-KR" sz="2000" b="1" dirty="0">
                  <a:solidFill>
                    <a:srgbClr val="0000FF"/>
                  </a:solidFill>
                  <a:latin typeface="Lucida Grande"/>
                  <a:cs typeface="Lucida Grande"/>
                </a:rPr>
                <a:t>2</a:t>
              </a:r>
              <a:r>
                <a:rPr lang="en-US" altLang="ko-KR" sz="2000" b="1" dirty="0" smtClean="0">
                  <a:solidFill>
                    <a:srgbClr val="0000FF"/>
                  </a:solidFill>
                  <a:latin typeface="Lucida Grande"/>
                  <a:cs typeface="Lucida Grande"/>
                </a:rPr>
                <a:t>3</a:t>
              </a:r>
              <a:endParaRPr lang="ko-KR" altLang="en-US" sz="1600" b="1" dirty="0">
                <a:solidFill>
                  <a:srgbClr val="0000FF"/>
                </a:solidFill>
                <a:latin typeface="Lucida Grande"/>
                <a:cs typeface="Lucida Grande"/>
              </a:endParaRPr>
            </a:p>
          </p:txBody>
        </p:sp>
        <p:sp>
          <p:nvSpPr>
            <p:cNvPr id="74" name="직사각형 15"/>
            <p:cNvSpPr/>
            <p:nvPr/>
          </p:nvSpPr>
          <p:spPr>
            <a:xfrm>
              <a:off x="2368599" y="3068494"/>
              <a:ext cx="60083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2000" b="1" i="1" baseline="0" dirty="0" smtClean="0">
                  <a:solidFill>
                    <a:srgbClr val="0000FF"/>
                  </a:solidFill>
                  <a:latin typeface="Lucida Grande"/>
                  <a:cs typeface="Lucida Grande"/>
                </a:rPr>
                <a:t>β</a:t>
              </a:r>
              <a:r>
                <a:rPr lang="en-US" altLang="ko-KR" sz="2000" b="1" dirty="0" smtClean="0">
                  <a:solidFill>
                    <a:srgbClr val="0000FF"/>
                  </a:solidFill>
                  <a:latin typeface="Lucida Grande"/>
                  <a:cs typeface="Lucida Grande"/>
                </a:rPr>
                <a:t>35</a:t>
              </a:r>
              <a:endParaRPr lang="ko-KR" altLang="en-US" sz="1600" b="1" dirty="0">
                <a:solidFill>
                  <a:srgbClr val="0000FF"/>
                </a:solidFill>
                <a:latin typeface="Lucida Grande"/>
                <a:cs typeface="Lucida Grande"/>
              </a:endParaRPr>
            </a:p>
          </p:txBody>
        </p:sp>
        <p:sp>
          <p:nvSpPr>
            <p:cNvPr id="75" name="직사각형 15"/>
            <p:cNvSpPr/>
            <p:nvPr/>
          </p:nvSpPr>
          <p:spPr>
            <a:xfrm>
              <a:off x="2165399" y="3398694"/>
              <a:ext cx="60083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2000" b="1" i="1" baseline="0" dirty="0" smtClean="0">
                  <a:solidFill>
                    <a:srgbClr val="0000FF"/>
                  </a:solidFill>
                  <a:latin typeface="Lucida Grande"/>
                  <a:cs typeface="Lucida Grande"/>
                </a:rPr>
                <a:t>β</a:t>
              </a:r>
              <a:r>
                <a:rPr lang="en-US" altLang="ko-KR" sz="2000" b="1" dirty="0">
                  <a:solidFill>
                    <a:srgbClr val="0000FF"/>
                  </a:solidFill>
                  <a:latin typeface="Lucida Grande"/>
                  <a:cs typeface="Lucida Grande"/>
                </a:rPr>
                <a:t>4</a:t>
              </a:r>
              <a:r>
                <a:rPr lang="en-US" altLang="ko-KR" sz="2000" b="1" dirty="0" smtClean="0">
                  <a:solidFill>
                    <a:srgbClr val="0000FF"/>
                  </a:solidFill>
                  <a:latin typeface="Lucida Grande"/>
                  <a:cs typeface="Lucida Grande"/>
                </a:rPr>
                <a:t>5</a:t>
              </a:r>
              <a:endParaRPr lang="ko-KR" altLang="en-US" sz="1600" b="1" dirty="0">
                <a:solidFill>
                  <a:srgbClr val="0000FF"/>
                </a:solidFill>
                <a:latin typeface="Lucida Grande"/>
                <a:cs typeface="Lucida Grande"/>
              </a:endParaRPr>
            </a:p>
          </p:txBody>
        </p:sp>
        <p:sp>
          <p:nvSpPr>
            <p:cNvPr id="76" name="직사각형 15"/>
            <p:cNvSpPr/>
            <p:nvPr/>
          </p:nvSpPr>
          <p:spPr>
            <a:xfrm>
              <a:off x="2762299" y="3385994"/>
              <a:ext cx="60083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2000" b="1" i="1" baseline="0" dirty="0" smtClean="0">
                  <a:solidFill>
                    <a:srgbClr val="0000FF"/>
                  </a:solidFill>
                  <a:latin typeface="Lucida Grande"/>
                  <a:cs typeface="Lucida Grande"/>
                </a:rPr>
                <a:t>β</a:t>
              </a:r>
              <a:r>
                <a:rPr lang="en-US" altLang="ko-KR" sz="2000" b="1" dirty="0" smtClean="0">
                  <a:solidFill>
                    <a:srgbClr val="0000FF"/>
                  </a:solidFill>
                  <a:latin typeface="Lucida Grande"/>
                  <a:cs typeface="Lucida Grande"/>
                </a:rPr>
                <a:t>56</a:t>
              </a:r>
              <a:endParaRPr lang="ko-KR" altLang="en-US" sz="1600" b="1" dirty="0">
                <a:solidFill>
                  <a:srgbClr val="0000FF"/>
                </a:solidFill>
                <a:latin typeface="Lucida Grande"/>
                <a:cs typeface="Lucida Grande"/>
              </a:endParaRPr>
            </a:p>
          </p:txBody>
        </p:sp>
        <p:sp>
          <p:nvSpPr>
            <p:cNvPr id="77" name="직사각형 15"/>
            <p:cNvSpPr/>
            <p:nvPr/>
          </p:nvSpPr>
          <p:spPr>
            <a:xfrm>
              <a:off x="2165399" y="3830494"/>
              <a:ext cx="60083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2000" b="1" i="1" baseline="0" dirty="0" smtClean="0">
                  <a:solidFill>
                    <a:srgbClr val="0000FF"/>
                  </a:solidFill>
                  <a:latin typeface="Lucida Grande"/>
                  <a:cs typeface="Lucida Grande"/>
                </a:rPr>
                <a:t>β</a:t>
              </a:r>
              <a:r>
                <a:rPr lang="en-US" altLang="ko-KR" sz="2000" b="1" dirty="0" smtClean="0">
                  <a:solidFill>
                    <a:srgbClr val="0000FF"/>
                  </a:solidFill>
                  <a:latin typeface="Lucida Grande"/>
                  <a:cs typeface="Lucida Grande"/>
                </a:rPr>
                <a:t>57</a:t>
              </a:r>
              <a:endParaRPr lang="ko-KR" altLang="en-US" sz="1600" b="1" dirty="0">
                <a:solidFill>
                  <a:srgbClr val="0000FF"/>
                </a:solidFill>
                <a:latin typeface="Lucida Grande"/>
                <a:cs typeface="Lucida Grande"/>
              </a:endParaRPr>
            </a:p>
          </p:txBody>
        </p:sp>
        <p:sp>
          <p:nvSpPr>
            <p:cNvPr id="78" name="직사각형 15"/>
            <p:cNvSpPr/>
            <p:nvPr/>
          </p:nvSpPr>
          <p:spPr>
            <a:xfrm>
              <a:off x="2647999" y="4249594"/>
              <a:ext cx="60083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2000" b="1" i="1" baseline="0" dirty="0" smtClean="0">
                  <a:solidFill>
                    <a:srgbClr val="0000FF"/>
                  </a:solidFill>
                  <a:latin typeface="Lucida Grande"/>
                  <a:cs typeface="Lucida Grande"/>
                </a:rPr>
                <a:t>β</a:t>
              </a:r>
              <a:r>
                <a:rPr lang="en-US" altLang="ko-KR" sz="2000" b="1" dirty="0" smtClean="0">
                  <a:solidFill>
                    <a:srgbClr val="0000FF"/>
                  </a:solidFill>
                  <a:latin typeface="Lucida Grande"/>
                  <a:cs typeface="Lucida Grande"/>
                </a:rPr>
                <a:t>78</a:t>
              </a:r>
              <a:endParaRPr lang="ko-KR" altLang="en-US" sz="1600" b="1" dirty="0">
                <a:solidFill>
                  <a:srgbClr val="0000FF"/>
                </a:solidFill>
                <a:latin typeface="Lucida Grande"/>
                <a:cs typeface="Lucida Grande"/>
              </a:endParaRPr>
            </a:p>
          </p:txBody>
        </p:sp>
        <p:sp>
          <p:nvSpPr>
            <p:cNvPr id="79" name="직사각형 15"/>
            <p:cNvSpPr/>
            <p:nvPr/>
          </p:nvSpPr>
          <p:spPr>
            <a:xfrm>
              <a:off x="3016299" y="3881294"/>
              <a:ext cx="60083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2000" b="1" i="1" baseline="0" dirty="0" smtClean="0">
                  <a:solidFill>
                    <a:srgbClr val="0000FF"/>
                  </a:solidFill>
                  <a:latin typeface="Lucida Grande"/>
                  <a:cs typeface="Lucida Grande"/>
                </a:rPr>
                <a:t>β</a:t>
              </a:r>
              <a:r>
                <a:rPr lang="en-US" altLang="ko-KR" sz="2000" b="1" dirty="0">
                  <a:solidFill>
                    <a:srgbClr val="0000FF"/>
                  </a:solidFill>
                  <a:latin typeface="Lucida Grande"/>
                  <a:cs typeface="Lucida Grande"/>
                </a:rPr>
                <a:t>5</a:t>
              </a:r>
              <a:r>
                <a:rPr lang="en-US" altLang="ko-KR" sz="2000" b="1" dirty="0" smtClean="0">
                  <a:solidFill>
                    <a:srgbClr val="0000FF"/>
                  </a:solidFill>
                  <a:latin typeface="Lucida Grande"/>
                  <a:cs typeface="Lucida Grande"/>
                </a:rPr>
                <a:t>8</a:t>
              </a:r>
              <a:endParaRPr lang="ko-KR" altLang="en-US" sz="1600" b="1" dirty="0">
                <a:solidFill>
                  <a:srgbClr val="0000FF"/>
                </a:solidFill>
                <a:latin typeface="Lucida Grande"/>
                <a:cs typeface="Lucida Grande"/>
              </a:endParaRPr>
            </a:p>
          </p:txBody>
        </p:sp>
      </p:grpSp>
      <p:sp>
        <p:nvSpPr>
          <p:cNvPr id="88" name="직사각형 15"/>
          <p:cNvSpPr/>
          <p:nvPr/>
        </p:nvSpPr>
        <p:spPr>
          <a:xfrm>
            <a:off x="3384471" y="4605194"/>
            <a:ext cx="58358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2200" b="1" i="1" baseline="0" dirty="0" smtClean="0">
                <a:solidFill>
                  <a:srgbClr val="008000"/>
                </a:solidFill>
                <a:latin typeface="Lucida Grande"/>
                <a:cs typeface="Lucida Grande"/>
              </a:rPr>
              <a:t>β</a:t>
            </a:r>
            <a:r>
              <a:rPr lang="en-US" altLang="ko-KR" sz="2200" b="1" i="1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i</a:t>
            </a:r>
            <a:r>
              <a:rPr lang="en-US" altLang="ko-KR" sz="2200" b="1" baseline="0" dirty="0" smtClean="0">
                <a:solidFill>
                  <a:srgbClr val="008000"/>
                </a:solidFill>
                <a:latin typeface="Lucida Grande"/>
                <a:ea typeface="Wingdings"/>
                <a:cs typeface="Lucida Grande"/>
                <a:sym typeface="Wingdings"/>
              </a:rPr>
              <a:t></a:t>
            </a:r>
            <a:endParaRPr lang="ko-KR" altLang="en-US" sz="2200" b="1" baseline="0" dirty="0">
              <a:solidFill>
                <a:srgbClr val="008000"/>
              </a:solidFill>
              <a:latin typeface="Lucida Grande"/>
              <a:cs typeface="Lucida Grande"/>
            </a:endParaRPr>
          </a:p>
        </p:txBody>
      </p:sp>
      <p:sp>
        <p:nvSpPr>
          <p:cNvPr id="92" name="직사각형 15"/>
          <p:cNvSpPr/>
          <p:nvPr/>
        </p:nvSpPr>
        <p:spPr>
          <a:xfrm>
            <a:off x="6031614" y="4655994"/>
            <a:ext cx="64622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2200" b="1" i="1" baseline="0" dirty="0" smtClean="0">
                <a:solidFill>
                  <a:srgbClr val="3366FF"/>
                </a:solidFill>
                <a:latin typeface="Lucida Grande"/>
                <a:cs typeface="Lucida Grande"/>
              </a:rPr>
              <a:t>β</a:t>
            </a:r>
            <a:r>
              <a:rPr lang="en-US" altLang="ko-KR" sz="2200" b="1" i="1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ij</a:t>
            </a:r>
            <a:r>
              <a:rPr lang="en-US" altLang="ko-KR" sz="2200" baseline="0" dirty="0" smtClean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ko-KR" altLang="en-US" sz="2200" baseline="0" dirty="0">
              <a:solidFill>
                <a:srgbClr val="3366FF"/>
              </a:solidFill>
              <a:latin typeface="Arial Black"/>
              <a:cs typeface="Arial Black"/>
            </a:endParaRP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800" y="4508500"/>
            <a:ext cx="1066800" cy="793262"/>
          </a:xfrm>
          <a:prstGeom prst="rect">
            <a:avLst/>
          </a:prstGeom>
        </p:spPr>
      </p:pic>
      <p:grpSp>
        <p:nvGrpSpPr>
          <p:cNvPr id="95" name="Group 94"/>
          <p:cNvGrpSpPr/>
          <p:nvPr/>
        </p:nvGrpSpPr>
        <p:grpSpPr>
          <a:xfrm>
            <a:off x="2108200" y="4445000"/>
            <a:ext cx="480236" cy="660400"/>
            <a:chOff x="2146300" y="4559300"/>
            <a:chExt cx="480236" cy="660400"/>
          </a:xfrm>
        </p:grpSpPr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46300" y="4559300"/>
              <a:ext cx="194235" cy="660400"/>
            </a:xfrm>
            <a:prstGeom prst="rect">
              <a:avLst/>
            </a:prstGeom>
          </p:spPr>
        </p:pic>
        <p:sp>
          <p:nvSpPr>
            <p:cNvPr id="97" name="직사각형 15"/>
            <p:cNvSpPr/>
            <p:nvPr/>
          </p:nvSpPr>
          <p:spPr>
            <a:xfrm>
              <a:off x="2211589" y="4694094"/>
              <a:ext cx="414947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2200" b="1" i="1" baseline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β</a:t>
              </a:r>
              <a:endParaRPr lang="ko-KR" altLang="en-US" sz="2200" b="1" i="1" baseline="0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98" name="Picture 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2300" y="1885100"/>
            <a:ext cx="696469" cy="83576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3500" y="4597400"/>
            <a:ext cx="2334736" cy="9779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6700" y="4699001"/>
            <a:ext cx="1651000" cy="38768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600" y="4584700"/>
            <a:ext cx="1384300" cy="50042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3000" y="1930400"/>
            <a:ext cx="825500" cy="685800"/>
          </a:xfrm>
          <a:prstGeom prst="rect">
            <a:avLst/>
          </a:prstGeom>
        </p:spPr>
      </p:pic>
      <p:sp>
        <p:nvSpPr>
          <p:cNvPr id="91" name="Rectangle 90"/>
          <p:cNvSpPr/>
          <p:nvPr/>
        </p:nvSpPr>
        <p:spPr bwMode="auto">
          <a:xfrm>
            <a:off x="1079500" y="1892300"/>
            <a:ext cx="901700" cy="838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94" name="Rectangle 93"/>
          <p:cNvSpPr/>
          <p:nvPr/>
        </p:nvSpPr>
        <p:spPr bwMode="auto">
          <a:xfrm>
            <a:off x="1066800" y="4648200"/>
            <a:ext cx="3556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05" name="Rectangle 104"/>
          <p:cNvSpPr/>
          <p:nvPr/>
        </p:nvSpPr>
        <p:spPr bwMode="auto">
          <a:xfrm>
            <a:off x="4305300" y="4686300"/>
            <a:ext cx="330200" cy="355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07" name="Rectangle 106"/>
          <p:cNvSpPr/>
          <p:nvPr/>
        </p:nvSpPr>
        <p:spPr bwMode="auto">
          <a:xfrm>
            <a:off x="7099300" y="4711700"/>
            <a:ext cx="406400" cy="355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0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4" grpId="0" animBg="1"/>
      <p:bldP spid="105" grpId="0" animBg="1"/>
      <p:bldP spid="10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Parameterization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6800" y="1137600"/>
            <a:ext cx="8229600" cy="4761820"/>
          </a:xfrm>
        </p:spPr>
        <p:txBody>
          <a:bodyPr/>
          <a:lstStyle/>
          <a:p>
            <a:r>
              <a:rPr lang="en-US" altLang="ko-KR" b="1" dirty="0" smtClean="0"/>
              <a:t>Assume the </a:t>
            </a:r>
            <a:r>
              <a:rPr lang="en-US" altLang="ko-KR" b="1" dirty="0" smtClean="0">
                <a:solidFill>
                  <a:srgbClr val="800000"/>
                </a:solidFill>
              </a:rPr>
              <a:t>similarity function</a:t>
            </a:r>
            <a:r>
              <a:rPr lang="en-US" altLang="ko-KR" b="1" dirty="0" smtClean="0"/>
              <a:t> is </a:t>
            </a:r>
            <a:r>
              <a:rPr lang="en-US" altLang="ko-KR" b="1" dirty="0" smtClean="0">
                <a:solidFill>
                  <a:srgbClr val="800000"/>
                </a:solidFill>
              </a:rPr>
              <a:t>the dot product of two attributes</a:t>
            </a:r>
            <a:r>
              <a:rPr lang="en-US" altLang="ko-KR" b="1" dirty="0" smtClean="0"/>
              <a:t>:  </a:t>
            </a:r>
          </a:p>
          <a:p>
            <a:pPr marL="344487" lvl="1" indent="0">
              <a:buNone/>
            </a:pPr>
            <a:endParaRPr lang="en-US" altLang="ko-KR" dirty="0"/>
          </a:p>
          <a:p>
            <a:pPr lvl="1"/>
            <a:r>
              <a:rPr lang="en-US" altLang="ko-KR" dirty="0" smtClean="0"/>
              <a:t>Then, the </a:t>
            </a:r>
            <a:r>
              <a:rPr lang="en-US" altLang="ko-KR" dirty="0"/>
              <a:t>attributes of the model graph </a:t>
            </a:r>
            <a:r>
              <a:rPr lang="en-US" altLang="ko-KR" dirty="0" smtClean="0"/>
              <a:t>can </a:t>
            </a:r>
            <a:r>
              <a:rPr lang="en-US" altLang="ko-KR" dirty="0"/>
              <a:t>be factored </a:t>
            </a:r>
            <a:r>
              <a:rPr lang="en-US" altLang="ko-KR" dirty="0" smtClean="0"/>
              <a:t>out and combined with the weights: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900" y="1917699"/>
            <a:ext cx="6527800" cy="626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00" y="3162301"/>
            <a:ext cx="6934200" cy="1139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0500" y="4292600"/>
            <a:ext cx="4445000" cy="8236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0500" y="5130800"/>
            <a:ext cx="3098800" cy="54508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8600" y="5943600"/>
            <a:ext cx="1955800" cy="526905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2742044" y="5544916"/>
            <a:ext cx="3502917" cy="338554"/>
            <a:chOff x="2742044" y="5544916"/>
            <a:chExt cx="3502917" cy="338554"/>
          </a:xfrm>
        </p:grpSpPr>
        <p:sp>
          <p:nvSpPr>
            <p:cNvPr id="32" name="직사각형 15"/>
            <p:cNvSpPr/>
            <p:nvPr/>
          </p:nvSpPr>
          <p:spPr>
            <a:xfrm>
              <a:off x="4792220" y="5544916"/>
              <a:ext cx="14527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baseline="0" dirty="0" smtClean="0">
                  <a:solidFill>
                    <a:srgbClr val="000000"/>
                  </a:solidFill>
                  <a:latin typeface="+mj-lt"/>
                </a:rPr>
                <a:t>Feature map</a:t>
              </a:r>
              <a:endParaRPr lang="en-US" altLang="ko-KR" sz="1600" b="1" baseline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3" name="직사각형 15"/>
            <p:cNvSpPr/>
            <p:nvPr/>
          </p:nvSpPr>
          <p:spPr>
            <a:xfrm>
              <a:off x="2742044" y="5544916"/>
              <a:ext cx="208051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baseline="0" dirty="0" smtClean="0">
                  <a:solidFill>
                    <a:srgbClr val="FF0000"/>
                  </a:solidFill>
                  <a:latin typeface="+mj-lt"/>
                </a:rPr>
                <a:t>Model and weights</a:t>
              </a:r>
              <a:endParaRPr lang="en-US" altLang="ko-KR" sz="1600" b="1" baseline="0" dirty="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 bwMode="auto">
            <a:xfrm>
              <a:off x="3281226" y="5587828"/>
              <a:ext cx="1413149" cy="17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>
              <a:off x="4902200" y="5587828"/>
              <a:ext cx="965201" cy="17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1" name="Straight Connector 40"/>
          <p:cNvCxnSpPr/>
          <p:nvPr/>
        </p:nvCxnSpPr>
        <p:spPr bwMode="auto">
          <a:xfrm>
            <a:off x="3285252" y="6337128"/>
            <a:ext cx="338297" cy="17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84950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3200" y="1306800"/>
            <a:ext cx="8229600" cy="5232264"/>
          </a:xfrm>
        </p:spPr>
        <p:txBody>
          <a:bodyPr/>
          <a:lstStyle/>
          <a:p>
            <a:r>
              <a:rPr lang="en-US" altLang="ko-KR" b="1" dirty="0" smtClean="0"/>
              <a:t>Learned in the standard SSVM framework</a:t>
            </a:r>
          </a:p>
          <a:p>
            <a:pPr lvl="1"/>
            <a:r>
              <a:rPr lang="en-US" altLang="ko-KR" dirty="0"/>
              <a:t>Given training </a:t>
            </a:r>
            <a:r>
              <a:rPr lang="en-US" altLang="ko-KR" dirty="0" smtClean="0"/>
              <a:t>data                                             ,</a:t>
            </a:r>
          </a:p>
          <a:p>
            <a:pPr marL="344487" lvl="1" indent="0">
              <a:buNone/>
            </a:pPr>
            <a:endParaRPr lang="en-US" altLang="ko-KR" sz="800" b="1" dirty="0" smtClean="0"/>
          </a:p>
          <a:p>
            <a:pPr marL="344487" lvl="1" indent="0">
              <a:buNone/>
            </a:pPr>
            <a:r>
              <a:rPr lang="en-US" altLang="ko-KR" b="1" dirty="0" smtClean="0"/>
              <a:t>    </a:t>
            </a:r>
            <a:r>
              <a:rPr lang="en-US" altLang="ko-KR" dirty="0" smtClean="0"/>
              <a:t>Minimize</a:t>
            </a:r>
            <a:endParaRPr lang="en-US" altLang="ko-KR" dirty="0"/>
          </a:p>
          <a:p>
            <a:pPr lvl="1"/>
            <a:endParaRPr lang="en-US" altLang="ko-KR" sz="2000" dirty="0" smtClean="0"/>
          </a:p>
          <a:p>
            <a:pPr lvl="1"/>
            <a:endParaRPr lang="en-US" altLang="ko-KR" sz="900" dirty="0" smtClean="0"/>
          </a:p>
          <a:p>
            <a:pPr lvl="1"/>
            <a:endParaRPr lang="en-US" altLang="ko-KR" dirty="0" smtClean="0"/>
          </a:p>
          <a:p>
            <a:pPr lvl="2"/>
            <a:endParaRPr lang="en-US" altLang="ko-KR" sz="1200" dirty="0" smtClean="0"/>
          </a:p>
          <a:p>
            <a:pPr lvl="2"/>
            <a:r>
              <a:rPr lang="en-US" altLang="ko-KR" dirty="0" smtClean="0"/>
              <a:t>Predictor:</a:t>
            </a:r>
          </a:p>
          <a:p>
            <a:pPr lvl="2"/>
            <a:endParaRPr lang="en-US" altLang="ko-KR" sz="1200" b="1" dirty="0" smtClean="0"/>
          </a:p>
          <a:p>
            <a:pPr lvl="2"/>
            <a:r>
              <a:rPr lang="en-US" altLang="ko-KR" dirty="0" smtClean="0"/>
              <a:t>Loss function:</a:t>
            </a:r>
            <a:endParaRPr lang="en-US" altLang="ko-KR" sz="1800" dirty="0"/>
          </a:p>
          <a:p>
            <a:pPr lvl="2"/>
            <a:endParaRPr lang="en-US" altLang="ko-KR" sz="1200" dirty="0" smtClean="0"/>
          </a:p>
          <a:p>
            <a:pPr lvl="2"/>
            <a:r>
              <a:rPr lang="en-US" altLang="ko-KR" dirty="0" smtClean="0"/>
              <a:t>Regularization: </a:t>
            </a:r>
            <a:endParaRPr lang="en-US" altLang="ko-KR" dirty="0"/>
          </a:p>
          <a:p>
            <a:pPr lvl="1"/>
            <a:endParaRPr lang="en-US" altLang="ko-KR" sz="1200" b="1" dirty="0" smtClean="0"/>
          </a:p>
          <a:p>
            <a:pPr lvl="1"/>
            <a:r>
              <a:rPr lang="en-US" altLang="ko-KR" dirty="0" smtClean="0"/>
              <a:t>Optimization by </a:t>
            </a:r>
            <a:r>
              <a:rPr lang="en-US" dirty="0" smtClean="0"/>
              <a:t>the cutting </a:t>
            </a:r>
            <a:r>
              <a:rPr lang="en-US" dirty="0"/>
              <a:t>plane </a:t>
            </a:r>
            <a:r>
              <a:rPr lang="en-US" dirty="0" smtClean="0"/>
              <a:t>method</a:t>
            </a:r>
            <a:endParaRPr lang="en-US" dirty="0"/>
          </a:p>
          <a:p>
            <a:pPr lvl="2"/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Max-Margin Learning</a:t>
            </a:r>
            <a:endParaRPr lang="ko-KR" alt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9" y="2699922"/>
            <a:ext cx="6565901" cy="99577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73399" y="3937001"/>
            <a:ext cx="5257801" cy="647699"/>
            <a:chOff x="2755899" y="3441701"/>
            <a:chExt cx="5346701" cy="69736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8500" y="3441701"/>
              <a:ext cx="3594100" cy="69736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55899" y="3517900"/>
              <a:ext cx="1721555" cy="50800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0100" y="4521201"/>
            <a:ext cx="2690779" cy="6603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568700" y="5130801"/>
            <a:ext cx="1803400" cy="609599"/>
            <a:chOff x="3848100" y="5422900"/>
            <a:chExt cx="2120900" cy="65814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48100" y="5486401"/>
              <a:ext cx="956408" cy="53093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38700" y="5422900"/>
              <a:ext cx="1130300" cy="658149"/>
            </a:xfrm>
            <a:prstGeom prst="rect">
              <a:avLst/>
            </a:prstGeom>
          </p:spPr>
        </p:pic>
      </p:grpSp>
      <p:sp>
        <p:nvSpPr>
          <p:cNvPr id="18" name="직사각형 15"/>
          <p:cNvSpPr/>
          <p:nvPr/>
        </p:nvSpPr>
        <p:spPr>
          <a:xfrm>
            <a:off x="6045200" y="4718827"/>
            <a:ext cx="2895600" cy="307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baseline="0" dirty="0" smtClean="0">
                <a:latin typeface="+mj-lt"/>
              </a:rPr>
              <a:t>(Normalized Hamming loss)</a:t>
            </a:r>
            <a:endParaRPr lang="ko-KR" altLang="en-US" sz="1600" b="1" dirty="0">
              <a:latin typeface="+mj-lt"/>
            </a:endParaRPr>
          </a:p>
        </p:txBody>
      </p:sp>
      <p:sp>
        <p:nvSpPr>
          <p:cNvPr id="19" name="직사각형 15"/>
          <p:cNvSpPr/>
          <p:nvPr/>
        </p:nvSpPr>
        <p:spPr>
          <a:xfrm>
            <a:off x="6557959" y="6154516"/>
            <a:ext cx="20399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aseline="0" dirty="0" err="1" smtClean="0">
                <a:solidFill>
                  <a:srgbClr val="000000"/>
                </a:solidFill>
                <a:latin typeface="+mj-lt"/>
              </a:rPr>
              <a:t>Joachims</a:t>
            </a:r>
            <a:r>
              <a:rPr lang="en-US" altLang="ko-KR" sz="1600" baseline="0" dirty="0" smtClean="0">
                <a:solidFill>
                  <a:srgbClr val="000000"/>
                </a:solidFill>
                <a:latin typeface="+mj-lt"/>
              </a:rPr>
              <a:t> et al. ’09</a:t>
            </a:r>
            <a:endParaRPr lang="en-US" altLang="ko-KR" sz="1600" baseline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0" name="직사각형 15"/>
          <p:cNvSpPr/>
          <p:nvPr/>
        </p:nvSpPr>
        <p:spPr>
          <a:xfrm>
            <a:off x="6301536" y="4962705"/>
            <a:ext cx="2292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1600" baseline="0" dirty="0" smtClean="0">
                <a:solidFill>
                  <a:srgbClr val="000000"/>
                </a:solidFill>
                <a:latin typeface="+mj-lt"/>
              </a:rPr>
              <a:t>Caetano et al. ’09</a:t>
            </a:r>
            <a:endParaRPr lang="en-US" altLang="ko-KR" sz="1600" baseline="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133" y="1899386"/>
            <a:ext cx="3720668" cy="4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 bwMode="auto">
          <a:xfrm>
            <a:off x="6405426" y="3352628"/>
            <a:ext cx="1544774" cy="17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3030027" y="4432128"/>
            <a:ext cx="1424872" cy="17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5629077" y="3403428"/>
            <a:ext cx="2487873" cy="17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3300121" y="5003628"/>
            <a:ext cx="871985" cy="17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3297462" y="3378028"/>
            <a:ext cx="1055102" cy="17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3516021" y="5638628"/>
            <a:ext cx="871985" cy="17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6583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Graph Representation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1000" y="1308236"/>
            <a:ext cx="8382000" cy="4761820"/>
          </a:xfrm>
        </p:spPr>
        <p:txBody>
          <a:bodyPr/>
          <a:lstStyle/>
          <a:p>
            <a:r>
              <a:rPr lang="en-US" altLang="ko-KR" b="1" dirty="0" smtClean="0"/>
              <a:t>Proposition</a:t>
            </a:r>
          </a:p>
          <a:p>
            <a:pPr lvl="1"/>
            <a:r>
              <a:rPr lang="en-US" altLang="ko-KR" dirty="0" smtClean="0"/>
              <a:t>For </a:t>
            </a:r>
            <a:r>
              <a:rPr lang="en-US" altLang="ko-KR" b="1" dirty="0" smtClean="0">
                <a:solidFill>
                  <a:srgbClr val="800000"/>
                </a:solidFill>
              </a:rPr>
              <a:t>any graph representation</a:t>
            </a:r>
            <a:r>
              <a:rPr lang="en-US" altLang="ko-KR" dirty="0" smtClean="0"/>
              <a:t> where </a:t>
            </a:r>
            <a:r>
              <a:rPr lang="en-US" altLang="ko-KR" b="1" dirty="0" smtClean="0"/>
              <a:t>dot product between two attributes </a:t>
            </a:r>
            <a:r>
              <a:rPr lang="en-US" altLang="ko-KR" dirty="0" smtClean="0"/>
              <a:t>is defined as their </a:t>
            </a:r>
            <a:r>
              <a:rPr lang="en-US" altLang="ko-KR" b="1" dirty="0" smtClean="0"/>
              <a:t>similarity</a:t>
            </a:r>
            <a:r>
              <a:rPr lang="en-US" altLang="ko-KR" dirty="0" smtClean="0"/>
              <a:t>, </a:t>
            </a:r>
            <a:r>
              <a:rPr lang="en-US" altLang="ko-KR" dirty="0"/>
              <a:t>both of the model graph attributes </a:t>
            </a:r>
            <a:r>
              <a:rPr lang="en-US" altLang="ko-KR" dirty="0" smtClean="0"/>
              <a:t>and their </a:t>
            </a:r>
            <a:r>
              <a:rPr lang="en-US" altLang="ko-KR" dirty="0"/>
              <a:t>weights can be jointly learned </a:t>
            </a:r>
            <a:r>
              <a:rPr lang="en-US" altLang="ko-KR" dirty="0" smtClean="0"/>
              <a:t>as </a:t>
            </a:r>
            <a:r>
              <a:rPr lang="en-US" altLang="ko-KR" dirty="0"/>
              <a:t>a single </a:t>
            </a:r>
            <a:r>
              <a:rPr lang="en-US" altLang="ko-KR" dirty="0" smtClean="0"/>
              <a:t>vector.</a:t>
            </a:r>
          </a:p>
          <a:p>
            <a:endParaRPr lang="en-US" altLang="ko-KR" b="1" dirty="0" smtClean="0"/>
          </a:p>
          <a:p>
            <a:r>
              <a:rPr lang="en-US" altLang="ko-KR" b="1" dirty="0" smtClean="0"/>
              <a:t>Our proposal for visual matching problems</a:t>
            </a:r>
          </a:p>
          <a:p>
            <a:pPr lvl="1"/>
            <a:r>
              <a:rPr lang="en-US" altLang="ko-KR" b="1" dirty="0" smtClean="0"/>
              <a:t>Histogram-Attributed Relational Graph (HARG)</a:t>
            </a:r>
          </a:p>
          <a:p>
            <a:pPr lvl="2"/>
            <a:r>
              <a:rPr lang="en-US" altLang="ko-KR" dirty="0" smtClean="0"/>
              <a:t>Node attribute: histograms of gradient bins</a:t>
            </a:r>
          </a:p>
          <a:p>
            <a:pPr marL="671512" lvl="2" indent="0">
              <a:buNone/>
            </a:pPr>
            <a:r>
              <a:rPr lang="en-US" altLang="ko-KR" dirty="0" smtClean="0"/>
              <a:t>                                                  (SIFT in this work)</a:t>
            </a:r>
          </a:p>
          <a:p>
            <a:pPr lvl="2"/>
            <a:r>
              <a:rPr lang="en-US" altLang="ko-KR" dirty="0" smtClean="0"/>
              <a:t>Edge </a:t>
            </a:r>
            <a:r>
              <a:rPr lang="en-US" altLang="ko-KR" dirty="0"/>
              <a:t>attribute: </a:t>
            </a:r>
            <a:r>
              <a:rPr lang="en-US" altLang="ko-KR" dirty="0" smtClean="0"/>
              <a:t>histograms of </a:t>
            </a:r>
            <a:r>
              <a:rPr lang="en-US" altLang="ko-KR" dirty="0"/>
              <a:t>log-polar </a:t>
            </a:r>
            <a:r>
              <a:rPr lang="en-US" altLang="ko-KR" dirty="0" smtClean="0"/>
              <a:t>bins</a:t>
            </a:r>
          </a:p>
          <a:p>
            <a:pPr marL="671512" lvl="2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                                                (as follows)</a:t>
            </a:r>
            <a:endParaRPr lang="en-US" altLang="ko-KR" dirty="0"/>
          </a:p>
          <a:p>
            <a:pPr lvl="1"/>
            <a:endParaRPr lang="en-US" altLang="ko-KR" dirty="0" smtClean="0"/>
          </a:p>
        </p:txBody>
      </p:sp>
      <p:sp>
        <p:nvSpPr>
          <p:cNvPr id="6" name="직사각형 15"/>
          <p:cNvSpPr/>
          <p:nvPr/>
        </p:nvSpPr>
        <p:spPr>
          <a:xfrm>
            <a:off x="6954040" y="4986116"/>
            <a:ext cx="186902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aseline="0" dirty="0" smtClean="0">
                <a:solidFill>
                  <a:srgbClr val="000000"/>
                </a:solidFill>
                <a:latin typeface="+mj-lt"/>
              </a:rPr>
              <a:t>Lowe ’04</a:t>
            </a:r>
          </a:p>
          <a:p>
            <a:pPr algn="r"/>
            <a:r>
              <a:rPr lang="en-US" altLang="ko-KR" sz="1600" baseline="0" dirty="0" err="1" smtClean="0">
                <a:solidFill>
                  <a:srgbClr val="000000"/>
                </a:solidFill>
                <a:latin typeface="+mj-lt"/>
              </a:rPr>
              <a:t>Dalal</a:t>
            </a:r>
            <a:r>
              <a:rPr lang="en-US" altLang="ko-KR" sz="1600" baseline="0" dirty="0" smtClean="0">
                <a:solidFill>
                  <a:srgbClr val="000000"/>
                </a:solidFill>
                <a:latin typeface="+mj-lt"/>
              </a:rPr>
              <a:t> &amp; </a:t>
            </a:r>
            <a:r>
              <a:rPr lang="en-US" altLang="ko-KR" sz="1600" baseline="0" dirty="0" err="1" smtClean="0">
                <a:solidFill>
                  <a:srgbClr val="000000"/>
                </a:solidFill>
                <a:latin typeface="+mj-lt"/>
              </a:rPr>
              <a:t>Triggs</a:t>
            </a:r>
            <a:r>
              <a:rPr lang="en-US" altLang="ko-KR" sz="1600" baseline="0" dirty="0" smtClean="0">
                <a:solidFill>
                  <a:srgbClr val="000000"/>
                </a:solidFill>
                <a:latin typeface="+mj-lt"/>
              </a:rPr>
              <a:t> ’05</a:t>
            </a:r>
            <a:endParaRPr lang="en-US" altLang="ko-KR" sz="1600" baseline="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20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Graph Representation</a:t>
            </a:r>
            <a:endParaRPr lang="ko-KR" altLang="en-US" sz="3200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2755" y="1308236"/>
            <a:ext cx="8229600" cy="4761820"/>
          </a:xfrm>
        </p:spPr>
        <p:txBody>
          <a:bodyPr/>
          <a:lstStyle/>
          <a:p>
            <a:r>
              <a:rPr lang="en-US" altLang="ko-KR" b="1" dirty="0">
                <a:latin typeface="Century Gothic" panose="020B0502020202020204" pitchFamily="34" charset="0"/>
              </a:rPr>
              <a:t>Edge</a:t>
            </a:r>
            <a:r>
              <a:rPr lang="en-US" altLang="ko-KR" b="1" dirty="0"/>
              <a:t> </a:t>
            </a:r>
            <a:r>
              <a:rPr lang="en-US" altLang="ko-KR" b="1" dirty="0" smtClean="0"/>
              <a:t>attribute</a:t>
            </a:r>
          </a:p>
          <a:p>
            <a:pPr lvl="1"/>
            <a:r>
              <a:rPr lang="en-US" altLang="ko-KR" b="1" dirty="0" smtClean="0"/>
              <a:t>histograms </a:t>
            </a:r>
            <a:r>
              <a:rPr lang="en-US" altLang="ko-KR" b="1" dirty="0"/>
              <a:t>of log-polar </a:t>
            </a:r>
            <a:r>
              <a:rPr lang="en-US" altLang="ko-KR" b="1" dirty="0" smtClean="0"/>
              <a:t>bins</a:t>
            </a:r>
          </a:p>
          <a:p>
            <a:pPr lvl="2"/>
            <a:r>
              <a:rPr lang="en-US" altLang="ko-KR" b="1" dirty="0" smtClean="0"/>
              <a:t>Concatenation of length and angle histograms</a:t>
            </a:r>
          </a:p>
          <a:p>
            <a:pPr lvl="2"/>
            <a:endParaRPr lang="en-US" altLang="ko-KR" b="1" dirty="0"/>
          </a:p>
          <a:p>
            <a:endParaRPr lang="en-US" altLang="ko-KR" b="1" dirty="0" smtClean="0"/>
          </a:p>
          <a:p>
            <a:endParaRPr lang="en-US" altLang="ko-KR" b="1" dirty="0"/>
          </a:p>
          <a:p>
            <a:endParaRPr lang="en-US" altLang="ko-KR" b="1" dirty="0" smtClean="0"/>
          </a:p>
          <a:p>
            <a:endParaRPr lang="en-US" altLang="ko-KR" b="1" dirty="0"/>
          </a:p>
          <a:p>
            <a:endParaRPr lang="en-US" altLang="ko-KR" b="1" dirty="0" smtClean="0"/>
          </a:p>
          <a:p>
            <a:pPr lvl="1"/>
            <a:endParaRPr lang="en-US" altLang="ko-KR" sz="1200" b="1" dirty="0" smtClean="0"/>
          </a:p>
          <a:p>
            <a:pPr lvl="1"/>
            <a:endParaRPr lang="en-US" altLang="ko-KR" dirty="0"/>
          </a:p>
          <a:p>
            <a:endParaRPr lang="en-US" altLang="ko-KR" dirty="0"/>
          </a:p>
          <a:p>
            <a:pPr lvl="1"/>
            <a:endParaRPr lang="en-US" altLang="ko-KR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700"/>
            <a:ext cx="3613382" cy="2705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2628900"/>
            <a:ext cx="981484" cy="28067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>
            <a:off x="3869452" y="3517728"/>
            <a:ext cx="639048" cy="17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8CFF3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8" name="Group 37"/>
          <p:cNvGrpSpPr/>
          <p:nvPr/>
        </p:nvGrpSpPr>
        <p:grpSpPr>
          <a:xfrm>
            <a:off x="4098052" y="2705100"/>
            <a:ext cx="169148" cy="1549400"/>
            <a:chOff x="4402852" y="2743200"/>
            <a:chExt cx="169148" cy="1549400"/>
          </a:xfrm>
        </p:grpSpPr>
        <p:cxnSp>
          <p:nvCxnSpPr>
            <p:cNvPr id="14" name="Straight Arrow Connector 13"/>
            <p:cNvCxnSpPr/>
            <p:nvPr/>
          </p:nvCxnSpPr>
          <p:spPr bwMode="auto">
            <a:xfrm flipH="1">
              <a:off x="4483100" y="2743200"/>
              <a:ext cx="12700" cy="15494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oval" w="med" len="med"/>
              <a:tailEnd type="arrow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>
              <a:off x="4402852" y="4292428"/>
              <a:ext cx="169148" cy="17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30" name="Straight Arrow Connector 29"/>
          <p:cNvCxnSpPr/>
          <p:nvPr/>
        </p:nvCxnSpPr>
        <p:spPr bwMode="auto">
          <a:xfrm flipV="1">
            <a:off x="1282700" y="2743200"/>
            <a:ext cx="2578100" cy="990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flipV="1">
            <a:off x="1473200" y="3517900"/>
            <a:ext cx="2413000" cy="3937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8CFF3C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600" y="5422900"/>
            <a:ext cx="3277658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9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Graph Representation</a:t>
            </a:r>
            <a:endParaRPr lang="ko-KR" altLang="en-US" sz="3200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2755" y="1308236"/>
            <a:ext cx="8229600" cy="4761820"/>
          </a:xfrm>
        </p:spPr>
        <p:txBody>
          <a:bodyPr/>
          <a:lstStyle/>
          <a:p>
            <a:r>
              <a:rPr lang="en-US" altLang="ko-KR" b="1" dirty="0">
                <a:latin typeface="Century Gothic" panose="020B0502020202020204" pitchFamily="34" charset="0"/>
              </a:rPr>
              <a:t>Edge</a:t>
            </a:r>
            <a:r>
              <a:rPr lang="en-US" altLang="ko-KR" b="1" dirty="0"/>
              <a:t> </a:t>
            </a:r>
            <a:r>
              <a:rPr lang="en-US" altLang="ko-KR" b="1" dirty="0" smtClean="0"/>
              <a:t>attribute</a:t>
            </a:r>
          </a:p>
          <a:p>
            <a:pPr lvl="1"/>
            <a:r>
              <a:rPr lang="en-US" altLang="ko-KR" b="1" dirty="0" smtClean="0"/>
              <a:t>histograms </a:t>
            </a:r>
            <a:r>
              <a:rPr lang="en-US" altLang="ko-KR" b="1" dirty="0"/>
              <a:t>of log-polar </a:t>
            </a:r>
            <a:r>
              <a:rPr lang="en-US" altLang="ko-KR" b="1" dirty="0" smtClean="0"/>
              <a:t>bins</a:t>
            </a:r>
          </a:p>
          <a:p>
            <a:pPr lvl="2"/>
            <a:r>
              <a:rPr lang="en-US" altLang="ko-KR" b="1" dirty="0" smtClean="0"/>
              <a:t>Concatenation of length and angle histograms</a:t>
            </a:r>
          </a:p>
          <a:p>
            <a:pPr lvl="2"/>
            <a:endParaRPr lang="en-US" altLang="ko-KR" b="1" dirty="0"/>
          </a:p>
          <a:p>
            <a:endParaRPr lang="en-US" altLang="ko-KR" b="1" dirty="0" smtClean="0"/>
          </a:p>
          <a:p>
            <a:endParaRPr lang="en-US" altLang="ko-KR" b="1" dirty="0"/>
          </a:p>
          <a:p>
            <a:endParaRPr lang="en-US" altLang="ko-KR" b="1" dirty="0" smtClean="0"/>
          </a:p>
          <a:p>
            <a:endParaRPr lang="en-US" altLang="ko-KR" b="1" dirty="0"/>
          </a:p>
          <a:p>
            <a:pPr marL="344487" lvl="1" indent="0">
              <a:buNone/>
            </a:pPr>
            <a:endParaRPr lang="en-US" altLang="ko-KR" dirty="0"/>
          </a:p>
          <a:p>
            <a:endParaRPr lang="en-US" altLang="ko-KR" dirty="0"/>
          </a:p>
          <a:p>
            <a:pPr lvl="1"/>
            <a:endParaRPr lang="en-US" altLang="ko-KR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700"/>
            <a:ext cx="3613382" cy="2705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099" y="2616200"/>
            <a:ext cx="945029" cy="279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600" y="5422900"/>
            <a:ext cx="3277658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1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Graph Matching in Vision</a:t>
            </a:r>
            <a:r>
              <a:rPr lang="en-US" altLang="ko-KR" b="1" dirty="0"/>
              <a:t/>
            </a:r>
            <a:br>
              <a:rPr lang="en-US" altLang="ko-KR" b="1" dirty="0"/>
            </a:b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2755" y="1308236"/>
            <a:ext cx="8229600" cy="4761820"/>
          </a:xfrm>
        </p:spPr>
        <p:txBody>
          <a:bodyPr/>
          <a:lstStyle/>
          <a:p>
            <a:r>
              <a:rPr lang="en-US" altLang="ko-KR" b="1" dirty="0"/>
              <a:t>Finding matches between two </a:t>
            </a:r>
            <a:r>
              <a:rPr lang="en-US" altLang="ko-KR" b="1" dirty="0" smtClean="0"/>
              <a:t>IMAGES</a:t>
            </a:r>
          </a:p>
          <a:p>
            <a:endParaRPr lang="en-US" altLang="ko-KR" b="1" dirty="0"/>
          </a:p>
          <a:p>
            <a:endParaRPr lang="en-US" altLang="ko-KR" b="1" dirty="0" smtClean="0"/>
          </a:p>
          <a:p>
            <a:endParaRPr lang="en-US" altLang="ko-KR" b="1" dirty="0"/>
          </a:p>
          <a:p>
            <a:endParaRPr lang="en-US" altLang="ko-KR" b="1" dirty="0" smtClean="0"/>
          </a:p>
          <a:p>
            <a:endParaRPr lang="en-US" altLang="ko-KR" b="1" dirty="0"/>
          </a:p>
          <a:p>
            <a:endParaRPr lang="en-US" altLang="ko-KR" b="1" dirty="0" smtClean="0"/>
          </a:p>
          <a:p>
            <a:endParaRPr lang="en-US" altLang="ko-KR" b="1" dirty="0"/>
          </a:p>
          <a:p>
            <a:pPr lvl="1"/>
            <a:r>
              <a:rPr lang="en-US" altLang="ko-KR" dirty="0" smtClean="0"/>
              <a:t>Non-rigid or deformable objects</a:t>
            </a:r>
          </a:p>
          <a:p>
            <a:pPr lvl="1"/>
            <a:r>
              <a:rPr lang="en-US" altLang="ko-KR" dirty="0" smtClean="0"/>
              <a:t>Feature matching by minimizing distortion</a:t>
            </a:r>
          </a:p>
          <a:p>
            <a:pPr lvl="1"/>
            <a:endParaRPr lang="en-US" altLang="ko-KR" dirty="0" smtClean="0"/>
          </a:p>
          <a:p>
            <a:pPr lvl="1"/>
            <a:endParaRPr lang="en-US" altLang="ko-KR" dirty="0" smtClean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228850"/>
            <a:ext cx="34290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2228850"/>
            <a:ext cx="34290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그룹 2"/>
          <p:cNvGrpSpPr/>
          <p:nvPr/>
        </p:nvGrpSpPr>
        <p:grpSpPr>
          <a:xfrm>
            <a:off x="2027238" y="2514600"/>
            <a:ext cx="1485900" cy="2070100"/>
            <a:chOff x="2027238" y="2514600"/>
            <a:chExt cx="1485900" cy="2070100"/>
          </a:xfrm>
        </p:grpSpPr>
        <p:sp>
          <p:nvSpPr>
            <p:cNvPr id="7" name="Oval 4"/>
            <p:cNvSpPr>
              <a:spLocks noChangeArrowheads="1"/>
            </p:cNvSpPr>
            <p:nvPr/>
          </p:nvSpPr>
          <p:spPr bwMode="auto">
            <a:xfrm>
              <a:off x="2365376" y="2514600"/>
              <a:ext cx="228600" cy="228600"/>
            </a:xfrm>
            <a:prstGeom prst="ellipse">
              <a:avLst/>
            </a:prstGeom>
            <a:solidFill>
              <a:srgbClr val="FF33CC"/>
            </a:solidFill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 altLang="ko-KR">
                <a:ea typeface="굴림" charset="-127"/>
              </a:endParaRPr>
            </a:p>
          </p:txBody>
        </p:sp>
        <p:sp>
          <p:nvSpPr>
            <p:cNvPr id="8" name="Oval 4"/>
            <p:cNvSpPr>
              <a:spLocks noChangeArrowheads="1"/>
            </p:cNvSpPr>
            <p:nvPr/>
          </p:nvSpPr>
          <p:spPr bwMode="auto">
            <a:xfrm>
              <a:off x="3055938" y="2628900"/>
              <a:ext cx="228600" cy="228600"/>
            </a:xfrm>
            <a:prstGeom prst="ellipse">
              <a:avLst/>
            </a:prstGeom>
            <a:solidFill>
              <a:srgbClr val="FF33CC"/>
            </a:solidFill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 altLang="ko-KR">
                <a:ea typeface="굴림" charset="-127"/>
              </a:endParaRPr>
            </a:p>
          </p:txBody>
        </p:sp>
        <p:sp>
          <p:nvSpPr>
            <p:cNvPr id="9" name="Oval 4"/>
            <p:cNvSpPr>
              <a:spLocks noChangeArrowheads="1"/>
            </p:cNvSpPr>
            <p:nvPr/>
          </p:nvSpPr>
          <p:spPr bwMode="auto">
            <a:xfrm>
              <a:off x="2654300" y="2921000"/>
              <a:ext cx="228600" cy="228600"/>
            </a:xfrm>
            <a:prstGeom prst="ellipse">
              <a:avLst/>
            </a:prstGeom>
            <a:solidFill>
              <a:srgbClr val="FF33CC"/>
            </a:solidFill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 altLang="ko-KR">
                <a:ea typeface="굴림" charset="-127"/>
              </a:endParaRPr>
            </a:p>
          </p:txBody>
        </p:sp>
        <p:sp>
          <p:nvSpPr>
            <p:cNvPr id="10" name="Oval 4"/>
            <p:cNvSpPr>
              <a:spLocks noChangeArrowheads="1"/>
            </p:cNvSpPr>
            <p:nvPr/>
          </p:nvSpPr>
          <p:spPr bwMode="auto">
            <a:xfrm>
              <a:off x="2027238" y="3657600"/>
              <a:ext cx="228600" cy="228600"/>
            </a:xfrm>
            <a:prstGeom prst="ellipse">
              <a:avLst/>
            </a:prstGeom>
            <a:solidFill>
              <a:srgbClr val="FF33CC"/>
            </a:solidFill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 altLang="ko-KR">
                <a:ea typeface="굴림" charset="-127"/>
              </a:endParaRPr>
            </a:p>
          </p:txBody>
        </p:sp>
        <p:sp>
          <p:nvSpPr>
            <p:cNvPr id="11" name="Oval 4"/>
            <p:cNvSpPr>
              <a:spLocks noChangeArrowheads="1"/>
            </p:cNvSpPr>
            <p:nvPr/>
          </p:nvSpPr>
          <p:spPr bwMode="auto">
            <a:xfrm>
              <a:off x="2654300" y="3657600"/>
              <a:ext cx="228600" cy="228600"/>
            </a:xfrm>
            <a:prstGeom prst="ellipse">
              <a:avLst/>
            </a:prstGeom>
            <a:solidFill>
              <a:srgbClr val="FF33CC"/>
            </a:solidFill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 altLang="ko-KR">
                <a:ea typeface="굴림" charset="-127"/>
              </a:endParaRPr>
            </a:p>
          </p:txBody>
        </p:sp>
        <p:sp>
          <p:nvSpPr>
            <p:cNvPr id="12" name="Oval 4"/>
            <p:cNvSpPr>
              <a:spLocks noChangeArrowheads="1"/>
            </p:cNvSpPr>
            <p:nvPr/>
          </p:nvSpPr>
          <p:spPr bwMode="auto">
            <a:xfrm>
              <a:off x="3284538" y="3657600"/>
              <a:ext cx="228600" cy="228600"/>
            </a:xfrm>
            <a:prstGeom prst="ellipse">
              <a:avLst/>
            </a:prstGeom>
            <a:solidFill>
              <a:srgbClr val="FF33CC"/>
            </a:solidFill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 altLang="ko-KR">
                <a:ea typeface="굴림" charset="-127"/>
              </a:endParaRPr>
            </a:p>
          </p:txBody>
        </p:sp>
        <p:sp>
          <p:nvSpPr>
            <p:cNvPr id="13" name="Oval 4"/>
            <p:cNvSpPr>
              <a:spLocks noChangeArrowheads="1"/>
            </p:cNvSpPr>
            <p:nvPr/>
          </p:nvSpPr>
          <p:spPr bwMode="auto">
            <a:xfrm>
              <a:off x="2259014" y="4356100"/>
              <a:ext cx="228600" cy="228600"/>
            </a:xfrm>
            <a:prstGeom prst="ellipse">
              <a:avLst/>
            </a:prstGeom>
            <a:solidFill>
              <a:srgbClr val="FF33CC"/>
            </a:solidFill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 altLang="ko-KR">
                <a:ea typeface="굴림" charset="-127"/>
              </a:endParaRPr>
            </a:p>
          </p:txBody>
        </p:sp>
        <p:sp>
          <p:nvSpPr>
            <p:cNvPr id="14" name="Oval 4"/>
            <p:cNvSpPr>
              <a:spLocks noChangeArrowheads="1"/>
            </p:cNvSpPr>
            <p:nvPr/>
          </p:nvSpPr>
          <p:spPr bwMode="auto">
            <a:xfrm>
              <a:off x="3279776" y="4241800"/>
              <a:ext cx="228600" cy="228600"/>
            </a:xfrm>
            <a:prstGeom prst="ellipse">
              <a:avLst/>
            </a:prstGeom>
            <a:solidFill>
              <a:srgbClr val="FF33CC"/>
            </a:solidFill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 altLang="ko-KR">
                <a:ea typeface="굴림" charset="-127"/>
              </a:endParaRPr>
            </a:p>
          </p:txBody>
        </p:sp>
      </p:grpSp>
      <p:grpSp>
        <p:nvGrpSpPr>
          <p:cNvPr id="15" name="그룹 1"/>
          <p:cNvGrpSpPr/>
          <p:nvPr/>
        </p:nvGrpSpPr>
        <p:grpSpPr>
          <a:xfrm>
            <a:off x="5372100" y="2400300"/>
            <a:ext cx="1993900" cy="2197100"/>
            <a:chOff x="5372100" y="2400300"/>
            <a:chExt cx="1993900" cy="2197100"/>
          </a:xfrm>
        </p:grpSpPr>
        <p:sp>
          <p:nvSpPr>
            <p:cNvPr id="16" name="Oval 22"/>
            <p:cNvSpPr>
              <a:spLocks noChangeArrowheads="1"/>
            </p:cNvSpPr>
            <p:nvPr/>
          </p:nvSpPr>
          <p:spPr bwMode="auto">
            <a:xfrm>
              <a:off x="5372100" y="2921000"/>
              <a:ext cx="228600" cy="228600"/>
            </a:xfrm>
            <a:prstGeom prst="ellipse">
              <a:avLst/>
            </a:prstGeom>
            <a:solidFill>
              <a:srgbClr val="00B0F0"/>
            </a:solidFill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 altLang="ko-KR">
                <a:ea typeface="굴림" charset="-127"/>
              </a:endParaRPr>
            </a:p>
          </p:txBody>
        </p:sp>
        <p:sp>
          <p:nvSpPr>
            <p:cNvPr id="17" name="Oval 22"/>
            <p:cNvSpPr>
              <a:spLocks noChangeArrowheads="1"/>
            </p:cNvSpPr>
            <p:nvPr/>
          </p:nvSpPr>
          <p:spPr bwMode="auto">
            <a:xfrm>
              <a:off x="6057900" y="2400300"/>
              <a:ext cx="228600" cy="228600"/>
            </a:xfrm>
            <a:prstGeom prst="ellipse">
              <a:avLst/>
            </a:prstGeom>
            <a:solidFill>
              <a:srgbClr val="00B0F0"/>
            </a:solidFill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 altLang="ko-KR">
                <a:ea typeface="굴림" charset="-127"/>
              </a:endParaRPr>
            </a:p>
          </p:txBody>
        </p:sp>
        <p:sp>
          <p:nvSpPr>
            <p:cNvPr id="18" name="Oval 22"/>
            <p:cNvSpPr>
              <a:spLocks noChangeArrowheads="1"/>
            </p:cNvSpPr>
            <p:nvPr/>
          </p:nvSpPr>
          <p:spPr bwMode="auto">
            <a:xfrm>
              <a:off x="6057900" y="3149600"/>
              <a:ext cx="228600" cy="228600"/>
            </a:xfrm>
            <a:prstGeom prst="ellipse">
              <a:avLst/>
            </a:prstGeom>
            <a:solidFill>
              <a:srgbClr val="00B0F0"/>
            </a:solidFill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 altLang="ko-KR">
                <a:ea typeface="굴림" charset="-127"/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7035800" y="3443288"/>
              <a:ext cx="228600" cy="228600"/>
            </a:xfrm>
            <a:prstGeom prst="ellipse">
              <a:avLst/>
            </a:prstGeom>
            <a:solidFill>
              <a:srgbClr val="00B0F0"/>
            </a:solidFill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 altLang="ko-KR">
                <a:ea typeface="굴림" charset="-127"/>
              </a:endParaRPr>
            </a:p>
          </p:txBody>
        </p:sp>
        <p:sp>
          <p:nvSpPr>
            <p:cNvPr id="20" name="Oval 22"/>
            <p:cNvSpPr>
              <a:spLocks noChangeArrowheads="1"/>
            </p:cNvSpPr>
            <p:nvPr/>
          </p:nvSpPr>
          <p:spPr bwMode="auto">
            <a:xfrm>
              <a:off x="5829300" y="3862388"/>
              <a:ext cx="228600" cy="228600"/>
            </a:xfrm>
            <a:prstGeom prst="ellipse">
              <a:avLst/>
            </a:prstGeom>
            <a:solidFill>
              <a:srgbClr val="00B0F0"/>
            </a:solidFill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 altLang="ko-KR">
                <a:ea typeface="굴림" charset="-127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5943600" y="4368800"/>
              <a:ext cx="228600" cy="228600"/>
            </a:xfrm>
            <a:prstGeom prst="ellipse">
              <a:avLst/>
            </a:prstGeom>
            <a:solidFill>
              <a:srgbClr val="00B0F0"/>
            </a:solidFill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 altLang="ko-KR">
                <a:ea typeface="굴림" charset="-127"/>
              </a:endParaRPr>
            </a:p>
          </p:txBody>
        </p:sp>
        <p:sp>
          <p:nvSpPr>
            <p:cNvPr id="22" name="Oval 22"/>
            <p:cNvSpPr>
              <a:spLocks noChangeArrowheads="1"/>
            </p:cNvSpPr>
            <p:nvPr/>
          </p:nvSpPr>
          <p:spPr bwMode="auto">
            <a:xfrm>
              <a:off x="7137400" y="4152900"/>
              <a:ext cx="228600" cy="228600"/>
            </a:xfrm>
            <a:prstGeom prst="ellipse">
              <a:avLst/>
            </a:prstGeom>
            <a:solidFill>
              <a:srgbClr val="00B0F0"/>
            </a:solidFill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 altLang="ko-KR">
                <a:ea typeface="굴림" charset="-127"/>
              </a:endParaRPr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6388100" y="3771900"/>
              <a:ext cx="228600" cy="228600"/>
            </a:xfrm>
            <a:prstGeom prst="ellipse">
              <a:avLst/>
            </a:prstGeom>
            <a:solidFill>
              <a:srgbClr val="00B0F0"/>
            </a:solidFill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 altLang="ko-KR">
                <a:ea typeface="굴림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77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500" y="2603499"/>
            <a:ext cx="1087889" cy="2844801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Graph Representation</a:t>
            </a:r>
            <a:endParaRPr lang="ko-KR" altLang="en-US" sz="3200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2755" y="1308236"/>
            <a:ext cx="8229600" cy="4761820"/>
          </a:xfrm>
        </p:spPr>
        <p:txBody>
          <a:bodyPr/>
          <a:lstStyle/>
          <a:p>
            <a:r>
              <a:rPr lang="en-US" altLang="ko-KR" b="1" dirty="0">
                <a:latin typeface="Century Gothic" panose="020B0502020202020204" pitchFamily="34" charset="0"/>
              </a:rPr>
              <a:t>Edge</a:t>
            </a:r>
            <a:r>
              <a:rPr lang="en-US" altLang="ko-KR" b="1" dirty="0"/>
              <a:t> </a:t>
            </a:r>
            <a:r>
              <a:rPr lang="en-US" altLang="ko-KR" b="1" dirty="0" smtClean="0"/>
              <a:t>attribute</a:t>
            </a:r>
          </a:p>
          <a:p>
            <a:pPr lvl="1"/>
            <a:r>
              <a:rPr lang="en-US" altLang="ko-KR" b="1" dirty="0" smtClean="0"/>
              <a:t>histograms </a:t>
            </a:r>
            <a:r>
              <a:rPr lang="en-US" altLang="ko-KR" b="1" dirty="0"/>
              <a:t>of log-polar </a:t>
            </a:r>
            <a:r>
              <a:rPr lang="en-US" altLang="ko-KR" b="1" dirty="0" smtClean="0"/>
              <a:t>bins</a:t>
            </a:r>
          </a:p>
          <a:p>
            <a:pPr lvl="2"/>
            <a:r>
              <a:rPr lang="en-US" altLang="ko-KR" b="1" dirty="0" smtClean="0"/>
              <a:t>Concatenation of length and angle histograms</a:t>
            </a:r>
          </a:p>
          <a:p>
            <a:pPr lvl="2"/>
            <a:endParaRPr lang="en-US" altLang="ko-KR" b="1" dirty="0"/>
          </a:p>
          <a:p>
            <a:endParaRPr lang="en-US" altLang="ko-KR" b="1" dirty="0" smtClean="0"/>
          </a:p>
          <a:p>
            <a:endParaRPr lang="en-US" altLang="ko-KR" b="1" dirty="0"/>
          </a:p>
          <a:p>
            <a:endParaRPr lang="en-US" altLang="ko-KR" b="1" dirty="0" smtClean="0"/>
          </a:p>
          <a:p>
            <a:endParaRPr lang="en-US" altLang="ko-KR" b="1" dirty="0"/>
          </a:p>
          <a:p>
            <a:endParaRPr lang="en-US" altLang="ko-KR" b="1" dirty="0" smtClean="0"/>
          </a:p>
          <a:p>
            <a:pPr lvl="1"/>
            <a:endParaRPr lang="en-US" altLang="ko-KR" sz="1200" b="1" dirty="0" smtClean="0"/>
          </a:p>
          <a:p>
            <a:pPr lvl="1"/>
            <a:r>
              <a:rPr lang="en-US" altLang="ko-KR" b="1" dirty="0" smtClean="0"/>
              <a:t>Non-parametric</a:t>
            </a:r>
            <a:r>
              <a:rPr lang="en-US" altLang="ko-KR" dirty="0" smtClean="0"/>
              <a:t> length and angle distribution</a:t>
            </a:r>
          </a:p>
          <a:p>
            <a:pPr lvl="1"/>
            <a:r>
              <a:rPr lang="en-US" altLang="ko-KR" dirty="0" smtClean="0"/>
              <a:t>Robust to variation, and effective in learning</a:t>
            </a: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  <a:p>
            <a:pPr lvl="1"/>
            <a:endParaRPr lang="en-US" altLang="ko-KR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79700"/>
            <a:ext cx="3613382" cy="2705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4099" y="2616200"/>
            <a:ext cx="945029" cy="279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299" y="2705100"/>
            <a:ext cx="3606801" cy="26804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600" y="5422900"/>
            <a:ext cx="3277658" cy="2413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8403352" y="4114628"/>
            <a:ext cx="639048" cy="17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8CFF3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8" name="Group 17"/>
          <p:cNvGrpSpPr/>
          <p:nvPr/>
        </p:nvGrpSpPr>
        <p:grpSpPr>
          <a:xfrm flipV="1">
            <a:off x="8644650" y="3839703"/>
            <a:ext cx="232648" cy="262398"/>
            <a:chOff x="4409784" y="2743200"/>
            <a:chExt cx="169148" cy="1549400"/>
          </a:xfrm>
        </p:grpSpPr>
        <p:cxnSp>
          <p:nvCxnSpPr>
            <p:cNvPr id="19" name="Straight Arrow Connector 18"/>
            <p:cNvCxnSpPr/>
            <p:nvPr/>
          </p:nvCxnSpPr>
          <p:spPr bwMode="auto">
            <a:xfrm>
              <a:off x="4495800" y="2743200"/>
              <a:ext cx="31" cy="149981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oval" w="med" len="med"/>
              <a:tailEnd type="arrow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4409784" y="4292429"/>
              <a:ext cx="169148" cy="17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0700" y="2603499"/>
            <a:ext cx="952500" cy="28367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5699" y="5435600"/>
            <a:ext cx="3531755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2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Max-Margin Learning</a:t>
            </a:r>
            <a:endParaRPr lang="ko-KR" altLang="en-US" sz="2800" b="1" dirty="0"/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457200" y="1225550"/>
            <a:ext cx="8229600" cy="4951413"/>
          </a:xfrm>
        </p:spPr>
        <p:txBody>
          <a:bodyPr/>
          <a:lstStyle/>
          <a:p>
            <a:r>
              <a:rPr lang="en-US" altLang="ko-KR" b="1" dirty="0" smtClean="0"/>
              <a:t>Example of a learned graph model</a:t>
            </a:r>
            <a:endParaRPr lang="en-US" altLang="ko-KR" b="1" dirty="0"/>
          </a:p>
          <a:p>
            <a:pPr lvl="1"/>
            <a:r>
              <a:rPr lang="en-US" altLang="ko-KR" dirty="0" smtClean="0"/>
              <a:t>Face images with 10 point annotations</a:t>
            </a:r>
          </a:p>
          <a:p>
            <a:endParaRPr lang="en-US" altLang="ko-KR" b="1" dirty="0" smtClean="0"/>
          </a:p>
          <a:p>
            <a:endParaRPr lang="en-US" altLang="ko-KR" b="1" dirty="0" smtClean="0"/>
          </a:p>
          <a:p>
            <a:endParaRPr lang="en-US" altLang="ko-KR" b="1" dirty="0"/>
          </a:p>
          <a:p>
            <a:endParaRPr lang="en-US" altLang="ko-KR" b="1" dirty="0" smtClean="0"/>
          </a:p>
          <a:p>
            <a:pPr lvl="1"/>
            <a:endParaRPr lang="en-US" altLang="ko-KR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033" y="2393788"/>
            <a:ext cx="1636731" cy="108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368" y="2391790"/>
            <a:ext cx="1634772" cy="108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3384" y="2395076"/>
            <a:ext cx="1636935" cy="108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079" y="3557894"/>
            <a:ext cx="1635960" cy="108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5416" y="3548560"/>
            <a:ext cx="1633584" cy="108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5645" y="2393350"/>
            <a:ext cx="1634862" cy="108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3917" y="3563257"/>
            <a:ext cx="1635789" cy="1080000"/>
          </a:xfrm>
          <a:prstGeom prst="rect">
            <a:avLst/>
          </a:prstGeom>
        </p:spPr>
      </p:pic>
      <p:sp>
        <p:nvSpPr>
          <p:cNvPr id="24" name="직사각형 15"/>
          <p:cNvSpPr/>
          <p:nvPr/>
        </p:nvSpPr>
        <p:spPr>
          <a:xfrm>
            <a:off x="6447548" y="3553967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4400" b="1" baseline="0" dirty="0" smtClean="0">
                <a:solidFill>
                  <a:srgbClr val="000000"/>
                </a:solidFill>
                <a:latin typeface="+mj-lt"/>
              </a:rPr>
              <a:t>…</a:t>
            </a:r>
            <a:endParaRPr lang="en-US" altLang="ko-KR" sz="4000" b="1" baseline="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637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Max-Margin Learning</a:t>
            </a:r>
            <a:endParaRPr lang="ko-KR" altLang="en-US" sz="2800" b="1" dirty="0"/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457200" y="1225550"/>
            <a:ext cx="8229600" cy="4951413"/>
          </a:xfrm>
        </p:spPr>
        <p:txBody>
          <a:bodyPr/>
          <a:lstStyle/>
          <a:p>
            <a:r>
              <a:rPr lang="en-US" altLang="ko-KR" b="1" dirty="0" smtClean="0"/>
              <a:t>Example of a learned face model</a:t>
            </a:r>
          </a:p>
          <a:p>
            <a:endParaRPr lang="en-US" altLang="ko-KR" b="1" dirty="0"/>
          </a:p>
          <a:p>
            <a:endParaRPr lang="en-US" altLang="ko-KR" b="1" dirty="0" smtClean="0"/>
          </a:p>
          <a:p>
            <a:endParaRPr lang="en-US" altLang="ko-KR" b="1" dirty="0"/>
          </a:p>
          <a:p>
            <a:endParaRPr lang="en-US" altLang="ko-KR" b="1" dirty="0" smtClean="0"/>
          </a:p>
          <a:p>
            <a:endParaRPr lang="en-US" altLang="ko-KR" b="1" dirty="0"/>
          </a:p>
          <a:p>
            <a:endParaRPr lang="en-US" altLang="ko-KR" b="1" dirty="0" smtClean="0"/>
          </a:p>
          <a:p>
            <a:pPr lvl="1"/>
            <a:r>
              <a:rPr lang="en-US" altLang="ko-KR" b="1" dirty="0" smtClean="0"/>
              <a:t>Larger</a:t>
            </a:r>
            <a:r>
              <a:rPr lang="en-US" altLang="ko-KR" dirty="0" smtClean="0"/>
              <a:t> weights on </a:t>
            </a:r>
            <a:r>
              <a:rPr lang="en-US" altLang="ko-KR" b="1" dirty="0" smtClean="0"/>
              <a:t>darker</a:t>
            </a:r>
            <a:r>
              <a:rPr lang="en-US" altLang="ko-KR" dirty="0" smtClean="0"/>
              <a:t> edges &amp; </a:t>
            </a:r>
            <a:r>
              <a:rPr lang="en-US" altLang="ko-KR" b="1" dirty="0" smtClean="0"/>
              <a:t>bigger</a:t>
            </a:r>
            <a:r>
              <a:rPr lang="en-US" altLang="ko-KR" dirty="0" smtClean="0"/>
              <a:t> nodes</a:t>
            </a:r>
          </a:p>
          <a:p>
            <a:pPr lvl="1"/>
            <a:r>
              <a:rPr lang="en-US" altLang="ko-KR" dirty="0" smtClean="0"/>
              <a:t>Examples of learned edge attributes </a:t>
            </a:r>
            <a:endParaRPr lang="en-US" altLang="ko-KR" dirty="0"/>
          </a:p>
          <a:p>
            <a:pPr lvl="2"/>
            <a:r>
              <a:rPr lang="en-US" altLang="ko-KR" dirty="0" smtClean="0">
                <a:solidFill>
                  <a:srgbClr val="3366FF"/>
                </a:solidFill>
              </a:rPr>
              <a:t>Blue</a:t>
            </a:r>
            <a:r>
              <a:rPr lang="en-US" altLang="ko-KR" dirty="0" smtClean="0"/>
              <a:t> histograms: attributes from a training image</a:t>
            </a:r>
          </a:p>
          <a:p>
            <a:pPr lvl="2"/>
            <a:r>
              <a:rPr lang="en-US" altLang="ko-KR" dirty="0" smtClean="0">
                <a:solidFill>
                  <a:srgbClr val="FF0000"/>
                </a:solidFill>
              </a:rPr>
              <a:t>Red</a:t>
            </a:r>
            <a:r>
              <a:rPr lang="en-US" altLang="ko-KR" dirty="0" smtClean="0"/>
              <a:t> histograms: attributes from the learned model</a:t>
            </a:r>
          </a:p>
          <a:p>
            <a:pPr lvl="1"/>
            <a:endParaRPr lang="en-US" altLang="ko-KR" b="1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68" y="1879383"/>
            <a:ext cx="7585532" cy="286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3403600" y="1816100"/>
            <a:ext cx="4914900" cy="14351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403600" y="3340100"/>
            <a:ext cx="4914900" cy="14351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63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Experimental Evaluation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4000"/>
            <a:ext cx="8382000" cy="5280024"/>
          </a:xfrm>
        </p:spPr>
        <p:txBody>
          <a:bodyPr/>
          <a:lstStyle/>
          <a:p>
            <a:r>
              <a:rPr lang="en-US" b="1" dirty="0" smtClean="0"/>
              <a:t>On synthetic and real image datasets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Synthetic point sets</a:t>
            </a:r>
          </a:p>
          <a:p>
            <a:pPr lvl="1"/>
            <a:r>
              <a:rPr lang="en-US" dirty="0" smtClean="0"/>
              <a:t>CMU House/Hotel</a:t>
            </a:r>
          </a:p>
          <a:p>
            <a:pPr lvl="1"/>
            <a:r>
              <a:rPr lang="en-US" dirty="0" smtClean="0"/>
              <a:t>Object classes </a:t>
            </a:r>
            <a:r>
              <a:rPr lang="en-US" sz="1600" dirty="0" smtClean="0"/>
              <a:t>(5 classes from Caltech-256 &amp; PASCAL VOC 2007)</a:t>
            </a:r>
            <a:endParaRPr lang="en-US" sz="1800" dirty="0" smtClean="0"/>
          </a:p>
          <a:p>
            <a:endParaRPr lang="en-US" b="1" dirty="0" smtClean="0"/>
          </a:p>
          <a:p>
            <a:r>
              <a:rPr lang="en-US" b="1" dirty="0" smtClean="0"/>
              <a:t>Graph construction and matching</a:t>
            </a:r>
          </a:p>
          <a:p>
            <a:pPr lvl="1"/>
            <a:r>
              <a:rPr lang="en-US" dirty="0" smtClean="0"/>
              <a:t>Fully-connected graph as an initial graph</a:t>
            </a:r>
            <a:endParaRPr lang="en-US" dirty="0"/>
          </a:p>
          <a:p>
            <a:pPr lvl="1"/>
            <a:r>
              <a:rPr lang="en-US" dirty="0" smtClean="0"/>
              <a:t>Graph matching module: RRWM</a:t>
            </a:r>
          </a:p>
        </p:txBody>
      </p:sp>
      <p:sp>
        <p:nvSpPr>
          <p:cNvPr id="6" name="직사각형 15"/>
          <p:cNvSpPr/>
          <p:nvPr/>
        </p:nvSpPr>
        <p:spPr>
          <a:xfrm>
            <a:off x="6096354" y="4631570"/>
            <a:ext cx="1688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baseline="0" dirty="0" smtClean="0">
                <a:solidFill>
                  <a:srgbClr val="000000"/>
                </a:solidFill>
                <a:latin typeface="+mj-lt"/>
              </a:rPr>
              <a:t>Cho et al. ’10</a:t>
            </a:r>
          </a:p>
        </p:txBody>
      </p:sp>
    </p:spTree>
    <p:extLst>
      <p:ext uri="{BB962C8B-B14F-4D97-AF65-F5344CB8AC3E}">
        <p14:creationId xmlns:p14="http://schemas.microsoft.com/office/powerpoint/2010/main" val="326612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Experiments</a:t>
            </a:r>
            <a:r>
              <a:rPr lang="en-US" altLang="ko-KR" sz="3200" b="1" dirty="0"/>
              <a:t>: CMU House/Hotel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7800"/>
            <a:ext cx="8229600" cy="5280024"/>
          </a:xfrm>
        </p:spPr>
        <p:txBody>
          <a:bodyPr/>
          <a:lstStyle/>
          <a:p>
            <a:r>
              <a:rPr lang="en-US" b="1" dirty="0" smtClean="0"/>
              <a:t>Image sequence with varying viewpoints</a:t>
            </a:r>
          </a:p>
          <a:p>
            <a:pPr lvl="1"/>
            <a:r>
              <a:rPr lang="en-US" dirty="0" smtClean="0"/>
              <a:t>111 images for House, 101 images for Hotel</a:t>
            </a:r>
          </a:p>
          <a:p>
            <a:pPr lvl="1"/>
            <a:r>
              <a:rPr lang="en-US" dirty="0" smtClean="0"/>
              <a:t>30 </a:t>
            </a:r>
            <a:r>
              <a:rPr lang="en-US" dirty="0"/>
              <a:t>annotated points for each </a:t>
            </a:r>
            <a:r>
              <a:rPr lang="en-US" dirty="0" smtClean="0"/>
              <a:t>frame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pPr lvl="1"/>
            <a:endParaRPr lang="en-US" b="1" dirty="0" smtClean="0"/>
          </a:p>
          <a:p>
            <a:pPr lvl="1"/>
            <a:endParaRPr lang="en-US" b="1" dirty="0"/>
          </a:p>
          <a:p>
            <a:endParaRPr lang="en-US" b="1" dirty="0" smtClean="0"/>
          </a:p>
          <a:p>
            <a:endParaRPr lang="en-US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998" y="2603501"/>
            <a:ext cx="5352803" cy="176895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71599" y="4749801"/>
            <a:ext cx="6680201" cy="1828800"/>
            <a:chOff x="1104899" y="4610100"/>
            <a:chExt cx="7012717" cy="192938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4899" y="4610100"/>
              <a:ext cx="7012717" cy="192938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 bwMode="auto">
            <a:xfrm>
              <a:off x="1143000" y="6210300"/>
              <a:ext cx="6908800" cy="2667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89" y="2592856"/>
            <a:ext cx="879372" cy="89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411" y="2592856"/>
            <a:ext cx="879372" cy="89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834" y="2580156"/>
            <a:ext cx="879372" cy="89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56" y="3545356"/>
            <a:ext cx="879372" cy="89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379" y="3558056"/>
            <a:ext cx="879372" cy="89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직사각형 15"/>
          <p:cNvSpPr/>
          <p:nvPr/>
        </p:nvSpPr>
        <p:spPr>
          <a:xfrm>
            <a:off x="6520427" y="2167770"/>
            <a:ext cx="22171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aseline="0" dirty="0" smtClean="0">
                <a:solidFill>
                  <a:srgbClr val="000000"/>
                </a:solidFill>
                <a:latin typeface="+mj-lt"/>
              </a:rPr>
              <a:t>Caetano et al., 2007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2539446" y="3971910"/>
            <a:ext cx="45719" cy="45719"/>
          </a:xfrm>
          <a:prstGeom prst="ellipse">
            <a:avLst/>
          </a:prstGeom>
          <a:solidFill>
            <a:schemeClr val="tx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2744044" y="3976221"/>
            <a:ext cx="45719" cy="45719"/>
          </a:xfrm>
          <a:prstGeom prst="ellipse">
            <a:avLst/>
          </a:prstGeom>
          <a:solidFill>
            <a:schemeClr val="tx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934544" y="3979134"/>
            <a:ext cx="45719" cy="45719"/>
          </a:xfrm>
          <a:prstGeom prst="ellipse">
            <a:avLst/>
          </a:prstGeom>
          <a:solidFill>
            <a:schemeClr val="tx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6" name="직사각형 15"/>
          <p:cNvSpPr/>
          <p:nvPr/>
        </p:nvSpPr>
        <p:spPr>
          <a:xfrm>
            <a:off x="3385325" y="4376516"/>
            <a:ext cx="17166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aseline="0" dirty="0" smtClean="0">
                <a:latin typeface="+mj-lt"/>
              </a:rPr>
              <a:t>Learned model</a:t>
            </a:r>
            <a:endParaRPr lang="en-US" altLang="ko-KR" sz="1600" baseline="0" dirty="0">
              <a:latin typeface="+mj-lt"/>
            </a:endParaRPr>
          </a:p>
        </p:txBody>
      </p:sp>
      <p:sp>
        <p:nvSpPr>
          <p:cNvPr id="27" name="직사각형 15"/>
          <p:cNvSpPr/>
          <p:nvPr/>
        </p:nvSpPr>
        <p:spPr>
          <a:xfrm>
            <a:off x="6143286" y="4376516"/>
            <a:ext cx="17907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aseline="0" dirty="0" smtClean="0">
                <a:latin typeface="+mj-lt"/>
              </a:rPr>
              <a:t>Matching results</a:t>
            </a:r>
            <a:endParaRPr lang="en-US" altLang="ko-KR" sz="1600" baseline="0" dirty="0">
              <a:latin typeface="+mj-lt"/>
            </a:endParaRPr>
          </a:p>
        </p:txBody>
      </p:sp>
      <p:sp>
        <p:nvSpPr>
          <p:cNvPr id="28" name="직사각형 15"/>
          <p:cNvSpPr/>
          <p:nvPr/>
        </p:nvSpPr>
        <p:spPr>
          <a:xfrm>
            <a:off x="1053740" y="4389216"/>
            <a:ext cx="17622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aseline="0" dirty="0" smtClean="0">
                <a:latin typeface="+mj-lt"/>
              </a:rPr>
              <a:t>Hotel sequence</a:t>
            </a:r>
            <a:endParaRPr lang="en-US" altLang="ko-KR" sz="1600" baseline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769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solidFill>
                  <a:srgbClr val="000000"/>
                </a:solidFill>
              </a:rPr>
              <a:t>Experiments: </a:t>
            </a:r>
            <a:r>
              <a:rPr lang="en-US" altLang="ko-KR" sz="3200" b="1" dirty="0">
                <a:solidFill>
                  <a:srgbClr val="000000"/>
                </a:solidFill>
              </a:rPr>
              <a:t>Object Classes</a:t>
            </a:r>
            <a:endParaRPr lang="ko-KR" alt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4462034" y="3290501"/>
            <a:ext cx="2199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 </a:t>
            </a:r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457200" y="1225550"/>
            <a:ext cx="8229600" cy="4951413"/>
          </a:xfrm>
        </p:spPr>
        <p:txBody>
          <a:bodyPr/>
          <a:lstStyle/>
          <a:p>
            <a:r>
              <a:rPr lang="en-US" altLang="ko-KR" b="1" dirty="0" smtClean="0"/>
              <a:t>Annotated object </a:t>
            </a:r>
            <a:r>
              <a:rPr lang="en-US" altLang="ko-KR" b="1" dirty="0"/>
              <a:t>class </a:t>
            </a:r>
            <a:r>
              <a:rPr lang="en-US" altLang="ko-KR" b="1" dirty="0" smtClean="0"/>
              <a:t>dataset</a:t>
            </a:r>
          </a:p>
          <a:p>
            <a:pPr lvl="1"/>
            <a:r>
              <a:rPr lang="en-US" altLang="ko-KR" dirty="0" smtClean="0"/>
              <a:t>5</a:t>
            </a:r>
            <a:r>
              <a:rPr lang="ko-KR" altLang="en-US" dirty="0" smtClean="0"/>
              <a:t> </a:t>
            </a:r>
            <a:r>
              <a:rPr lang="en-US" altLang="ko-KR" dirty="0" smtClean="0"/>
              <a:t>object classes constructed using images from Caltech-256 and PASCAL VOC datasets</a:t>
            </a:r>
          </a:p>
          <a:p>
            <a:pPr marL="344487" lvl="1" indent="0">
              <a:buNone/>
            </a:pPr>
            <a:r>
              <a:rPr lang="en-US" altLang="ko-KR" sz="2000" dirty="0" smtClean="0"/>
              <a:t>     (Face</a:t>
            </a:r>
            <a:r>
              <a:rPr lang="en-US" altLang="ko-KR" sz="2000" dirty="0"/>
              <a:t>:</a:t>
            </a:r>
            <a:r>
              <a:rPr lang="en-US" altLang="ko-KR" sz="2000" dirty="0" smtClean="0"/>
              <a:t>109, Duck: 50, Wine bottle: 66</a:t>
            </a:r>
            <a:r>
              <a:rPr lang="en-US" altLang="ko-KR" sz="2000" dirty="0"/>
              <a:t>, </a:t>
            </a:r>
            <a:r>
              <a:rPr lang="en-US" altLang="ko-KR" sz="2000" dirty="0" smtClean="0"/>
              <a:t>Motorbike</a:t>
            </a:r>
            <a:r>
              <a:rPr lang="en-US" altLang="ko-KR" sz="2000" dirty="0"/>
              <a:t>: </a:t>
            </a:r>
            <a:r>
              <a:rPr lang="en-US" altLang="ko-KR" sz="2000" dirty="0" smtClean="0"/>
              <a:t>40, Car: 40)</a:t>
            </a:r>
          </a:p>
          <a:p>
            <a:pPr lvl="1"/>
            <a:r>
              <a:rPr lang="en-US" altLang="ko-KR" dirty="0" smtClean="0"/>
              <a:t>10 distinctive points annotated for each image</a:t>
            </a:r>
          </a:p>
          <a:p>
            <a:pPr lvl="2"/>
            <a:endParaRPr lang="en-US" altLang="ko-KR" dirty="0" smtClean="0"/>
          </a:p>
          <a:p>
            <a:r>
              <a:rPr lang="en-US" altLang="ko-KR" b="1" dirty="0" smtClean="0"/>
              <a:t>Quantitative evaluation</a:t>
            </a:r>
          </a:p>
          <a:p>
            <a:pPr lvl="1"/>
            <a:r>
              <a:rPr lang="en-US" altLang="ko-KR" dirty="0" smtClean="0"/>
              <a:t>20 </a:t>
            </a:r>
            <a:r>
              <a:rPr lang="en-US" altLang="ko-KR" dirty="0"/>
              <a:t>images for training and the rest for </a:t>
            </a:r>
            <a:r>
              <a:rPr lang="en-US" altLang="ko-KR" dirty="0" smtClean="0"/>
              <a:t>testing</a:t>
            </a:r>
          </a:p>
          <a:p>
            <a:pPr lvl="1"/>
            <a:r>
              <a:rPr lang="en-US" altLang="ko-KR" dirty="0" smtClean="0"/>
              <a:t>Endpoint error for each match </a:t>
            </a:r>
            <a:r>
              <a:rPr lang="en-US" altLang="ko-KR" dirty="0" err="1" smtClean="0"/>
              <a:t>w.r.t</a:t>
            </a:r>
            <a:r>
              <a:rPr lang="en-US" altLang="ko-KR" dirty="0" smtClean="0"/>
              <a:t> object size</a:t>
            </a:r>
          </a:p>
          <a:p>
            <a:pPr lvl="2"/>
            <a:r>
              <a:rPr lang="en-US" altLang="ko-KR" dirty="0" smtClean="0"/>
              <a:t>True match if the error &lt; 0.15</a:t>
            </a:r>
          </a:p>
          <a:p>
            <a:pPr lvl="1"/>
            <a:r>
              <a:rPr lang="en-US" altLang="ko-KR" dirty="0" smtClean="0"/>
              <a:t>Average performance over the 20 random splits</a:t>
            </a:r>
          </a:p>
        </p:txBody>
      </p:sp>
    </p:spTree>
    <p:extLst>
      <p:ext uri="{BB962C8B-B14F-4D97-AF65-F5344CB8AC3E}">
        <p14:creationId xmlns:p14="http://schemas.microsoft.com/office/powerpoint/2010/main" val="263851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solidFill>
                  <a:srgbClr val="000000"/>
                </a:solidFill>
              </a:rPr>
              <a:t>Experiments</a:t>
            </a:r>
            <a:r>
              <a:rPr lang="en-US" altLang="ko-KR" sz="3200" b="1" dirty="0">
                <a:solidFill>
                  <a:srgbClr val="000000"/>
                </a:solidFill>
              </a:rPr>
              <a:t>:</a:t>
            </a:r>
            <a:r>
              <a:rPr lang="en-US" altLang="ko-KR" b="1" dirty="0">
                <a:solidFill>
                  <a:srgbClr val="000000"/>
                </a:solidFill>
              </a:rPr>
              <a:t> </a:t>
            </a:r>
            <a:r>
              <a:rPr lang="en-US" altLang="ko-KR" sz="3200" b="1" dirty="0">
                <a:solidFill>
                  <a:srgbClr val="000000"/>
                </a:solidFill>
              </a:rPr>
              <a:t>Object Classes</a:t>
            </a:r>
            <a:endParaRPr lang="ko-KR" alt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4462034" y="3290501"/>
            <a:ext cx="2199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 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90" y="2717709"/>
            <a:ext cx="2766577" cy="155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0"/>
          <a:stretch/>
        </p:blipFill>
        <p:spPr bwMode="auto">
          <a:xfrm>
            <a:off x="151987" y="2627411"/>
            <a:ext cx="3333807" cy="193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내용 개체 틀 2"/>
          <p:cNvSpPr>
            <a:spLocks noGrp="1"/>
          </p:cNvSpPr>
          <p:nvPr>
            <p:ph idx="1"/>
          </p:nvPr>
        </p:nvSpPr>
        <p:spPr>
          <a:xfrm>
            <a:off x="457200" y="1377950"/>
            <a:ext cx="8229600" cy="4951413"/>
          </a:xfrm>
        </p:spPr>
        <p:txBody>
          <a:bodyPr/>
          <a:lstStyle/>
          <a:p>
            <a:r>
              <a:rPr lang="en-US" altLang="ko-KR" b="1" dirty="0" smtClean="0"/>
              <a:t>Duck</a:t>
            </a:r>
          </a:p>
        </p:txBody>
      </p:sp>
      <p:sp>
        <p:nvSpPr>
          <p:cNvPr id="8" name="직사각형 15"/>
          <p:cNvSpPr/>
          <p:nvPr/>
        </p:nvSpPr>
        <p:spPr>
          <a:xfrm>
            <a:off x="392333" y="5341716"/>
            <a:ext cx="392104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ko-KR" sz="2000" baseline="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altLang="ko-KR" sz="2000" baseline="0" dirty="0" smtClean="0">
                <a:solidFill>
                  <a:srgbClr val="000000"/>
                </a:solidFill>
                <a:latin typeface="+mj-lt"/>
                <a:sym typeface="Wingdings"/>
              </a:rPr>
              <a:t> </a:t>
            </a:r>
            <a:r>
              <a:rPr lang="en-US" altLang="ko-KR" sz="2000" baseline="0" dirty="0" smtClean="0">
                <a:solidFill>
                  <a:srgbClr val="000000"/>
                </a:solidFill>
                <a:latin typeface="+mj-lt"/>
              </a:rPr>
              <a:t>Node color: feature identity</a:t>
            </a:r>
            <a:endParaRPr lang="en-US" altLang="ko-KR" sz="600" baseline="0" dirty="0" smtClean="0">
              <a:solidFill>
                <a:srgbClr val="000000"/>
              </a:solidFill>
              <a:latin typeface="+mj-lt"/>
            </a:endParaRPr>
          </a:p>
          <a:p>
            <a:pPr algn="l"/>
            <a:r>
              <a:rPr lang="en-US" altLang="ko-KR" sz="2000" baseline="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altLang="ko-KR" sz="2000" baseline="0" dirty="0" smtClean="0">
                <a:solidFill>
                  <a:srgbClr val="000000"/>
                </a:solidFill>
                <a:latin typeface="+mj-lt"/>
                <a:sym typeface="Wingdings"/>
              </a:rPr>
              <a:t> </a:t>
            </a:r>
            <a:r>
              <a:rPr lang="en-US" altLang="ko-KR" sz="2000" baseline="0" dirty="0" smtClean="0">
                <a:solidFill>
                  <a:srgbClr val="000000"/>
                </a:solidFill>
                <a:latin typeface="+mj-lt"/>
              </a:rPr>
              <a:t>Bigger nodes: larger weights</a:t>
            </a:r>
          </a:p>
          <a:p>
            <a:pPr algn="l"/>
            <a:r>
              <a:rPr lang="en-US" altLang="ko-KR" sz="2000" baseline="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altLang="ko-KR" sz="2000" baseline="0" dirty="0">
                <a:solidFill>
                  <a:srgbClr val="000000"/>
                </a:solidFill>
                <a:latin typeface="+mj-lt"/>
                <a:sym typeface="Wingdings"/>
              </a:rPr>
              <a:t> </a:t>
            </a:r>
            <a:r>
              <a:rPr lang="en-US" altLang="ko-KR" sz="2000" baseline="0" dirty="0" smtClean="0">
                <a:solidFill>
                  <a:srgbClr val="000000"/>
                </a:solidFill>
                <a:latin typeface="+mj-lt"/>
              </a:rPr>
              <a:t>Darker edges: larger weights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1905000"/>
            <a:ext cx="4445000" cy="29775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6900" y="1917699"/>
            <a:ext cx="4445000" cy="29773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6900" y="1892300"/>
            <a:ext cx="4445000" cy="3001083"/>
          </a:xfrm>
          <a:prstGeom prst="rect">
            <a:avLst/>
          </a:prstGeom>
        </p:spPr>
      </p:pic>
      <p:sp>
        <p:nvSpPr>
          <p:cNvPr id="13" name="직사각형 15"/>
          <p:cNvSpPr/>
          <p:nvPr/>
        </p:nvSpPr>
        <p:spPr>
          <a:xfrm>
            <a:off x="4367433" y="5316316"/>
            <a:ext cx="453118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ko-KR" sz="2000" baseline="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altLang="ko-KR" sz="2000" baseline="0" dirty="0" smtClean="0">
                <a:solidFill>
                  <a:srgbClr val="000000"/>
                </a:solidFill>
                <a:latin typeface="+mj-lt"/>
                <a:sym typeface="Wingdings"/>
              </a:rPr>
              <a:t> </a:t>
            </a:r>
            <a:r>
              <a:rPr lang="en-US" altLang="ko-KR" sz="2000" baseline="0" dirty="0" smtClean="0">
                <a:solidFill>
                  <a:srgbClr val="000000"/>
                </a:solidFill>
                <a:latin typeface="+mj-lt"/>
              </a:rPr>
              <a:t>Node color: matching feature</a:t>
            </a:r>
            <a:endParaRPr lang="en-US" altLang="ko-KR" sz="600" baseline="0" dirty="0" smtClean="0">
              <a:solidFill>
                <a:srgbClr val="000000"/>
              </a:solidFill>
              <a:latin typeface="+mj-lt"/>
            </a:endParaRPr>
          </a:p>
          <a:p>
            <a:pPr algn="l"/>
            <a:r>
              <a:rPr lang="en-US" altLang="ko-KR" sz="2000" baseline="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altLang="ko-KR" sz="2000" baseline="0" dirty="0" smtClean="0">
                <a:solidFill>
                  <a:srgbClr val="000000"/>
                </a:solidFill>
                <a:latin typeface="+mj-lt"/>
                <a:sym typeface="Wingdings"/>
              </a:rPr>
              <a:t> </a:t>
            </a:r>
            <a:r>
              <a:rPr lang="en-US" altLang="ko-KR" sz="2000" baseline="0" dirty="0" smtClean="0">
                <a:solidFill>
                  <a:srgbClr val="000000"/>
                </a:solidFill>
                <a:latin typeface="+mj-lt"/>
              </a:rPr>
              <a:t>Bigger nodes: higher similarity</a:t>
            </a:r>
          </a:p>
          <a:p>
            <a:pPr algn="l"/>
            <a:r>
              <a:rPr lang="en-US" altLang="ko-KR" sz="2000" baseline="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altLang="ko-KR" sz="2000" baseline="0" dirty="0">
                <a:solidFill>
                  <a:srgbClr val="000000"/>
                </a:solidFill>
                <a:latin typeface="+mj-lt"/>
                <a:sym typeface="Wingdings"/>
              </a:rPr>
              <a:t> </a:t>
            </a:r>
            <a:r>
              <a:rPr lang="en-US" altLang="ko-KR" sz="2000" baseline="0" dirty="0" smtClean="0">
                <a:solidFill>
                  <a:srgbClr val="000000"/>
                </a:solidFill>
                <a:latin typeface="+mj-lt"/>
              </a:rPr>
              <a:t>Red edges: connecting true ones</a:t>
            </a:r>
          </a:p>
        </p:txBody>
      </p:sp>
      <p:sp>
        <p:nvSpPr>
          <p:cNvPr id="14" name="직사각형 15"/>
          <p:cNvSpPr/>
          <p:nvPr/>
        </p:nvSpPr>
        <p:spPr>
          <a:xfrm>
            <a:off x="1187229" y="4935316"/>
            <a:ext cx="1908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baseline="0" dirty="0" smtClean="0">
                <a:latin typeface="+mj-lt"/>
              </a:rPr>
              <a:t>Learned model</a:t>
            </a:r>
            <a:endParaRPr lang="en-US" altLang="ko-KR" baseline="0" dirty="0">
              <a:latin typeface="+mj-lt"/>
            </a:endParaRPr>
          </a:p>
        </p:txBody>
      </p:sp>
      <p:sp>
        <p:nvSpPr>
          <p:cNvPr id="15" name="직사각형 15"/>
          <p:cNvSpPr/>
          <p:nvPr/>
        </p:nvSpPr>
        <p:spPr>
          <a:xfrm>
            <a:off x="6035175" y="4960716"/>
            <a:ext cx="1543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baseline="0" dirty="0" smtClean="0">
                <a:latin typeface="+mj-lt"/>
              </a:rPr>
              <a:t>Input image</a:t>
            </a:r>
            <a:endParaRPr lang="en-US" altLang="ko-KR" baseline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6505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solidFill>
                  <a:srgbClr val="000000"/>
                </a:solidFill>
              </a:rPr>
              <a:t>Experiments</a:t>
            </a:r>
            <a:r>
              <a:rPr lang="en-US" altLang="ko-KR" sz="3200" b="1" dirty="0">
                <a:solidFill>
                  <a:srgbClr val="000000"/>
                </a:solidFill>
              </a:rPr>
              <a:t>:</a:t>
            </a:r>
            <a:r>
              <a:rPr lang="en-US" altLang="ko-KR" b="1" dirty="0">
                <a:solidFill>
                  <a:srgbClr val="000000"/>
                </a:solidFill>
              </a:rPr>
              <a:t> </a:t>
            </a:r>
            <a:r>
              <a:rPr lang="en-US" altLang="ko-KR" sz="3200" b="1" dirty="0">
                <a:solidFill>
                  <a:srgbClr val="000000"/>
                </a:solidFill>
              </a:rPr>
              <a:t>Object Classes</a:t>
            </a:r>
            <a:endParaRPr lang="ko-KR" alt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4462034" y="3290501"/>
            <a:ext cx="2199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 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90" y="2717709"/>
            <a:ext cx="2766577" cy="155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0"/>
          <a:stretch/>
        </p:blipFill>
        <p:spPr bwMode="auto">
          <a:xfrm>
            <a:off x="151987" y="2627411"/>
            <a:ext cx="3333807" cy="193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내용 개체 틀 2"/>
          <p:cNvSpPr>
            <a:spLocks noGrp="1"/>
          </p:cNvSpPr>
          <p:nvPr>
            <p:ph idx="1"/>
          </p:nvPr>
        </p:nvSpPr>
        <p:spPr>
          <a:xfrm>
            <a:off x="457200" y="1377950"/>
            <a:ext cx="8229600" cy="4951413"/>
          </a:xfrm>
        </p:spPr>
        <p:txBody>
          <a:bodyPr/>
          <a:lstStyle/>
          <a:p>
            <a:r>
              <a:rPr lang="en-US" altLang="ko-KR" b="1" dirty="0" smtClean="0"/>
              <a:t>Duck</a:t>
            </a:r>
          </a:p>
        </p:txBody>
      </p:sp>
      <p:sp>
        <p:nvSpPr>
          <p:cNvPr id="8" name="직사각형 15"/>
          <p:cNvSpPr/>
          <p:nvPr/>
        </p:nvSpPr>
        <p:spPr>
          <a:xfrm>
            <a:off x="392333" y="5341716"/>
            <a:ext cx="392104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ko-KR" sz="2000" baseline="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altLang="ko-KR" sz="2000" baseline="0" dirty="0" smtClean="0">
                <a:solidFill>
                  <a:srgbClr val="000000"/>
                </a:solidFill>
                <a:latin typeface="+mj-lt"/>
                <a:sym typeface="Wingdings"/>
              </a:rPr>
              <a:t> </a:t>
            </a:r>
            <a:r>
              <a:rPr lang="en-US" altLang="ko-KR" sz="2000" baseline="0" dirty="0" smtClean="0">
                <a:solidFill>
                  <a:srgbClr val="000000"/>
                </a:solidFill>
                <a:latin typeface="+mj-lt"/>
              </a:rPr>
              <a:t>Node color: feature identity</a:t>
            </a:r>
            <a:endParaRPr lang="en-US" altLang="ko-KR" sz="600" baseline="0" dirty="0" smtClean="0">
              <a:solidFill>
                <a:srgbClr val="000000"/>
              </a:solidFill>
              <a:latin typeface="+mj-lt"/>
            </a:endParaRPr>
          </a:p>
          <a:p>
            <a:pPr algn="l"/>
            <a:r>
              <a:rPr lang="en-US" altLang="ko-KR" sz="2000" baseline="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altLang="ko-KR" sz="2000" baseline="0" dirty="0" smtClean="0">
                <a:solidFill>
                  <a:srgbClr val="000000"/>
                </a:solidFill>
                <a:latin typeface="+mj-lt"/>
                <a:sym typeface="Wingdings"/>
              </a:rPr>
              <a:t> </a:t>
            </a:r>
            <a:r>
              <a:rPr lang="en-US" altLang="ko-KR" sz="2000" baseline="0" dirty="0" smtClean="0">
                <a:solidFill>
                  <a:srgbClr val="000000"/>
                </a:solidFill>
                <a:latin typeface="+mj-lt"/>
              </a:rPr>
              <a:t>Bigger nodes: larger weights</a:t>
            </a:r>
          </a:p>
          <a:p>
            <a:pPr algn="l"/>
            <a:r>
              <a:rPr lang="en-US" altLang="ko-KR" sz="2000" baseline="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altLang="ko-KR" sz="2000" baseline="0" dirty="0">
                <a:solidFill>
                  <a:srgbClr val="000000"/>
                </a:solidFill>
                <a:latin typeface="+mj-lt"/>
                <a:sym typeface="Wingdings"/>
              </a:rPr>
              <a:t> </a:t>
            </a:r>
            <a:r>
              <a:rPr lang="en-US" altLang="ko-KR" sz="2000" baseline="0" dirty="0" smtClean="0">
                <a:solidFill>
                  <a:srgbClr val="000000"/>
                </a:solidFill>
                <a:latin typeface="+mj-lt"/>
              </a:rPr>
              <a:t>Darker edges: larger weights</a:t>
            </a:r>
          </a:p>
        </p:txBody>
      </p:sp>
      <p:sp>
        <p:nvSpPr>
          <p:cNvPr id="13" name="직사각형 15"/>
          <p:cNvSpPr/>
          <p:nvPr/>
        </p:nvSpPr>
        <p:spPr>
          <a:xfrm>
            <a:off x="4367433" y="5316316"/>
            <a:ext cx="453118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ko-KR" sz="2000" baseline="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altLang="ko-KR" sz="2000" baseline="0" dirty="0" smtClean="0">
                <a:solidFill>
                  <a:srgbClr val="000000"/>
                </a:solidFill>
                <a:latin typeface="+mj-lt"/>
                <a:sym typeface="Wingdings"/>
              </a:rPr>
              <a:t> </a:t>
            </a:r>
            <a:r>
              <a:rPr lang="en-US" altLang="ko-KR" sz="2000" baseline="0" dirty="0" smtClean="0">
                <a:solidFill>
                  <a:srgbClr val="000000"/>
                </a:solidFill>
                <a:latin typeface="+mj-lt"/>
              </a:rPr>
              <a:t>Node color: matching feature</a:t>
            </a:r>
            <a:endParaRPr lang="en-US" altLang="ko-KR" sz="600" baseline="0" dirty="0" smtClean="0">
              <a:solidFill>
                <a:srgbClr val="000000"/>
              </a:solidFill>
              <a:latin typeface="+mj-lt"/>
            </a:endParaRPr>
          </a:p>
          <a:p>
            <a:pPr algn="l"/>
            <a:r>
              <a:rPr lang="en-US" altLang="ko-KR" sz="2000" baseline="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altLang="ko-KR" sz="2000" baseline="0" dirty="0" smtClean="0">
                <a:solidFill>
                  <a:srgbClr val="000000"/>
                </a:solidFill>
                <a:latin typeface="+mj-lt"/>
                <a:sym typeface="Wingdings"/>
              </a:rPr>
              <a:t> </a:t>
            </a:r>
            <a:r>
              <a:rPr lang="en-US" altLang="ko-KR" sz="2000" baseline="0" dirty="0" smtClean="0">
                <a:solidFill>
                  <a:srgbClr val="000000"/>
                </a:solidFill>
                <a:latin typeface="+mj-lt"/>
              </a:rPr>
              <a:t>Bigger nodes: higher similarity</a:t>
            </a:r>
          </a:p>
          <a:p>
            <a:pPr algn="l"/>
            <a:r>
              <a:rPr lang="en-US" altLang="ko-KR" sz="2000" baseline="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altLang="ko-KR" sz="2000" baseline="0" dirty="0">
                <a:solidFill>
                  <a:srgbClr val="000000"/>
                </a:solidFill>
                <a:latin typeface="+mj-lt"/>
                <a:sym typeface="Wingdings"/>
              </a:rPr>
              <a:t> </a:t>
            </a:r>
            <a:r>
              <a:rPr lang="en-US" altLang="ko-KR" sz="2000" baseline="0" dirty="0" smtClean="0">
                <a:solidFill>
                  <a:srgbClr val="000000"/>
                </a:solidFill>
                <a:latin typeface="+mj-lt"/>
              </a:rPr>
              <a:t>Red edges: connecting true ones</a:t>
            </a:r>
          </a:p>
        </p:txBody>
      </p:sp>
      <p:sp>
        <p:nvSpPr>
          <p:cNvPr id="14" name="직사각형 15"/>
          <p:cNvSpPr/>
          <p:nvPr/>
        </p:nvSpPr>
        <p:spPr>
          <a:xfrm>
            <a:off x="1187229" y="4935316"/>
            <a:ext cx="1908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baseline="0" dirty="0" smtClean="0">
                <a:latin typeface="+mj-lt"/>
              </a:rPr>
              <a:t>Learned model</a:t>
            </a:r>
            <a:endParaRPr lang="en-US" altLang="ko-KR" baseline="0" dirty="0">
              <a:latin typeface="+mj-lt"/>
            </a:endParaRPr>
          </a:p>
        </p:txBody>
      </p:sp>
      <p:sp>
        <p:nvSpPr>
          <p:cNvPr id="15" name="직사각형 15"/>
          <p:cNvSpPr/>
          <p:nvPr/>
        </p:nvSpPr>
        <p:spPr>
          <a:xfrm>
            <a:off x="6035175" y="4960716"/>
            <a:ext cx="1543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baseline="0" dirty="0" smtClean="0">
                <a:latin typeface="+mj-lt"/>
              </a:rPr>
              <a:t>Input image</a:t>
            </a:r>
            <a:endParaRPr lang="en-US" altLang="ko-KR" baseline="0" dirty="0"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1905000"/>
            <a:ext cx="4432300" cy="300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7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solidFill>
                  <a:srgbClr val="000000"/>
                </a:solidFill>
              </a:rPr>
              <a:t>Experiments</a:t>
            </a:r>
            <a:r>
              <a:rPr lang="en-US" altLang="ko-KR" sz="3200" b="1" dirty="0">
                <a:solidFill>
                  <a:srgbClr val="000000"/>
                </a:solidFill>
              </a:rPr>
              <a:t>:</a:t>
            </a:r>
            <a:r>
              <a:rPr lang="en-US" altLang="ko-KR" b="1" dirty="0">
                <a:solidFill>
                  <a:srgbClr val="000000"/>
                </a:solidFill>
              </a:rPr>
              <a:t> </a:t>
            </a:r>
            <a:r>
              <a:rPr lang="en-US" altLang="ko-KR" sz="3200" b="1" dirty="0">
                <a:solidFill>
                  <a:srgbClr val="000000"/>
                </a:solidFill>
              </a:rPr>
              <a:t>Object Classes</a:t>
            </a:r>
            <a:endParaRPr lang="ko-KR" altLang="en-US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794" y="1726921"/>
            <a:ext cx="5396947" cy="387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62034" y="3290501"/>
            <a:ext cx="2199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 </a:t>
            </a:r>
          </a:p>
        </p:txBody>
      </p:sp>
      <p:sp>
        <p:nvSpPr>
          <p:cNvPr id="7" name="내용 개체 틀 2"/>
          <p:cNvSpPr>
            <a:spLocks noGrp="1"/>
          </p:cNvSpPr>
          <p:nvPr>
            <p:ph idx="1"/>
          </p:nvPr>
        </p:nvSpPr>
        <p:spPr>
          <a:xfrm>
            <a:off x="457200" y="1377950"/>
            <a:ext cx="8229600" cy="4951413"/>
          </a:xfrm>
        </p:spPr>
        <p:txBody>
          <a:bodyPr/>
          <a:lstStyle/>
          <a:p>
            <a:r>
              <a:rPr lang="en-US" altLang="ko-KR" b="1" dirty="0" smtClean="0"/>
              <a:t>Duck</a:t>
            </a:r>
          </a:p>
          <a:p>
            <a:endParaRPr lang="en-US" altLang="ko-KR" b="1" dirty="0"/>
          </a:p>
          <a:p>
            <a:endParaRPr lang="en-US" altLang="ko-KR" b="1" dirty="0" smtClean="0"/>
          </a:p>
          <a:p>
            <a:endParaRPr lang="en-US" altLang="ko-KR" b="1" dirty="0"/>
          </a:p>
          <a:p>
            <a:endParaRPr lang="en-US" altLang="ko-KR" b="1" dirty="0" smtClean="0"/>
          </a:p>
          <a:p>
            <a:endParaRPr lang="en-US" altLang="ko-KR" b="1" dirty="0"/>
          </a:p>
          <a:p>
            <a:endParaRPr lang="en-US" altLang="ko-KR" b="1" dirty="0" smtClean="0"/>
          </a:p>
          <a:p>
            <a:endParaRPr lang="en-US" altLang="ko-KR" b="1" dirty="0"/>
          </a:p>
          <a:p>
            <a:endParaRPr lang="en-US" altLang="ko-KR" b="1" dirty="0" smtClean="0"/>
          </a:p>
          <a:p>
            <a:pPr lvl="1"/>
            <a:r>
              <a:rPr lang="en-US" altLang="ko-KR" dirty="0"/>
              <a:t>Black nodes: false </a:t>
            </a:r>
            <a:r>
              <a:rPr lang="en-US" altLang="ko-KR" dirty="0" smtClean="0"/>
              <a:t>matches</a:t>
            </a:r>
            <a:endParaRPr lang="en-US" altLang="ko-K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901" y="3048000"/>
            <a:ext cx="1891292" cy="12573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90" y="2717709"/>
            <a:ext cx="2766577" cy="155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025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457200" y="1377950"/>
            <a:ext cx="8229600" cy="4951413"/>
          </a:xfrm>
        </p:spPr>
        <p:txBody>
          <a:bodyPr/>
          <a:lstStyle/>
          <a:p>
            <a:r>
              <a:rPr lang="en-US" altLang="ko-KR" b="1" dirty="0" smtClean="0"/>
              <a:t>Car</a:t>
            </a:r>
          </a:p>
          <a:p>
            <a:endParaRPr lang="en-US" altLang="ko-KR" b="1" dirty="0"/>
          </a:p>
          <a:p>
            <a:endParaRPr lang="en-US" altLang="ko-KR" b="1" dirty="0" smtClean="0"/>
          </a:p>
          <a:p>
            <a:endParaRPr lang="en-US" altLang="ko-KR" b="1" dirty="0"/>
          </a:p>
          <a:p>
            <a:endParaRPr lang="en-US" altLang="ko-KR" b="1" dirty="0" smtClean="0"/>
          </a:p>
          <a:p>
            <a:endParaRPr lang="en-US" altLang="ko-KR" b="1" dirty="0"/>
          </a:p>
          <a:p>
            <a:endParaRPr lang="en-US" altLang="ko-KR" b="1" dirty="0" smtClean="0"/>
          </a:p>
          <a:p>
            <a:endParaRPr lang="en-US" altLang="ko-KR" b="1" dirty="0"/>
          </a:p>
          <a:p>
            <a:endParaRPr lang="en-US" altLang="ko-KR" b="1" dirty="0" smtClean="0"/>
          </a:p>
          <a:p>
            <a:pPr lvl="1"/>
            <a:r>
              <a:rPr lang="en-US" altLang="ko-KR" dirty="0" smtClean="0"/>
              <a:t>Black nodes: false matches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solidFill>
                  <a:srgbClr val="000000"/>
                </a:solidFill>
              </a:rPr>
              <a:t>Experiments</a:t>
            </a:r>
            <a:r>
              <a:rPr lang="en-US" altLang="ko-KR" sz="3200" b="1" dirty="0">
                <a:solidFill>
                  <a:srgbClr val="000000"/>
                </a:solidFill>
              </a:rPr>
              <a:t>:</a:t>
            </a:r>
            <a:r>
              <a:rPr lang="en-US" altLang="ko-KR" b="1" dirty="0">
                <a:solidFill>
                  <a:srgbClr val="000000"/>
                </a:solidFill>
              </a:rPr>
              <a:t> </a:t>
            </a:r>
            <a:r>
              <a:rPr lang="en-US" altLang="ko-KR" sz="3200" b="1" dirty="0">
                <a:solidFill>
                  <a:srgbClr val="000000"/>
                </a:solidFill>
              </a:rPr>
              <a:t>Object Classes</a:t>
            </a:r>
            <a:endParaRPr lang="ko-KR" altLang="en-US" b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27" y="3237460"/>
            <a:ext cx="2912794" cy="1383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26" y="3022601"/>
            <a:ext cx="3070242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655" y="1841996"/>
            <a:ext cx="5539455" cy="4076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47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Graph Matching</a:t>
            </a:r>
            <a:br>
              <a:rPr lang="en-US" altLang="ko-KR" b="1" dirty="0"/>
            </a:b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2755" y="1308236"/>
            <a:ext cx="8229600" cy="4761820"/>
          </a:xfrm>
        </p:spPr>
        <p:txBody>
          <a:bodyPr/>
          <a:lstStyle/>
          <a:p>
            <a:r>
              <a:rPr lang="en-US" altLang="ko-KR" b="1" dirty="0" smtClean="0"/>
              <a:t>Finding matches between two GRAPHS</a:t>
            </a:r>
          </a:p>
          <a:p>
            <a:pPr lvl="1"/>
            <a:endParaRPr lang="en-US" altLang="ko-KR" sz="2000" b="1" dirty="0" smtClean="0"/>
          </a:p>
          <a:p>
            <a:pPr lvl="1"/>
            <a:endParaRPr lang="en-US" altLang="ko-KR" sz="2000" b="1" dirty="0"/>
          </a:p>
          <a:p>
            <a:pPr lvl="1"/>
            <a:endParaRPr lang="en-US" altLang="ko-KR" sz="2000" b="1" dirty="0" smtClean="0"/>
          </a:p>
          <a:p>
            <a:pPr lvl="1"/>
            <a:endParaRPr lang="en-US" altLang="ko-KR" sz="2000" b="1" dirty="0"/>
          </a:p>
          <a:p>
            <a:pPr lvl="1"/>
            <a:endParaRPr lang="en-US" altLang="ko-KR" sz="2000" b="1" dirty="0" smtClean="0"/>
          </a:p>
          <a:p>
            <a:pPr lvl="1"/>
            <a:endParaRPr lang="en-US" altLang="ko-KR" sz="2000" b="1" dirty="0"/>
          </a:p>
          <a:p>
            <a:pPr lvl="1"/>
            <a:endParaRPr lang="en-US" altLang="ko-KR" sz="2000" b="1" dirty="0" smtClean="0"/>
          </a:p>
          <a:p>
            <a:pPr lvl="1"/>
            <a:endParaRPr lang="en-US" altLang="ko-KR" sz="2000" b="1" dirty="0"/>
          </a:p>
          <a:p>
            <a:pPr lvl="1"/>
            <a:endParaRPr lang="en-US" altLang="ko-KR" sz="2000" b="1" dirty="0" smtClean="0"/>
          </a:p>
          <a:p>
            <a:pPr marL="344487" lvl="1" indent="0">
              <a:buNone/>
            </a:pPr>
            <a:endParaRPr lang="en-US" altLang="ko-KR" sz="1600" b="1" dirty="0"/>
          </a:p>
          <a:p>
            <a:pPr lvl="1"/>
            <a:r>
              <a:rPr lang="en-US" altLang="ko-KR" sz="2000" b="1" dirty="0" smtClean="0">
                <a:latin typeface="Times New Roman"/>
                <a:cs typeface="Times New Roman"/>
              </a:rPr>
              <a:t> </a:t>
            </a:r>
            <a:r>
              <a:rPr lang="en-US" altLang="ko-KR" sz="2800" b="1" dirty="0" err="1" smtClean="0">
                <a:latin typeface="Times New Roman"/>
                <a:cs typeface="Times New Roman"/>
              </a:rPr>
              <a:t>y</a:t>
            </a:r>
            <a:r>
              <a:rPr lang="en-US" altLang="ko-KR" sz="2800" i="1" baseline="-25000" dirty="0" err="1" smtClean="0">
                <a:latin typeface="Times New Roman"/>
                <a:cs typeface="Times New Roman"/>
              </a:rPr>
              <a:t>ia</a:t>
            </a:r>
            <a:r>
              <a:rPr lang="en-US" altLang="ko-KR" sz="2000" dirty="0" smtClean="0"/>
              <a:t>= 1  if node </a:t>
            </a:r>
            <a:r>
              <a:rPr lang="en-US" altLang="ko-KR" sz="2000" b="1" i="1" dirty="0" err="1" smtClean="0">
                <a:latin typeface="Times New Roman"/>
                <a:cs typeface="Times New Roman"/>
              </a:rPr>
              <a:t>i</a:t>
            </a:r>
            <a:r>
              <a:rPr lang="en-US" altLang="ko-KR" sz="2000" dirty="0" smtClean="0"/>
              <a:t> in </a:t>
            </a:r>
            <a:r>
              <a:rPr lang="en-US" altLang="ko-KR" sz="2000" b="1" dirty="0" smtClean="0">
                <a:latin typeface="Apple Chancery"/>
                <a:cs typeface="Apple Chancery"/>
              </a:rPr>
              <a:t>G</a:t>
            </a:r>
            <a:r>
              <a:rPr lang="en-US" altLang="ko-KR" sz="2000" dirty="0" smtClean="0"/>
              <a:t> corresponds to node </a:t>
            </a:r>
            <a:r>
              <a:rPr lang="en-US" altLang="ko-KR" sz="2000" b="1" i="1" dirty="0" smtClean="0">
                <a:latin typeface="Times New Roman"/>
                <a:cs typeface="Times New Roman"/>
              </a:rPr>
              <a:t>a</a:t>
            </a:r>
            <a:r>
              <a:rPr lang="en-US" altLang="ko-KR" sz="2000" dirty="0" smtClean="0"/>
              <a:t> </a:t>
            </a:r>
            <a:r>
              <a:rPr lang="en-US" altLang="ko-KR" sz="2000" dirty="0"/>
              <a:t>in </a:t>
            </a:r>
            <a:r>
              <a:rPr lang="en-US" altLang="ko-KR" sz="2000" b="1" dirty="0" smtClean="0">
                <a:latin typeface="Apple Chancery"/>
                <a:cs typeface="Apple Chancery"/>
              </a:rPr>
              <a:t>G’</a:t>
            </a:r>
            <a:r>
              <a:rPr lang="en-US" altLang="ko-KR" sz="2000" dirty="0" smtClean="0"/>
              <a:t> </a:t>
            </a:r>
          </a:p>
          <a:p>
            <a:pPr lvl="1"/>
            <a:r>
              <a:rPr lang="en-US" altLang="ko-KR" sz="2000" dirty="0" smtClean="0"/>
              <a:t> </a:t>
            </a:r>
            <a:r>
              <a:rPr lang="en-US" altLang="ko-KR" sz="2800" b="1" dirty="0" err="1" smtClean="0">
                <a:latin typeface="Times New Roman"/>
                <a:cs typeface="Times New Roman"/>
              </a:rPr>
              <a:t>y</a:t>
            </a:r>
            <a:r>
              <a:rPr lang="en-US" altLang="ko-KR" sz="2800" i="1" baseline="-25000" dirty="0" err="1" smtClean="0">
                <a:latin typeface="Times New Roman"/>
                <a:cs typeface="Times New Roman"/>
              </a:rPr>
              <a:t>ia</a:t>
            </a:r>
            <a:r>
              <a:rPr lang="en-US" altLang="ko-KR" sz="2000" dirty="0" smtClean="0"/>
              <a:t>= 0  otherwise</a:t>
            </a:r>
          </a:p>
          <a:p>
            <a:pPr lvl="1"/>
            <a:endParaRPr lang="en-US" altLang="ko-KR" sz="2000" b="1" dirty="0" smtClean="0"/>
          </a:p>
        </p:txBody>
      </p:sp>
      <p:sp>
        <p:nvSpPr>
          <p:cNvPr id="24" name="Oval 4"/>
          <p:cNvSpPr>
            <a:spLocks noChangeArrowheads="1"/>
          </p:cNvSpPr>
          <p:nvPr/>
        </p:nvSpPr>
        <p:spPr bwMode="auto">
          <a:xfrm>
            <a:off x="2365376" y="25146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25" name="Oval 4"/>
          <p:cNvSpPr>
            <a:spLocks noChangeArrowheads="1"/>
          </p:cNvSpPr>
          <p:nvPr/>
        </p:nvSpPr>
        <p:spPr bwMode="auto">
          <a:xfrm>
            <a:off x="3055938" y="26289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26" name="Oval 4"/>
          <p:cNvSpPr>
            <a:spLocks noChangeArrowheads="1"/>
          </p:cNvSpPr>
          <p:nvPr/>
        </p:nvSpPr>
        <p:spPr bwMode="auto">
          <a:xfrm>
            <a:off x="2654300" y="29210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27" name="Oval 4"/>
          <p:cNvSpPr>
            <a:spLocks noChangeArrowheads="1"/>
          </p:cNvSpPr>
          <p:nvPr/>
        </p:nvSpPr>
        <p:spPr bwMode="auto">
          <a:xfrm>
            <a:off x="2027238" y="36576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28" name="Oval 4"/>
          <p:cNvSpPr>
            <a:spLocks noChangeArrowheads="1"/>
          </p:cNvSpPr>
          <p:nvPr/>
        </p:nvSpPr>
        <p:spPr bwMode="auto">
          <a:xfrm>
            <a:off x="2654300" y="36576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3284538" y="36576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0" name="Oval 4"/>
          <p:cNvSpPr>
            <a:spLocks noChangeArrowheads="1"/>
          </p:cNvSpPr>
          <p:nvPr/>
        </p:nvSpPr>
        <p:spPr bwMode="auto">
          <a:xfrm>
            <a:off x="2259014" y="43561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1" name="Oval 4"/>
          <p:cNvSpPr>
            <a:spLocks noChangeArrowheads="1"/>
          </p:cNvSpPr>
          <p:nvPr/>
        </p:nvSpPr>
        <p:spPr bwMode="auto">
          <a:xfrm>
            <a:off x="3279776" y="42418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2" name="Oval 22"/>
          <p:cNvSpPr>
            <a:spLocks noChangeArrowheads="1"/>
          </p:cNvSpPr>
          <p:nvPr/>
        </p:nvSpPr>
        <p:spPr bwMode="auto">
          <a:xfrm>
            <a:off x="5372100" y="29210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3" name="Oval 22"/>
          <p:cNvSpPr>
            <a:spLocks noChangeArrowheads="1"/>
          </p:cNvSpPr>
          <p:nvPr/>
        </p:nvSpPr>
        <p:spPr bwMode="auto">
          <a:xfrm>
            <a:off x="6057900" y="24003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4" name="Oval 22"/>
          <p:cNvSpPr>
            <a:spLocks noChangeArrowheads="1"/>
          </p:cNvSpPr>
          <p:nvPr/>
        </p:nvSpPr>
        <p:spPr bwMode="auto">
          <a:xfrm>
            <a:off x="6057900" y="31496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5" name="Oval 22"/>
          <p:cNvSpPr>
            <a:spLocks noChangeArrowheads="1"/>
          </p:cNvSpPr>
          <p:nvPr/>
        </p:nvSpPr>
        <p:spPr bwMode="auto">
          <a:xfrm>
            <a:off x="7035800" y="3443288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6" name="Oval 22"/>
          <p:cNvSpPr>
            <a:spLocks noChangeArrowheads="1"/>
          </p:cNvSpPr>
          <p:nvPr/>
        </p:nvSpPr>
        <p:spPr bwMode="auto">
          <a:xfrm>
            <a:off x="5829300" y="3862388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5943600" y="43688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8" name="Oval 22"/>
          <p:cNvSpPr>
            <a:spLocks noChangeArrowheads="1"/>
          </p:cNvSpPr>
          <p:nvPr/>
        </p:nvSpPr>
        <p:spPr bwMode="auto">
          <a:xfrm>
            <a:off x="7137400" y="41529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9" name="Oval 22"/>
          <p:cNvSpPr>
            <a:spLocks noChangeArrowheads="1"/>
          </p:cNvSpPr>
          <p:nvPr/>
        </p:nvSpPr>
        <p:spPr bwMode="auto">
          <a:xfrm>
            <a:off x="6388100" y="37719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cxnSp>
        <p:nvCxnSpPr>
          <p:cNvPr id="40" name="직선 연결선 4"/>
          <p:cNvCxnSpPr>
            <a:stCxn id="24" idx="5"/>
            <a:endCxn id="26" idx="1"/>
          </p:cNvCxnSpPr>
          <p:nvPr/>
        </p:nvCxnSpPr>
        <p:spPr bwMode="auto">
          <a:xfrm>
            <a:off x="2560498" y="2709722"/>
            <a:ext cx="127280" cy="2447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직선 연결선 28"/>
          <p:cNvCxnSpPr>
            <a:stCxn id="25" idx="3"/>
            <a:endCxn id="26" idx="7"/>
          </p:cNvCxnSpPr>
          <p:nvPr/>
        </p:nvCxnSpPr>
        <p:spPr bwMode="auto">
          <a:xfrm flipH="1">
            <a:off x="2849422" y="2824022"/>
            <a:ext cx="239994" cy="1304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직선 연결선 31"/>
          <p:cNvCxnSpPr>
            <a:stCxn id="25" idx="2"/>
            <a:endCxn id="24" idx="6"/>
          </p:cNvCxnSpPr>
          <p:nvPr/>
        </p:nvCxnSpPr>
        <p:spPr bwMode="auto">
          <a:xfrm flipH="1" flipV="1">
            <a:off x="2593976" y="2628900"/>
            <a:ext cx="461962" cy="1143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직선 연결선 35"/>
          <p:cNvCxnSpPr>
            <a:stCxn id="28" idx="0"/>
            <a:endCxn id="26" idx="4"/>
          </p:cNvCxnSpPr>
          <p:nvPr/>
        </p:nvCxnSpPr>
        <p:spPr bwMode="auto">
          <a:xfrm flipV="1">
            <a:off x="2768600" y="3149600"/>
            <a:ext cx="0" cy="508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직선 연결선 39"/>
          <p:cNvCxnSpPr>
            <a:stCxn id="27" idx="6"/>
            <a:endCxn id="28" idx="2"/>
          </p:cNvCxnSpPr>
          <p:nvPr/>
        </p:nvCxnSpPr>
        <p:spPr bwMode="auto">
          <a:xfrm>
            <a:off x="2255838" y="3771900"/>
            <a:ext cx="39846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직선 연결선 45"/>
          <p:cNvCxnSpPr>
            <a:stCxn id="28" idx="6"/>
            <a:endCxn id="29" idx="2"/>
          </p:cNvCxnSpPr>
          <p:nvPr/>
        </p:nvCxnSpPr>
        <p:spPr bwMode="auto">
          <a:xfrm>
            <a:off x="2882900" y="3771900"/>
            <a:ext cx="40163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직선 연결선 48"/>
          <p:cNvCxnSpPr>
            <a:stCxn id="28" idx="5"/>
            <a:endCxn id="31" idx="1"/>
          </p:cNvCxnSpPr>
          <p:nvPr/>
        </p:nvCxnSpPr>
        <p:spPr bwMode="auto">
          <a:xfrm>
            <a:off x="2849422" y="3852722"/>
            <a:ext cx="463832" cy="4225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직선 연결선 52"/>
          <p:cNvCxnSpPr>
            <a:stCxn id="28" idx="3"/>
            <a:endCxn id="30" idx="0"/>
          </p:cNvCxnSpPr>
          <p:nvPr/>
        </p:nvCxnSpPr>
        <p:spPr bwMode="auto">
          <a:xfrm flipH="1">
            <a:off x="2373314" y="3852722"/>
            <a:ext cx="314464" cy="50337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직선 연결선 55"/>
          <p:cNvCxnSpPr>
            <a:stCxn id="31" idx="2"/>
            <a:endCxn id="30" idx="6"/>
          </p:cNvCxnSpPr>
          <p:nvPr/>
        </p:nvCxnSpPr>
        <p:spPr bwMode="auto">
          <a:xfrm flipH="1">
            <a:off x="2487614" y="4356100"/>
            <a:ext cx="792162" cy="1143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직선 연결선 59"/>
          <p:cNvCxnSpPr>
            <a:stCxn id="38" idx="2"/>
            <a:endCxn id="37" idx="6"/>
          </p:cNvCxnSpPr>
          <p:nvPr/>
        </p:nvCxnSpPr>
        <p:spPr bwMode="auto">
          <a:xfrm flipH="1">
            <a:off x="6172200" y="4267200"/>
            <a:ext cx="965200" cy="2159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직선 연결선 62"/>
          <p:cNvCxnSpPr>
            <a:stCxn id="39" idx="3"/>
            <a:endCxn id="37" idx="7"/>
          </p:cNvCxnSpPr>
          <p:nvPr/>
        </p:nvCxnSpPr>
        <p:spPr bwMode="auto">
          <a:xfrm flipH="1">
            <a:off x="6138722" y="3967022"/>
            <a:ext cx="282856" cy="4352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직선 연결선 66"/>
          <p:cNvCxnSpPr>
            <a:stCxn id="39" idx="5"/>
            <a:endCxn id="38" idx="1"/>
          </p:cNvCxnSpPr>
          <p:nvPr/>
        </p:nvCxnSpPr>
        <p:spPr bwMode="auto">
          <a:xfrm>
            <a:off x="6583222" y="3967022"/>
            <a:ext cx="587656" cy="2193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직선 연결선 72"/>
          <p:cNvCxnSpPr>
            <a:stCxn id="39" idx="7"/>
            <a:endCxn id="35" idx="3"/>
          </p:cNvCxnSpPr>
          <p:nvPr/>
        </p:nvCxnSpPr>
        <p:spPr bwMode="auto">
          <a:xfrm flipV="1">
            <a:off x="6583222" y="3638410"/>
            <a:ext cx="486056" cy="16696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직선 연결선 75"/>
          <p:cNvCxnSpPr>
            <a:stCxn id="36" idx="6"/>
            <a:endCxn id="39" idx="2"/>
          </p:cNvCxnSpPr>
          <p:nvPr/>
        </p:nvCxnSpPr>
        <p:spPr bwMode="auto">
          <a:xfrm flipV="1">
            <a:off x="6057900" y="3886200"/>
            <a:ext cx="330200" cy="904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직선 연결선 80"/>
          <p:cNvCxnSpPr>
            <a:stCxn id="34" idx="5"/>
            <a:endCxn id="39" idx="1"/>
          </p:cNvCxnSpPr>
          <p:nvPr/>
        </p:nvCxnSpPr>
        <p:spPr bwMode="auto">
          <a:xfrm>
            <a:off x="6253022" y="3344722"/>
            <a:ext cx="168556" cy="4606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직선 연결선 83"/>
          <p:cNvCxnSpPr>
            <a:stCxn id="33" idx="4"/>
            <a:endCxn id="34" idx="0"/>
          </p:cNvCxnSpPr>
          <p:nvPr/>
        </p:nvCxnSpPr>
        <p:spPr bwMode="auto">
          <a:xfrm>
            <a:off x="6172200" y="2628900"/>
            <a:ext cx="0" cy="5207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직선 연결선 86"/>
          <p:cNvCxnSpPr>
            <a:stCxn id="33" idx="3"/>
            <a:endCxn id="32" idx="7"/>
          </p:cNvCxnSpPr>
          <p:nvPr/>
        </p:nvCxnSpPr>
        <p:spPr bwMode="auto">
          <a:xfrm flipH="1">
            <a:off x="5567222" y="2595422"/>
            <a:ext cx="524156" cy="3590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직선 연결선 89"/>
          <p:cNvCxnSpPr>
            <a:stCxn id="34" idx="2"/>
            <a:endCxn id="32" idx="5"/>
          </p:cNvCxnSpPr>
          <p:nvPr/>
        </p:nvCxnSpPr>
        <p:spPr bwMode="auto">
          <a:xfrm flipH="1" flipV="1">
            <a:off x="5567222" y="3116122"/>
            <a:ext cx="490678" cy="14777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자유형 111"/>
          <p:cNvSpPr/>
          <p:nvPr/>
        </p:nvSpPr>
        <p:spPr>
          <a:xfrm>
            <a:off x="2519464" y="2098739"/>
            <a:ext cx="2889115" cy="800104"/>
          </a:xfrm>
          <a:custGeom>
            <a:avLst/>
            <a:gdLst>
              <a:gd name="connsiteX0" fmla="*/ 0 w 2889115"/>
              <a:gd name="connsiteY0" fmla="*/ 401270 h 800104"/>
              <a:gd name="connsiteX1" fmla="*/ 797668 w 2889115"/>
              <a:gd name="connsiteY1" fmla="*/ 31618 h 800104"/>
              <a:gd name="connsiteX2" fmla="*/ 1527242 w 2889115"/>
              <a:gd name="connsiteY2" fmla="*/ 70529 h 800104"/>
              <a:gd name="connsiteX3" fmla="*/ 2451370 w 2889115"/>
              <a:gd name="connsiteY3" fmla="*/ 479091 h 800104"/>
              <a:gd name="connsiteX4" fmla="*/ 2889115 w 2889115"/>
              <a:gd name="connsiteY4" fmla="*/ 800104 h 800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9115" h="800104">
                <a:moveTo>
                  <a:pt x="0" y="401270"/>
                </a:moveTo>
                <a:cubicBezTo>
                  <a:pt x="271564" y="244005"/>
                  <a:pt x="543128" y="86741"/>
                  <a:pt x="797668" y="31618"/>
                </a:cubicBezTo>
                <a:cubicBezTo>
                  <a:pt x="1052208" y="-23506"/>
                  <a:pt x="1251625" y="-4050"/>
                  <a:pt x="1527242" y="70529"/>
                </a:cubicBezTo>
                <a:cubicBezTo>
                  <a:pt x="1802859" y="145108"/>
                  <a:pt x="2224391" y="357495"/>
                  <a:pt x="2451370" y="479091"/>
                </a:cubicBezTo>
                <a:cubicBezTo>
                  <a:pt x="2678349" y="600687"/>
                  <a:pt x="2812915" y="741738"/>
                  <a:pt x="2889115" y="800104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자유형 112"/>
          <p:cNvSpPr/>
          <p:nvPr/>
        </p:nvSpPr>
        <p:spPr>
          <a:xfrm>
            <a:off x="3278221" y="2115054"/>
            <a:ext cx="2791839" cy="521142"/>
          </a:xfrm>
          <a:custGeom>
            <a:avLst/>
            <a:gdLst>
              <a:gd name="connsiteX0" fmla="*/ 0 w 2791839"/>
              <a:gd name="connsiteY0" fmla="*/ 521142 h 521142"/>
              <a:gd name="connsiteX1" fmla="*/ 515566 w 2791839"/>
              <a:gd name="connsiteY1" fmla="*/ 200129 h 521142"/>
              <a:gd name="connsiteX2" fmla="*/ 1303507 w 2791839"/>
              <a:gd name="connsiteY2" fmla="*/ 5576 h 521142"/>
              <a:gd name="connsiteX3" fmla="*/ 2266545 w 2791839"/>
              <a:gd name="connsiteY3" fmla="*/ 73669 h 521142"/>
              <a:gd name="connsiteX4" fmla="*/ 2791839 w 2791839"/>
              <a:gd name="connsiteY4" fmla="*/ 287678 h 521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839" h="521142">
                <a:moveTo>
                  <a:pt x="0" y="521142"/>
                </a:moveTo>
                <a:cubicBezTo>
                  <a:pt x="149157" y="403599"/>
                  <a:pt x="298315" y="286057"/>
                  <a:pt x="515566" y="200129"/>
                </a:cubicBezTo>
                <a:cubicBezTo>
                  <a:pt x="732817" y="114201"/>
                  <a:pt x="1011677" y="26653"/>
                  <a:pt x="1303507" y="5576"/>
                </a:cubicBezTo>
                <a:cubicBezTo>
                  <a:pt x="1595337" y="-15501"/>
                  <a:pt x="2018490" y="26652"/>
                  <a:pt x="2266545" y="73669"/>
                </a:cubicBezTo>
                <a:cubicBezTo>
                  <a:pt x="2514600" y="120686"/>
                  <a:pt x="2653219" y="204182"/>
                  <a:pt x="2791839" y="287678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자유형 113"/>
          <p:cNvSpPr/>
          <p:nvPr/>
        </p:nvSpPr>
        <p:spPr>
          <a:xfrm>
            <a:off x="2879387" y="3054485"/>
            <a:ext cx="3200400" cy="301558"/>
          </a:xfrm>
          <a:custGeom>
            <a:avLst/>
            <a:gdLst>
              <a:gd name="connsiteX0" fmla="*/ 0 w 3200400"/>
              <a:gd name="connsiteY0" fmla="*/ 0 h 301558"/>
              <a:gd name="connsiteX1" fmla="*/ 1235413 w 3200400"/>
              <a:gd name="connsiteY1" fmla="*/ 233464 h 301558"/>
              <a:gd name="connsiteX2" fmla="*/ 2733473 w 3200400"/>
              <a:gd name="connsiteY2" fmla="*/ 301558 h 301558"/>
              <a:gd name="connsiteX3" fmla="*/ 3200400 w 3200400"/>
              <a:gd name="connsiteY3" fmla="*/ 291830 h 30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0" h="301558">
                <a:moveTo>
                  <a:pt x="0" y="0"/>
                </a:moveTo>
                <a:cubicBezTo>
                  <a:pt x="389917" y="91602"/>
                  <a:pt x="779834" y="183204"/>
                  <a:pt x="1235413" y="233464"/>
                </a:cubicBezTo>
                <a:cubicBezTo>
                  <a:pt x="1690992" y="283724"/>
                  <a:pt x="2405975" y="291830"/>
                  <a:pt x="2733473" y="301558"/>
                </a:cubicBezTo>
                <a:lnTo>
                  <a:pt x="3200400" y="291830"/>
                </a:ln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자유형 114"/>
          <p:cNvSpPr/>
          <p:nvPr/>
        </p:nvSpPr>
        <p:spPr>
          <a:xfrm>
            <a:off x="2237362" y="3491715"/>
            <a:ext cx="3579778" cy="447987"/>
          </a:xfrm>
          <a:custGeom>
            <a:avLst/>
            <a:gdLst>
              <a:gd name="connsiteX0" fmla="*/ 0 w 3579778"/>
              <a:gd name="connsiteY0" fmla="*/ 204796 h 447987"/>
              <a:gd name="connsiteX1" fmla="*/ 1186774 w 3579778"/>
              <a:gd name="connsiteY1" fmla="*/ 515 h 447987"/>
              <a:gd name="connsiteX2" fmla="*/ 2402732 w 3579778"/>
              <a:gd name="connsiteY2" fmla="*/ 156157 h 447987"/>
              <a:gd name="connsiteX3" fmla="*/ 3579778 w 3579778"/>
              <a:gd name="connsiteY3" fmla="*/ 447987 h 44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9778" h="447987">
                <a:moveTo>
                  <a:pt x="0" y="204796"/>
                </a:moveTo>
                <a:cubicBezTo>
                  <a:pt x="393159" y="106708"/>
                  <a:pt x="786319" y="8621"/>
                  <a:pt x="1186774" y="515"/>
                </a:cubicBezTo>
                <a:cubicBezTo>
                  <a:pt x="1587229" y="-7592"/>
                  <a:pt x="2003898" y="81578"/>
                  <a:pt x="2402732" y="156157"/>
                </a:cubicBezTo>
                <a:cubicBezTo>
                  <a:pt x="2801566" y="230736"/>
                  <a:pt x="3190672" y="339361"/>
                  <a:pt x="3579778" y="447987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자유형 115"/>
          <p:cNvSpPr/>
          <p:nvPr/>
        </p:nvSpPr>
        <p:spPr>
          <a:xfrm>
            <a:off x="2850204" y="3411873"/>
            <a:ext cx="3550596" cy="430553"/>
          </a:xfrm>
          <a:custGeom>
            <a:avLst/>
            <a:gdLst>
              <a:gd name="connsiteX0" fmla="*/ 0 w 3550596"/>
              <a:gd name="connsiteY0" fmla="*/ 294365 h 430553"/>
              <a:gd name="connsiteX1" fmla="*/ 1050587 w 3550596"/>
              <a:gd name="connsiteY1" fmla="*/ 2536 h 430553"/>
              <a:gd name="connsiteX2" fmla="*/ 2597285 w 3550596"/>
              <a:gd name="connsiteY2" fmla="*/ 167906 h 430553"/>
              <a:gd name="connsiteX3" fmla="*/ 3550596 w 3550596"/>
              <a:gd name="connsiteY3" fmla="*/ 430553 h 430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0596" h="430553">
                <a:moveTo>
                  <a:pt x="0" y="294365"/>
                </a:moveTo>
                <a:cubicBezTo>
                  <a:pt x="308853" y="158989"/>
                  <a:pt x="617706" y="23613"/>
                  <a:pt x="1050587" y="2536"/>
                </a:cubicBezTo>
                <a:cubicBezTo>
                  <a:pt x="1483468" y="-18541"/>
                  <a:pt x="2180617" y="96570"/>
                  <a:pt x="2597285" y="167906"/>
                </a:cubicBezTo>
                <a:cubicBezTo>
                  <a:pt x="3013953" y="239242"/>
                  <a:pt x="3404681" y="377051"/>
                  <a:pt x="3550596" y="430553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자유형 116"/>
          <p:cNvSpPr/>
          <p:nvPr/>
        </p:nvSpPr>
        <p:spPr>
          <a:xfrm>
            <a:off x="3501957" y="3563845"/>
            <a:ext cx="3511686" cy="171576"/>
          </a:xfrm>
          <a:custGeom>
            <a:avLst/>
            <a:gdLst>
              <a:gd name="connsiteX0" fmla="*/ 0 w 3511686"/>
              <a:gd name="connsiteY0" fmla="*/ 171576 h 171576"/>
              <a:gd name="connsiteX1" fmla="*/ 1157592 w 3511686"/>
              <a:gd name="connsiteY1" fmla="*/ 15934 h 171576"/>
              <a:gd name="connsiteX2" fmla="*/ 2451371 w 3511686"/>
              <a:gd name="connsiteY2" fmla="*/ 6206 h 171576"/>
              <a:gd name="connsiteX3" fmla="*/ 3511686 w 3511686"/>
              <a:gd name="connsiteY3" fmla="*/ 25661 h 171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1686" h="171576">
                <a:moveTo>
                  <a:pt x="0" y="171576"/>
                </a:moveTo>
                <a:cubicBezTo>
                  <a:pt x="374515" y="107536"/>
                  <a:pt x="749030" y="43496"/>
                  <a:pt x="1157592" y="15934"/>
                </a:cubicBezTo>
                <a:cubicBezTo>
                  <a:pt x="1566154" y="-11628"/>
                  <a:pt x="2059022" y="4585"/>
                  <a:pt x="2451371" y="6206"/>
                </a:cubicBezTo>
                <a:cubicBezTo>
                  <a:pt x="2843720" y="7827"/>
                  <a:pt x="3177703" y="16744"/>
                  <a:pt x="3511686" y="25661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자유형 117"/>
          <p:cNvSpPr/>
          <p:nvPr/>
        </p:nvSpPr>
        <p:spPr>
          <a:xfrm>
            <a:off x="2470826" y="4064888"/>
            <a:ext cx="3531140" cy="341742"/>
          </a:xfrm>
          <a:custGeom>
            <a:avLst/>
            <a:gdLst>
              <a:gd name="connsiteX0" fmla="*/ 0 w 3531140"/>
              <a:gd name="connsiteY0" fmla="*/ 341742 h 341742"/>
              <a:gd name="connsiteX1" fmla="*/ 1225685 w 3531140"/>
              <a:gd name="connsiteY1" fmla="*/ 11001 h 341742"/>
              <a:gd name="connsiteX2" fmla="*/ 2889114 w 3531140"/>
              <a:gd name="connsiteY2" fmla="*/ 98550 h 341742"/>
              <a:gd name="connsiteX3" fmla="*/ 3531140 w 3531140"/>
              <a:gd name="connsiteY3" fmla="*/ 293103 h 341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1140" h="341742">
                <a:moveTo>
                  <a:pt x="0" y="341742"/>
                </a:moveTo>
                <a:cubicBezTo>
                  <a:pt x="372083" y="196637"/>
                  <a:pt x="744166" y="51533"/>
                  <a:pt x="1225685" y="11001"/>
                </a:cubicBezTo>
                <a:cubicBezTo>
                  <a:pt x="1707204" y="-29531"/>
                  <a:pt x="2504872" y="51533"/>
                  <a:pt x="2889114" y="98550"/>
                </a:cubicBezTo>
                <a:cubicBezTo>
                  <a:pt x="3273356" y="145567"/>
                  <a:pt x="3402248" y="219335"/>
                  <a:pt x="3531140" y="293103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자유형 118"/>
          <p:cNvSpPr/>
          <p:nvPr/>
        </p:nvSpPr>
        <p:spPr>
          <a:xfrm>
            <a:off x="3521413" y="4396902"/>
            <a:ext cx="3677055" cy="336401"/>
          </a:xfrm>
          <a:custGeom>
            <a:avLst/>
            <a:gdLst>
              <a:gd name="connsiteX0" fmla="*/ 0 w 3677055"/>
              <a:gd name="connsiteY0" fmla="*/ 0 h 336401"/>
              <a:gd name="connsiteX1" fmla="*/ 1799617 w 3677055"/>
              <a:gd name="connsiteY1" fmla="*/ 330741 h 336401"/>
              <a:gd name="connsiteX2" fmla="*/ 3229583 w 3677055"/>
              <a:gd name="connsiteY2" fmla="*/ 194553 h 336401"/>
              <a:gd name="connsiteX3" fmla="*/ 3677055 w 3677055"/>
              <a:gd name="connsiteY3" fmla="*/ 9728 h 33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7055" h="336401">
                <a:moveTo>
                  <a:pt x="0" y="0"/>
                </a:moveTo>
                <a:cubicBezTo>
                  <a:pt x="630676" y="149158"/>
                  <a:pt x="1261353" y="298316"/>
                  <a:pt x="1799617" y="330741"/>
                </a:cubicBezTo>
                <a:cubicBezTo>
                  <a:pt x="2337881" y="363166"/>
                  <a:pt x="2916677" y="248055"/>
                  <a:pt x="3229583" y="194553"/>
                </a:cubicBezTo>
                <a:cubicBezTo>
                  <a:pt x="3542489" y="141051"/>
                  <a:pt x="3609772" y="75389"/>
                  <a:pt x="3677055" y="9728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203" y="2190102"/>
            <a:ext cx="696469" cy="835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377" y="2150266"/>
            <a:ext cx="825653" cy="9302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041" y="4767408"/>
            <a:ext cx="2785155" cy="73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3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15830"/>
            <a:ext cx="8229600" cy="4951413"/>
          </a:xfrm>
        </p:spPr>
        <p:txBody>
          <a:bodyPr/>
          <a:lstStyle/>
          <a:p>
            <a:r>
              <a:rPr lang="en-US" altLang="ko-KR" b="1" dirty="0" smtClean="0"/>
              <a:t>Comparison</a:t>
            </a:r>
          </a:p>
          <a:p>
            <a:pPr lvl="1"/>
            <a:r>
              <a:rPr lang="en-US" b="1" dirty="0" smtClean="0"/>
              <a:t>w</a:t>
            </a:r>
            <a:r>
              <a:rPr lang="en-US" b="1" dirty="0"/>
              <a:t>/o </a:t>
            </a:r>
            <a:r>
              <a:rPr lang="en-US" b="1" dirty="0" smtClean="0"/>
              <a:t>learning</a:t>
            </a:r>
            <a:r>
              <a:rPr lang="en-US" dirty="0" smtClean="0"/>
              <a:t>: </a:t>
            </a:r>
            <a:r>
              <a:rPr lang="en-US" sz="2000" dirty="0" smtClean="0"/>
              <a:t>uniform </a:t>
            </a:r>
            <a:r>
              <a:rPr lang="en-US" sz="2000" dirty="0"/>
              <a:t>weights without </a:t>
            </a:r>
            <a:r>
              <a:rPr lang="en-US" sz="2000" dirty="0" smtClean="0"/>
              <a:t>learning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solidFill>
                  <a:srgbClr val="000000"/>
                </a:solidFill>
              </a:rPr>
              <a:t>Experiments</a:t>
            </a:r>
            <a:r>
              <a:rPr lang="en-US" altLang="ko-KR" sz="3200" b="1" dirty="0">
                <a:solidFill>
                  <a:srgbClr val="000000"/>
                </a:solidFill>
              </a:rPr>
              <a:t>:</a:t>
            </a:r>
            <a:r>
              <a:rPr lang="en-US" altLang="ko-KR" b="1" dirty="0">
                <a:solidFill>
                  <a:srgbClr val="000000"/>
                </a:solidFill>
              </a:rPr>
              <a:t> </a:t>
            </a:r>
            <a:r>
              <a:rPr lang="en-US" altLang="ko-KR" sz="3200" b="1" dirty="0">
                <a:solidFill>
                  <a:srgbClr val="000000"/>
                </a:solidFill>
              </a:rPr>
              <a:t>Object Classes</a:t>
            </a:r>
            <a:endParaRPr lang="ko-KR" altLang="en-US" b="1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99" y="4064000"/>
            <a:ext cx="3900915" cy="2349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0" y="4622799"/>
            <a:ext cx="2032000" cy="12066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7800" y="4610100"/>
            <a:ext cx="2398046" cy="121919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5100" y="4610102"/>
            <a:ext cx="2428681" cy="123189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5000" y="4521200"/>
            <a:ext cx="2036773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2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15830"/>
            <a:ext cx="8229600" cy="4951413"/>
          </a:xfrm>
        </p:spPr>
        <p:txBody>
          <a:bodyPr/>
          <a:lstStyle/>
          <a:p>
            <a:r>
              <a:rPr lang="en-US" altLang="ko-KR" b="1" dirty="0" smtClean="0"/>
              <a:t>Comparison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w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/o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learning: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uniform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weights without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learning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b="1" dirty="0">
                <a:solidFill>
                  <a:srgbClr val="000000"/>
                </a:solidFill>
              </a:rPr>
              <a:t>SW-SSVM</a:t>
            </a:r>
            <a:r>
              <a:rPr lang="en-US" dirty="0"/>
              <a:t>: </a:t>
            </a:r>
            <a:r>
              <a:rPr lang="en-US" sz="2000" dirty="0" smtClean="0"/>
              <a:t>shared weights, learned in SSVM</a:t>
            </a:r>
            <a:endParaRPr lang="en-US" sz="2000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solidFill>
                  <a:srgbClr val="000000"/>
                </a:solidFill>
              </a:rPr>
              <a:t>Experiments</a:t>
            </a:r>
            <a:r>
              <a:rPr lang="en-US" altLang="ko-KR" sz="3200" b="1" dirty="0">
                <a:solidFill>
                  <a:srgbClr val="000000"/>
                </a:solidFill>
              </a:rPr>
              <a:t>:</a:t>
            </a:r>
            <a:r>
              <a:rPr lang="en-US" altLang="ko-KR" b="1" dirty="0">
                <a:solidFill>
                  <a:srgbClr val="000000"/>
                </a:solidFill>
              </a:rPr>
              <a:t> </a:t>
            </a:r>
            <a:r>
              <a:rPr lang="en-US" altLang="ko-KR" sz="3200" b="1" dirty="0">
                <a:solidFill>
                  <a:srgbClr val="000000"/>
                </a:solidFill>
              </a:rPr>
              <a:t>Object Classes</a:t>
            </a:r>
            <a:endParaRPr lang="ko-KR" altLang="en-US" b="1" dirty="0"/>
          </a:p>
        </p:txBody>
      </p:sp>
      <p:sp>
        <p:nvSpPr>
          <p:cNvPr id="54" name="직사각형 15"/>
          <p:cNvSpPr/>
          <p:nvPr/>
        </p:nvSpPr>
        <p:spPr>
          <a:xfrm>
            <a:off x="6723627" y="2256670"/>
            <a:ext cx="22171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aseline="0" dirty="0" smtClean="0">
                <a:solidFill>
                  <a:srgbClr val="000000"/>
                </a:solidFill>
                <a:latin typeface="+mj-lt"/>
              </a:rPr>
              <a:t>Caetano et al., 2007</a:t>
            </a:r>
          </a:p>
        </p:txBody>
      </p:sp>
      <p:pic>
        <p:nvPicPr>
          <p:cNvPr id="133" name="Picture 1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0" y="4622799"/>
            <a:ext cx="2032000" cy="1206677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800" y="4610100"/>
            <a:ext cx="2398046" cy="1219199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5900" y="4635500"/>
            <a:ext cx="2349500" cy="1198840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7700" y="4572000"/>
            <a:ext cx="2019300" cy="12881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95" y="4127500"/>
            <a:ext cx="4306305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3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15830"/>
            <a:ext cx="8229600" cy="4951413"/>
          </a:xfrm>
        </p:spPr>
        <p:txBody>
          <a:bodyPr/>
          <a:lstStyle/>
          <a:p>
            <a:r>
              <a:rPr lang="en-US" altLang="ko-KR" b="1" dirty="0" smtClean="0"/>
              <a:t>Comparison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w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/o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learning: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uniform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weights without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learning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buClr>
                <a:srgbClr val="3B812F"/>
              </a:buClr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SW-SSVM: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shared weights, learned in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SSVM</a:t>
            </a:r>
            <a:endParaRPr lang="en-US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b="1" dirty="0" smtClean="0">
                <a:solidFill>
                  <a:srgbClr val="000000"/>
                </a:solidFill>
              </a:rPr>
              <a:t>SW-SPEC</a:t>
            </a:r>
            <a:r>
              <a:rPr lang="en-US" dirty="0" smtClean="0"/>
              <a:t>: </a:t>
            </a:r>
            <a:r>
              <a:rPr lang="en-US" sz="2000" dirty="0" smtClean="0"/>
              <a:t>shared weights, learned by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solidFill>
                  <a:srgbClr val="000000"/>
                </a:solidFill>
              </a:rPr>
              <a:t>Experiments</a:t>
            </a:r>
            <a:r>
              <a:rPr lang="en-US" altLang="ko-KR" sz="3200" b="1" dirty="0">
                <a:solidFill>
                  <a:srgbClr val="000000"/>
                </a:solidFill>
              </a:rPr>
              <a:t>:</a:t>
            </a:r>
            <a:r>
              <a:rPr lang="en-US" altLang="ko-KR" b="1" dirty="0">
                <a:solidFill>
                  <a:srgbClr val="000000"/>
                </a:solidFill>
              </a:rPr>
              <a:t> </a:t>
            </a:r>
            <a:r>
              <a:rPr lang="en-US" altLang="ko-KR" sz="3200" b="1" dirty="0">
                <a:solidFill>
                  <a:srgbClr val="000000"/>
                </a:solidFill>
              </a:rPr>
              <a:t>Object Classes</a:t>
            </a:r>
            <a:endParaRPr lang="ko-KR" altLang="en-US" b="1" dirty="0"/>
          </a:p>
        </p:txBody>
      </p:sp>
      <p:sp>
        <p:nvSpPr>
          <p:cNvPr id="54" name="직사각형 15"/>
          <p:cNvSpPr/>
          <p:nvPr/>
        </p:nvSpPr>
        <p:spPr>
          <a:xfrm>
            <a:off x="6723627" y="2256670"/>
            <a:ext cx="22171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aseline="0" dirty="0" smtClean="0">
                <a:solidFill>
                  <a:srgbClr val="A6A6A6"/>
                </a:solidFill>
                <a:latin typeface="+mj-lt"/>
              </a:rPr>
              <a:t>Caetano et al., 2007</a:t>
            </a:r>
          </a:p>
        </p:txBody>
      </p:sp>
      <p:sp>
        <p:nvSpPr>
          <p:cNvPr id="5" name="직사각형 15"/>
          <p:cNvSpPr/>
          <p:nvPr/>
        </p:nvSpPr>
        <p:spPr>
          <a:xfrm>
            <a:off x="6018729" y="2688470"/>
            <a:ext cx="23759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aseline="0" dirty="0" err="1" smtClean="0">
                <a:solidFill>
                  <a:srgbClr val="000000"/>
                </a:solidFill>
                <a:latin typeface="+mj-lt"/>
              </a:rPr>
              <a:t>Leordeanu</a:t>
            </a:r>
            <a:r>
              <a:rPr lang="en-US" altLang="ko-KR" sz="1600" baseline="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ko-KR" sz="1600" baseline="0" dirty="0">
                <a:solidFill>
                  <a:srgbClr val="000000"/>
                </a:solidFill>
                <a:latin typeface="+mj-lt"/>
              </a:rPr>
              <a:t>et al</a:t>
            </a:r>
            <a:r>
              <a:rPr lang="en-US" altLang="ko-KR" sz="1600" baseline="0" dirty="0" smtClean="0">
                <a:solidFill>
                  <a:srgbClr val="000000"/>
                </a:solidFill>
                <a:latin typeface="+mj-lt"/>
              </a:rPr>
              <a:t>., 2012</a:t>
            </a:r>
            <a:endParaRPr lang="ko-KR" altLang="en-US" sz="16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0" y="4622799"/>
            <a:ext cx="2032000" cy="12066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800" y="4610100"/>
            <a:ext cx="2398046" cy="12191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0500" y="4622801"/>
            <a:ext cx="2374900" cy="12161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4610099"/>
            <a:ext cx="2044700" cy="1205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95" y="4127500"/>
            <a:ext cx="4306305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7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15830"/>
            <a:ext cx="8229600" cy="4951413"/>
          </a:xfrm>
        </p:spPr>
        <p:txBody>
          <a:bodyPr/>
          <a:lstStyle/>
          <a:p>
            <a:r>
              <a:rPr lang="en-US" altLang="ko-KR" b="1" dirty="0" smtClean="0"/>
              <a:t>Comparison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w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/o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learning: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uniform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weights without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learning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buClr>
                <a:srgbClr val="3B812F"/>
              </a:buClr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SW-SSVM: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shared weights, learned in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SSVM</a:t>
            </a:r>
            <a:endParaRPr lang="en-US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rgbClr val="A6A6A6"/>
                </a:solidFill>
              </a:rPr>
              <a:t>SW-SPEC: </a:t>
            </a:r>
            <a:r>
              <a:rPr lang="en-US" sz="2000" dirty="0" smtClean="0">
                <a:solidFill>
                  <a:srgbClr val="A6A6A6"/>
                </a:solidFill>
              </a:rPr>
              <a:t>shared weights, learned by</a:t>
            </a:r>
            <a:endParaRPr lang="en-US" dirty="0" smtClean="0">
              <a:solidFill>
                <a:srgbClr val="A6A6A6"/>
              </a:solidFill>
            </a:endParaRPr>
          </a:p>
          <a:p>
            <a:pPr lvl="1">
              <a:buClr>
                <a:srgbClr val="3B812F"/>
              </a:buClr>
            </a:pPr>
            <a:r>
              <a:rPr lang="en-US" b="1" dirty="0" smtClean="0">
                <a:solidFill>
                  <a:srgbClr val="000000"/>
                </a:solidFill>
              </a:rPr>
              <a:t>DW-SSVM</a:t>
            </a:r>
            <a:r>
              <a:rPr lang="en-US" dirty="0" smtClean="0">
                <a:solidFill>
                  <a:srgbClr val="000000"/>
                </a:solidFill>
              </a:rPr>
              <a:t>: </a:t>
            </a:r>
            <a:r>
              <a:rPr lang="en-US" sz="2000" dirty="0" smtClean="0">
                <a:solidFill>
                  <a:srgbClr val="000000"/>
                </a:solidFill>
              </a:rPr>
              <a:t>individual </a:t>
            </a:r>
            <a:r>
              <a:rPr lang="en-US" sz="2000" dirty="0">
                <a:solidFill>
                  <a:srgbClr val="000000"/>
                </a:solidFill>
              </a:rPr>
              <a:t>weights, learned </a:t>
            </a:r>
            <a:r>
              <a:rPr lang="en-US" sz="2000" dirty="0" smtClean="0">
                <a:solidFill>
                  <a:srgbClr val="000000"/>
                </a:solidFill>
              </a:rPr>
              <a:t>in SSVM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solidFill>
                  <a:srgbClr val="000000"/>
                </a:solidFill>
              </a:rPr>
              <a:t>Experiments</a:t>
            </a:r>
            <a:r>
              <a:rPr lang="en-US" altLang="ko-KR" sz="3200" b="1" dirty="0">
                <a:solidFill>
                  <a:srgbClr val="000000"/>
                </a:solidFill>
              </a:rPr>
              <a:t>:</a:t>
            </a:r>
            <a:r>
              <a:rPr lang="en-US" altLang="ko-KR" b="1" dirty="0">
                <a:solidFill>
                  <a:srgbClr val="000000"/>
                </a:solidFill>
              </a:rPr>
              <a:t> </a:t>
            </a:r>
            <a:r>
              <a:rPr lang="en-US" altLang="ko-KR" sz="3200" b="1" dirty="0">
                <a:solidFill>
                  <a:srgbClr val="000000"/>
                </a:solidFill>
              </a:rPr>
              <a:t>Object Classes</a:t>
            </a:r>
            <a:endParaRPr lang="ko-KR" altLang="en-US" b="1" dirty="0"/>
          </a:p>
        </p:txBody>
      </p:sp>
      <p:sp>
        <p:nvSpPr>
          <p:cNvPr id="54" name="직사각형 15"/>
          <p:cNvSpPr/>
          <p:nvPr/>
        </p:nvSpPr>
        <p:spPr>
          <a:xfrm>
            <a:off x="6723627" y="2256670"/>
            <a:ext cx="22171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aseline="0" dirty="0" smtClean="0">
                <a:solidFill>
                  <a:srgbClr val="A6A6A6"/>
                </a:solidFill>
                <a:latin typeface="+mj-lt"/>
              </a:rPr>
              <a:t>Caetano et al., 2007</a:t>
            </a:r>
          </a:p>
        </p:txBody>
      </p:sp>
      <p:sp>
        <p:nvSpPr>
          <p:cNvPr id="5" name="직사각형 15"/>
          <p:cNvSpPr/>
          <p:nvPr/>
        </p:nvSpPr>
        <p:spPr>
          <a:xfrm>
            <a:off x="6018729" y="2688470"/>
            <a:ext cx="23759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aseline="0" dirty="0" err="1" smtClean="0">
                <a:solidFill>
                  <a:srgbClr val="A6A6A6"/>
                </a:solidFill>
                <a:latin typeface="+mj-lt"/>
              </a:rPr>
              <a:t>Leordeanu</a:t>
            </a:r>
            <a:r>
              <a:rPr lang="en-US" altLang="ko-KR" sz="1600" baseline="0" dirty="0" smtClean="0">
                <a:solidFill>
                  <a:srgbClr val="A6A6A6"/>
                </a:solidFill>
                <a:latin typeface="+mj-lt"/>
              </a:rPr>
              <a:t> </a:t>
            </a:r>
            <a:r>
              <a:rPr lang="en-US" altLang="ko-KR" sz="1600" baseline="0" dirty="0">
                <a:solidFill>
                  <a:srgbClr val="A6A6A6"/>
                </a:solidFill>
                <a:latin typeface="+mj-lt"/>
              </a:rPr>
              <a:t>et al</a:t>
            </a:r>
            <a:r>
              <a:rPr lang="en-US" altLang="ko-KR" sz="1600" baseline="0" dirty="0" smtClean="0">
                <a:solidFill>
                  <a:srgbClr val="A6A6A6"/>
                </a:solidFill>
                <a:latin typeface="+mj-lt"/>
              </a:rPr>
              <a:t>., 2012</a:t>
            </a:r>
            <a:endParaRPr lang="ko-KR" altLang="en-US" sz="1600" dirty="0">
              <a:solidFill>
                <a:srgbClr val="A6A6A6"/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0" y="4622799"/>
            <a:ext cx="2032000" cy="12066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800" y="4610100"/>
            <a:ext cx="2398046" cy="12191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7800" y="4610100"/>
            <a:ext cx="2387600" cy="12081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599" y="4432300"/>
            <a:ext cx="2073643" cy="15112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93" y="4114800"/>
            <a:ext cx="4357607" cy="231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5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15830"/>
            <a:ext cx="8229600" cy="4951413"/>
          </a:xfrm>
        </p:spPr>
        <p:txBody>
          <a:bodyPr/>
          <a:lstStyle/>
          <a:p>
            <a:r>
              <a:rPr lang="en-US" altLang="ko-KR" b="1" dirty="0" smtClean="0"/>
              <a:t>Comparison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w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/o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learning: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uniform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weights without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learning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buClr>
                <a:srgbClr val="3B812F"/>
              </a:buClr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SW-SSVM: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shared weights, learned in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SSVM</a:t>
            </a:r>
            <a:endParaRPr lang="en-US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rgbClr val="A6A6A6"/>
                </a:solidFill>
              </a:rPr>
              <a:t>SW-SPEC: </a:t>
            </a:r>
            <a:r>
              <a:rPr lang="en-US" sz="2000" dirty="0" smtClean="0">
                <a:solidFill>
                  <a:srgbClr val="A6A6A6"/>
                </a:solidFill>
              </a:rPr>
              <a:t>shared weights, learned by</a:t>
            </a:r>
            <a:endParaRPr lang="en-US" dirty="0" smtClean="0">
              <a:solidFill>
                <a:srgbClr val="A6A6A6"/>
              </a:solidFill>
            </a:endParaRPr>
          </a:p>
          <a:p>
            <a:pPr lvl="1">
              <a:buClr>
                <a:srgbClr val="3B812F"/>
              </a:buClr>
            </a:pPr>
            <a:r>
              <a:rPr lang="en-US" dirty="0" smtClean="0">
                <a:solidFill>
                  <a:srgbClr val="A6A6A6"/>
                </a:solidFill>
              </a:rPr>
              <a:t>DW-SSVM: </a:t>
            </a:r>
            <a:r>
              <a:rPr lang="en-US" sz="2000" dirty="0" smtClean="0">
                <a:solidFill>
                  <a:srgbClr val="A6A6A6"/>
                </a:solidFill>
              </a:rPr>
              <a:t>individual </a:t>
            </a:r>
            <a:r>
              <a:rPr lang="en-US" sz="2000" dirty="0">
                <a:solidFill>
                  <a:srgbClr val="A6A6A6"/>
                </a:solidFill>
              </a:rPr>
              <a:t>weights, learned </a:t>
            </a:r>
            <a:r>
              <a:rPr lang="en-US" sz="2000" dirty="0" smtClean="0">
                <a:solidFill>
                  <a:srgbClr val="A6A6A6"/>
                </a:solidFill>
              </a:rPr>
              <a:t>in SSVM</a:t>
            </a:r>
            <a:endParaRPr lang="en-US" dirty="0">
              <a:solidFill>
                <a:srgbClr val="A6A6A6"/>
              </a:solidFill>
            </a:endParaRPr>
          </a:p>
          <a:p>
            <a:pPr lvl="1">
              <a:buClr>
                <a:srgbClr val="3B812F"/>
              </a:buClr>
            </a:pPr>
            <a:r>
              <a:rPr lang="en-US" b="1" dirty="0" smtClean="0">
                <a:solidFill>
                  <a:srgbClr val="000000"/>
                </a:solidFill>
              </a:rPr>
              <a:t>HARG-</a:t>
            </a:r>
            <a:r>
              <a:rPr lang="en-US" b="1" dirty="0">
                <a:solidFill>
                  <a:srgbClr val="000000"/>
                </a:solidFill>
              </a:rPr>
              <a:t>SSVM</a:t>
            </a:r>
            <a:r>
              <a:rPr lang="en-US" dirty="0">
                <a:solidFill>
                  <a:srgbClr val="000000"/>
                </a:solidFill>
              </a:rPr>
              <a:t>: </a:t>
            </a:r>
            <a:r>
              <a:rPr lang="en-US" sz="2000" dirty="0" smtClean="0">
                <a:solidFill>
                  <a:srgbClr val="000000"/>
                </a:solidFill>
              </a:rPr>
              <a:t>the proposed method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solidFill>
                  <a:srgbClr val="000000"/>
                </a:solidFill>
              </a:rPr>
              <a:t>Experiments</a:t>
            </a:r>
            <a:r>
              <a:rPr lang="en-US" altLang="ko-KR" sz="3200" b="1" dirty="0">
                <a:solidFill>
                  <a:srgbClr val="000000"/>
                </a:solidFill>
              </a:rPr>
              <a:t>:</a:t>
            </a:r>
            <a:r>
              <a:rPr lang="en-US" altLang="ko-KR" b="1" dirty="0">
                <a:solidFill>
                  <a:srgbClr val="000000"/>
                </a:solidFill>
              </a:rPr>
              <a:t> </a:t>
            </a:r>
            <a:r>
              <a:rPr lang="en-US" altLang="ko-KR" sz="3200" b="1" dirty="0">
                <a:solidFill>
                  <a:srgbClr val="000000"/>
                </a:solidFill>
              </a:rPr>
              <a:t>Object Classes</a:t>
            </a:r>
            <a:endParaRPr lang="ko-KR" altLang="en-US" b="1" dirty="0"/>
          </a:p>
        </p:txBody>
      </p:sp>
      <p:sp>
        <p:nvSpPr>
          <p:cNvPr id="54" name="직사각형 15"/>
          <p:cNvSpPr/>
          <p:nvPr/>
        </p:nvSpPr>
        <p:spPr>
          <a:xfrm>
            <a:off x="6723627" y="2256670"/>
            <a:ext cx="22171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aseline="0" dirty="0" smtClean="0">
                <a:solidFill>
                  <a:srgbClr val="A6A6A6"/>
                </a:solidFill>
                <a:latin typeface="+mj-lt"/>
              </a:rPr>
              <a:t>Caetano et al., 2007</a:t>
            </a:r>
          </a:p>
        </p:txBody>
      </p:sp>
      <p:sp>
        <p:nvSpPr>
          <p:cNvPr id="5" name="직사각형 15"/>
          <p:cNvSpPr/>
          <p:nvPr/>
        </p:nvSpPr>
        <p:spPr>
          <a:xfrm>
            <a:off x="6018729" y="2688470"/>
            <a:ext cx="23759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aseline="0" dirty="0" err="1" smtClean="0">
                <a:solidFill>
                  <a:srgbClr val="A6A6A6"/>
                </a:solidFill>
                <a:latin typeface="+mj-lt"/>
              </a:rPr>
              <a:t>Leordeanu</a:t>
            </a:r>
            <a:r>
              <a:rPr lang="en-US" altLang="ko-KR" sz="1600" baseline="0" dirty="0" smtClean="0">
                <a:solidFill>
                  <a:srgbClr val="A6A6A6"/>
                </a:solidFill>
                <a:latin typeface="+mj-lt"/>
              </a:rPr>
              <a:t> </a:t>
            </a:r>
            <a:r>
              <a:rPr lang="en-US" altLang="ko-KR" sz="1600" baseline="0" dirty="0">
                <a:solidFill>
                  <a:srgbClr val="A6A6A6"/>
                </a:solidFill>
                <a:latin typeface="+mj-lt"/>
              </a:rPr>
              <a:t>et al</a:t>
            </a:r>
            <a:r>
              <a:rPr lang="en-US" altLang="ko-KR" sz="1600" baseline="0" dirty="0" smtClean="0">
                <a:solidFill>
                  <a:srgbClr val="A6A6A6"/>
                </a:solidFill>
                <a:latin typeface="+mj-lt"/>
              </a:rPr>
              <a:t>., 2012</a:t>
            </a:r>
            <a:endParaRPr lang="ko-KR" altLang="en-US" sz="1600" dirty="0">
              <a:solidFill>
                <a:srgbClr val="A6A6A6"/>
              </a:solidFill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800" y="4610100"/>
            <a:ext cx="2398046" cy="1219199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791" y="4635409"/>
            <a:ext cx="2151910" cy="120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5100" y="4610100"/>
            <a:ext cx="2428852" cy="1231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01" y="4063999"/>
            <a:ext cx="4406899" cy="234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6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solidFill>
                  <a:srgbClr val="000000"/>
                </a:solidFill>
              </a:rPr>
              <a:t>Experiments</a:t>
            </a:r>
            <a:r>
              <a:rPr lang="en-US" altLang="ko-KR" sz="3200" b="1" dirty="0">
                <a:solidFill>
                  <a:srgbClr val="000000"/>
                </a:solidFill>
              </a:rPr>
              <a:t>:</a:t>
            </a:r>
            <a:r>
              <a:rPr lang="en-US" altLang="ko-KR" b="1" dirty="0">
                <a:solidFill>
                  <a:srgbClr val="000000"/>
                </a:solidFill>
              </a:rPr>
              <a:t> </a:t>
            </a:r>
            <a:r>
              <a:rPr lang="en-US" altLang="ko-KR" sz="3200" b="1" dirty="0">
                <a:solidFill>
                  <a:srgbClr val="000000"/>
                </a:solidFill>
              </a:rPr>
              <a:t>Object Classes</a:t>
            </a:r>
            <a:endParaRPr lang="ko-KR" alt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4462034" y="3315901"/>
            <a:ext cx="2199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 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15830"/>
            <a:ext cx="8229600" cy="4951413"/>
          </a:xfrm>
        </p:spPr>
        <p:txBody>
          <a:bodyPr/>
          <a:lstStyle/>
          <a:p>
            <a:r>
              <a:rPr lang="en-US" altLang="ko-KR" b="1" dirty="0" smtClean="0"/>
              <a:t>Quantitative comparison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average performance on 20 random </a:t>
            </a:r>
            <a:r>
              <a:rPr lang="en-US" dirty="0" smtClean="0"/>
              <a:t>splits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344487" lvl="1" indent="0">
              <a:buNone/>
            </a:pPr>
            <a:endParaRPr lang="en-US" dirty="0"/>
          </a:p>
          <a:p>
            <a:pPr marL="344487" lvl="1" indent="0">
              <a:buNone/>
            </a:pPr>
            <a:endParaRPr lang="en-US" sz="1200" dirty="0"/>
          </a:p>
          <a:p>
            <a:pPr lvl="1"/>
            <a:r>
              <a:rPr lang="en-US" dirty="0"/>
              <a:t>w/o learning: </a:t>
            </a:r>
            <a:r>
              <a:rPr lang="en-US" sz="2000" dirty="0"/>
              <a:t>uniform weights without learning</a:t>
            </a:r>
            <a:endParaRPr lang="en-US" dirty="0"/>
          </a:p>
          <a:p>
            <a:pPr lvl="1"/>
            <a:r>
              <a:rPr lang="en-US" dirty="0"/>
              <a:t>SW-SSVM: </a:t>
            </a:r>
            <a:r>
              <a:rPr lang="en-US" sz="2000" dirty="0" smtClean="0"/>
              <a:t>shared weights, learned in SSVM</a:t>
            </a:r>
            <a:endParaRPr lang="en-US" dirty="0"/>
          </a:p>
          <a:p>
            <a:pPr lvl="1"/>
            <a:r>
              <a:rPr lang="en-US" dirty="0"/>
              <a:t>SW-SPEC: </a:t>
            </a:r>
            <a:r>
              <a:rPr lang="en-US" sz="2000" dirty="0" smtClean="0"/>
              <a:t>shared weights, learned by</a:t>
            </a:r>
            <a:endParaRPr lang="en-US" dirty="0"/>
          </a:p>
          <a:p>
            <a:pPr lvl="1"/>
            <a:r>
              <a:rPr lang="en-US" dirty="0"/>
              <a:t>DW-SSVM: </a:t>
            </a:r>
            <a:r>
              <a:rPr lang="en-US" sz="2000" dirty="0"/>
              <a:t>individual weights learned in SSVM</a:t>
            </a:r>
            <a:endParaRPr lang="en-US" dirty="0"/>
          </a:p>
          <a:p>
            <a:pPr lvl="1"/>
            <a:r>
              <a:rPr lang="en-US" b="1" dirty="0"/>
              <a:t>HARG-SSVM</a:t>
            </a:r>
            <a:r>
              <a:rPr lang="en-US" dirty="0"/>
              <a:t>: </a:t>
            </a:r>
            <a:r>
              <a:rPr lang="en-US" sz="2000" dirty="0"/>
              <a:t>the proposed </a:t>
            </a:r>
            <a:r>
              <a:rPr lang="en-US" sz="2000" dirty="0" smtClean="0"/>
              <a:t>method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2184400"/>
            <a:ext cx="8648700" cy="17117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355600" y="3657600"/>
            <a:ext cx="8521700" cy="2413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9" name="직사각형 15"/>
          <p:cNvSpPr/>
          <p:nvPr/>
        </p:nvSpPr>
        <p:spPr>
          <a:xfrm>
            <a:off x="6031429" y="5101470"/>
            <a:ext cx="23759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aseline="0" dirty="0" err="1" smtClean="0">
                <a:solidFill>
                  <a:srgbClr val="000000"/>
                </a:solidFill>
                <a:latin typeface="+mj-lt"/>
              </a:rPr>
              <a:t>Leordeanu</a:t>
            </a:r>
            <a:r>
              <a:rPr lang="en-US" altLang="ko-KR" sz="1600" baseline="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ko-KR" sz="1600" baseline="0" dirty="0">
                <a:solidFill>
                  <a:srgbClr val="000000"/>
                </a:solidFill>
                <a:latin typeface="+mj-lt"/>
              </a:rPr>
              <a:t>et al</a:t>
            </a:r>
            <a:r>
              <a:rPr lang="en-US" altLang="ko-KR" sz="1600" baseline="0" dirty="0" smtClean="0">
                <a:solidFill>
                  <a:srgbClr val="000000"/>
                </a:solidFill>
                <a:latin typeface="+mj-lt"/>
              </a:rPr>
              <a:t>., 2012</a:t>
            </a:r>
            <a:endParaRPr lang="ko-KR" altLang="en-US" sz="16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직사각형 15"/>
          <p:cNvSpPr/>
          <p:nvPr/>
        </p:nvSpPr>
        <p:spPr>
          <a:xfrm>
            <a:off x="6685527" y="4682370"/>
            <a:ext cx="22171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aseline="0" dirty="0" smtClean="0">
                <a:solidFill>
                  <a:srgbClr val="000000"/>
                </a:solidFill>
                <a:latin typeface="+mj-lt"/>
              </a:rPr>
              <a:t>Caetano et al., 2007</a:t>
            </a:r>
          </a:p>
        </p:txBody>
      </p:sp>
    </p:spTree>
    <p:extLst>
      <p:ext uri="{BB962C8B-B14F-4D97-AF65-F5344CB8AC3E}">
        <p14:creationId xmlns:p14="http://schemas.microsoft.com/office/powerpoint/2010/main" val="315513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93700" y="1136651"/>
            <a:ext cx="8331200" cy="5280024"/>
          </a:xfrm>
        </p:spPr>
        <p:txBody>
          <a:bodyPr/>
          <a:lstStyle/>
          <a:p>
            <a:r>
              <a:rPr lang="en-US" altLang="ko-KR" b="1" dirty="0" smtClean="0"/>
              <a:t>Effective learning of class-specific models </a:t>
            </a:r>
          </a:p>
          <a:p>
            <a:pPr lvl="1"/>
            <a:r>
              <a:rPr lang="en-US" altLang="ko-KR" dirty="0" smtClean="0"/>
              <a:t>Useful for a variety of practical matching problems</a:t>
            </a:r>
          </a:p>
          <a:p>
            <a:endParaRPr lang="en-US" altLang="ko-KR" b="1" dirty="0"/>
          </a:p>
          <a:p>
            <a:endParaRPr lang="en-US" altLang="ko-KR" b="1" dirty="0" smtClean="0"/>
          </a:p>
          <a:p>
            <a:endParaRPr lang="en-US" altLang="ko-KR" b="1" dirty="0"/>
          </a:p>
          <a:p>
            <a:endParaRPr lang="en-US" altLang="ko-KR" b="1" dirty="0" smtClean="0"/>
          </a:p>
          <a:p>
            <a:r>
              <a:rPr lang="en-US" sz="2400" dirty="0"/>
              <a:t>Annotated datasets &amp; code soon </a:t>
            </a:r>
            <a:r>
              <a:rPr lang="en-US" sz="2400" dirty="0" smtClean="0"/>
              <a:t>available</a:t>
            </a:r>
            <a:r>
              <a:rPr lang="en-US" altLang="ko-KR" sz="2400" dirty="0" smtClean="0"/>
              <a:t>:</a:t>
            </a:r>
            <a:endParaRPr lang="en-US" sz="2400" dirty="0" smtClean="0"/>
          </a:p>
          <a:p>
            <a:pPr marL="344487" lvl="1" indent="0">
              <a:buNone/>
            </a:pPr>
            <a:r>
              <a:rPr lang="en-US" dirty="0" smtClean="0">
                <a:solidFill>
                  <a:srgbClr val="0000FF"/>
                </a:solidFill>
                <a:hlinkClick r:id="rId3"/>
              </a:rPr>
              <a:t>http://www.di.ens.fr/willow/research/graphlearning/</a:t>
            </a:r>
            <a:endParaRPr lang="en-US" altLang="ko-KR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altLang="ko-KR" b="1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Summary</a:t>
            </a:r>
            <a:endParaRPr lang="ko-KR" alt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377" y="2184400"/>
            <a:ext cx="8902823" cy="1892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59300" y="5315635"/>
            <a:ext cx="43561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</a:t>
            </a:r>
            <a:r>
              <a:rPr lang="en-US" sz="2400" dirty="0">
                <a:latin typeface="+mj-lt"/>
                <a:sym typeface="Wingdings"/>
              </a:rPr>
              <a:t> </a:t>
            </a:r>
            <a:r>
              <a:rPr lang="en-US" sz="2400" dirty="0" smtClean="0">
                <a:latin typeface="+mj-lt"/>
              </a:rPr>
              <a:t>This </a:t>
            </a:r>
            <a:r>
              <a:rPr lang="en-US" sz="2400" dirty="0">
                <a:latin typeface="+mj-lt"/>
              </a:rPr>
              <a:t>research was supported in part by </a:t>
            </a:r>
            <a:endParaRPr lang="en-US" sz="2400" dirty="0" smtClean="0">
              <a:latin typeface="+mj-lt"/>
            </a:endParaRPr>
          </a:p>
          <a:p>
            <a:pPr algn="l"/>
            <a:r>
              <a:rPr lang="en-US" sz="2400" dirty="0" smtClean="0">
                <a:latin typeface="+mj-lt"/>
              </a:rPr>
              <a:t>the </a:t>
            </a:r>
            <a:r>
              <a:rPr lang="en-US" sz="2400" dirty="0">
                <a:latin typeface="+mj-lt"/>
              </a:rPr>
              <a:t>ERC advanced grant </a:t>
            </a:r>
            <a:r>
              <a:rPr lang="en-US" sz="2400" dirty="0" err="1">
                <a:latin typeface="+mj-lt"/>
              </a:rPr>
              <a:t>VideoWorld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Institut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Universitaire</a:t>
            </a:r>
            <a:r>
              <a:rPr lang="en-US" sz="2400" dirty="0">
                <a:latin typeface="+mj-lt"/>
              </a:rPr>
              <a:t> de France, and the </a:t>
            </a:r>
            <a:r>
              <a:rPr lang="en-US" sz="2400" dirty="0" err="1">
                <a:latin typeface="+mj-lt"/>
              </a:rPr>
              <a:t>Quaero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programme</a:t>
            </a:r>
            <a:r>
              <a:rPr lang="en-US" sz="2400" dirty="0">
                <a:latin typeface="+mj-lt"/>
              </a:rPr>
              <a:t> funded by the OSEO. </a:t>
            </a:r>
          </a:p>
        </p:txBody>
      </p:sp>
    </p:spTree>
    <p:extLst>
      <p:ext uri="{BB962C8B-B14F-4D97-AF65-F5344CB8AC3E}">
        <p14:creationId xmlns:p14="http://schemas.microsoft.com/office/powerpoint/2010/main" val="355465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Graph Matching</a:t>
            </a:r>
            <a:br>
              <a:rPr lang="en-US" altLang="ko-KR" b="1" dirty="0"/>
            </a:b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2755" y="1308236"/>
            <a:ext cx="8229600" cy="4761820"/>
          </a:xfrm>
        </p:spPr>
        <p:txBody>
          <a:bodyPr/>
          <a:lstStyle/>
          <a:p>
            <a:r>
              <a:rPr lang="en-US" altLang="ko-KR" b="1" dirty="0" smtClean="0"/>
              <a:t>Maximizing the matching score </a:t>
            </a:r>
            <a:r>
              <a:rPr lang="en-US" altLang="ko-KR" b="1" i="1" dirty="0" smtClean="0">
                <a:latin typeface="Times New Roman"/>
                <a:cs typeface="Times New Roman"/>
              </a:rPr>
              <a:t>S</a:t>
            </a:r>
          </a:p>
          <a:p>
            <a:pPr lvl="1"/>
            <a:endParaRPr lang="en-US" altLang="ko-KR" sz="2000" b="1" dirty="0" smtClean="0"/>
          </a:p>
          <a:p>
            <a:pPr lvl="1"/>
            <a:endParaRPr lang="en-US" altLang="ko-KR" sz="2000" b="1" dirty="0" smtClean="0"/>
          </a:p>
        </p:txBody>
      </p:sp>
      <p:sp>
        <p:nvSpPr>
          <p:cNvPr id="24" name="Oval 4"/>
          <p:cNvSpPr>
            <a:spLocks noChangeArrowheads="1"/>
          </p:cNvSpPr>
          <p:nvPr/>
        </p:nvSpPr>
        <p:spPr bwMode="auto">
          <a:xfrm>
            <a:off x="2365376" y="25146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25" name="Oval 4"/>
          <p:cNvSpPr>
            <a:spLocks noChangeArrowheads="1"/>
          </p:cNvSpPr>
          <p:nvPr/>
        </p:nvSpPr>
        <p:spPr bwMode="auto">
          <a:xfrm>
            <a:off x="3055938" y="26289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26" name="Oval 4"/>
          <p:cNvSpPr>
            <a:spLocks noChangeArrowheads="1"/>
          </p:cNvSpPr>
          <p:nvPr/>
        </p:nvSpPr>
        <p:spPr bwMode="auto">
          <a:xfrm>
            <a:off x="2654300" y="29210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27" name="Oval 4"/>
          <p:cNvSpPr>
            <a:spLocks noChangeArrowheads="1"/>
          </p:cNvSpPr>
          <p:nvPr/>
        </p:nvSpPr>
        <p:spPr bwMode="auto">
          <a:xfrm>
            <a:off x="2027238" y="36576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28" name="Oval 4"/>
          <p:cNvSpPr>
            <a:spLocks noChangeArrowheads="1"/>
          </p:cNvSpPr>
          <p:nvPr/>
        </p:nvSpPr>
        <p:spPr bwMode="auto">
          <a:xfrm>
            <a:off x="2654300" y="36576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3284538" y="36576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0" name="Oval 4"/>
          <p:cNvSpPr>
            <a:spLocks noChangeArrowheads="1"/>
          </p:cNvSpPr>
          <p:nvPr/>
        </p:nvSpPr>
        <p:spPr bwMode="auto">
          <a:xfrm>
            <a:off x="2259014" y="43561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1" name="Oval 4"/>
          <p:cNvSpPr>
            <a:spLocks noChangeArrowheads="1"/>
          </p:cNvSpPr>
          <p:nvPr/>
        </p:nvSpPr>
        <p:spPr bwMode="auto">
          <a:xfrm>
            <a:off x="3279776" y="42418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2" name="Oval 22"/>
          <p:cNvSpPr>
            <a:spLocks noChangeArrowheads="1"/>
          </p:cNvSpPr>
          <p:nvPr/>
        </p:nvSpPr>
        <p:spPr bwMode="auto">
          <a:xfrm>
            <a:off x="5372100" y="29210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3" name="Oval 22"/>
          <p:cNvSpPr>
            <a:spLocks noChangeArrowheads="1"/>
          </p:cNvSpPr>
          <p:nvPr/>
        </p:nvSpPr>
        <p:spPr bwMode="auto">
          <a:xfrm>
            <a:off x="6057900" y="24003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4" name="Oval 22"/>
          <p:cNvSpPr>
            <a:spLocks noChangeArrowheads="1"/>
          </p:cNvSpPr>
          <p:nvPr/>
        </p:nvSpPr>
        <p:spPr bwMode="auto">
          <a:xfrm>
            <a:off x="6057900" y="31496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5" name="Oval 22"/>
          <p:cNvSpPr>
            <a:spLocks noChangeArrowheads="1"/>
          </p:cNvSpPr>
          <p:nvPr/>
        </p:nvSpPr>
        <p:spPr bwMode="auto">
          <a:xfrm>
            <a:off x="7035800" y="3443288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6" name="Oval 22"/>
          <p:cNvSpPr>
            <a:spLocks noChangeArrowheads="1"/>
          </p:cNvSpPr>
          <p:nvPr/>
        </p:nvSpPr>
        <p:spPr bwMode="auto">
          <a:xfrm>
            <a:off x="5829300" y="3862388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5943600" y="43688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8" name="Oval 22"/>
          <p:cNvSpPr>
            <a:spLocks noChangeArrowheads="1"/>
          </p:cNvSpPr>
          <p:nvPr/>
        </p:nvSpPr>
        <p:spPr bwMode="auto">
          <a:xfrm>
            <a:off x="7137400" y="41529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9" name="Oval 22"/>
          <p:cNvSpPr>
            <a:spLocks noChangeArrowheads="1"/>
          </p:cNvSpPr>
          <p:nvPr/>
        </p:nvSpPr>
        <p:spPr bwMode="auto">
          <a:xfrm>
            <a:off x="6388100" y="37719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cxnSp>
        <p:nvCxnSpPr>
          <p:cNvPr id="40" name="직선 연결선 4"/>
          <p:cNvCxnSpPr>
            <a:stCxn id="24" idx="5"/>
            <a:endCxn id="26" idx="1"/>
          </p:cNvCxnSpPr>
          <p:nvPr/>
        </p:nvCxnSpPr>
        <p:spPr bwMode="auto">
          <a:xfrm>
            <a:off x="2560498" y="2709722"/>
            <a:ext cx="127280" cy="2447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직선 연결선 28"/>
          <p:cNvCxnSpPr>
            <a:stCxn id="25" idx="3"/>
            <a:endCxn id="26" idx="7"/>
          </p:cNvCxnSpPr>
          <p:nvPr/>
        </p:nvCxnSpPr>
        <p:spPr bwMode="auto">
          <a:xfrm flipH="1">
            <a:off x="2849422" y="2824022"/>
            <a:ext cx="239994" cy="1304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직선 연결선 31"/>
          <p:cNvCxnSpPr>
            <a:stCxn id="25" idx="2"/>
            <a:endCxn id="24" idx="6"/>
          </p:cNvCxnSpPr>
          <p:nvPr/>
        </p:nvCxnSpPr>
        <p:spPr bwMode="auto">
          <a:xfrm flipH="1" flipV="1">
            <a:off x="2593976" y="2628900"/>
            <a:ext cx="461962" cy="1143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직선 연결선 35"/>
          <p:cNvCxnSpPr>
            <a:stCxn id="28" idx="0"/>
            <a:endCxn id="26" idx="4"/>
          </p:cNvCxnSpPr>
          <p:nvPr/>
        </p:nvCxnSpPr>
        <p:spPr bwMode="auto">
          <a:xfrm flipV="1">
            <a:off x="2768600" y="3149600"/>
            <a:ext cx="0" cy="508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직선 연결선 39"/>
          <p:cNvCxnSpPr>
            <a:stCxn id="27" idx="6"/>
            <a:endCxn id="28" idx="2"/>
          </p:cNvCxnSpPr>
          <p:nvPr/>
        </p:nvCxnSpPr>
        <p:spPr bwMode="auto">
          <a:xfrm>
            <a:off x="2255838" y="3771900"/>
            <a:ext cx="39846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직선 연결선 45"/>
          <p:cNvCxnSpPr>
            <a:stCxn id="28" idx="6"/>
            <a:endCxn id="29" idx="2"/>
          </p:cNvCxnSpPr>
          <p:nvPr/>
        </p:nvCxnSpPr>
        <p:spPr bwMode="auto">
          <a:xfrm>
            <a:off x="2882900" y="3771900"/>
            <a:ext cx="40163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직선 연결선 48"/>
          <p:cNvCxnSpPr>
            <a:stCxn id="28" idx="5"/>
            <a:endCxn id="31" idx="1"/>
          </p:cNvCxnSpPr>
          <p:nvPr/>
        </p:nvCxnSpPr>
        <p:spPr bwMode="auto">
          <a:xfrm>
            <a:off x="2849422" y="3852722"/>
            <a:ext cx="463832" cy="4225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직선 연결선 52"/>
          <p:cNvCxnSpPr>
            <a:stCxn id="28" idx="3"/>
            <a:endCxn id="30" idx="0"/>
          </p:cNvCxnSpPr>
          <p:nvPr/>
        </p:nvCxnSpPr>
        <p:spPr bwMode="auto">
          <a:xfrm flipH="1">
            <a:off x="2373314" y="3852722"/>
            <a:ext cx="314464" cy="50337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직선 연결선 55"/>
          <p:cNvCxnSpPr>
            <a:stCxn id="31" idx="2"/>
            <a:endCxn id="30" idx="6"/>
          </p:cNvCxnSpPr>
          <p:nvPr/>
        </p:nvCxnSpPr>
        <p:spPr bwMode="auto">
          <a:xfrm flipH="1">
            <a:off x="2487614" y="4356100"/>
            <a:ext cx="792162" cy="1143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직선 연결선 59"/>
          <p:cNvCxnSpPr>
            <a:stCxn id="38" idx="2"/>
            <a:endCxn id="37" idx="6"/>
          </p:cNvCxnSpPr>
          <p:nvPr/>
        </p:nvCxnSpPr>
        <p:spPr bwMode="auto">
          <a:xfrm flipH="1">
            <a:off x="6172200" y="4267200"/>
            <a:ext cx="965200" cy="2159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직선 연결선 62"/>
          <p:cNvCxnSpPr>
            <a:stCxn id="39" idx="3"/>
            <a:endCxn id="37" idx="7"/>
          </p:cNvCxnSpPr>
          <p:nvPr/>
        </p:nvCxnSpPr>
        <p:spPr bwMode="auto">
          <a:xfrm flipH="1">
            <a:off x="6138722" y="3967022"/>
            <a:ext cx="282856" cy="4352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직선 연결선 66"/>
          <p:cNvCxnSpPr>
            <a:stCxn id="39" idx="5"/>
            <a:endCxn id="38" idx="1"/>
          </p:cNvCxnSpPr>
          <p:nvPr/>
        </p:nvCxnSpPr>
        <p:spPr bwMode="auto">
          <a:xfrm>
            <a:off x="6583222" y="3967022"/>
            <a:ext cx="587656" cy="2193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직선 연결선 72"/>
          <p:cNvCxnSpPr>
            <a:stCxn id="39" idx="7"/>
            <a:endCxn id="35" idx="3"/>
          </p:cNvCxnSpPr>
          <p:nvPr/>
        </p:nvCxnSpPr>
        <p:spPr bwMode="auto">
          <a:xfrm flipV="1">
            <a:off x="6583222" y="3638410"/>
            <a:ext cx="486056" cy="16696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직선 연결선 75"/>
          <p:cNvCxnSpPr>
            <a:stCxn id="36" idx="6"/>
            <a:endCxn id="39" idx="2"/>
          </p:cNvCxnSpPr>
          <p:nvPr/>
        </p:nvCxnSpPr>
        <p:spPr bwMode="auto">
          <a:xfrm flipV="1">
            <a:off x="6057900" y="3886200"/>
            <a:ext cx="330200" cy="904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직선 연결선 80"/>
          <p:cNvCxnSpPr>
            <a:stCxn id="34" idx="5"/>
            <a:endCxn id="39" idx="1"/>
          </p:cNvCxnSpPr>
          <p:nvPr/>
        </p:nvCxnSpPr>
        <p:spPr bwMode="auto">
          <a:xfrm>
            <a:off x="6253022" y="3344722"/>
            <a:ext cx="168556" cy="4606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직선 연결선 83"/>
          <p:cNvCxnSpPr>
            <a:stCxn id="33" idx="4"/>
            <a:endCxn id="34" idx="0"/>
          </p:cNvCxnSpPr>
          <p:nvPr/>
        </p:nvCxnSpPr>
        <p:spPr bwMode="auto">
          <a:xfrm>
            <a:off x="6172200" y="2628900"/>
            <a:ext cx="0" cy="5207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직선 연결선 86"/>
          <p:cNvCxnSpPr>
            <a:stCxn id="33" idx="3"/>
            <a:endCxn id="32" idx="7"/>
          </p:cNvCxnSpPr>
          <p:nvPr/>
        </p:nvCxnSpPr>
        <p:spPr bwMode="auto">
          <a:xfrm flipH="1">
            <a:off x="5567222" y="2595422"/>
            <a:ext cx="524156" cy="3590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직선 연결선 89"/>
          <p:cNvCxnSpPr>
            <a:stCxn id="34" idx="2"/>
            <a:endCxn id="32" idx="5"/>
          </p:cNvCxnSpPr>
          <p:nvPr/>
        </p:nvCxnSpPr>
        <p:spPr bwMode="auto">
          <a:xfrm flipH="1" flipV="1">
            <a:off x="5567222" y="3116122"/>
            <a:ext cx="490678" cy="14777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자유형 111"/>
          <p:cNvSpPr/>
          <p:nvPr/>
        </p:nvSpPr>
        <p:spPr>
          <a:xfrm>
            <a:off x="2519464" y="2098739"/>
            <a:ext cx="2889115" cy="800104"/>
          </a:xfrm>
          <a:custGeom>
            <a:avLst/>
            <a:gdLst>
              <a:gd name="connsiteX0" fmla="*/ 0 w 2889115"/>
              <a:gd name="connsiteY0" fmla="*/ 401270 h 800104"/>
              <a:gd name="connsiteX1" fmla="*/ 797668 w 2889115"/>
              <a:gd name="connsiteY1" fmla="*/ 31618 h 800104"/>
              <a:gd name="connsiteX2" fmla="*/ 1527242 w 2889115"/>
              <a:gd name="connsiteY2" fmla="*/ 70529 h 800104"/>
              <a:gd name="connsiteX3" fmla="*/ 2451370 w 2889115"/>
              <a:gd name="connsiteY3" fmla="*/ 479091 h 800104"/>
              <a:gd name="connsiteX4" fmla="*/ 2889115 w 2889115"/>
              <a:gd name="connsiteY4" fmla="*/ 800104 h 800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9115" h="800104">
                <a:moveTo>
                  <a:pt x="0" y="401270"/>
                </a:moveTo>
                <a:cubicBezTo>
                  <a:pt x="271564" y="244005"/>
                  <a:pt x="543128" y="86741"/>
                  <a:pt x="797668" y="31618"/>
                </a:cubicBezTo>
                <a:cubicBezTo>
                  <a:pt x="1052208" y="-23506"/>
                  <a:pt x="1251625" y="-4050"/>
                  <a:pt x="1527242" y="70529"/>
                </a:cubicBezTo>
                <a:cubicBezTo>
                  <a:pt x="1802859" y="145108"/>
                  <a:pt x="2224391" y="357495"/>
                  <a:pt x="2451370" y="479091"/>
                </a:cubicBezTo>
                <a:cubicBezTo>
                  <a:pt x="2678349" y="600687"/>
                  <a:pt x="2812915" y="741738"/>
                  <a:pt x="2889115" y="800104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자유형 112"/>
          <p:cNvSpPr/>
          <p:nvPr/>
        </p:nvSpPr>
        <p:spPr>
          <a:xfrm>
            <a:off x="3278221" y="2115054"/>
            <a:ext cx="2791839" cy="521142"/>
          </a:xfrm>
          <a:custGeom>
            <a:avLst/>
            <a:gdLst>
              <a:gd name="connsiteX0" fmla="*/ 0 w 2791839"/>
              <a:gd name="connsiteY0" fmla="*/ 521142 h 521142"/>
              <a:gd name="connsiteX1" fmla="*/ 515566 w 2791839"/>
              <a:gd name="connsiteY1" fmla="*/ 200129 h 521142"/>
              <a:gd name="connsiteX2" fmla="*/ 1303507 w 2791839"/>
              <a:gd name="connsiteY2" fmla="*/ 5576 h 521142"/>
              <a:gd name="connsiteX3" fmla="*/ 2266545 w 2791839"/>
              <a:gd name="connsiteY3" fmla="*/ 73669 h 521142"/>
              <a:gd name="connsiteX4" fmla="*/ 2791839 w 2791839"/>
              <a:gd name="connsiteY4" fmla="*/ 287678 h 521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839" h="521142">
                <a:moveTo>
                  <a:pt x="0" y="521142"/>
                </a:moveTo>
                <a:cubicBezTo>
                  <a:pt x="149157" y="403599"/>
                  <a:pt x="298315" y="286057"/>
                  <a:pt x="515566" y="200129"/>
                </a:cubicBezTo>
                <a:cubicBezTo>
                  <a:pt x="732817" y="114201"/>
                  <a:pt x="1011677" y="26653"/>
                  <a:pt x="1303507" y="5576"/>
                </a:cubicBezTo>
                <a:cubicBezTo>
                  <a:pt x="1595337" y="-15501"/>
                  <a:pt x="2018490" y="26652"/>
                  <a:pt x="2266545" y="73669"/>
                </a:cubicBezTo>
                <a:cubicBezTo>
                  <a:pt x="2514600" y="120686"/>
                  <a:pt x="2653219" y="204182"/>
                  <a:pt x="2791839" y="287678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자유형 113"/>
          <p:cNvSpPr/>
          <p:nvPr/>
        </p:nvSpPr>
        <p:spPr>
          <a:xfrm>
            <a:off x="2879387" y="3054485"/>
            <a:ext cx="3200400" cy="301558"/>
          </a:xfrm>
          <a:custGeom>
            <a:avLst/>
            <a:gdLst>
              <a:gd name="connsiteX0" fmla="*/ 0 w 3200400"/>
              <a:gd name="connsiteY0" fmla="*/ 0 h 301558"/>
              <a:gd name="connsiteX1" fmla="*/ 1235413 w 3200400"/>
              <a:gd name="connsiteY1" fmla="*/ 233464 h 301558"/>
              <a:gd name="connsiteX2" fmla="*/ 2733473 w 3200400"/>
              <a:gd name="connsiteY2" fmla="*/ 301558 h 301558"/>
              <a:gd name="connsiteX3" fmla="*/ 3200400 w 3200400"/>
              <a:gd name="connsiteY3" fmla="*/ 291830 h 30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0" h="301558">
                <a:moveTo>
                  <a:pt x="0" y="0"/>
                </a:moveTo>
                <a:cubicBezTo>
                  <a:pt x="389917" y="91602"/>
                  <a:pt x="779834" y="183204"/>
                  <a:pt x="1235413" y="233464"/>
                </a:cubicBezTo>
                <a:cubicBezTo>
                  <a:pt x="1690992" y="283724"/>
                  <a:pt x="2405975" y="291830"/>
                  <a:pt x="2733473" y="301558"/>
                </a:cubicBezTo>
                <a:lnTo>
                  <a:pt x="3200400" y="291830"/>
                </a:ln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자유형 114"/>
          <p:cNvSpPr/>
          <p:nvPr/>
        </p:nvSpPr>
        <p:spPr>
          <a:xfrm>
            <a:off x="2237362" y="3491715"/>
            <a:ext cx="3579778" cy="447987"/>
          </a:xfrm>
          <a:custGeom>
            <a:avLst/>
            <a:gdLst>
              <a:gd name="connsiteX0" fmla="*/ 0 w 3579778"/>
              <a:gd name="connsiteY0" fmla="*/ 204796 h 447987"/>
              <a:gd name="connsiteX1" fmla="*/ 1186774 w 3579778"/>
              <a:gd name="connsiteY1" fmla="*/ 515 h 447987"/>
              <a:gd name="connsiteX2" fmla="*/ 2402732 w 3579778"/>
              <a:gd name="connsiteY2" fmla="*/ 156157 h 447987"/>
              <a:gd name="connsiteX3" fmla="*/ 3579778 w 3579778"/>
              <a:gd name="connsiteY3" fmla="*/ 447987 h 44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9778" h="447987">
                <a:moveTo>
                  <a:pt x="0" y="204796"/>
                </a:moveTo>
                <a:cubicBezTo>
                  <a:pt x="393159" y="106708"/>
                  <a:pt x="786319" y="8621"/>
                  <a:pt x="1186774" y="515"/>
                </a:cubicBezTo>
                <a:cubicBezTo>
                  <a:pt x="1587229" y="-7592"/>
                  <a:pt x="2003898" y="81578"/>
                  <a:pt x="2402732" y="156157"/>
                </a:cubicBezTo>
                <a:cubicBezTo>
                  <a:pt x="2801566" y="230736"/>
                  <a:pt x="3190672" y="339361"/>
                  <a:pt x="3579778" y="447987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자유형 115"/>
          <p:cNvSpPr/>
          <p:nvPr/>
        </p:nvSpPr>
        <p:spPr>
          <a:xfrm>
            <a:off x="2850204" y="3411873"/>
            <a:ext cx="3550596" cy="430553"/>
          </a:xfrm>
          <a:custGeom>
            <a:avLst/>
            <a:gdLst>
              <a:gd name="connsiteX0" fmla="*/ 0 w 3550596"/>
              <a:gd name="connsiteY0" fmla="*/ 294365 h 430553"/>
              <a:gd name="connsiteX1" fmla="*/ 1050587 w 3550596"/>
              <a:gd name="connsiteY1" fmla="*/ 2536 h 430553"/>
              <a:gd name="connsiteX2" fmla="*/ 2597285 w 3550596"/>
              <a:gd name="connsiteY2" fmla="*/ 167906 h 430553"/>
              <a:gd name="connsiteX3" fmla="*/ 3550596 w 3550596"/>
              <a:gd name="connsiteY3" fmla="*/ 430553 h 430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0596" h="430553">
                <a:moveTo>
                  <a:pt x="0" y="294365"/>
                </a:moveTo>
                <a:cubicBezTo>
                  <a:pt x="308853" y="158989"/>
                  <a:pt x="617706" y="23613"/>
                  <a:pt x="1050587" y="2536"/>
                </a:cubicBezTo>
                <a:cubicBezTo>
                  <a:pt x="1483468" y="-18541"/>
                  <a:pt x="2180617" y="96570"/>
                  <a:pt x="2597285" y="167906"/>
                </a:cubicBezTo>
                <a:cubicBezTo>
                  <a:pt x="3013953" y="239242"/>
                  <a:pt x="3404681" y="377051"/>
                  <a:pt x="3550596" y="430553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자유형 116"/>
          <p:cNvSpPr/>
          <p:nvPr/>
        </p:nvSpPr>
        <p:spPr>
          <a:xfrm>
            <a:off x="3501957" y="3563845"/>
            <a:ext cx="3511686" cy="171576"/>
          </a:xfrm>
          <a:custGeom>
            <a:avLst/>
            <a:gdLst>
              <a:gd name="connsiteX0" fmla="*/ 0 w 3511686"/>
              <a:gd name="connsiteY0" fmla="*/ 171576 h 171576"/>
              <a:gd name="connsiteX1" fmla="*/ 1157592 w 3511686"/>
              <a:gd name="connsiteY1" fmla="*/ 15934 h 171576"/>
              <a:gd name="connsiteX2" fmla="*/ 2451371 w 3511686"/>
              <a:gd name="connsiteY2" fmla="*/ 6206 h 171576"/>
              <a:gd name="connsiteX3" fmla="*/ 3511686 w 3511686"/>
              <a:gd name="connsiteY3" fmla="*/ 25661 h 171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1686" h="171576">
                <a:moveTo>
                  <a:pt x="0" y="171576"/>
                </a:moveTo>
                <a:cubicBezTo>
                  <a:pt x="374515" y="107536"/>
                  <a:pt x="749030" y="43496"/>
                  <a:pt x="1157592" y="15934"/>
                </a:cubicBezTo>
                <a:cubicBezTo>
                  <a:pt x="1566154" y="-11628"/>
                  <a:pt x="2059022" y="4585"/>
                  <a:pt x="2451371" y="6206"/>
                </a:cubicBezTo>
                <a:cubicBezTo>
                  <a:pt x="2843720" y="7827"/>
                  <a:pt x="3177703" y="16744"/>
                  <a:pt x="3511686" y="25661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자유형 117"/>
          <p:cNvSpPr/>
          <p:nvPr/>
        </p:nvSpPr>
        <p:spPr>
          <a:xfrm>
            <a:off x="2470826" y="4064888"/>
            <a:ext cx="3531140" cy="341742"/>
          </a:xfrm>
          <a:custGeom>
            <a:avLst/>
            <a:gdLst>
              <a:gd name="connsiteX0" fmla="*/ 0 w 3531140"/>
              <a:gd name="connsiteY0" fmla="*/ 341742 h 341742"/>
              <a:gd name="connsiteX1" fmla="*/ 1225685 w 3531140"/>
              <a:gd name="connsiteY1" fmla="*/ 11001 h 341742"/>
              <a:gd name="connsiteX2" fmla="*/ 2889114 w 3531140"/>
              <a:gd name="connsiteY2" fmla="*/ 98550 h 341742"/>
              <a:gd name="connsiteX3" fmla="*/ 3531140 w 3531140"/>
              <a:gd name="connsiteY3" fmla="*/ 293103 h 341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1140" h="341742">
                <a:moveTo>
                  <a:pt x="0" y="341742"/>
                </a:moveTo>
                <a:cubicBezTo>
                  <a:pt x="372083" y="196637"/>
                  <a:pt x="744166" y="51533"/>
                  <a:pt x="1225685" y="11001"/>
                </a:cubicBezTo>
                <a:cubicBezTo>
                  <a:pt x="1707204" y="-29531"/>
                  <a:pt x="2504872" y="51533"/>
                  <a:pt x="2889114" y="98550"/>
                </a:cubicBezTo>
                <a:cubicBezTo>
                  <a:pt x="3273356" y="145567"/>
                  <a:pt x="3402248" y="219335"/>
                  <a:pt x="3531140" y="293103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자유형 118"/>
          <p:cNvSpPr/>
          <p:nvPr/>
        </p:nvSpPr>
        <p:spPr>
          <a:xfrm>
            <a:off x="3521413" y="4396902"/>
            <a:ext cx="3677055" cy="336401"/>
          </a:xfrm>
          <a:custGeom>
            <a:avLst/>
            <a:gdLst>
              <a:gd name="connsiteX0" fmla="*/ 0 w 3677055"/>
              <a:gd name="connsiteY0" fmla="*/ 0 h 336401"/>
              <a:gd name="connsiteX1" fmla="*/ 1799617 w 3677055"/>
              <a:gd name="connsiteY1" fmla="*/ 330741 h 336401"/>
              <a:gd name="connsiteX2" fmla="*/ 3229583 w 3677055"/>
              <a:gd name="connsiteY2" fmla="*/ 194553 h 336401"/>
              <a:gd name="connsiteX3" fmla="*/ 3677055 w 3677055"/>
              <a:gd name="connsiteY3" fmla="*/ 9728 h 33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7055" h="336401">
                <a:moveTo>
                  <a:pt x="0" y="0"/>
                </a:moveTo>
                <a:cubicBezTo>
                  <a:pt x="630676" y="149158"/>
                  <a:pt x="1261353" y="298316"/>
                  <a:pt x="1799617" y="330741"/>
                </a:cubicBezTo>
                <a:cubicBezTo>
                  <a:pt x="2337881" y="363166"/>
                  <a:pt x="2916677" y="248055"/>
                  <a:pt x="3229583" y="194553"/>
                </a:cubicBezTo>
                <a:cubicBezTo>
                  <a:pt x="3542489" y="141051"/>
                  <a:pt x="3609772" y="75389"/>
                  <a:pt x="3677055" y="9728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203" y="2190102"/>
            <a:ext cx="696469" cy="835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377" y="2150266"/>
            <a:ext cx="825653" cy="93023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4339" y="4754435"/>
            <a:ext cx="4978770" cy="173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09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Graph Matching</a:t>
            </a:r>
            <a:br>
              <a:rPr lang="en-US" altLang="ko-KR" b="1" dirty="0"/>
            </a:b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2755" y="1308236"/>
            <a:ext cx="8229600" cy="4761820"/>
          </a:xfrm>
        </p:spPr>
        <p:txBody>
          <a:bodyPr/>
          <a:lstStyle/>
          <a:p>
            <a:pPr lvl="0">
              <a:buClr>
                <a:srgbClr val="CC9900"/>
              </a:buClr>
            </a:pPr>
            <a:r>
              <a:rPr lang="en-US" altLang="ko-KR" b="1" dirty="0">
                <a:solidFill>
                  <a:srgbClr val="000000"/>
                </a:solidFill>
              </a:rPr>
              <a:t>How to </a:t>
            </a:r>
            <a:r>
              <a:rPr lang="en-US" altLang="ko-KR" b="1" dirty="0" smtClean="0"/>
              <a:t>measure </a:t>
            </a:r>
            <a:r>
              <a:rPr lang="en-US" altLang="ko-KR" b="1" dirty="0" smtClean="0">
                <a:solidFill>
                  <a:srgbClr val="000000"/>
                </a:solidFill>
              </a:rPr>
              <a:t>the matching score </a:t>
            </a:r>
            <a:r>
              <a:rPr lang="en-US" altLang="ko-KR" b="1" i="1" dirty="0" smtClean="0">
                <a:latin typeface="Times New Roman"/>
                <a:cs typeface="Times New Roman"/>
              </a:rPr>
              <a:t>S </a:t>
            </a:r>
            <a:r>
              <a:rPr lang="en-US" altLang="ko-KR" b="1" dirty="0" smtClean="0">
                <a:solidFill>
                  <a:srgbClr val="000000"/>
                </a:solidFill>
              </a:rPr>
              <a:t>? </a:t>
            </a:r>
            <a:endParaRPr lang="en-US" altLang="ko-KR" b="1" dirty="0">
              <a:solidFill>
                <a:srgbClr val="000000"/>
              </a:solidFill>
            </a:endParaRPr>
          </a:p>
          <a:p>
            <a:pPr lvl="1"/>
            <a:endParaRPr lang="en-US" altLang="ko-KR" sz="2000" b="1" dirty="0" smtClean="0"/>
          </a:p>
          <a:p>
            <a:pPr lvl="1"/>
            <a:endParaRPr lang="en-US" altLang="ko-KR" sz="2000" b="1" dirty="0" smtClean="0"/>
          </a:p>
          <a:p>
            <a:pPr lvl="1"/>
            <a:endParaRPr lang="en-US" altLang="ko-KR" sz="2000" b="1" dirty="0"/>
          </a:p>
          <a:p>
            <a:pPr lvl="1"/>
            <a:endParaRPr lang="en-US" altLang="ko-KR" sz="2000" b="1" dirty="0" smtClean="0"/>
          </a:p>
          <a:p>
            <a:pPr lvl="1"/>
            <a:endParaRPr lang="en-US" altLang="ko-KR" sz="2000" b="1" dirty="0"/>
          </a:p>
          <a:p>
            <a:pPr lvl="1"/>
            <a:endParaRPr lang="en-US" altLang="ko-KR" sz="2000" b="1" dirty="0" smtClean="0"/>
          </a:p>
          <a:p>
            <a:pPr lvl="1"/>
            <a:endParaRPr lang="en-US" altLang="ko-KR" sz="2000" dirty="0"/>
          </a:p>
          <a:p>
            <a:pPr lvl="1"/>
            <a:endParaRPr lang="en-US" altLang="ko-KR" sz="2000" dirty="0" smtClean="0"/>
          </a:p>
          <a:p>
            <a:pPr lvl="1"/>
            <a:endParaRPr lang="en-US" altLang="ko-KR" sz="2000" dirty="0"/>
          </a:p>
          <a:p>
            <a:pPr lvl="1"/>
            <a:r>
              <a:rPr lang="en-US" altLang="ko-KR" dirty="0" smtClean="0"/>
              <a:t>Each node &amp; each edge has its own attribute</a:t>
            </a:r>
          </a:p>
          <a:p>
            <a:pPr lvl="1"/>
            <a:r>
              <a:rPr lang="en-US" altLang="ko-KR" dirty="0" smtClean="0"/>
              <a:t>Node similarity function</a:t>
            </a:r>
          </a:p>
          <a:p>
            <a:pPr marL="344487" lvl="1" indent="0">
              <a:buNone/>
            </a:pPr>
            <a:endParaRPr lang="en-US" altLang="ko-KR" sz="2000" b="1" dirty="0"/>
          </a:p>
        </p:txBody>
      </p:sp>
      <p:sp>
        <p:nvSpPr>
          <p:cNvPr id="24" name="Oval 4"/>
          <p:cNvSpPr>
            <a:spLocks noChangeArrowheads="1"/>
          </p:cNvSpPr>
          <p:nvPr/>
        </p:nvSpPr>
        <p:spPr bwMode="auto">
          <a:xfrm>
            <a:off x="2365376" y="25146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25" name="Oval 4"/>
          <p:cNvSpPr>
            <a:spLocks noChangeArrowheads="1"/>
          </p:cNvSpPr>
          <p:nvPr/>
        </p:nvSpPr>
        <p:spPr bwMode="auto">
          <a:xfrm>
            <a:off x="3055938" y="26289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26" name="Oval 4"/>
          <p:cNvSpPr>
            <a:spLocks noChangeArrowheads="1"/>
          </p:cNvSpPr>
          <p:nvPr/>
        </p:nvSpPr>
        <p:spPr bwMode="auto">
          <a:xfrm>
            <a:off x="2654300" y="29210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27" name="Oval 4"/>
          <p:cNvSpPr>
            <a:spLocks noChangeArrowheads="1"/>
          </p:cNvSpPr>
          <p:nvPr/>
        </p:nvSpPr>
        <p:spPr bwMode="auto">
          <a:xfrm>
            <a:off x="2027238" y="36576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28" name="Oval 4"/>
          <p:cNvSpPr>
            <a:spLocks noChangeArrowheads="1"/>
          </p:cNvSpPr>
          <p:nvPr/>
        </p:nvSpPr>
        <p:spPr bwMode="auto">
          <a:xfrm>
            <a:off x="2654300" y="36576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3284538" y="36576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0" name="Oval 4"/>
          <p:cNvSpPr>
            <a:spLocks noChangeArrowheads="1"/>
          </p:cNvSpPr>
          <p:nvPr/>
        </p:nvSpPr>
        <p:spPr bwMode="auto">
          <a:xfrm>
            <a:off x="2259014" y="43561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1" name="Oval 4"/>
          <p:cNvSpPr>
            <a:spLocks noChangeArrowheads="1"/>
          </p:cNvSpPr>
          <p:nvPr/>
        </p:nvSpPr>
        <p:spPr bwMode="auto">
          <a:xfrm>
            <a:off x="3279776" y="42418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2" name="Oval 22"/>
          <p:cNvSpPr>
            <a:spLocks noChangeArrowheads="1"/>
          </p:cNvSpPr>
          <p:nvPr/>
        </p:nvSpPr>
        <p:spPr bwMode="auto">
          <a:xfrm>
            <a:off x="5372100" y="29210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3" name="Oval 22"/>
          <p:cNvSpPr>
            <a:spLocks noChangeArrowheads="1"/>
          </p:cNvSpPr>
          <p:nvPr/>
        </p:nvSpPr>
        <p:spPr bwMode="auto">
          <a:xfrm>
            <a:off x="6057900" y="24003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4" name="Oval 22"/>
          <p:cNvSpPr>
            <a:spLocks noChangeArrowheads="1"/>
          </p:cNvSpPr>
          <p:nvPr/>
        </p:nvSpPr>
        <p:spPr bwMode="auto">
          <a:xfrm>
            <a:off x="6057900" y="31496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5" name="Oval 22"/>
          <p:cNvSpPr>
            <a:spLocks noChangeArrowheads="1"/>
          </p:cNvSpPr>
          <p:nvPr/>
        </p:nvSpPr>
        <p:spPr bwMode="auto">
          <a:xfrm>
            <a:off x="7035800" y="3443288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6" name="Oval 22"/>
          <p:cNvSpPr>
            <a:spLocks noChangeArrowheads="1"/>
          </p:cNvSpPr>
          <p:nvPr/>
        </p:nvSpPr>
        <p:spPr bwMode="auto">
          <a:xfrm>
            <a:off x="5829300" y="3862388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5943600" y="43688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8" name="Oval 22"/>
          <p:cNvSpPr>
            <a:spLocks noChangeArrowheads="1"/>
          </p:cNvSpPr>
          <p:nvPr/>
        </p:nvSpPr>
        <p:spPr bwMode="auto">
          <a:xfrm>
            <a:off x="7137400" y="41529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9" name="Oval 22"/>
          <p:cNvSpPr>
            <a:spLocks noChangeArrowheads="1"/>
          </p:cNvSpPr>
          <p:nvPr/>
        </p:nvSpPr>
        <p:spPr bwMode="auto">
          <a:xfrm>
            <a:off x="6388100" y="37719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cxnSp>
        <p:nvCxnSpPr>
          <p:cNvPr id="40" name="직선 연결선 4"/>
          <p:cNvCxnSpPr>
            <a:stCxn id="24" idx="5"/>
            <a:endCxn id="26" idx="1"/>
          </p:cNvCxnSpPr>
          <p:nvPr/>
        </p:nvCxnSpPr>
        <p:spPr bwMode="auto">
          <a:xfrm>
            <a:off x="2560498" y="2709722"/>
            <a:ext cx="127280" cy="2447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직선 연결선 28"/>
          <p:cNvCxnSpPr>
            <a:stCxn id="25" idx="3"/>
            <a:endCxn id="26" idx="7"/>
          </p:cNvCxnSpPr>
          <p:nvPr/>
        </p:nvCxnSpPr>
        <p:spPr bwMode="auto">
          <a:xfrm flipH="1">
            <a:off x="2849422" y="2824022"/>
            <a:ext cx="239994" cy="1304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직선 연결선 31"/>
          <p:cNvCxnSpPr>
            <a:stCxn id="25" idx="2"/>
            <a:endCxn id="24" idx="6"/>
          </p:cNvCxnSpPr>
          <p:nvPr/>
        </p:nvCxnSpPr>
        <p:spPr bwMode="auto">
          <a:xfrm flipH="1" flipV="1">
            <a:off x="2593976" y="2628900"/>
            <a:ext cx="461962" cy="1143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직선 연결선 35"/>
          <p:cNvCxnSpPr>
            <a:stCxn id="28" idx="0"/>
            <a:endCxn id="26" idx="4"/>
          </p:cNvCxnSpPr>
          <p:nvPr/>
        </p:nvCxnSpPr>
        <p:spPr bwMode="auto">
          <a:xfrm flipV="1">
            <a:off x="2768600" y="3149600"/>
            <a:ext cx="0" cy="508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직선 연결선 39"/>
          <p:cNvCxnSpPr>
            <a:stCxn id="27" idx="6"/>
            <a:endCxn id="28" idx="2"/>
          </p:cNvCxnSpPr>
          <p:nvPr/>
        </p:nvCxnSpPr>
        <p:spPr bwMode="auto">
          <a:xfrm>
            <a:off x="2255838" y="3771900"/>
            <a:ext cx="39846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직선 연결선 45"/>
          <p:cNvCxnSpPr>
            <a:stCxn id="28" idx="6"/>
            <a:endCxn id="29" idx="2"/>
          </p:cNvCxnSpPr>
          <p:nvPr/>
        </p:nvCxnSpPr>
        <p:spPr bwMode="auto">
          <a:xfrm>
            <a:off x="2882900" y="3771900"/>
            <a:ext cx="40163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직선 연결선 48"/>
          <p:cNvCxnSpPr>
            <a:stCxn id="28" idx="5"/>
            <a:endCxn id="31" idx="1"/>
          </p:cNvCxnSpPr>
          <p:nvPr/>
        </p:nvCxnSpPr>
        <p:spPr bwMode="auto">
          <a:xfrm>
            <a:off x="2849422" y="3852722"/>
            <a:ext cx="463832" cy="4225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직선 연결선 52"/>
          <p:cNvCxnSpPr>
            <a:stCxn id="28" idx="3"/>
            <a:endCxn id="30" idx="0"/>
          </p:cNvCxnSpPr>
          <p:nvPr/>
        </p:nvCxnSpPr>
        <p:spPr bwMode="auto">
          <a:xfrm flipH="1">
            <a:off x="2373314" y="3852722"/>
            <a:ext cx="314464" cy="50337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직선 연결선 55"/>
          <p:cNvCxnSpPr>
            <a:stCxn id="31" idx="2"/>
            <a:endCxn id="30" idx="6"/>
          </p:cNvCxnSpPr>
          <p:nvPr/>
        </p:nvCxnSpPr>
        <p:spPr bwMode="auto">
          <a:xfrm flipH="1">
            <a:off x="2487614" y="4356100"/>
            <a:ext cx="792162" cy="1143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직선 연결선 59"/>
          <p:cNvCxnSpPr>
            <a:stCxn id="38" idx="2"/>
            <a:endCxn id="37" idx="6"/>
          </p:cNvCxnSpPr>
          <p:nvPr/>
        </p:nvCxnSpPr>
        <p:spPr bwMode="auto">
          <a:xfrm flipH="1">
            <a:off x="6172200" y="4267200"/>
            <a:ext cx="965200" cy="2159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직선 연결선 62"/>
          <p:cNvCxnSpPr>
            <a:stCxn id="39" idx="3"/>
            <a:endCxn id="37" idx="7"/>
          </p:cNvCxnSpPr>
          <p:nvPr/>
        </p:nvCxnSpPr>
        <p:spPr bwMode="auto">
          <a:xfrm flipH="1">
            <a:off x="6138722" y="3967022"/>
            <a:ext cx="282856" cy="4352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직선 연결선 66"/>
          <p:cNvCxnSpPr>
            <a:stCxn id="39" idx="5"/>
            <a:endCxn id="38" idx="1"/>
          </p:cNvCxnSpPr>
          <p:nvPr/>
        </p:nvCxnSpPr>
        <p:spPr bwMode="auto">
          <a:xfrm>
            <a:off x="6583222" y="3967022"/>
            <a:ext cx="587656" cy="2193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직선 연결선 72"/>
          <p:cNvCxnSpPr>
            <a:stCxn id="39" idx="7"/>
            <a:endCxn id="35" idx="3"/>
          </p:cNvCxnSpPr>
          <p:nvPr/>
        </p:nvCxnSpPr>
        <p:spPr bwMode="auto">
          <a:xfrm flipV="1">
            <a:off x="6583222" y="3638410"/>
            <a:ext cx="486056" cy="16696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직선 연결선 75"/>
          <p:cNvCxnSpPr>
            <a:stCxn id="36" idx="6"/>
            <a:endCxn id="39" idx="2"/>
          </p:cNvCxnSpPr>
          <p:nvPr/>
        </p:nvCxnSpPr>
        <p:spPr bwMode="auto">
          <a:xfrm flipV="1">
            <a:off x="6057900" y="3886200"/>
            <a:ext cx="330200" cy="904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직선 연결선 80"/>
          <p:cNvCxnSpPr>
            <a:stCxn id="34" idx="5"/>
            <a:endCxn id="39" idx="1"/>
          </p:cNvCxnSpPr>
          <p:nvPr/>
        </p:nvCxnSpPr>
        <p:spPr bwMode="auto">
          <a:xfrm>
            <a:off x="6253022" y="3344722"/>
            <a:ext cx="168556" cy="4606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직선 연결선 83"/>
          <p:cNvCxnSpPr>
            <a:stCxn id="33" idx="4"/>
            <a:endCxn id="34" idx="0"/>
          </p:cNvCxnSpPr>
          <p:nvPr/>
        </p:nvCxnSpPr>
        <p:spPr bwMode="auto">
          <a:xfrm>
            <a:off x="6172200" y="2628900"/>
            <a:ext cx="0" cy="5207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직선 연결선 86"/>
          <p:cNvCxnSpPr>
            <a:stCxn id="33" idx="3"/>
            <a:endCxn id="32" idx="7"/>
          </p:cNvCxnSpPr>
          <p:nvPr/>
        </p:nvCxnSpPr>
        <p:spPr bwMode="auto">
          <a:xfrm flipH="1">
            <a:off x="5567222" y="2595422"/>
            <a:ext cx="524156" cy="3590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직선 연결선 89"/>
          <p:cNvCxnSpPr>
            <a:stCxn id="34" idx="2"/>
            <a:endCxn id="32" idx="5"/>
          </p:cNvCxnSpPr>
          <p:nvPr/>
        </p:nvCxnSpPr>
        <p:spPr bwMode="auto">
          <a:xfrm flipH="1" flipV="1">
            <a:off x="5567222" y="3116122"/>
            <a:ext cx="490678" cy="14777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203" y="2190102"/>
            <a:ext cx="696469" cy="835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377" y="2150266"/>
            <a:ext cx="825653" cy="930236"/>
          </a:xfrm>
          <a:prstGeom prst="rect">
            <a:avLst/>
          </a:prstGeom>
        </p:spPr>
      </p:pic>
      <p:sp>
        <p:nvSpPr>
          <p:cNvPr id="58" name="Oval 4"/>
          <p:cNvSpPr>
            <a:spLocks noChangeArrowheads="1"/>
          </p:cNvSpPr>
          <p:nvPr/>
        </p:nvSpPr>
        <p:spPr bwMode="auto">
          <a:xfrm>
            <a:off x="2312854" y="2457297"/>
            <a:ext cx="328746" cy="336703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4700" y="2667000"/>
            <a:ext cx="330200" cy="330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5700" y="2844800"/>
            <a:ext cx="411307" cy="482600"/>
          </a:xfrm>
          <a:prstGeom prst="rect">
            <a:avLst/>
          </a:prstGeom>
        </p:spPr>
      </p:pic>
      <p:sp>
        <p:nvSpPr>
          <p:cNvPr id="63" name="Oval 4"/>
          <p:cNvSpPr>
            <a:spLocks noChangeArrowheads="1"/>
          </p:cNvSpPr>
          <p:nvPr/>
        </p:nvSpPr>
        <p:spPr bwMode="auto">
          <a:xfrm>
            <a:off x="5322754" y="2863697"/>
            <a:ext cx="328746" cy="336703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64" name="자유형 111"/>
          <p:cNvSpPr/>
          <p:nvPr/>
        </p:nvSpPr>
        <p:spPr>
          <a:xfrm>
            <a:off x="2519464" y="2098739"/>
            <a:ext cx="2889115" cy="800104"/>
          </a:xfrm>
          <a:custGeom>
            <a:avLst/>
            <a:gdLst>
              <a:gd name="connsiteX0" fmla="*/ 0 w 2889115"/>
              <a:gd name="connsiteY0" fmla="*/ 401270 h 800104"/>
              <a:gd name="connsiteX1" fmla="*/ 797668 w 2889115"/>
              <a:gd name="connsiteY1" fmla="*/ 31618 h 800104"/>
              <a:gd name="connsiteX2" fmla="*/ 1527242 w 2889115"/>
              <a:gd name="connsiteY2" fmla="*/ 70529 h 800104"/>
              <a:gd name="connsiteX3" fmla="*/ 2451370 w 2889115"/>
              <a:gd name="connsiteY3" fmla="*/ 479091 h 800104"/>
              <a:gd name="connsiteX4" fmla="*/ 2889115 w 2889115"/>
              <a:gd name="connsiteY4" fmla="*/ 800104 h 800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9115" h="800104">
                <a:moveTo>
                  <a:pt x="0" y="401270"/>
                </a:moveTo>
                <a:cubicBezTo>
                  <a:pt x="271564" y="244005"/>
                  <a:pt x="543128" y="86741"/>
                  <a:pt x="797668" y="31618"/>
                </a:cubicBezTo>
                <a:cubicBezTo>
                  <a:pt x="1052208" y="-23506"/>
                  <a:pt x="1251625" y="-4050"/>
                  <a:pt x="1527242" y="70529"/>
                </a:cubicBezTo>
                <a:cubicBezTo>
                  <a:pt x="1802859" y="145108"/>
                  <a:pt x="2224391" y="357495"/>
                  <a:pt x="2451370" y="479091"/>
                </a:cubicBezTo>
                <a:cubicBezTo>
                  <a:pt x="2678349" y="600687"/>
                  <a:pt x="2812915" y="741738"/>
                  <a:pt x="2889115" y="800104"/>
                </a:cubicBezTo>
              </a:path>
            </a:pathLst>
          </a:custGeom>
          <a:ln w="25400">
            <a:solidFill>
              <a:srgbClr val="FF000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6147" y="5505719"/>
            <a:ext cx="1591953" cy="48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3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Graph Matching</a:t>
            </a:r>
            <a:br>
              <a:rPr lang="en-US" altLang="ko-KR" b="1" dirty="0"/>
            </a:b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2755" y="1308236"/>
            <a:ext cx="8229600" cy="4761820"/>
          </a:xfrm>
        </p:spPr>
        <p:txBody>
          <a:bodyPr/>
          <a:lstStyle/>
          <a:p>
            <a:pPr lvl="0">
              <a:buClr>
                <a:srgbClr val="CC9900"/>
              </a:buClr>
            </a:pPr>
            <a:r>
              <a:rPr lang="en-US" altLang="ko-KR" b="1" dirty="0">
                <a:solidFill>
                  <a:srgbClr val="000000"/>
                </a:solidFill>
              </a:rPr>
              <a:t>How to </a:t>
            </a:r>
            <a:r>
              <a:rPr lang="en-US" altLang="ko-KR" b="1" dirty="0" smtClean="0">
                <a:solidFill>
                  <a:srgbClr val="000000"/>
                </a:solidFill>
              </a:rPr>
              <a:t>measure the matching score </a:t>
            </a:r>
            <a:r>
              <a:rPr lang="en-US" altLang="ko-KR" b="1" i="1" dirty="0" smtClean="0">
                <a:latin typeface="Times New Roman"/>
                <a:cs typeface="Times New Roman"/>
              </a:rPr>
              <a:t>S </a:t>
            </a:r>
            <a:r>
              <a:rPr lang="en-US" altLang="ko-KR" b="1" dirty="0" smtClean="0">
                <a:solidFill>
                  <a:srgbClr val="000000"/>
                </a:solidFill>
              </a:rPr>
              <a:t>? </a:t>
            </a:r>
            <a:endParaRPr lang="en-US" altLang="ko-KR" b="1" dirty="0">
              <a:solidFill>
                <a:srgbClr val="000000"/>
              </a:solidFill>
            </a:endParaRPr>
          </a:p>
          <a:p>
            <a:pPr lvl="1"/>
            <a:endParaRPr lang="en-US" altLang="ko-KR" sz="2000" b="1" dirty="0" smtClean="0"/>
          </a:p>
          <a:p>
            <a:pPr lvl="1"/>
            <a:endParaRPr lang="en-US" altLang="ko-KR" sz="2000" b="1" dirty="0" smtClean="0"/>
          </a:p>
          <a:p>
            <a:pPr lvl="1"/>
            <a:endParaRPr lang="en-US" altLang="ko-KR" sz="2000" b="1" dirty="0"/>
          </a:p>
          <a:p>
            <a:pPr lvl="1"/>
            <a:endParaRPr lang="en-US" altLang="ko-KR" sz="2000" b="1" dirty="0" smtClean="0"/>
          </a:p>
          <a:p>
            <a:pPr lvl="1"/>
            <a:endParaRPr lang="en-US" altLang="ko-KR" sz="2000" b="1" dirty="0"/>
          </a:p>
          <a:p>
            <a:pPr lvl="1"/>
            <a:endParaRPr lang="en-US" altLang="ko-KR" sz="2000" b="1" dirty="0" smtClean="0"/>
          </a:p>
          <a:p>
            <a:pPr lvl="1"/>
            <a:endParaRPr lang="en-US" altLang="ko-KR" sz="2000" b="1" dirty="0"/>
          </a:p>
          <a:p>
            <a:pPr lvl="1"/>
            <a:endParaRPr lang="en-US" altLang="ko-KR" sz="2000" b="1" dirty="0" smtClean="0"/>
          </a:p>
          <a:p>
            <a:pPr lvl="1"/>
            <a:endParaRPr lang="en-US" altLang="ko-KR" sz="2000" b="1" dirty="0"/>
          </a:p>
          <a:p>
            <a:pPr lvl="1"/>
            <a:r>
              <a:rPr lang="en-US" altLang="ko-KR" dirty="0"/>
              <a:t>Each node </a:t>
            </a:r>
            <a:r>
              <a:rPr lang="en-US" altLang="ko-KR" dirty="0" smtClean="0"/>
              <a:t>&amp; each edge has its </a:t>
            </a:r>
            <a:r>
              <a:rPr lang="en-US" altLang="ko-KR" dirty="0"/>
              <a:t>own attribute</a:t>
            </a:r>
            <a:r>
              <a:rPr lang="en-US" altLang="ko-KR" dirty="0" smtClean="0"/>
              <a:t>.</a:t>
            </a:r>
          </a:p>
          <a:p>
            <a:pPr lvl="1"/>
            <a:r>
              <a:rPr lang="en-US" altLang="ko-KR" dirty="0" smtClean="0"/>
              <a:t>Node similarity function</a:t>
            </a:r>
          </a:p>
          <a:p>
            <a:pPr lvl="1"/>
            <a:r>
              <a:rPr lang="en-US" altLang="ko-KR" dirty="0" smtClean="0"/>
              <a:t>Edge similarity function</a:t>
            </a:r>
          </a:p>
          <a:p>
            <a:pPr marL="344487" lvl="1" indent="0">
              <a:buNone/>
            </a:pPr>
            <a:endParaRPr lang="en-US" altLang="ko-KR" sz="2000" b="1" dirty="0"/>
          </a:p>
        </p:txBody>
      </p:sp>
      <p:sp>
        <p:nvSpPr>
          <p:cNvPr id="24" name="Oval 4"/>
          <p:cNvSpPr>
            <a:spLocks noChangeArrowheads="1"/>
          </p:cNvSpPr>
          <p:nvPr/>
        </p:nvSpPr>
        <p:spPr bwMode="auto">
          <a:xfrm>
            <a:off x="2365376" y="25146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25" name="Oval 4"/>
          <p:cNvSpPr>
            <a:spLocks noChangeArrowheads="1"/>
          </p:cNvSpPr>
          <p:nvPr/>
        </p:nvSpPr>
        <p:spPr bwMode="auto">
          <a:xfrm>
            <a:off x="3055938" y="26289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26" name="Oval 4"/>
          <p:cNvSpPr>
            <a:spLocks noChangeArrowheads="1"/>
          </p:cNvSpPr>
          <p:nvPr/>
        </p:nvSpPr>
        <p:spPr bwMode="auto">
          <a:xfrm>
            <a:off x="2654300" y="29210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27" name="Oval 4"/>
          <p:cNvSpPr>
            <a:spLocks noChangeArrowheads="1"/>
          </p:cNvSpPr>
          <p:nvPr/>
        </p:nvSpPr>
        <p:spPr bwMode="auto">
          <a:xfrm>
            <a:off x="2027238" y="36576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28" name="Oval 4"/>
          <p:cNvSpPr>
            <a:spLocks noChangeArrowheads="1"/>
          </p:cNvSpPr>
          <p:nvPr/>
        </p:nvSpPr>
        <p:spPr bwMode="auto">
          <a:xfrm>
            <a:off x="2654300" y="36576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3284538" y="36576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0" name="Oval 4"/>
          <p:cNvSpPr>
            <a:spLocks noChangeArrowheads="1"/>
          </p:cNvSpPr>
          <p:nvPr/>
        </p:nvSpPr>
        <p:spPr bwMode="auto">
          <a:xfrm>
            <a:off x="2259014" y="43561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1" name="Oval 4"/>
          <p:cNvSpPr>
            <a:spLocks noChangeArrowheads="1"/>
          </p:cNvSpPr>
          <p:nvPr/>
        </p:nvSpPr>
        <p:spPr bwMode="auto">
          <a:xfrm>
            <a:off x="3279776" y="42418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2" name="Oval 22"/>
          <p:cNvSpPr>
            <a:spLocks noChangeArrowheads="1"/>
          </p:cNvSpPr>
          <p:nvPr/>
        </p:nvSpPr>
        <p:spPr bwMode="auto">
          <a:xfrm>
            <a:off x="5372100" y="29210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3" name="Oval 22"/>
          <p:cNvSpPr>
            <a:spLocks noChangeArrowheads="1"/>
          </p:cNvSpPr>
          <p:nvPr/>
        </p:nvSpPr>
        <p:spPr bwMode="auto">
          <a:xfrm>
            <a:off x="6057900" y="24003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4" name="Oval 22"/>
          <p:cNvSpPr>
            <a:spLocks noChangeArrowheads="1"/>
          </p:cNvSpPr>
          <p:nvPr/>
        </p:nvSpPr>
        <p:spPr bwMode="auto">
          <a:xfrm>
            <a:off x="6057900" y="31496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5" name="Oval 22"/>
          <p:cNvSpPr>
            <a:spLocks noChangeArrowheads="1"/>
          </p:cNvSpPr>
          <p:nvPr/>
        </p:nvSpPr>
        <p:spPr bwMode="auto">
          <a:xfrm>
            <a:off x="7035800" y="3443288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6" name="Oval 22"/>
          <p:cNvSpPr>
            <a:spLocks noChangeArrowheads="1"/>
          </p:cNvSpPr>
          <p:nvPr/>
        </p:nvSpPr>
        <p:spPr bwMode="auto">
          <a:xfrm>
            <a:off x="5829300" y="3862388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5943600" y="43688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8" name="Oval 22"/>
          <p:cNvSpPr>
            <a:spLocks noChangeArrowheads="1"/>
          </p:cNvSpPr>
          <p:nvPr/>
        </p:nvSpPr>
        <p:spPr bwMode="auto">
          <a:xfrm>
            <a:off x="7137400" y="41529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9" name="Oval 22"/>
          <p:cNvSpPr>
            <a:spLocks noChangeArrowheads="1"/>
          </p:cNvSpPr>
          <p:nvPr/>
        </p:nvSpPr>
        <p:spPr bwMode="auto">
          <a:xfrm>
            <a:off x="6388100" y="37719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cxnSp>
        <p:nvCxnSpPr>
          <p:cNvPr id="40" name="직선 연결선 4"/>
          <p:cNvCxnSpPr>
            <a:stCxn id="24" idx="5"/>
            <a:endCxn id="26" idx="1"/>
          </p:cNvCxnSpPr>
          <p:nvPr/>
        </p:nvCxnSpPr>
        <p:spPr bwMode="auto">
          <a:xfrm>
            <a:off x="2560498" y="2709722"/>
            <a:ext cx="127280" cy="2447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직선 연결선 28"/>
          <p:cNvCxnSpPr>
            <a:stCxn id="25" idx="3"/>
            <a:endCxn id="26" idx="7"/>
          </p:cNvCxnSpPr>
          <p:nvPr/>
        </p:nvCxnSpPr>
        <p:spPr bwMode="auto">
          <a:xfrm flipH="1">
            <a:off x="2849422" y="2824022"/>
            <a:ext cx="239994" cy="1304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직선 연결선 31"/>
          <p:cNvCxnSpPr>
            <a:stCxn id="25" idx="2"/>
            <a:endCxn id="24" idx="6"/>
          </p:cNvCxnSpPr>
          <p:nvPr/>
        </p:nvCxnSpPr>
        <p:spPr bwMode="auto">
          <a:xfrm flipH="1" flipV="1">
            <a:off x="2593976" y="2628900"/>
            <a:ext cx="461962" cy="1143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직선 연결선 35"/>
          <p:cNvCxnSpPr>
            <a:stCxn id="28" idx="0"/>
            <a:endCxn id="26" idx="4"/>
          </p:cNvCxnSpPr>
          <p:nvPr/>
        </p:nvCxnSpPr>
        <p:spPr bwMode="auto">
          <a:xfrm flipV="1">
            <a:off x="2768600" y="3149600"/>
            <a:ext cx="0" cy="508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직선 연결선 39"/>
          <p:cNvCxnSpPr>
            <a:stCxn id="27" idx="6"/>
            <a:endCxn id="28" idx="2"/>
          </p:cNvCxnSpPr>
          <p:nvPr/>
        </p:nvCxnSpPr>
        <p:spPr bwMode="auto">
          <a:xfrm>
            <a:off x="2255838" y="3771900"/>
            <a:ext cx="39846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직선 연결선 45"/>
          <p:cNvCxnSpPr>
            <a:stCxn id="28" idx="6"/>
            <a:endCxn id="29" idx="2"/>
          </p:cNvCxnSpPr>
          <p:nvPr/>
        </p:nvCxnSpPr>
        <p:spPr bwMode="auto">
          <a:xfrm>
            <a:off x="2882900" y="3771900"/>
            <a:ext cx="40163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직선 연결선 48"/>
          <p:cNvCxnSpPr>
            <a:stCxn id="28" idx="5"/>
            <a:endCxn id="31" idx="1"/>
          </p:cNvCxnSpPr>
          <p:nvPr/>
        </p:nvCxnSpPr>
        <p:spPr bwMode="auto">
          <a:xfrm>
            <a:off x="2849422" y="3852722"/>
            <a:ext cx="463832" cy="4225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직선 연결선 52"/>
          <p:cNvCxnSpPr>
            <a:stCxn id="28" idx="3"/>
            <a:endCxn id="30" idx="0"/>
          </p:cNvCxnSpPr>
          <p:nvPr/>
        </p:nvCxnSpPr>
        <p:spPr bwMode="auto">
          <a:xfrm flipH="1">
            <a:off x="2373314" y="3852722"/>
            <a:ext cx="314464" cy="50337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직선 연결선 55"/>
          <p:cNvCxnSpPr>
            <a:stCxn id="31" idx="2"/>
            <a:endCxn id="30" idx="6"/>
          </p:cNvCxnSpPr>
          <p:nvPr/>
        </p:nvCxnSpPr>
        <p:spPr bwMode="auto">
          <a:xfrm flipH="1">
            <a:off x="2487614" y="4356100"/>
            <a:ext cx="792162" cy="1143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직선 연결선 59"/>
          <p:cNvCxnSpPr>
            <a:stCxn id="38" idx="2"/>
            <a:endCxn id="37" idx="6"/>
          </p:cNvCxnSpPr>
          <p:nvPr/>
        </p:nvCxnSpPr>
        <p:spPr bwMode="auto">
          <a:xfrm flipH="1">
            <a:off x="6172200" y="4267200"/>
            <a:ext cx="965200" cy="2159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직선 연결선 62"/>
          <p:cNvCxnSpPr>
            <a:stCxn id="39" idx="3"/>
            <a:endCxn id="37" idx="7"/>
          </p:cNvCxnSpPr>
          <p:nvPr/>
        </p:nvCxnSpPr>
        <p:spPr bwMode="auto">
          <a:xfrm flipH="1">
            <a:off x="6138722" y="3967022"/>
            <a:ext cx="282856" cy="4352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직선 연결선 66"/>
          <p:cNvCxnSpPr>
            <a:stCxn id="39" idx="5"/>
            <a:endCxn id="38" idx="1"/>
          </p:cNvCxnSpPr>
          <p:nvPr/>
        </p:nvCxnSpPr>
        <p:spPr bwMode="auto">
          <a:xfrm>
            <a:off x="6583222" y="3967022"/>
            <a:ext cx="587656" cy="2193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직선 연결선 72"/>
          <p:cNvCxnSpPr>
            <a:stCxn id="39" idx="7"/>
            <a:endCxn id="35" idx="3"/>
          </p:cNvCxnSpPr>
          <p:nvPr/>
        </p:nvCxnSpPr>
        <p:spPr bwMode="auto">
          <a:xfrm flipV="1">
            <a:off x="6583222" y="3638410"/>
            <a:ext cx="486056" cy="16696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직선 연결선 75"/>
          <p:cNvCxnSpPr>
            <a:stCxn id="36" idx="6"/>
            <a:endCxn id="39" idx="2"/>
          </p:cNvCxnSpPr>
          <p:nvPr/>
        </p:nvCxnSpPr>
        <p:spPr bwMode="auto">
          <a:xfrm flipV="1">
            <a:off x="6057900" y="3886200"/>
            <a:ext cx="330200" cy="904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직선 연결선 80"/>
          <p:cNvCxnSpPr>
            <a:stCxn id="34" idx="5"/>
            <a:endCxn id="39" idx="1"/>
          </p:cNvCxnSpPr>
          <p:nvPr/>
        </p:nvCxnSpPr>
        <p:spPr bwMode="auto">
          <a:xfrm>
            <a:off x="6253022" y="3344722"/>
            <a:ext cx="168556" cy="4606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직선 연결선 83"/>
          <p:cNvCxnSpPr>
            <a:stCxn id="33" idx="4"/>
            <a:endCxn id="34" idx="0"/>
          </p:cNvCxnSpPr>
          <p:nvPr/>
        </p:nvCxnSpPr>
        <p:spPr bwMode="auto">
          <a:xfrm>
            <a:off x="6172200" y="2628900"/>
            <a:ext cx="0" cy="5207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직선 연결선 86"/>
          <p:cNvCxnSpPr>
            <a:stCxn id="33" idx="3"/>
            <a:endCxn id="32" idx="7"/>
          </p:cNvCxnSpPr>
          <p:nvPr/>
        </p:nvCxnSpPr>
        <p:spPr bwMode="auto">
          <a:xfrm flipH="1">
            <a:off x="5567222" y="2595422"/>
            <a:ext cx="524156" cy="359056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직선 연결선 89"/>
          <p:cNvCxnSpPr>
            <a:stCxn id="34" idx="2"/>
            <a:endCxn id="32" idx="5"/>
          </p:cNvCxnSpPr>
          <p:nvPr/>
        </p:nvCxnSpPr>
        <p:spPr bwMode="auto">
          <a:xfrm flipH="1" flipV="1">
            <a:off x="5567222" y="3116122"/>
            <a:ext cx="490678" cy="14777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자유형 111"/>
          <p:cNvSpPr/>
          <p:nvPr/>
        </p:nvSpPr>
        <p:spPr>
          <a:xfrm>
            <a:off x="2519464" y="2098739"/>
            <a:ext cx="2889115" cy="800104"/>
          </a:xfrm>
          <a:custGeom>
            <a:avLst/>
            <a:gdLst>
              <a:gd name="connsiteX0" fmla="*/ 0 w 2889115"/>
              <a:gd name="connsiteY0" fmla="*/ 401270 h 800104"/>
              <a:gd name="connsiteX1" fmla="*/ 797668 w 2889115"/>
              <a:gd name="connsiteY1" fmla="*/ 31618 h 800104"/>
              <a:gd name="connsiteX2" fmla="*/ 1527242 w 2889115"/>
              <a:gd name="connsiteY2" fmla="*/ 70529 h 800104"/>
              <a:gd name="connsiteX3" fmla="*/ 2451370 w 2889115"/>
              <a:gd name="connsiteY3" fmla="*/ 479091 h 800104"/>
              <a:gd name="connsiteX4" fmla="*/ 2889115 w 2889115"/>
              <a:gd name="connsiteY4" fmla="*/ 800104 h 800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9115" h="800104">
                <a:moveTo>
                  <a:pt x="0" y="401270"/>
                </a:moveTo>
                <a:cubicBezTo>
                  <a:pt x="271564" y="244005"/>
                  <a:pt x="543128" y="86741"/>
                  <a:pt x="797668" y="31618"/>
                </a:cubicBezTo>
                <a:cubicBezTo>
                  <a:pt x="1052208" y="-23506"/>
                  <a:pt x="1251625" y="-4050"/>
                  <a:pt x="1527242" y="70529"/>
                </a:cubicBezTo>
                <a:cubicBezTo>
                  <a:pt x="1802859" y="145108"/>
                  <a:pt x="2224391" y="357495"/>
                  <a:pt x="2451370" y="479091"/>
                </a:cubicBezTo>
                <a:cubicBezTo>
                  <a:pt x="2678349" y="600687"/>
                  <a:pt x="2812915" y="741738"/>
                  <a:pt x="2889115" y="800104"/>
                </a:cubicBezTo>
              </a:path>
            </a:pathLst>
          </a:custGeom>
          <a:ln w="25400">
            <a:solidFill>
              <a:srgbClr val="FF000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61" name="자유형 112"/>
          <p:cNvSpPr/>
          <p:nvPr/>
        </p:nvSpPr>
        <p:spPr>
          <a:xfrm>
            <a:off x="3278221" y="2115054"/>
            <a:ext cx="2791839" cy="521142"/>
          </a:xfrm>
          <a:custGeom>
            <a:avLst/>
            <a:gdLst>
              <a:gd name="connsiteX0" fmla="*/ 0 w 2791839"/>
              <a:gd name="connsiteY0" fmla="*/ 521142 h 521142"/>
              <a:gd name="connsiteX1" fmla="*/ 515566 w 2791839"/>
              <a:gd name="connsiteY1" fmla="*/ 200129 h 521142"/>
              <a:gd name="connsiteX2" fmla="*/ 1303507 w 2791839"/>
              <a:gd name="connsiteY2" fmla="*/ 5576 h 521142"/>
              <a:gd name="connsiteX3" fmla="*/ 2266545 w 2791839"/>
              <a:gd name="connsiteY3" fmla="*/ 73669 h 521142"/>
              <a:gd name="connsiteX4" fmla="*/ 2791839 w 2791839"/>
              <a:gd name="connsiteY4" fmla="*/ 287678 h 521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839" h="521142">
                <a:moveTo>
                  <a:pt x="0" y="521142"/>
                </a:moveTo>
                <a:cubicBezTo>
                  <a:pt x="149157" y="403599"/>
                  <a:pt x="298315" y="286057"/>
                  <a:pt x="515566" y="200129"/>
                </a:cubicBezTo>
                <a:cubicBezTo>
                  <a:pt x="732817" y="114201"/>
                  <a:pt x="1011677" y="26653"/>
                  <a:pt x="1303507" y="5576"/>
                </a:cubicBezTo>
                <a:cubicBezTo>
                  <a:pt x="1595337" y="-15501"/>
                  <a:pt x="2018490" y="26652"/>
                  <a:pt x="2266545" y="73669"/>
                </a:cubicBezTo>
                <a:cubicBezTo>
                  <a:pt x="2514600" y="120686"/>
                  <a:pt x="2653219" y="204182"/>
                  <a:pt x="2791839" y="287678"/>
                </a:cubicBezTo>
              </a:path>
            </a:pathLst>
          </a:custGeom>
          <a:ln w="25400">
            <a:solidFill>
              <a:srgbClr val="FF000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203" y="2190102"/>
            <a:ext cx="696469" cy="835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377" y="2150266"/>
            <a:ext cx="825653" cy="9302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3233" y="5951515"/>
            <a:ext cx="1983167" cy="515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2400" y="2260601"/>
            <a:ext cx="444500" cy="405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4800" y="2349500"/>
            <a:ext cx="482600" cy="37881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6147" y="5505719"/>
            <a:ext cx="1591953" cy="48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4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Graph Matching</a:t>
            </a:r>
            <a:br>
              <a:rPr lang="en-US" altLang="ko-KR" b="1" dirty="0"/>
            </a:b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2755" y="1308236"/>
            <a:ext cx="8229600" cy="4761820"/>
          </a:xfrm>
        </p:spPr>
        <p:txBody>
          <a:bodyPr/>
          <a:lstStyle/>
          <a:p>
            <a:pPr lvl="0">
              <a:buClr>
                <a:srgbClr val="CC9900"/>
              </a:buClr>
            </a:pPr>
            <a:r>
              <a:rPr lang="en-US" altLang="ko-KR" b="1" dirty="0">
                <a:solidFill>
                  <a:srgbClr val="000000"/>
                </a:solidFill>
              </a:rPr>
              <a:t>How to measure the </a:t>
            </a:r>
            <a:r>
              <a:rPr lang="en-US" altLang="ko-KR" b="1" dirty="0" smtClean="0">
                <a:solidFill>
                  <a:srgbClr val="000000"/>
                </a:solidFill>
              </a:rPr>
              <a:t>matching score </a:t>
            </a:r>
            <a:r>
              <a:rPr lang="en-US" altLang="ko-KR" b="1" i="1" dirty="0" smtClean="0">
                <a:latin typeface="Times New Roman"/>
                <a:cs typeface="Times New Roman"/>
              </a:rPr>
              <a:t>S </a:t>
            </a:r>
            <a:r>
              <a:rPr lang="en-US" altLang="ko-KR" b="1" dirty="0" smtClean="0">
                <a:solidFill>
                  <a:srgbClr val="000000"/>
                </a:solidFill>
              </a:rPr>
              <a:t>?</a:t>
            </a:r>
          </a:p>
          <a:p>
            <a:pPr lvl="0">
              <a:buClr>
                <a:srgbClr val="CC9900"/>
              </a:buClr>
            </a:pPr>
            <a:endParaRPr lang="en-US" altLang="ko-KR" b="1" dirty="0">
              <a:solidFill>
                <a:srgbClr val="000000"/>
              </a:solidFill>
            </a:endParaRPr>
          </a:p>
          <a:p>
            <a:pPr lvl="0">
              <a:buClr>
                <a:srgbClr val="CC9900"/>
              </a:buClr>
            </a:pPr>
            <a:endParaRPr lang="en-US" altLang="ko-KR" b="1" dirty="0" smtClean="0">
              <a:solidFill>
                <a:srgbClr val="000000"/>
              </a:solidFill>
            </a:endParaRPr>
          </a:p>
          <a:p>
            <a:pPr lvl="0">
              <a:buClr>
                <a:srgbClr val="CC9900"/>
              </a:buClr>
            </a:pPr>
            <a:endParaRPr lang="en-US" altLang="ko-KR" b="1" dirty="0">
              <a:solidFill>
                <a:srgbClr val="000000"/>
              </a:solidFill>
            </a:endParaRPr>
          </a:p>
          <a:p>
            <a:pPr lvl="0">
              <a:buClr>
                <a:srgbClr val="CC9900"/>
              </a:buClr>
            </a:pPr>
            <a:endParaRPr lang="en-US" altLang="ko-KR" b="1" dirty="0" smtClean="0">
              <a:solidFill>
                <a:srgbClr val="000000"/>
              </a:solidFill>
            </a:endParaRPr>
          </a:p>
          <a:p>
            <a:pPr lvl="0">
              <a:buClr>
                <a:srgbClr val="CC9900"/>
              </a:buClr>
            </a:pPr>
            <a:endParaRPr lang="en-US" altLang="ko-KR" b="1" dirty="0">
              <a:solidFill>
                <a:srgbClr val="000000"/>
              </a:solidFill>
            </a:endParaRPr>
          </a:p>
          <a:p>
            <a:pPr lvl="0">
              <a:buClr>
                <a:srgbClr val="CC9900"/>
              </a:buClr>
            </a:pPr>
            <a:endParaRPr lang="en-US" altLang="ko-KR" b="1" dirty="0" smtClean="0">
              <a:solidFill>
                <a:srgbClr val="000000"/>
              </a:solidFill>
            </a:endParaRPr>
          </a:p>
          <a:p>
            <a:pPr lvl="0">
              <a:buClr>
                <a:srgbClr val="CC9900"/>
              </a:buClr>
            </a:pPr>
            <a:endParaRPr lang="en-US" altLang="ko-KR" b="1" dirty="0">
              <a:solidFill>
                <a:srgbClr val="000000"/>
              </a:solidFill>
            </a:endParaRPr>
          </a:p>
          <a:p>
            <a:pPr lvl="0">
              <a:buClr>
                <a:srgbClr val="CC9900"/>
              </a:buClr>
            </a:pPr>
            <a:endParaRPr lang="en-US" altLang="ko-KR" b="1" dirty="0" smtClean="0">
              <a:solidFill>
                <a:srgbClr val="000000"/>
              </a:solidFill>
            </a:endParaRPr>
          </a:p>
          <a:p>
            <a:pPr lvl="1">
              <a:buClr>
                <a:srgbClr val="CC9900"/>
              </a:buClr>
            </a:pPr>
            <a:r>
              <a:rPr lang="en-US" altLang="ko-KR" dirty="0" smtClean="0">
                <a:solidFill>
                  <a:srgbClr val="000000"/>
                </a:solidFill>
              </a:rPr>
              <a:t>Sum of </a:t>
            </a:r>
            <a:r>
              <a:rPr lang="en-US" altLang="ko-K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S</a:t>
            </a:r>
            <a:r>
              <a:rPr lang="en-US" altLang="ko-KR" baseline="-25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V</a:t>
            </a:r>
            <a:r>
              <a:rPr lang="en-US" altLang="ko-KR" dirty="0" smtClean="0">
                <a:solidFill>
                  <a:srgbClr val="000000"/>
                </a:solidFill>
              </a:rPr>
              <a:t> and </a:t>
            </a:r>
            <a:r>
              <a:rPr lang="en-US" altLang="ko-K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S</a:t>
            </a:r>
            <a:r>
              <a:rPr lang="en-US" altLang="ko-KR" baseline="-25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lang="en-US" altLang="ko-KR" dirty="0" smtClean="0">
                <a:solidFill>
                  <a:srgbClr val="000000"/>
                </a:solidFill>
              </a:rPr>
              <a:t> values for the assignment </a:t>
            </a:r>
            <a:r>
              <a:rPr lang="en-US" altLang="ko-K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y</a:t>
            </a:r>
            <a:r>
              <a:rPr lang="en-US" altLang="ko-KR" dirty="0" smtClean="0">
                <a:solidFill>
                  <a:srgbClr val="000000"/>
                </a:solidFill>
              </a:rPr>
              <a:t> </a:t>
            </a:r>
            <a:endParaRPr lang="en-US" altLang="ko-KR" dirty="0">
              <a:solidFill>
                <a:srgbClr val="000000"/>
              </a:solidFill>
            </a:endParaRPr>
          </a:p>
          <a:p>
            <a:pPr lvl="1"/>
            <a:endParaRPr lang="en-US" altLang="ko-KR" sz="2000" b="1" dirty="0" smtClean="0"/>
          </a:p>
          <a:p>
            <a:pPr lvl="1"/>
            <a:endParaRPr lang="en-US" altLang="ko-KR" sz="2000" b="1" dirty="0" smtClean="0"/>
          </a:p>
        </p:txBody>
      </p:sp>
      <p:sp>
        <p:nvSpPr>
          <p:cNvPr id="24" name="Oval 4"/>
          <p:cNvSpPr>
            <a:spLocks noChangeArrowheads="1"/>
          </p:cNvSpPr>
          <p:nvPr/>
        </p:nvSpPr>
        <p:spPr bwMode="auto">
          <a:xfrm>
            <a:off x="2365376" y="25146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25" name="Oval 4"/>
          <p:cNvSpPr>
            <a:spLocks noChangeArrowheads="1"/>
          </p:cNvSpPr>
          <p:nvPr/>
        </p:nvSpPr>
        <p:spPr bwMode="auto">
          <a:xfrm>
            <a:off x="3055938" y="26289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26" name="Oval 4"/>
          <p:cNvSpPr>
            <a:spLocks noChangeArrowheads="1"/>
          </p:cNvSpPr>
          <p:nvPr/>
        </p:nvSpPr>
        <p:spPr bwMode="auto">
          <a:xfrm>
            <a:off x="2654300" y="29210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27" name="Oval 4"/>
          <p:cNvSpPr>
            <a:spLocks noChangeArrowheads="1"/>
          </p:cNvSpPr>
          <p:nvPr/>
        </p:nvSpPr>
        <p:spPr bwMode="auto">
          <a:xfrm>
            <a:off x="2027238" y="36576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28" name="Oval 4"/>
          <p:cNvSpPr>
            <a:spLocks noChangeArrowheads="1"/>
          </p:cNvSpPr>
          <p:nvPr/>
        </p:nvSpPr>
        <p:spPr bwMode="auto">
          <a:xfrm>
            <a:off x="2654300" y="36576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3284538" y="36576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0" name="Oval 4"/>
          <p:cNvSpPr>
            <a:spLocks noChangeArrowheads="1"/>
          </p:cNvSpPr>
          <p:nvPr/>
        </p:nvSpPr>
        <p:spPr bwMode="auto">
          <a:xfrm>
            <a:off x="2259014" y="43561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1" name="Oval 4"/>
          <p:cNvSpPr>
            <a:spLocks noChangeArrowheads="1"/>
          </p:cNvSpPr>
          <p:nvPr/>
        </p:nvSpPr>
        <p:spPr bwMode="auto">
          <a:xfrm>
            <a:off x="3279776" y="4241800"/>
            <a:ext cx="228600" cy="228600"/>
          </a:xfrm>
          <a:prstGeom prst="ellipse">
            <a:avLst/>
          </a:prstGeom>
          <a:solidFill>
            <a:srgbClr val="FF33CC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2" name="Oval 22"/>
          <p:cNvSpPr>
            <a:spLocks noChangeArrowheads="1"/>
          </p:cNvSpPr>
          <p:nvPr/>
        </p:nvSpPr>
        <p:spPr bwMode="auto">
          <a:xfrm>
            <a:off x="5372100" y="29210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3" name="Oval 22"/>
          <p:cNvSpPr>
            <a:spLocks noChangeArrowheads="1"/>
          </p:cNvSpPr>
          <p:nvPr/>
        </p:nvSpPr>
        <p:spPr bwMode="auto">
          <a:xfrm>
            <a:off x="6057900" y="24003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4" name="Oval 22"/>
          <p:cNvSpPr>
            <a:spLocks noChangeArrowheads="1"/>
          </p:cNvSpPr>
          <p:nvPr/>
        </p:nvSpPr>
        <p:spPr bwMode="auto">
          <a:xfrm>
            <a:off x="6057900" y="31496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5" name="Oval 22"/>
          <p:cNvSpPr>
            <a:spLocks noChangeArrowheads="1"/>
          </p:cNvSpPr>
          <p:nvPr/>
        </p:nvSpPr>
        <p:spPr bwMode="auto">
          <a:xfrm>
            <a:off x="7035800" y="3443288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6" name="Oval 22"/>
          <p:cNvSpPr>
            <a:spLocks noChangeArrowheads="1"/>
          </p:cNvSpPr>
          <p:nvPr/>
        </p:nvSpPr>
        <p:spPr bwMode="auto">
          <a:xfrm>
            <a:off x="5829300" y="3862388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5943600" y="43688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8" name="Oval 22"/>
          <p:cNvSpPr>
            <a:spLocks noChangeArrowheads="1"/>
          </p:cNvSpPr>
          <p:nvPr/>
        </p:nvSpPr>
        <p:spPr bwMode="auto">
          <a:xfrm>
            <a:off x="7137400" y="41529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sp>
        <p:nvSpPr>
          <p:cNvPr id="39" name="Oval 22"/>
          <p:cNvSpPr>
            <a:spLocks noChangeArrowheads="1"/>
          </p:cNvSpPr>
          <p:nvPr/>
        </p:nvSpPr>
        <p:spPr bwMode="auto">
          <a:xfrm>
            <a:off x="6388100" y="3771900"/>
            <a:ext cx="228600" cy="228600"/>
          </a:xfrm>
          <a:prstGeom prst="ellipse">
            <a:avLst/>
          </a:prstGeom>
          <a:solidFill>
            <a:srgbClr val="00B0F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ko-KR">
              <a:ea typeface="굴림" charset="-127"/>
            </a:endParaRPr>
          </a:p>
        </p:txBody>
      </p:sp>
      <p:cxnSp>
        <p:nvCxnSpPr>
          <p:cNvPr id="40" name="직선 연결선 4"/>
          <p:cNvCxnSpPr>
            <a:stCxn id="24" idx="5"/>
            <a:endCxn id="26" idx="1"/>
          </p:cNvCxnSpPr>
          <p:nvPr/>
        </p:nvCxnSpPr>
        <p:spPr bwMode="auto">
          <a:xfrm>
            <a:off x="2560498" y="2709722"/>
            <a:ext cx="127280" cy="2447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직선 연결선 28"/>
          <p:cNvCxnSpPr>
            <a:stCxn id="25" idx="3"/>
            <a:endCxn id="26" idx="7"/>
          </p:cNvCxnSpPr>
          <p:nvPr/>
        </p:nvCxnSpPr>
        <p:spPr bwMode="auto">
          <a:xfrm flipH="1">
            <a:off x="2849422" y="2824022"/>
            <a:ext cx="239994" cy="1304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직선 연결선 31"/>
          <p:cNvCxnSpPr>
            <a:stCxn id="25" idx="2"/>
            <a:endCxn id="24" idx="6"/>
          </p:cNvCxnSpPr>
          <p:nvPr/>
        </p:nvCxnSpPr>
        <p:spPr bwMode="auto">
          <a:xfrm flipH="1" flipV="1">
            <a:off x="2593976" y="2628900"/>
            <a:ext cx="461962" cy="1143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직선 연결선 35"/>
          <p:cNvCxnSpPr>
            <a:stCxn id="28" idx="0"/>
            <a:endCxn id="26" idx="4"/>
          </p:cNvCxnSpPr>
          <p:nvPr/>
        </p:nvCxnSpPr>
        <p:spPr bwMode="auto">
          <a:xfrm flipV="1">
            <a:off x="2768600" y="3149600"/>
            <a:ext cx="0" cy="508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직선 연결선 39"/>
          <p:cNvCxnSpPr>
            <a:stCxn id="27" idx="6"/>
            <a:endCxn id="28" idx="2"/>
          </p:cNvCxnSpPr>
          <p:nvPr/>
        </p:nvCxnSpPr>
        <p:spPr bwMode="auto">
          <a:xfrm>
            <a:off x="2255838" y="3771900"/>
            <a:ext cx="39846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직선 연결선 45"/>
          <p:cNvCxnSpPr>
            <a:stCxn id="28" idx="6"/>
            <a:endCxn id="29" idx="2"/>
          </p:cNvCxnSpPr>
          <p:nvPr/>
        </p:nvCxnSpPr>
        <p:spPr bwMode="auto">
          <a:xfrm>
            <a:off x="2882900" y="3771900"/>
            <a:ext cx="40163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직선 연결선 48"/>
          <p:cNvCxnSpPr>
            <a:stCxn id="28" idx="5"/>
            <a:endCxn id="31" idx="1"/>
          </p:cNvCxnSpPr>
          <p:nvPr/>
        </p:nvCxnSpPr>
        <p:spPr bwMode="auto">
          <a:xfrm>
            <a:off x="2849422" y="3852722"/>
            <a:ext cx="463832" cy="4225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직선 연결선 52"/>
          <p:cNvCxnSpPr>
            <a:stCxn id="28" idx="3"/>
            <a:endCxn id="30" idx="0"/>
          </p:cNvCxnSpPr>
          <p:nvPr/>
        </p:nvCxnSpPr>
        <p:spPr bwMode="auto">
          <a:xfrm flipH="1">
            <a:off x="2373314" y="3852722"/>
            <a:ext cx="314464" cy="50337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직선 연결선 55"/>
          <p:cNvCxnSpPr>
            <a:stCxn id="31" idx="2"/>
            <a:endCxn id="30" idx="6"/>
          </p:cNvCxnSpPr>
          <p:nvPr/>
        </p:nvCxnSpPr>
        <p:spPr bwMode="auto">
          <a:xfrm flipH="1">
            <a:off x="2487614" y="4356100"/>
            <a:ext cx="792162" cy="1143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직선 연결선 59"/>
          <p:cNvCxnSpPr>
            <a:stCxn id="38" idx="2"/>
            <a:endCxn id="37" idx="6"/>
          </p:cNvCxnSpPr>
          <p:nvPr/>
        </p:nvCxnSpPr>
        <p:spPr bwMode="auto">
          <a:xfrm flipH="1">
            <a:off x="6172200" y="4267200"/>
            <a:ext cx="965200" cy="2159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직선 연결선 62"/>
          <p:cNvCxnSpPr>
            <a:stCxn id="39" idx="3"/>
            <a:endCxn id="37" idx="7"/>
          </p:cNvCxnSpPr>
          <p:nvPr/>
        </p:nvCxnSpPr>
        <p:spPr bwMode="auto">
          <a:xfrm flipH="1">
            <a:off x="6138722" y="3967022"/>
            <a:ext cx="282856" cy="4352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직선 연결선 66"/>
          <p:cNvCxnSpPr>
            <a:stCxn id="39" idx="5"/>
            <a:endCxn id="38" idx="1"/>
          </p:cNvCxnSpPr>
          <p:nvPr/>
        </p:nvCxnSpPr>
        <p:spPr bwMode="auto">
          <a:xfrm>
            <a:off x="6583222" y="3967022"/>
            <a:ext cx="587656" cy="2193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직선 연결선 72"/>
          <p:cNvCxnSpPr>
            <a:stCxn id="39" idx="7"/>
            <a:endCxn id="35" idx="3"/>
          </p:cNvCxnSpPr>
          <p:nvPr/>
        </p:nvCxnSpPr>
        <p:spPr bwMode="auto">
          <a:xfrm flipV="1">
            <a:off x="6583222" y="3638410"/>
            <a:ext cx="486056" cy="16696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직선 연결선 75"/>
          <p:cNvCxnSpPr>
            <a:stCxn id="36" idx="6"/>
            <a:endCxn id="39" idx="2"/>
          </p:cNvCxnSpPr>
          <p:nvPr/>
        </p:nvCxnSpPr>
        <p:spPr bwMode="auto">
          <a:xfrm flipV="1">
            <a:off x="6057900" y="3886200"/>
            <a:ext cx="330200" cy="904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직선 연결선 80"/>
          <p:cNvCxnSpPr>
            <a:stCxn id="34" idx="5"/>
            <a:endCxn id="39" idx="1"/>
          </p:cNvCxnSpPr>
          <p:nvPr/>
        </p:nvCxnSpPr>
        <p:spPr bwMode="auto">
          <a:xfrm>
            <a:off x="6253022" y="3344722"/>
            <a:ext cx="168556" cy="4606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직선 연결선 83"/>
          <p:cNvCxnSpPr>
            <a:stCxn id="33" idx="4"/>
            <a:endCxn id="34" idx="0"/>
          </p:cNvCxnSpPr>
          <p:nvPr/>
        </p:nvCxnSpPr>
        <p:spPr bwMode="auto">
          <a:xfrm>
            <a:off x="6172200" y="2628900"/>
            <a:ext cx="0" cy="5207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직선 연결선 86"/>
          <p:cNvCxnSpPr>
            <a:stCxn id="33" idx="3"/>
            <a:endCxn id="32" idx="7"/>
          </p:cNvCxnSpPr>
          <p:nvPr/>
        </p:nvCxnSpPr>
        <p:spPr bwMode="auto">
          <a:xfrm flipH="1">
            <a:off x="5567222" y="2595422"/>
            <a:ext cx="524156" cy="3590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직선 연결선 89"/>
          <p:cNvCxnSpPr>
            <a:stCxn id="34" idx="2"/>
            <a:endCxn id="32" idx="5"/>
          </p:cNvCxnSpPr>
          <p:nvPr/>
        </p:nvCxnSpPr>
        <p:spPr bwMode="auto">
          <a:xfrm flipH="1" flipV="1">
            <a:off x="5567222" y="3116122"/>
            <a:ext cx="490678" cy="14777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자유형 111"/>
          <p:cNvSpPr/>
          <p:nvPr/>
        </p:nvSpPr>
        <p:spPr>
          <a:xfrm>
            <a:off x="2519464" y="2098739"/>
            <a:ext cx="2889115" cy="800104"/>
          </a:xfrm>
          <a:custGeom>
            <a:avLst/>
            <a:gdLst>
              <a:gd name="connsiteX0" fmla="*/ 0 w 2889115"/>
              <a:gd name="connsiteY0" fmla="*/ 401270 h 800104"/>
              <a:gd name="connsiteX1" fmla="*/ 797668 w 2889115"/>
              <a:gd name="connsiteY1" fmla="*/ 31618 h 800104"/>
              <a:gd name="connsiteX2" fmla="*/ 1527242 w 2889115"/>
              <a:gd name="connsiteY2" fmla="*/ 70529 h 800104"/>
              <a:gd name="connsiteX3" fmla="*/ 2451370 w 2889115"/>
              <a:gd name="connsiteY3" fmla="*/ 479091 h 800104"/>
              <a:gd name="connsiteX4" fmla="*/ 2889115 w 2889115"/>
              <a:gd name="connsiteY4" fmla="*/ 800104 h 800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9115" h="800104">
                <a:moveTo>
                  <a:pt x="0" y="401270"/>
                </a:moveTo>
                <a:cubicBezTo>
                  <a:pt x="271564" y="244005"/>
                  <a:pt x="543128" y="86741"/>
                  <a:pt x="797668" y="31618"/>
                </a:cubicBezTo>
                <a:cubicBezTo>
                  <a:pt x="1052208" y="-23506"/>
                  <a:pt x="1251625" y="-4050"/>
                  <a:pt x="1527242" y="70529"/>
                </a:cubicBezTo>
                <a:cubicBezTo>
                  <a:pt x="1802859" y="145108"/>
                  <a:pt x="2224391" y="357495"/>
                  <a:pt x="2451370" y="479091"/>
                </a:cubicBezTo>
                <a:cubicBezTo>
                  <a:pt x="2678349" y="600687"/>
                  <a:pt x="2812915" y="741738"/>
                  <a:pt x="2889115" y="800104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자유형 112"/>
          <p:cNvSpPr/>
          <p:nvPr/>
        </p:nvSpPr>
        <p:spPr>
          <a:xfrm>
            <a:off x="3278221" y="2115054"/>
            <a:ext cx="2791839" cy="521142"/>
          </a:xfrm>
          <a:custGeom>
            <a:avLst/>
            <a:gdLst>
              <a:gd name="connsiteX0" fmla="*/ 0 w 2791839"/>
              <a:gd name="connsiteY0" fmla="*/ 521142 h 521142"/>
              <a:gd name="connsiteX1" fmla="*/ 515566 w 2791839"/>
              <a:gd name="connsiteY1" fmla="*/ 200129 h 521142"/>
              <a:gd name="connsiteX2" fmla="*/ 1303507 w 2791839"/>
              <a:gd name="connsiteY2" fmla="*/ 5576 h 521142"/>
              <a:gd name="connsiteX3" fmla="*/ 2266545 w 2791839"/>
              <a:gd name="connsiteY3" fmla="*/ 73669 h 521142"/>
              <a:gd name="connsiteX4" fmla="*/ 2791839 w 2791839"/>
              <a:gd name="connsiteY4" fmla="*/ 287678 h 521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839" h="521142">
                <a:moveTo>
                  <a:pt x="0" y="521142"/>
                </a:moveTo>
                <a:cubicBezTo>
                  <a:pt x="149157" y="403599"/>
                  <a:pt x="298315" y="286057"/>
                  <a:pt x="515566" y="200129"/>
                </a:cubicBezTo>
                <a:cubicBezTo>
                  <a:pt x="732817" y="114201"/>
                  <a:pt x="1011677" y="26653"/>
                  <a:pt x="1303507" y="5576"/>
                </a:cubicBezTo>
                <a:cubicBezTo>
                  <a:pt x="1595337" y="-15501"/>
                  <a:pt x="2018490" y="26652"/>
                  <a:pt x="2266545" y="73669"/>
                </a:cubicBezTo>
                <a:cubicBezTo>
                  <a:pt x="2514600" y="120686"/>
                  <a:pt x="2653219" y="204182"/>
                  <a:pt x="2791839" y="287678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자유형 113"/>
          <p:cNvSpPr/>
          <p:nvPr/>
        </p:nvSpPr>
        <p:spPr>
          <a:xfrm>
            <a:off x="2879387" y="3054485"/>
            <a:ext cx="3200400" cy="301558"/>
          </a:xfrm>
          <a:custGeom>
            <a:avLst/>
            <a:gdLst>
              <a:gd name="connsiteX0" fmla="*/ 0 w 3200400"/>
              <a:gd name="connsiteY0" fmla="*/ 0 h 301558"/>
              <a:gd name="connsiteX1" fmla="*/ 1235413 w 3200400"/>
              <a:gd name="connsiteY1" fmla="*/ 233464 h 301558"/>
              <a:gd name="connsiteX2" fmla="*/ 2733473 w 3200400"/>
              <a:gd name="connsiteY2" fmla="*/ 301558 h 301558"/>
              <a:gd name="connsiteX3" fmla="*/ 3200400 w 3200400"/>
              <a:gd name="connsiteY3" fmla="*/ 291830 h 30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0" h="301558">
                <a:moveTo>
                  <a:pt x="0" y="0"/>
                </a:moveTo>
                <a:cubicBezTo>
                  <a:pt x="389917" y="91602"/>
                  <a:pt x="779834" y="183204"/>
                  <a:pt x="1235413" y="233464"/>
                </a:cubicBezTo>
                <a:cubicBezTo>
                  <a:pt x="1690992" y="283724"/>
                  <a:pt x="2405975" y="291830"/>
                  <a:pt x="2733473" y="301558"/>
                </a:cubicBezTo>
                <a:lnTo>
                  <a:pt x="3200400" y="291830"/>
                </a:ln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자유형 114"/>
          <p:cNvSpPr/>
          <p:nvPr/>
        </p:nvSpPr>
        <p:spPr>
          <a:xfrm>
            <a:off x="2237362" y="3491715"/>
            <a:ext cx="3579778" cy="447987"/>
          </a:xfrm>
          <a:custGeom>
            <a:avLst/>
            <a:gdLst>
              <a:gd name="connsiteX0" fmla="*/ 0 w 3579778"/>
              <a:gd name="connsiteY0" fmla="*/ 204796 h 447987"/>
              <a:gd name="connsiteX1" fmla="*/ 1186774 w 3579778"/>
              <a:gd name="connsiteY1" fmla="*/ 515 h 447987"/>
              <a:gd name="connsiteX2" fmla="*/ 2402732 w 3579778"/>
              <a:gd name="connsiteY2" fmla="*/ 156157 h 447987"/>
              <a:gd name="connsiteX3" fmla="*/ 3579778 w 3579778"/>
              <a:gd name="connsiteY3" fmla="*/ 447987 h 44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9778" h="447987">
                <a:moveTo>
                  <a:pt x="0" y="204796"/>
                </a:moveTo>
                <a:cubicBezTo>
                  <a:pt x="393159" y="106708"/>
                  <a:pt x="786319" y="8621"/>
                  <a:pt x="1186774" y="515"/>
                </a:cubicBezTo>
                <a:cubicBezTo>
                  <a:pt x="1587229" y="-7592"/>
                  <a:pt x="2003898" y="81578"/>
                  <a:pt x="2402732" y="156157"/>
                </a:cubicBezTo>
                <a:cubicBezTo>
                  <a:pt x="2801566" y="230736"/>
                  <a:pt x="3190672" y="339361"/>
                  <a:pt x="3579778" y="447987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자유형 115"/>
          <p:cNvSpPr/>
          <p:nvPr/>
        </p:nvSpPr>
        <p:spPr>
          <a:xfrm>
            <a:off x="2850204" y="3411873"/>
            <a:ext cx="3550596" cy="430553"/>
          </a:xfrm>
          <a:custGeom>
            <a:avLst/>
            <a:gdLst>
              <a:gd name="connsiteX0" fmla="*/ 0 w 3550596"/>
              <a:gd name="connsiteY0" fmla="*/ 294365 h 430553"/>
              <a:gd name="connsiteX1" fmla="*/ 1050587 w 3550596"/>
              <a:gd name="connsiteY1" fmla="*/ 2536 h 430553"/>
              <a:gd name="connsiteX2" fmla="*/ 2597285 w 3550596"/>
              <a:gd name="connsiteY2" fmla="*/ 167906 h 430553"/>
              <a:gd name="connsiteX3" fmla="*/ 3550596 w 3550596"/>
              <a:gd name="connsiteY3" fmla="*/ 430553 h 430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0596" h="430553">
                <a:moveTo>
                  <a:pt x="0" y="294365"/>
                </a:moveTo>
                <a:cubicBezTo>
                  <a:pt x="308853" y="158989"/>
                  <a:pt x="617706" y="23613"/>
                  <a:pt x="1050587" y="2536"/>
                </a:cubicBezTo>
                <a:cubicBezTo>
                  <a:pt x="1483468" y="-18541"/>
                  <a:pt x="2180617" y="96570"/>
                  <a:pt x="2597285" y="167906"/>
                </a:cubicBezTo>
                <a:cubicBezTo>
                  <a:pt x="3013953" y="239242"/>
                  <a:pt x="3404681" y="377051"/>
                  <a:pt x="3550596" y="430553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자유형 116"/>
          <p:cNvSpPr/>
          <p:nvPr/>
        </p:nvSpPr>
        <p:spPr>
          <a:xfrm>
            <a:off x="3501957" y="3563845"/>
            <a:ext cx="3511686" cy="171576"/>
          </a:xfrm>
          <a:custGeom>
            <a:avLst/>
            <a:gdLst>
              <a:gd name="connsiteX0" fmla="*/ 0 w 3511686"/>
              <a:gd name="connsiteY0" fmla="*/ 171576 h 171576"/>
              <a:gd name="connsiteX1" fmla="*/ 1157592 w 3511686"/>
              <a:gd name="connsiteY1" fmla="*/ 15934 h 171576"/>
              <a:gd name="connsiteX2" fmla="*/ 2451371 w 3511686"/>
              <a:gd name="connsiteY2" fmla="*/ 6206 h 171576"/>
              <a:gd name="connsiteX3" fmla="*/ 3511686 w 3511686"/>
              <a:gd name="connsiteY3" fmla="*/ 25661 h 171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1686" h="171576">
                <a:moveTo>
                  <a:pt x="0" y="171576"/>
                </a:moveTo>
                <a:cubicBezTo>
                  <a:pt x="374515" y="107536"/>
                  <a:pt x="749030" y="43496"/>
                  <a:pt x="1157592" y="15934"/>
                </a:cubicBezTo>
                <a:cubicBezTo>
                  <a:pt x="1566154" y="-11628"/>
                  <a:pt x="2059022" y="4585"/>
                  <a:pt x="2451371" y="6206"/>
                </a:cubicBezTo>
                <a:cubicBezTo>
                  <a:pt x="2843720" y="7827"/>
                  <a:pt x="3177703" y="16744"/>
                  <a:pt x="3511686" y="25661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자유형 117"/>
          <p:cNvSpPr/>
          <p:nvPr/>
        </p:nvSpPr>
        <p:spPr>
          <a:xfrm>
            <a:off x="2470826" y="4064888"/>
            <a:ext cx="3531140" cy="341742"/>
          </a:xfrm>
          <a:custGeom>
            <a:avLst/>
            <a:gdLst>
              <a:gd name="connsiteX0" fmla="*/ 0 w 3531140"/>
              <a:gd name="connsiteY0" fmla="*/ 341742 h 341742"/>
              <a:gd name="connsiteX1" fmla="*/ 1225685 w 3531140"/>
              <a:gd name="connsiteY1" fmla="*/ 11001 h 341742"/>
              <a:gd name="connsiteX2" fmla="*/ 2889114 w 3531140"/>
              <a:gd name="connsiteY2" fmla="*/ 98550 h 341742"/>
              <a:gd name="connsiteX3" fmla="*/ 3531140 w 3531140"/>
              <a:gd name="connsiteY3" fmla="*/ 293103 h 341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1140" h="341742">
                <a:moveTo>
                  <a:pt x="0" y="341742"/>
                </a:moveTo>
                <a:cubicBezTo>
                  <a:pt x="372083" y="196637"/>
                  <a:pt x="744166" y="51533"/>
                  <a:pt x="1225685" y="11001"/>
                </a:cubicBezTo>
                <a:cubicBezTo>
                  <a:pt x="1707204" y="-29531"/>
                  <a:pt x="2504872" y="51533"/>
                  <a:pt x="2889114" y="98550"/>
                </a:cubicBezTo>
                <a:cubicBezTo>
                  <a:pt x="3273356" y="145567"/>
                  <a:pt x="3402248" y="219335"/>
                  <a:pt x="3531140" y="293103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자유형 118"/>
          <p:cNvSpPr/>
          <p:nvPr/>
        </p:nvSpPr>
        <p:spPr>
          <a:xfrm>
            <a:off x="3521413" y="4396902"/>
            <a:ext cx="3677055" cy="336401"/>
          </a:xfrm>
          <a:custGeom>
            <a:avLst/>
            <a:gdLst>
              <a:gd name="connsiteX0" fmla="*/ 0 w 3677055"/>
              <a:gd name="connsiteY0" fmla="*/ 0 h 336401"/>
              <a:gd name="connsiteX1" fmla="*/ 1799617 w 3677055"/>
              <a:gd name="connsiteY1" fmla="*/ 330741 h 336401"/>
              <a:gd name="connsiteX2" fmla="*/ 3229583 w 3677055"/>
              <a:gd name="connsiteY2" fmla="*/ 194553 h 336401"/>
              <a:gd name="connsiteX3" fmla="*/ 3677055 w 3677055"/>
              <a:gd name="connsiteY3" fmla="*/ 9728 h 33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7055" h="336401">
                <a:moveTo>
                  <a:pt x="0" y="0"/>
                </a:moveTo>
                <a:cubicBezTo>
                  <a:pt x="630676" y="149158"/>
                  <a:pt x="1261353" y="298316"/>
                  <a:pt x="1799617" y="330741"/>
                </a:cubicBezTo>
                <a:cubicBezTo>
                  <a:pt x="2337881" y="363166"/>
                  <a:pt x="2916677" y="248055"/>
                  <a:pt x="3229583" y="194553"/>
                </a:cubicBezTo>
                <a:cubicBezTo>
                  <a:pt x="3542489" y="141051"/>
                  <a:pt x="3609772" y="75389"/>
                  <a:pt x="3677055" y="9728"/>
                </a:cubicBezTo>
              </a:path>
            </a:pathLst>
          </a:cu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203" y="2190102"/>
            <a:ext cx="696469" cy="835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377" y="2150266"/>
            <a:ext cx="825653" cy="9302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1580" y="4894134"/>
            <a:ext cx="6394590" cy="97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7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내용 개체 틀 2"/>
          <p:cNvSpPr>
            <a:spLocks noGrp="1"/>
          </p:cNvSpPr>
          <p:nvPr>
            <p:ph idx="1"/>
          </p:nvPr>
        </p:nvSpPr>
        <p:spPr>
          <a:xfrm>
            <a:off x="492755" y="1306800"/>
            <a:ext cx="8229600" cy="5154409"/>
          </a:xfrm>
        </p:spPr>
        <p:txBody>
          <a:bodyPr/>
          <a:lstStyle/>
          <a:p>
            <a:pPr lvl="0"/>
            <a:r>
              <a:rPr lang="en-US" altLang="ko-KR" b="1" dirty="0">
                <a:solidFill>
                  <a:srgbClr val="000000"/>
                </a:solidFill>
              </a:rPr>
              <a:t>Quadratic assignment problem</a:t>
            </a:r>
          </a:p>
          <a:p>
            <a:pPr lvl="1"/>
            <a:r>
              <a:rPr lang="en-US" altLang="ko-KR" dirty="0">
                <a:solidFill>
                  <a:srgbClr val="000000"/>
                </a:solidFill>
              </a:rPr>
              <a:t>NP-hard, thus exact solution is </a:t>
            </a:r>
            <a:r>
              <a:rPr lang="en-US" altLang="ko-KR" dirty="0" smtClean="0">
                <a:solidFill>
                  <a:srgbClr val="000000"/>
                </a:solidFill>
              </a:rPr>
              <a:t>infeasible</a:t>
            </a:r>
            <a:endParaRPr lang="en-US" altLang="ko-KR" b="1" dirty="0">
              <a:solidFill>
                <a:srgbClr val="000000"/>
              </a:solidFill>
            </a:endParaRPr>
          </a:p>
          <a:p>
            <a:r>
              <a:rPr lang="en-US" altLang="ko-KR" b="1" dirty="0" smtClean="0">
                <a:solidFill>
                  <a:srgbClr val="000000"/>
                </a:solidFill>
              </a:rPr>
              <a:t>Advances in approximate algorithms</a:t>
            </a:r>
          </a:p>
          <a:p>
            <a:pPr lvl="1"/>
            <a:r>
              <a:rPr lang="en-US" altLang="ko-KR" dirty="0" smtClean="0">
                <a:solidFill>
                  <a:srgbClr val="000000"/>
                </a:solidFill>
              </a:rPr>
              <a:t>Relaxation and Projection</a:t>
            </a:r>
            <a:endParaRPr lang="en-US" altLang="ko-KR" dirty="0" smtClean="0"/>
          </a:p>
          <a:p>
            <a:pPr marL="0" indent="0">
              <a:buNone/>
            </a:pPr>
            <a:endParaRPr lang="en-US" altLang="ko-KR" b="1" dirty="0" smtClean="0"/>
          </a:p>
          <a:p>
            <a:r>
              <a:rPr lang="en-US" altLang="ko-KR" b="1" dirty="0" smtClean="0"/>
              <a:t>Hyper-graph extensions</a:t>
            </a:r>
          </a:p>
          <a:p>
            <a:pPr lvl="1"/>
            <a:r>
              <a:rPr lang="en-US" altLang="ko-KR" dirty="0" smtClean="0"/>
              <a:t>High-order potentials</a:t>
            </a:r>
          </a:p>
          <a:p>
            <a:pPr lvl="1"/>
            <a:r>
              <a:rPr lang="en-US" altLang="ko-KR" dirty="0" smtClean="0"/>
              <a:t>Generalized formulation</a:t>
            </a:r>
            <a:endParaRPr lang="en-US" altLang="ko-KR" b="1" dirty="0"/>
          </a:p>
          <a:p>
            <a:r>
              <a:rPr lang="en-US" altLang="ko-KR" b="1" dirty="0" smtClean="0"/>
              <a:t>Boosting techniques</a:t>
            </a:r>
          </a:p>
          <a:p>
            <a:pPr lvl="1"/>
            <a:r>
              <a:rPr lang="en-US" altLang="ko-KR" dirty="0" smtClean="0"/>
              <a:t>Online-update of GM</a:t>
            </a:r>
          </a:p>
          <a:p>
            <a:pPr lvl="1"/>
            <a:r>
              <a:rPr lang="en-US" altLang="ko-KR" dirty="0" smtClean="0"/>
              <a:t>Factorization of GM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ea typeface="굴림" charset="-127"/>
              </a:rPr>
              <a:t>Advances in Graph Matching </a:t>
            </a:r>
            <a:endParaRPr lang="ko-KR" altLang="en-US" b="1" dirty="0"/>
          </a:p>
        </p:txBody>
      </p:sp>
      <p:sp>
        <p:nvSpPr>
          <p:cNvPr id="6" name="직사각형 5"/>
          <p:cNvSpPr/>
          <p:nvPr/>
        </p:nvSpPr>
        <p:spPr>
          <a:xfrm>
            <a:off x="7273174" y="5744973"/>
            <a:ext cx="1535791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aseline="0" dirty="0" smtClean="0">
                <a:solidFill>
                  <a:srgbClr val="000000"/>
                </a:solidFill>
                <a:latin typeface="+mj-lt"/>
              </a:rPr>
              <a:t>Cho &amp; Lee ’12</a:t>
            </a:r>
          </a:p>
          <a:p>
            <a:endParaRPr lang="en-US" altLang="ko-KR" sz="900" baseline="0" dirty="0" smtClean="0">
              <a:solidFill>
                <a:srgbClr val="000000"/>
              </a:solidFill>
              <a:latin typeface="+mj-lt"/>
            </a:endParaRPr>
          </a:p>
          <a:p>
            <a:pPr lvl="0"/>
            <a:r>
              <a:rPr lang="en-US" altLang="ko-KR" sz="1500" baseline="0" dirty="0">
                <a:solidFill>
                  <a:srgbClr val="000000"/>
                </a:solidFill>
                <a:latin typeface="+mj-lt"/>
              </a:rPr>
              <a:t>Zhu &amp; Torre ’</a:t>
            </a:r>
            <a:r>
              <a:rPr lang="en-US" altLang="ko-KR" sz="1500" baseline="0" dirty="0" smtClean="0">
                <a:solidFill>
                  <a:srgbClr val="000000"/>
                </a:solidFill>
                <a:latin typeface="+mj-lt"/>
              </a:rPr>
              <a:t>12</a:t>
            </a:r>
            <a:endParaRPr lang="ko-KR" altLang="en-US" sz="15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직사각형 15"/>
          <p:cNvSpPr/>
          <p:nvPr/>
        </p:nvSpPr>
        <p:spPr>
          <a:xfrm>
            <a:off x="3987800" y="4290423"/>
            <a:ext cx="4832033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1500" baseline="0" dirty="0" err="1" smtClean="0">
                <a:solidFill>
                  <a:srgbClr val="000000"/>
                </a:solidFill>
                <a:latin typeface="+mj-lt"/>
              </a:rPr>
              <a:t>Zass</a:t>
            </a:r>
            <a:r>
              <a:rPr lang="en-US" altLang="ko-KR" sz="1500" baseline="0" dirty="0" smtClean="0">
                <a:solidFill>
                  <a:srgbClr val="000000"/>
                </a:solidFill>
                <a:latin typeface="+mj-lt"/>
              </a:rPr>
              <a:t> &amp; </a:t>
            </a:r>
            <a:r>
              <a:rPr lang="en-US" altLang="ko-KR" sz="1500" baseline="0" dirty="0" err="1" smtClean="0">
                <a:solidFill>
                  <a:srgbClr val="000000"/>
                </a:solidFill>
                <a:latin typeface="+mj-lt"/>
              </a:rPr>
              <a:t>Shashua</a:t>
            </a:r>
            <a:r>
              <a:rPr lang="en-US" altLang="ko-KR" sz="1500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ko-KR" sz="1500" baseline="0" dirty="0" smtClean="0">
                <a:solidFill>
                  <a:srgbClr val="000000"/>
                </a:solidFill>
                <a:latin typeface="+mj-lt"/>
              </a:rPr>
              <a:t>’08, </a:t>
            </a:r>
            <a:r>
              <a:rPr lang="en-US" altLang="ko-KR" sz="1500" baseline="0" dirty="0" err="1" smtClean="0">
                <a:solidFill>
                  <a:srgbClr val="000000"/>
                </a:solidFill>
                <a:latin typeface="+mj-lt"/>
              </a:rPr>
              <a:t>Duchenne</a:t>
            </a:r>
            <a:r>
              <a:rPr lang="en-US" altLang="ko-KR" sz="1500" baseline="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ko-KR" sz="1500" baseline="0" dirty="0">
                <a:solidFill>
                  <a:srgbClr val="000000"/>
                </a:solidFill>
                <a:latin typeface="+mj-lt"/>
              </a:rPr>
              <a:t>et al</a:t>
            </a:r>
            <a:r>
              <a:rPr lang="en-US" altLang="ko-KR" sz="1500" baseline="0" dirty="0" smtClean="0">
                <a:solidFill>
                  <a:srgbClr val="000000"/>
                </a:solidFill>
                <a:latin typeface="+mj-lt"/>
              </a:rPr>
              <a:t>.</a:t>
            </a:r>
            <a:r>
              <a:rPr lang="en-US" altLang="ko-KR" sz="1500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ko-KR" sz="1500" baseline="0" dirty="0" smtClean="0">
                <a:solidFill>
                  <a:srgbClr val="000000"/>
                </a:solidFill>
                <a:latin typeface="+mj-lt"/>
              </a:rPr>
              <a:t>’10</a:t>
            </a:r>
          </a:p>
          <a:p>
            <a:pPr algn="r"/>
            <a:endParaRPr lang="en-US" altLang="ko-KR" sz="1500" baseline="0" dirty="0" smtClean="0">
              <a:solidFill>
                <a:srgbClr val="000000"/>
              </a:solidFill>
              <a:latin typeface="+mj-lt"/>
            </a:endParaRPr>
          </a:p>
          <a:p>
            <a:pPr algn="r"/>
            <a:r>
              <a:rPr lang="en-US" altLang="ko-KR" sz="1500" baseline="0" dirty="0" smtClean="0">
                <a:solidFill>
                  <a:srgbClr val="000000"/>
                </a:solidFill>
                <a:latin typeface="+mj-lt"/>
              </a:rPr>
              <a:t>Lee </a:t>
            </a:r>
            <a:r>
              <a:rPr lang="en-US" altLang="ko-KR" sz="1500" baseline="0" dirty="0">
                <a:solidFill>
                  <a:srgbClr val="000000"/>
                </a:solidFill>
                <a:latin typeface="+mj-lt"/>
              </a:rPr>
              <a:t>et al</a:t>
            </a:r>
            <a:r>
              <a:rPr lang="en-US" altLang="ko-KR" sz="1500" baseline="0" dirty="0" smtClean="0">
                <a:solidFill>
                  <a:srgbClr val="000000"/>
                </a:solidFill>
                <a:latin typeface="+mj-lt"/>
              </a:rPr>
              <a:t>.</a:t>
            </a:r>
            <a:r>
              <a:rPr lang="en-US" altLang="ko-KR" sz="1500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ko-KR" sz="1500" baseline="0" dirty="0" smtClean="0">
                <a:solidFill>
                  <a:srgbClr val="000000"/>
                </a:solidFill>
                <a:latin typeface="+mj-lt"/>
              </a:rPr>
              <a:t>’11, </a:t>
            </a:r>
            <a:r>
              <a:rPr lang="en-US" altLang="ko-KR" sz="1500" baseline="0" dirty="0" err="1" smtClean="0">
                <a:solidFill>
                  <a:srgbClr val="000000"/>
                </a:solidFill>
                <a:latin typeface="+mj-lt"/>
              </a:rPr>
              <a:t>Leordeanu</a:t>
            </a:r>
            <a:r>
              <a:rPr lang="en-US" altLang="ko-KR" sz="1500" baseline="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ko-KR" sz="1500" baseline="0" dirty="0">
                <a:solidFill>
                  <a:srgbClr val="000000"/>
                </a:solidFill>
                <a:latin typeface="+mj-lt"/>
              </a:rPr>
              <a:t>et al</a:t>
            </a:r>
            <a:r>
              <a:rPr lang="en-US" altLang="ko-KR" sz="1500" baseline="0" dirty="0" smtClean="0">
                <a:solidFill>
                  <a:srgbClr val="000000"/>
                </a:solidFill>
                <a:latin typeface="+mj-lt"/>
              </a:rPr>
              <a:t>.</a:t>
            </a:r>
            <a:r>
              <a:rPr lang="en-US" altLang="ko-KR" sz="1500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ko-KR" sz="1500" baseline="0" dirty="0" smtClean="0">
                <a:solidFill>
                  <a:srgbClr val="000000"/>
                </a:solidFill>
                <a:latin typeface="+mj-lt"/>
              </a:rPr>
              <a:t>’12</a:t>
            </a:r>
            <a:endParaRPr lang="ko-KR" altLang="en-US" sz="1500" dirty="0">
              <a:solidFill>
                <a:srgbClr val="000000"/>
              </a:solidFill>
              <a:latin typeface="+mj-lt"/>
            </a:endParaRPr>
          </a:p>
          <a:p>
            <a:pPr algn="r"/>
            <a:endParaRPr lang="ko-KR" altLang="en-US" sz="15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직사각형 15"/>
          <p:cNvSpPr/>
          <p:nvPr/>
        </p:nvSpPr>
        <p:spPr>
          <a:xfrm>
            <a:off x="4998348" y="2843556"/>
            <a:ext cx="38265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1500" baseline="0" dirty="0" err="1" smtClean="0">
                <a:solidFill>
                  <a:srgbClr val="000000"/>
                </a:solidFill>
                <a:latin typeface="+mj-lt"/>
              </a:rPr>
              <a:t>Cour</a:t>
            </a:r>
            <a:r>
              <a:rPr lang="en-US" altLang="ko-KR" sz="1500" baseline="0" dirty="0" smtClean="0">
                <a:solidFill>
                  <a:srgbClr val="000000"/>
                </a:solidFill>
                <a:latin typeface="+mj-lt"/>
              </a:rPr>
              <a:t> et al.</a:t>
            </a:r>
            <a:r>
              <a:rPr lang="en-US" altLang="ko-KR" sz="1500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ko-KR" sz="1500" baseline="0" dirty="0" smtClean="0">
                <a:solidFill>
                  <a:srgbClr val="000000"/>
                </a:solidFill>
                <a:latin typeface="+mj-lt"/>
              </a:rPr>
              <a:t>’07, </a:t>
            </a:r>
            <a:r>
              <a:rPr lang="en-US" altLang="ko-KR" sz="1500" baseline="0" dirty="0" err="1" smtClean="0">
                <a:solidFill>
                  <a:srgbClr val="000000"/>
                </a:solidFill>
                <a:latin typeface="+mj-lt"/>
              </a:rPr>
              <a:t>Leordeanu</a:t>
            </a:r>
            <a:r>
              <a:rPr lang="en-US" altLang="ko-KR" sz="1500" baseline="0" dirty="0" smtClean="0">
                <a:solidFill>
                  <a:srgbClr val="000000"/>
                </a:solidFill>
                <a:latin typeface="+mj-lt"/>
              </a:rPr>
              <a:t> et al.</a:t>
            </a:r>
            <a:r>
              <a:rPr lang="en-US" altLang="ko-KR" sz="1500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ko-KR" sz="1500" baseline="0" dirty="0" smtClean="0">
                <a:solidFill>
                  <a:srgbClr val="000000"/>
                </a:solidFill>
                <a:latin typeface="+mj-lt"/>
              </a:rPr>
              <a:t>’09</a:t>
            </a:r>
          </a:p>
          <a:p>
            <a:pPr algn="r"/>
            <a:r>
              <a:rPr lang="en-US" altLang="ko-KR" sz="1500" baseline="0" dirty="0" err="1">
                <a:solidFill>
                  <a:srgbClr val="000000"/>
                </a:solidFill>
                <a:latin typeface="+mj-lt"/>
              </a:rPr>
              <a:t>Zaslavskiy</a:t>
            </a:r>
            <a:r>
              <a:rPr lang="en-US" altLang="ko-KR" sz="1500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ko-KR" sz="1500" baseline="0" dirty="0" smtClean="0">
                <a:solidFill>
                  <a:srgbClr val="000000"/>
                </a:solidFill>
                <a:latin typeface="+mj-lt"/>
              </a:rPr>
              <a:t>et al.</a:t>
            </a:r>
            <a:r>
              <a:rPr lang="en-US" altLang="ko-KR" sz="1500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ko-KR" sz="1500" baseline="0" dirty="0" smtClean="0">
                <a:solidFill>
                  <a:srgbClr val="000000"/>
                </a:solidFill>
                <a:latin typeface="+mj-lt"/>
              </a:rPr>
              <a:t>’09 </a:t>
            </a:r>
            <a:endParaRPr lang="en-US" altLang="ko-KR" sz="1500" baseline="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48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ea typeface="굴림" charset="-127"/>
              </a:rPr>
              <a:t>Recent applications in Vision</a:t>
            </a:r>
            <a:endParaRPr lang="ko-KR" altLang="en-US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454" y="2149613"/>
            <a:ext cx="2056286" cy="126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4488996" y="3484378"/>
            <a:ext cx="19760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aseline="0" dirty="0" err="1" smtClean="0">
                <a:solidFill>
                  <a:srgbClr val="000000"/>
                </a:solidFill>
                <a:latin typeface="+mn-lt"/>
              </a:rPr>
              <a:t>Brendel</a:t>
            </a:r>
            <a:r>
              <a:rPr lang="en-US" altLang="ko-KR" sz="1400" baseline="0" dirty="0" smtClean="0">
                <a:solidFill>
                  <a:srgbClr val="000000"/>
                </a:solidFill>
                <a:latin typeface="+mn-lt"/>
              </a:rPr>
              <a:t> &amp; </a:t>
            </a:r>
            <a:r>
              <a:rPr lang="en-US" altLang="ko-KR" sz="1400" baseline="0" dirty="0" err="1" smtClean="0">
                <a:solidFill>
                  <a:srgbClr val="000000"/>
                </a:solidFill>
                <a:latin typeface="+mn-lt"/>
              </a:rPr>
              <a:t>Todorovic</a:t>
            </a:r>
            <a:endParaRPr lang="en-US" altLang="ko-KR" sz="1400" baseline="0" dirty="0" smtClean="0">
              <a:solidFill>
                <a:srgbClr val="000000"/>
              </a:solidFill>
              <a:latin typeface="+mn-lt"/>
            </a:endParaRPr>
          </a:p>
          <a:p>
            <a:r>
              <a:rPr lang="en-US" altLang="ko-KR" sz="1400" baseline="0" dirty="0" smtClean="0">
                <a:solidFill>
                  <a:srgbClr val="000000"/>
                </a:solidFill>
                <a:latin typeface="+mn-lt"/>
              </a:rPr>
              <a:t>ICCV 2011</a:t>
            </a:r>
            <a:endParaRPr lang="ko-KR" altLang="en-US" sz="1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34" y="2066247"/>
            <a:ext cx="1899639" cy="140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직사각형 15"/>
          <p:cNvSpPr/>
          <p:nvPr/>
        </p:nvSpPr>
        <p:spPr>
          <a:xfrm>
            <a:off x="682739" y="3473769"/>
            <a:ext cx="15906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aseline="0" dirty="0" err="1" smtClean="0">
                <a:solidFill>
                  <a:srgbClr val="000000"/>
                </a:solidFill>
                <a:latin typeface="+mn-lt"/>
              </a:rPr>
              <a:t>Duchenne</a:t>
            </a:r>
            <a:r>
              <a:rPr lang="en-US" altLang="ko-KR" sz="1400" baseline="0" dirty="0" smtClean="0">
                <a:solidFill>
                  <a:srgbClr val="000000"/>
                </a:solidFill>
                <a:latin typeface="+mn-lt"/>
              </a:rPr>
              <a:t> et al. </a:t>
            </a:r>
          </a:p>
          <a:p>
            <a:r>
              <a:rPr lang="en-US" altLang="ko-KR" sz="1400" baseline="0" dirty="0" smtClean="0">
                <a:solidFill>
                  <a:srgbClr val="000000"/>
                </a:solidFill>
                <a:latin typeface="+mn-lt"/>
              </a:rPr>
              <a:t>ICCV 2011</a:t>
            </a:r>
            <a:endParaRPr lang="ko-KR" altLang="en-US" sz="1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786" y="4744190"/>
            <a:ext cx="1911414" cy="1345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직사각형 17"/>
          <p:cNvSpPr/>
          <p:nvPr/>
        </p:nvSpPr>
        <p:spPr>
          <a:xfrm>
            <a:off x="2548764" y="6135551"/>
            <a:ext cx="12904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aseline="0" dirty="0" err="1">
                <a:solidFill>
                  <a:srgbClr val="000000"/>
                </a:solidFill>
                <a:latin typeface="+mn-lt"/>
              </a:rPr>
              <a:t>Smeets</a:t>
            </a:r>
            <a:r>
              <a:rPr lang="en-US" altLang="ko-KR" sz="1400" baseline="0" dirty="0" smtClean="0">
                <a:solidFill>
                  <a:srgbClr val="000000"/>
                </a:solidFill>
                <a:latin typeface="+mn-lt"/>
              </a:rPr>
              <a:t> et al. </a:t>
            </a:r>
          </a:p>
          <a:p>
            <a:r>
              <a:rPr lang="en-US" altLang="ko-KR" sz="1400" baseline="0" dirty="0" smtClean="0">
                <a:solidFill>
                  <a:srgbClr val="000000"/>
                </a:solidFill>
                <a:latin typeface="+mn-lt"/>
              </a:rPr>
              <a:t>CVPR 2011</a:t>
            </a:r>
            <a:endParaRPr lang="ko-KR" altLang="en-US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1" name="직사각형 15"/>
          <p:cNvSpPr/>
          <p:nvPr/>
        </p:nvSpPr>
        <p:spPr>
          <a:xfrm>
            <a:off x="1067314" y="1521762"/>
            <a:ext cx="25955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baseline="0" dirty="0" smtClean="0">
                <a:latin typeface="+mn-lt"/>
              </a:rPr>
              <a:t>Object Recognition</a:t>
            </a:r>
            <a:endParaRPr lang="ko-KR" altLang="en-US" sz="2000" b="1" dirty="0">
              <a:latin typeface="+mn-lt"/>
            </a:endParaRPr>
          </a:p>
        </p:txBody>
      </p:sp>
      <p:sp>
        <p:nvSpPr>
          <p:cNvPr id="12" name="직사각형 15"/>
          <p:cNvSpPr/>
          <p:nvPr/>
        </p:nvSpPr>
        <p:spPr>
          <a:xfrm>
            <a:off x="5177452" y="1562094"/>
            <a:ext cx="2549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baseline="0" dirty="0" smtClean="0">
                <a:latin typeface="+mn-lt"/>
              </a:rPr>
              <a:t>Action Recognition</a:t>
            </a:r>
            <a:endParaRPr lang="ko-KR" altLang="en-US" sz="2000" b="1" dirty="0">
              <a:latin typeface="+mn-lt"/>
            </a:endParaRPr>
          </a:p>
        </p:txBody>
      </p:sp>
      <p:sp>
        <p:nvSpPr>
          <p:cNvPr id="13" name="직사각형 15"/>
          <p:cNvSpPr/>
          <p:nvPr/>
        </p:nvSpPr>
        <p:spPr>
          <a:xfrm>
            <a:off x="1080583" y="4189490"/>
            <a:ext cx="22263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baseline="0" dirty="0" smtClean="0">
                <a:latin typeface="+mn-lt"/>
              </a:rPr>
              <a:t>Shape Matching</a:t>
            </a:r>
            <a:endParaRPr lang="ko-KR" altLang="en-US" sz="2000" b="1" dirty="0">
              <a:latin typeface="+mn-lt"/>
            </a:endParaRPr>
          </a:p>
        </p:txBody>
      </p:sp>
      <p:sp>
        <p:nvSpPr>
          <p:cNvPr id="14" name="직사각형 15"/>
          <p:cNvSpPr/>
          <p:nvPr/>
        </p:nvSpPr>
        <p:spPr>
          <a:xfrm>
            <a:off x="5441216" y="4167560"/>
            <a:ext cx="22519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baseline="0" dirty="0" smtClean="0">
                <a:latin typeface="+mn-lt"/>
              </a:rPr>
              <a:t>Image Matching</a:t>
            </a:r>
            <a:endParaRPr lang="ko-KR" altLang="en-US" sz="2000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1361" y="2121091"/>
            <a:ext cx="1993900" cy="1308100"/>
          </a:xfrm>
          <a:prstGeom prst="rect">
            <a:avLst/>
          </a:prstGeom>
        </p:spPr>
      </p:pic>
      <p:sp>
        <p:nvSpPr>
          <p:cNvPr id="17" name="직사각형 6"/>
          <p:cNvSpPr/>
          <p:nvPr/>
        </p:nvSpPr>
        <p:spPr>
          <a:xfrm>
            <a:off x="7076971" y="3499805"/>
            <a:ext cx="1338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aseline="0" dirty="0" smtClean="0">
                <a:solidFill>
                  <a:srgbClr val="000000"/>
                </a:solidFill>
                <a:latin typeface="+mn-lt"/>
              </a:rPr>
              <a:t>Yao &amp; </a:t>
            </a:r>
            <a:r>
              <a:rPr lang="en-US" altLang="ko-KR" sz="1400" baseline="0" dirty="0" err="1" smtClean="0">
                <a:solidFill>
                  <a:srgbClr val="000000"/>
                </a:solidFill>
                <a:latin typeface="+mn-lt"/>
              </a:rPr>
              <a:t>Fei-Fei</a:t>
            </a:r>
            <a:endParaRPr lang="en-US" altLang="ko-KR" sz="1400" baseline="0" dirty="0" smtClean="0">
              <a:solidFill>
                <a:srgbClr val="000000"/>
              </a:solidFill>
              <a:latin typeface="+mn-lt"/>
            </a:endParaRPr>
          </a:p>
          <a:p>
            <a:r>
              <a:rPr lang="en-US" altLang="ko-KR" sz="1400" baseline="0" dirty="0" smtClean="0">
                <a:solidFill>
                  <a:srgbClr val="000000"/>
                </a:solidFill>
                <a:latin typeface="+mn-lt"/>
              </a:rPr>
              <a:t>ECCV 2012</a:t>
            </a:r>
            <a:endParaRPr lang="ko-KR" altLang="en-US" sz="1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0874" y="4604516"/>
            <a:ext cx="2159000" cy="749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1122" y="5364094"/>
            <a:ext cx="2133600" cy="749300"/>
          </a:xfrm>
          <a:prstGeom prst="rect">
            <a:avLst/>
          </a:prstGeom>
        </p:spPr>
      </p:pic>
      <p:sp>
        <p:nvSpPr>
          <p:cNvPr id="20" name="직사각형 6"/>
          <p:cNvSpPr/>
          <p:nvPr/>
        </p:nvSpPr>
        <p:spPr>
          <a:xfrm>
            <a:off x="5099760" y="6127201"/>
            <a:ext cx="11589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aseline="0" dirty="0" smtClean="0">
                <a:solidFill>
                  <a:srgbClr val="000000"/>
                </a:solidFill>
                <a:latin typeface="+mn-lt"/>
              </a:rPr>
              <a:t>Cho &amp; Lee</a:t>
            </a:r>
          </a:p>
          <a:p>
            <a:r>
              <a:rPr lang="en-US" altLang="ko-KR" sz="1400" baseline="0" dirty="0" smtClean="0">
                <a:solidFill>
                  <a:srgbClr val="000000"/>
                </a:solidFill>
                <a:latin typeface="+mn-lt"/>
              </a:rPr>
              <a:t>CVPR 2012</a:t>
            </a:r>
            <a:endParaRPr lang="ko-KR" altLang="en-US" sz="1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3369" y="4597325"/>
            <a:ext cx="2032000" cy="1511300"/>
          </a:xfrm>
          <a:prstGeom prst="rect">
            <a:avLst/>
          </a:prstGeom>
        </p:spPr>
      </p:pic>
      <p:sp>
        <p:nvSpPr>
          <p:cNvPr id="22" name="직사각형 6"/>
          <p:cNvSpPr/>
          <p:nvPr/>
        </p:nvSpPr>
        <p:spPr>
          <a:xfrm>
            <a:off x="7013441" y="6129680"/>
            <a:ext cx="16706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aseline="0" dirty="0" err="1" smtClean="0">
                <a:solidFill>
                  <a:srgbClr val="000000"/>
                </a:solidFill>
                <a:latin typeface="+mn-lt"/>
              </a:rPr>
              <a:t>Leordeanu</a:t>
            </a:r>
            <a:r>
              <a:rPr lang="en-US" altLang="ko-KR" sz="1400" baseline="0" dirty="0" smtClean="0">
                <a:solidFill>
                  <a:srgbClr val="000000"/>
                </a:solidFill>
                <a:latin typeface="+mn-lt"/>
              </a:rPr>
              <a:t> et al.</a:t>
            </a:r>
          </a:p>
          <a:p>
            <a:r>
              <a:rPr lang="en-US" altLang="ko-KR" sz="1400" baseline="0" dirty="0" smtClean="0">
                <a:solidFill>
                  <a:srgbClr val="000000"/>
                </a:solidFill>
                <a:latin typeface="+mn-lt"/>
              </a:rPr>
              <a:t> IJCV 2012</a:t>
            </a:r>
            <a:endParaRPr lang="ko-KR" altLang="en-US" sz="1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0287" y="4676500"/>
            <a:ext cx="2069244" cy="1431227"/>
          </a:xfrm>
          <a:prstGeom prst="rect">
            <a:avLst/>
          </a:prstGeom>
        </p:spPr>
      </p:pic>
      <p:sp>
        <p:nvSpPr>
          <p:cNvPr id="26" name="직사각형 17"/>
          <p:cNvSpPr/>
          <p:nvPr/>
        </p:nvSpPr>
        <p:spPr>
          <a:xfrm>
            <a:off x="775890" y="6125332"/>
            <a:ext cx="1204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aseline="0" dirty="0" err="1" smtClean="0">
                <a:solidFill>
                  <a:srgbClr val="000000"/>
                </a:solidFill>
                <a:latin typeface="+mn-lt"/>
              </a:rPr>
              <a:t>Zheng</a:t>
            </a:r>
            <a:r>
              <a:rPr lang="en-US" altLang="ko-KR" sz="1400" baseline="0" dirty="0" smtClean="0">
                <a:solidFill>
                  <a:srgbClr val="000000"/>
                </a:solidFill>
                <a:latin typeface="+mn-lt"/>
              </a:rPr>
              <a:t> et al. </a:t>
            </a:r>
          </a:p>
          <a:p>
            <a:r>
              <a:rPr lang="en-US" altLang="ko-KR" sz="1400" baseline="0" dirty="0" smtClean="0">
                <a:solidFill>
                  <a:srgbClr val="000000"/>
                </a:solidFill>
                <a:latin typeface="+mn-lt"/>
              </a:rPr>
              <a:t>CVPR 2010</a:t>
            </a:r>
            <a:endParaRPr lang="ko-KR" altLang="en-US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7" name="직사각형 15"/>
          <p:cNvSpPr/>
          <p:nvPr/>
        </p:nvSpPr>
        <p:spPr>
          <a:xfrm>
            <a:off x="2694953" y="3501648"/>
            <a:ext cx="1207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aseline="0" dirty="0" smtClean="0">
                <a:solidFill>
                  <a:srgbClr val="000000"/>
                </a:solidFill>
                <a:latin typeface="+mn-lt"/>
              </a:rPr>
              <a:t>Zhang et al.</a:t>
            </a:r>
          </a:p>
          <a:p>
            <a:r>
              <a:rPr lang="en-US" altLang="ko-KR" sz="1400" baseline="0" dirty="0" smtClean="0">
                <a:solidFill>
                  <a:srgbClr val="000000"/>
                </a:solidFill>
                <a:latin typeface="+mn-lt"/>
              </a:rPr>
              <a:t>CVPR 2013</a:t>
            </a:r>
            <a:endParaRPr lang="ko-KR" altLang="en-US" sz="1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1437" y="2187812"/>
            <a:ext cx="1694446" cy="126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8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ORDWRAP" val="0"/>
  <p:tag name="DEFAULTWIDTH" val="348"/>
  <p:tag name="DEFAULTHEIGHT" val="250"/>
</p:tagLst>
</file>

<file path=ppt/theme/theme1.xml><?xml version="1.0" encoding="utf-8"?>
<a:theme xmlns:a="http://schemas.openxmlformats.org/drawingml/2006/main" name="1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Custom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00808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00808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FFFFFF"/>
      </a:accent3>
      <a:accent4>
        <a:srgbClr val="000000"/>
      </a:accent4>
      <a:accent5>
        <a:srgbClr val="B5C1D6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88719</TotalTime>
  <Words>1555</Words>
  <Application>Microsoft Macintosh PowerPoint</Application>
  <PresentationFormat>On-screen Show (4:3)</PresentationFormat>
  <Paragraphs>519</Paragraphs>
  <Slides>36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1_Edge</vt:lpstr>
      <vt:lpstr>Learning Graphs to Match</vt:lpstr>
      <vt:lpstr>Graph Matching in Vision </vt:lpstr>
      <vt:lpstr>Graph Matching </vt:lpstr>
      <vt:lpstr>Graph Matching </vt:lpstr>
      <vt:lpstr>Graph Matching </vt:lpstr>
      <vt:lpstr>Graph Matching </vt:lpstr>
      <vt:lpstr>Graph Matching </vt:lpstr>
      <vt:lpstr>Advances in Graph Matching </vt:lpstr>
      <vt:lpstr>Recent applications in Vision</vt:lpstr>
      <vt:lpstr>Motivation</vt:lpstr>
      <vt:lpstr>Our Approach</vt:lpstr>
      <vt:lpstr>What to Learn? : Previous Approaches</vt:lpstr>
      <vt:lpstr>What to Learn? : Generalization</vt:lpstr>
      <vt:lpstr>What to Learn? : Graph Model</vt:lpstr>
      <vt:lpstr>Parameterization</vt:lpstr>
      <vt:lpstr>Max-Margin Learning</vt:lpstr>
      <vt:lpstr>Graph Representation</vt:lpstr>
      <vt:lpstr>Graph Representation</vt:lpstr>
      <vt:lpstr>Graph Representation</vt:lpstr>
      <vt:lpstr>Graph Representation</vt:lpstr>
      <vt:lpstr>Max-Margin Learning</vt:lpstr>
      <vt:lpstr>Max-Margin Learning</vt:lpstr>
      <vt:lpstr>Experimental Evaluation</vt:lpstr>
      <vt:lpstr>Experiments: CMU House/Hotel</vt:lpstr>
      <vt:lpstr>Experiments: Object Classes</vt:lpstr>
      <vt:lpstr>Experiments: Object Classes</vt:lpstr>
      <vt:lpstr>Experiments: Object Classes</vt:lpstr>
      <vt:lpstr>Experiments: Object Classes</vt:lpstr>
      <vt:lpstr>Experiments: Object Classes</vt:lpstr>
      <vt:lpstr>Experiments: Object Classes</vt:lpstr>
      <vt:lpstr>Experiments: Object Classes</vt:lpstr>
      <vt:lpstr>Experiments: Object Classes</vt:lpstr>
      <vt:lpstr>Experiments: Object Classes</vt:lpstr>
      <vt:lpstr>Experiments: Object Classes</vt:lpstr>
      <vt:lpstr>Experiments: Object Classes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 Overby</dc:creator>
  <cp:lastModifiedBy>Minsu CHO</cp:lastModifiedBy>
  <cp:revision>2546</cp:revision>
  <cp:lastPrinted>2011-06-16T07:31:25Z</cp:lastPrinted>
  <dcterms:created xsi:type="dcterms:W3CDTF">2003-01-26T07:16:40Z</dcterms:created>
  <dcterms:modified xsi:type="dcterms:W3CDTF">2014-03-09T23:46:03Z</dcterms:modified>
</cp:coreProperties>
</file>