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s/slide28.xml" ContentType="application/vnd.openxmlformats-officedocument.presentationml.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embeddings/Microsoft_Equation29.bin" ContentType="application/vnd.openxmlformats-officedocument.oleObject"/>
  <Override PartName="/ppt/notesSlides/notesSlide32.xml" ContentType="application/vnd.openxmlformats-officedocument.presentationml.notesSlide+xml"/>
  <Override PartName="/ppt/slides/slide11.xml" ContentType="application/vnd.openxmlformats-officedocument.presentationml.slide+xml"/>
  <Override PartName="/ppt/slides/slide47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4.xml" ContentType="application/vnd.openxmlformats-officedocument.presentationml.slideLayout+xml"/>
  <Override PartName="/ppt/embeddings/Microsoft_Equation20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Default Extension="wmf" ContentType="image/x-wmf"/>
  <Override PartName="/ppt/embeddings/Microsoft_Equation12.bin" ContentType="application/vnd.openxmlformats-officedocument.oleObject"/>
  <Override PartName="/ppt/embeddings/Microsoft_Equation11.bin" ContentType="application/vnd.openxmlformats-officedocument.oleObject"/>
  <Override PartName="/ppt/handoutMasters/handoutMaster1.xml" ContentType="application/vnd.openxmlformats-officedocument.presentationml.handoutMaster+xml"/>
  <Override PartName="/ppt/notesSlides/notesSlide23.xml" ContentType="application/vnd.openxmlformats-officedocument.presentationml.notesSlide+xml"/>
  <Override PartName="/ppt/embeddings/Microsoft_Equation23.bin" ContentType="application/vnd.openxmlformats-officedocument.oleObject"/>
  <Override PartName="/ppt/tags/tag9.xml" ContentType="application/vnd.openxmlformats-officedocument.presentationml.tags+xml"/>
  <Default Extension="pict" ContentType="image/pict"/>
  <Override PartName="/ppt/notesSlides/notesSlide35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slides/slide33.xml" ContentType="application/vnd.openxmlformats-officedocument.presentationml.slide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tags/tag7.xml" ContentType="application/vnd.openxmlformats-officedocument.presentationml.tags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embeddings/Microsoft_Equation24.bin" ContentType="application/vnd.openxmlformats-officedocument.oleObject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tags/tag8.xml" ContentType="application/vnd.openxmlformats-officedocument.presentationml.tags+xml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Layouts/slideLayout19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embeddings/Microsoft_Equation28.bin" ContentType="application/vnd.openxmlformats-officedocument.oleObject"/>
  <Override PartName="/ppt/notesSlides/notesSlide25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slides/slide54.xml" ContentType="application/vnd.openxmlformats-officedocument.presentationml.slide+xml"/>
  <Override PartName="/ppt/tags/tag3.xml" ContentType="application/vnd.openxmlformats-officedocument.presentationml.tags+xml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embeddings/Microsoft_Equation33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embeddings/oleObject5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oleObject1.bin" ContentType="application/vnd.openxmlformats-officedocument.oleObject"/>
  <Override PartName="/ppt/embeddings/Microsoft_Equation10.bin" ContentType="application/vnd.openxmlformats-officedocument.oleObject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20.xml" ContentType="application/vnd.openxmlformats-officedocument.presentationml.slideLayout+xml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embeddings/Microsoft_Equation13.bin" ContentType="application/vnd.openxmlformats-officedocument.oleObject"/>
  <Override PartName="/ppt/presentation.xml" ContentType="application/vnd.openxmlformats-officedocument.presentationml.presentation.main+xml"/>
  <Override PartName="/ppt/embeddings/oleObject12.bin" ContentType="application/vnd.openxmlformats-officedocument.oleObject"/>
  <Default Extension="jpeg" ContentType="image/jpeg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embeddings/Microsoft_Equation27.bin" ContentType="application/vnd.openxmlformats-officedocument.oleObject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32.bin" ContentType="application/vnd.openxmlformats-officedocument.oleObject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embeddings/oleObject16.bin" ContentType="application/vnd.openxmlformats-officedocument.oleObject"/>
  <Override PartName="/ppt/embeddings/Microsoft_Equation8.bin" ContentType="application/vnd.openxmlformats-officedocument.oleObject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embeddings/Microsoft_Equation19.bin" ContentType="application/vnd.openxmlformats-officedocument.oleObject"/>
  <Override PartName="/ppt/notesSlides/notesSlide41.xml" ContentType="application/vnd.openxmlformats-officedocument.presentationml.notesSlide+xml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6.xml" ContentType="application/vnd.openxmlformats-officedocument.presentationml.notesSlide+xml"/>
  <Override PartName="/ppt/embeddings/Microsoft_Equation18.bin" ContentType="application/vnd.openxmlformats-officedocument.oleObject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0.bin" ContentType="application/vnd.openxmlformats-officedocument.oleObject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embeddings/oleObject15.bin" ContentType="application/vnd.openxmlformats-officedocument.oleObject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embeddings/Microsoft_Equation30.bin" ContentType="application/vnd.openxmlformats-officedocument.oleObject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9.xml" ContentType="application/vnd.openxmlformats-officedocument.presentationml.notesSlide+xml"/>
  <Override PartName="/ppt/tags/tag6.xml" ContentType="application/vnd.openxmlformats-officedocument.presentationml.tags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slides/slide4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34.xml" ContentType="application/vnd.openxmlformats-officedocument.presentationml.notesSlide+xml"/>
  <Override PartName="/ppt/embeddings/Microsoft_Equation3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0.xml" ContentType="application/vnd.openxmlformats-officedocument.presentationml.slide+xml"/>
  <Override PartName="/ppt/embeddings/Microsoft_Equation25.bin" ContentType="application/vnd.openxmlformats-officedocument.oleObject"/>
  <Override PartName="/ppt/notesSlides/notesSlide29.xml" ContentType="application/vnd.openxmlformats-officedocument.presentationml.notesSlide+xml"/>
  <Override PartName="/ppt/embeddings/Microsoft_Equation14.bin" ContentType="application/vnd.openxmlformats-officedocument.oleObject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embeddings/Microsoft_Equation2.bin" ContentType="application/vnd.openxmlformats-officedocument.oleObject"/>
  <Override PartName="/ppt/embeddings/Microsoft_Equation26.bin" ContentType="application/vnd.openxmlformats-officedocument.oleObject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Equation31.bin" ContentType="application/vnd.openxmlformats-officedocument.oleObject"/>
  <Override PartName="/ppt/notesSlides/notesSlide33.xml" ContentType="application/vnd.openxmlformats-officedocument.presentationml.notesSlide+xml"/>
  <Override PartName="/ppt/embeddings/oleObject14.bin" ContentType="application/vnd.openxmlformats-officedocument.oleObject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embeddings/Microsoft_Equation6.bin" ContentType="application/vnd.openxmlformats-officedocument.oleObject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embeddings/Microsoft_Equation17.bin" ContentType="application/vnd.openxmlformats-officedocument.oleObject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3" r:id="rId1"/>
    <p:sldMasterId id="2147483654" r:id="rId2"/>
  </p:sldMasterIdLst>
  <p:notesMasterIdLst>
    <p:notesMasterId r:id="rId59"/>
  </p:notesMasterIdLst>
  <p:handoutMasterIdLst>
    <p:handoutMasterId r:id="rId60"/>
  </p:handoutMasterIdLst>
  <p:sldIdLst>
    <p:sldId id="2006" r:id="rId3"/>
    <p:sldId id="2390" r:id="rId4"/>
    <p:sldId id="2388" r:id="rId5"/>
    <p:sldId id="2391" r:id="rId6"/>
    <p:sldId id="2392" r:id="rId7"/>
    <p:sldId id="1994" r:id="rId8"/>
    <p:sldId id="2395" r:id="rId9"/>
    <p:sldId id="2352" r:id="rId10"/>
    <p:sldId id="2322" r:id="rId11"/>
    <p:sldId id="2323" r:id="rId12"/>
    <p:sldId id="2324" r:id="rId13"/>
    <p:sldId id="2325" r:id="rId14"/>
    <p:sldId id="2326" r:id="rId15"/>
    <p:sldId id="2327" r:id="rId16"/>
    <p:sldId id="2328" r:id="rId17"/>
    <p:sldId id="2353" r:id="rId18"/>
    <p:sldId id="2296" r:id="rId19"/>
    <p:sldId id="2299" r:id="rId20"/>
    <p:sldId id="2297" r:id="rId21"/>
    <p:sldId id="2300" r:id="rId22"/>
    <p:sldId id="2301" r:id="rId23"/>
    <p:sldId id="2302" r:id="rId24"/>
    <p:sldId id="2303" r:id="rId25"/>
    <p:sldId id="2304" r:id="rId26"/>
    <p:sldId id="2305" r:id="rId27"/>
    <p:sldId id="2306" r:id="rId28"/>
    <p:sldId id="2307" r:id="rId29"/>
    <p:sldId id="2308" r:id="rId30"/>
    <p:sldId id="2309" r:id="rId31"/>
    <p:sldId id="2310" r:id="rId32"/>
    <p:sldId id="2311" r:id="rId33"/>
    <p:sldId id="2312" r:id="rId34"/>
    <p:sldId id="2313" r:id="rId35"/>
    <p:sldId id="2316" r:id="rId36"/>
    <p:sldId id="2317" r:id="rId37"/>
    <p:sldId id="2314" r:id="rId38"/>
    <p:sldId id="2315" r:id="rId39"/>
    <p:sldId id="2362" r:id="rId40"/>
    <p:sldId id="2318" r:id="rId41"/>
    <p:sldId id="2319" r:id="rId42"/>
    <p:sldId id="2393" r:id="rId43"/>
    <p:sldId id="2394" r:id="rId44"/>
    <p:sldId id="2320" r:id="rId45"/>
    <p:sldId id="2358" r:id="rId46"/>
    <p:sldId id="2359" r:id="rId47"/>
    <p:sldId id="2357" r:id="rId48"/>
    <p:sldId id="2354" r:id="rId49"/>
    <p:sldId id="2355" r:id="rId50"/>
    <p:sldId id="2360" r:id="rId51"/>
    <p:sldId id="2361" r:id="rId52"/>
    <p:sldId id="2363" r:id="rId53"/>
    <p:sldId id="2387" r:id="rId54"/>
    <p:sldId id="2383" r:id="rId55"/>
    <p:sldId id="2384" r:id="rId56"/>
    <p:sldId id="2385" r:id="rId57"/>
    <p:sldId id="2386" r:id="rId58"/>
  </p:sldIdLst>
  <p:sldSz cx="9144000" cy="6858000" type="screen4x3"/>
  <p:notesSz cx="9601200" cy="7315200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scaleToFitPaper="1" frameSlides="1"/>
  <p:showPr showNarration="1" useTimings="0">
    <p:present/>
    <p:sldAll/>
    <p:penClr>
      <a:schemeClr val="tx1"/>
    </p:penClr>
  </p:showPr>
  <p:clrMru>
    <a:srgbClr val="FF0000"/>
    <a:srgbClr val="009900"/>
    <a:srgbClr val="05FB17"/>
    <a:srgbClr val="0000CC"/>
    <a:srgbClr val="777777"/>
    <a:srgbClr val="FBFBFB"/>
    <a:srgbClr val="F5F5F5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0" autoAdjust="0"/>
    <p:restoredTop sz="93031" autoAdjust="0"/>
  </p:normalViewPr>
  <p:slideViewPr>
    <p:cSldViewPr snapToGrid="0">
      <p:cViewPr>
        <p:scale>
          <a:sx n="100" d="100"/>
          <a:sy n="100" d="100"/>
        </p:scale>
        <p:origin x="-1096" y="-208"/>
      </p:cViewPr>
      <p:guideLst>
        <p:guide orient="horz" pos="2397"/>
        <p:guide pos="2865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648"/>
    </p:cViewPr>
  </p:sorterViewPr>
  <p:notesViewPr>
    <p:cSldViewPr snapToGrid="0">
      <p:cViewPr varScale="1">
        <p:scale>
          <a:sx n="70" d="100"/>
          <a:sy n="70" d="100"/>
        </p:scale>
        <p:origin x="-566" y="-62"/>
      </p:cViewPr>
      <p:guideLst>
        <p:guide orient="horz" pos="2303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viewProps" Target="viewProps.xml"/><Relationship Id="rId60" Type="http://schemas.openxmlformats.org/officeDocument/2006/relationships/handoutMaster" Target="handoutMasters/handoutMaster1.xml"/><Relationship Id="rId39" Type="http://schemas.openxmlformats.org/officeDocument/2006/relationships/slide" Target="slides/slide37.xml"/><Relationship Id="rId7" Type="http://schemas.openxmlformats.org/officeDocument/2006/relationships/slide" Target="slides/slide5.xml"/><Relationship Id="rId43" Type="http://schemas.openxmlformats.org/officeDocument/2006/relationships/slide" Target="slides/slide41.xml"/><Relationship Id="rId25" Type="http://schemas.openxmlformats.org/officeDocument/2006/relationships/slide" Target="slides/slide23.xml"/><Relationship Id="rId10" Type="http://schemas.openxmlformats.org/officeDocument/2006/relationships/slide" Target="slides/slide8.xml"/><Relationship Id="rId50" Type="http://schemas.openxmlformats.org/officeDocument/2006/relationships/slide" Target="slides/slide48.xml"/><Relationship Id="rId63" Type="http://schemas.openxmlformats.org/officeDocument/2006/relationships/presProps" Target="presProps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slide" Target="slides/slide43.xml"/><Relationship Id="rId58" Type="http://schemas.openxmlformats.org/officeDocument/2006/relationships/slide" Target="slides/slide56.xml"/><Relationship Id="rId42" Type="http://schemas.openxmlformats.org/officeDocument/2006/relationships/slide" Target="slides/slide40.xml"/><Relationship Id="rId6" Type="http://schemas.openxmlformats.org/officeDocument/2006/relationships/slide" Target="slides/slide4.xml"/><Relationship Id="rId49" Type="http://schemas.openxmlformats.org/officeDocument/2006/relationships/slide" Target="slides/slide47.xml"/><Relationship Id="rId44" Type="http://schemas.openxmlformats.org/officeDocument/2006/relationships/slide" Target="slides/slide42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4.xml"/><Relationship Id="rId57" Type="http://schemas.openxmlformats.org/officeDocument/2006/relationships/slide" Target="slides/slide55.xml"/><Relationship Id="rId59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51" Type="http://schemas.openxmlformats.org/officeDocument/2006/relationships/slide" Target="slides/slide49.xml"/><Relationship Id="rId55" Type="http://schemas.openxmlformats.org/officeDocument/2006/relationships/slide" Target="slides/slide5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40" Type="http://schemas.openxmlformats.org/officeDocument/2006/relationships/slide" Target="slides/slide38.xml"/><Relationship Id="rId62" Type="http://schemas.openxmlformats.org/officeDocument/2006/relationships/tags" Target="tags/tag1.xml"/><Relationship Id="rId66" Type="http://schemas.openxmlformats.org/officeDocument/2006/relationships/tableStyles" Target="tableStyles.xml"/><Relationship Id="rId36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47" Type="http://schemas.openxmlformats.org/officeDocument/2006/relationships/slide" Target="slides/slide45.xml"/><Relationship Id="rId56" Type="http://schemas.openxmlformats.org/officeDocument/2006/relationships/slide" Target="slides/slide54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2" Type="http://schemas.openxmlformats.org/officeDocument/2006/relationships/slide" Target="slides/slide50.xml"/><Relationship Id="rId65" Type="http://schemas.openxmlformats.org/officeDocument/2006/relationships/theme" Target="theme/theme1.xml"/><Relationship Id="rId54" Type="http://schemas.openxmlformats.org/officeDocument/2006/relationships/slide" Target="slides/slide52.xml"/><Relationship Id="rId12" Type="http://schemas.openxmlformats.org/officeDocument/2006/relationships/slide" Target="slides/slide10.xml"/><Relationship Id="rId3" Type="http://schemas.openxmlformats.org/officeDocument/2006/relationships/slide" Target="slides/slide1.xml"/><Relationship Id="rId23" Type="http://schemas.openxmlformats.org/officeDocument/2006/relationships/slide" Target="slides/slide21.xml"/><Relationship Id="rId61" Type="http://schemas.openxmlformats.org/officeDocument/2006/relationships/printerSettings" Target="printerSettings/printerSettings1.bin"/><Relationship Id="rId53" Type="http://schemas.openxmlformats.org/officeDocument/2006/relationships/slide" Target="slides/slide51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slide" Target="slides/slide3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2" Type="http://schemas.openxmlformats.org/officeDocument/2006/relationships/slide" Target="slides/slide20.xml"/><Relationship Id="rId2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ict"/><Relationship Id="rId5" Type="http://schemas.openxmlformats.org/officeDocument/2006/relationships/image" Target="../media/image26.pict"/><Relationship Id="rId7" Type="http://schemas.openxmlformats.org/officeDocument/2006/relationships/image" Target="../media/image28.pict"/><Relationship Id="rId1" Type="http://schemas.openxmlformats.org/officeDocument/2006/relationships/image" Target="../media/image22.wmf"/><Relationship Id="rId2" Type="http://schemas.openxmlformats.org/officeDocument/2006/relationships/image" Target="../media/image23.pict"/><Relationship Id="rId3" Type="http://schemas.openxmlformats.org/officeDocument/2006/relationships/image" Target="../media/image24.pict"/><Relationship Id="rId6" Type="http://schemas.openxmlformats.org/officeDocument/2006/relationships/image" Target="../media/image27.pict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ict"/><Relationship Id="rId3" Type="http://schemas.openxmlformats.org/officeDocument/2006/relationships/image" Target="../media/image62.pict"/><Relationship Id="rId1" Type="http://schemas.openxmlformats.org/officeDocument/2006/relationships/image" Target="../media/image60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1" Type="http://schemas.openxmlformats.org/officeDocument/2006/relationships/image" Target="../media/image63.png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ict"/><Relationship Id="rId5" Type="http://schemas.openxmlformats.org/officeDocument/2006/relationships/image" Target="../media/image70.pict"/><Relationship Id="rId7" Type="http://schemas.openxmlformats.org/officeDocument/2006/relationships/image" Target="../media/image72.pict"/><Relationship Id="rId1" Type="http://schemas.openxmlformats.org/officeDocument/2006/relationships/image" Target="../media/image66.pict"/><Relationship Id="rId2" Type="http://schemas.openxmlformats.org/officeDocument/2006/relationships/image" Target="../media/image67.pict"/><Relationship Id="rId3" Type="http://schemas.openxmlformats.org/officeDocument/2006/relationships/image" Target="../media/image68.pict"/><Relationship Id="rId6" Type="http://schemas.openxmlformats.org/officeDocument/2006/relationships/image" Target="../media/image71.pict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ict"/><Relationship Id="rId3" Type="http://schemas.openxmlformats.org/officeDocument/2006/relationships/image" Target="../media/image75.wmf"/><Relationship Id="rId1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ict"/><Relationship Id="rId3" Type="http://schemas.openxmlformats.org/officeDocument/2006/relationships/image" Target="../media/image78.pict"/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3" Type="http://schemas.openxmlformats.org/officeDocument/2006/relationships/image" Target="../media/image80.wmf"/><Relationship Id="rId1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58D6650A-DE24-274C-80D8-4F865E9B4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9187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AF34C7F3-5961-4043-A6D8-A50F0D52D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22815-4F9C-A149-9A4F-0C050CACF4C9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7688"/>
            <a:ext cx="3659188" cy="27447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2475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03076-A5AB-4C30-85DE-01741E0DC11E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823" y="3459481"/>
            <a:ext cx="7067550" cy="333629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92894-9293-4E37-93EC-2FD05521EB6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823" y="3459481"/>
            <a:ext cx="7067550" cy="333629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59EF5-9E93-419A-AACC-58295598FE3C}" type="slidenum">
              <a:rPr lang="en-US"/>
              <a:pPr/>
              <a:t>17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Let’s first examine perspective projection.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DA983-2CF1-440A-949E-C99642F562AA}" type="slidenum">
              <a:rPr lang="en-US"/>
              <a:pPr/>
              <a:t>18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875FA-2D5D-414A-87E9-53758FB2A5BA}" type="slidenum">
              <a:rPr lang="en-US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D6422-26D9-4E6F-87F3-17C83EE70494}" type="slidenum">
              <a:rPr lang="en-US"/>
              <a:pPr/>
              <a:t>20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FE7DA-FC1B-40AB-8DF9-59CE028D4A49}" type="slidenum">
              <a:rPr lang="en-US"/>
              <a:pPr/>
              <a:t>21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6B4DA-A50B-4B0B-8776-6A9424FC4ECA}" type="slidenum">
              <a:rPr lang="en-US"/>
              <a:pPr/>
              <a:t>22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B431C-8807-4794-96F6-07B6679EEF0E}" type="slidenum">
              <a:rPr lang="en-US"/>
              <a:pPr/>
              <a:t>23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5A0E5-827F-4318-B65A-597F85355DE7}" type="slidenum">
              <a:rPr lang="en-US"/>
              <a:pPr/>
              <a:t>24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9C5BC-C56F-1A47-9164-150EFE3AFF87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0CF0F-9534-4E59-9DA4-0171CF28E702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CCAB4-C737-4EF0-A76B-31858448EDAB}" type="slidenum">
              <a:rPr lang="en-US"/>
              <a:pPr/>
              <a:t>26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CF088-873A-4A0F-BF82-0BE23207DCF9}" type="slidenum">
              <a:rPr lang="en-US"/>
              <a:pPr/>
              <a:t>27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61CC8-9767-474C-BD4F-0A1DAD122F33}" type="slidenum">
              <a:rPr lang="en-US"/>
              <a:pPr/>
              <a:t>28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0188A-3A4A-4BA5-B0DE-C7C2E466C0BA}" type="slidenum">
              <a:rPr lang="en-US"/>
              <a:pPr/>
              <a:t>29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8512A-866B-4B6C-8768-FFFDD974C59C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3133B-681F-40E3-A0B1-D65062555A68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Start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recapp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AC86B-F710-49BA-8565-DC635A91C904}" type="slidenum">
              <a:rPr lang="en-US"/>
              <a:pPr/>
              <a:t>32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Camera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real </a:t>
            </a:r>
            <a:r>
              <a:rPr lang="fr-FR" baseline="0" dirty="0" err="1" smtClean="0"/>
              <a:t>device</a:t>
            </a:r>
            <a:r>
              <a:rPr lang="fr-FR" baseline="0" dirty="0" smtClean="0"/>
              <a:t>. 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62896-D28C-465F-B99D-F91F20220B34}" type="slidenum">
              <a:rPr lang="en-US"/>
              <a:pPr/>
              <a:t>33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3F9CF-811A-4E00-BCD2-1B190C4345D0}" type="slidenum">
              <a:rPr lang="en-US"/>
              <a:pPr/>
              <a:t>34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92894-9293-4E37-93EC-2FD05521EB6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823" y="3459481"/>
            <a:ext cx="7067550" cy="333629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58B32-A797-41D0-982F-D2C2CF6FDE4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C7D5E-20D3-40FE-9BBF-48D623B872EB}" type="slidenum">
              <a:rPr lang="en-US"/>
              <a:pPr/>
              <a:t>36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771FF-B01B-490D-8CFC-BBE91B2C1E8B}" type="slidenum">
              <a:rPr lang="en-US"/>
              <a:pPr/>
              <a:t>37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EA41-489F-4886-A071-D2C106C3043A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A753F-A714-487F-944D-E2B7A5D46A4F}" type="slidenum">
              <a:rPr lang="en-US"/>
              <a:pPr/>
              <a:t>40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860EF-6BF0-49E6-987E-B8E363C0DE42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860EF-6BF0-49E6-987E-B8E363C0DE42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860EF-6BF0-49E6-987E-B8E363C0DE42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C8F3F-7DB4-45D9-85E6-CB19CE2BD5D5}" type="slidenum">
              <a:rPr lang="en-US"/>
              <a:pPr/>
              <a:t>46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C8F3F-7DB4-45D9-85E6-CB19CE2BD5D5}" type="slidenum">
              <a:rPr lang="en-US"/>
              <a:pPr/>
              <a:t>50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92894-9293-4E37-93EC-2FD05521EB6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823" y="3459481"/>
            <a:ext cx="7067550" cy="333629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03076-A5AB-4C30-85DE-01741E0DC11E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823" y="3459481"/>
            <a:ext cx="7067550" cy="333629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C8F3F-7DB4-45D9-85E6-CB19CE2BD5D5}" type="slidenum">
              <a:rPr lang="en-US"/>
              <a:pPr/>
              <a:t>52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1F577-4D6D-45ED-8653-0D43B1DE76A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5755" y="546101"/>
            <a:ext cx="6374130" cy="2731770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823" y="3459481"/>
            <a:ext cx="7067550" cy="333629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EBE1C-8B82-4004-83A9-5D31604FBC40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5755" y="546101"/>
            <a:ext cx="6374130" cy="2731770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823" y="3459481"/>
            <a:ext cx="7067550" cy="333629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A868E-E930-42C8-90F4-F0EE7FBAD5D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5755" y="546101"/>
            <a:ext cx="6374130" cy="2731770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823" y="3459481"/>
            <a:ext cx="7067550" cy="333629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BCB68-C10E-4050-B240-5DA721AAABC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5755" y="546101"/>
            <a:ext cx="6374130" cy="273177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823" y="3459481"/>
            <a:ext cx="7067550" cy="333629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128DF-B350-4CBC-BA93-C37240C38B18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5755" y="546101"/>
            <a:ext cx="6374130" cy="2731770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823" y="3459481"/>
            <a:ext cx="7067550" cy="333629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038" y="568325"/>
            <a:ext cx="194945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8325"/>
            <a:ext cx="5699125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CA0B86A4-ABC1-3446-B072-AA811415E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4038600" cy="5562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4287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6588"/>
            <a:ext cx="3824288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09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0975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xStyles>
    <p:titleStyle>
      <a:lvl1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2pPr>
      <a:lvl3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3pPr>
      <a:lvl4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4pPr>
      <a:lvl5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5pPr>
      <a:lvl6pPr marL="4572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6pPr>
      <a:lvl7pPr marL="9144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7pPr>
      <a:lvl8pPr marL="13716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8pPr>
      <a:lvl9pPr marL="18288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9pPr>
    </p:titleStyle>
    <p:bodyStyle>
      <a:lvl1pPr marL="382588" indent="-287338" algn="l" defTabSz="414338" rtl="0" eaLnBrk="0" fontAlgn="base" hangingPunct="0">
        <a:spcBef>
          <a:spcPct val="0"/>
        </a:spcBef>
        <a:spcAft>
          <a:spcPts val="1213"/>
        </a:spcAft>
        <a:buClr>
          <a:srgbClr val="000000"/>
        </a:buClr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74700" indent="-257175" algn="l" defTabSz="414338" rtl="0" eaLnBrk="0" fontAlgn="base" hangingPunct="0">
        <a:spcBef>
          <a:spcPct val="0"/>
        </a:spcBef>
        <a:spcAft>
          <a:spcPts val="950"/>
        </a:spcAft>
        <a:buClr>
          <a:srgbClr val="000000"/>
        </a:buClr>
        <a:buChar char="•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66813" indent="-193675" algn="l" defTabSz="414338" rtl="0" eaLnBrk="0" fontAlgn="base" hangingPunct="0">
        <a:spcBef>
          <a:spcPct val="0"/>
        </a:spcBef>
        <a:spcAft>
          <a:spcPts val="700"/>
        </a:spcAft>
        <a:buClr>
          <a:srgbClr val="000000"/>
        </a:buClr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58925" indent="-187325" algn="l" defTabSz="414338" rtl="0" eaLnBrk="0" fontAlgn="base" hangingPunct="0">
        <a:spcBef>
          <a:spcPct val="0"/>
        </a:spcBef>
        <a:spcAft>
          <a:spcPts val="43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949450" indent="-187325" algn="l" defTabSz="414338" rtl="0" eaLnBrk="0" fontAlgn="base" hangingPunct="0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4066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8638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3210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7782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this is a test this is a test this is a test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12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00CC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&gt;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5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.ens.fr/willow/teaching/recvis11/" TargetMode="Externa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Relationship Id="rId5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4.bin"/><Relationship Id="rId4" Type="http://schemas.openxmlformats.org/officeDocument/2006/relationships/image" Target="../media/image29.png"/><Relationship Id="rId10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1.bin"/><Relationship Id="rId7" Type="http://schemas.openxmlformats.org/officeDocument/2006/relationships/oleObject" Target="../embeddings/Microsoft_Equation3.bin"/><Relationship Id="rId11" Type="http://schemas.openxmlformats.org/officeDocument/2006/relationships/oleObject" Target="../embeddings/Microsoft_Equation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Relationship Id="rId9" Type="http://schemas.openxmlformats.org/officeDocument/2006/relationships/oleObject" Target="../embeddings/Microsoft_Equation5.bin"/><Relationship Id="rId3" Type="http://schemas.openxmlformats.org/officeDocument/2006/relationships/notesSlide" Target="../notesSlides/notesSlide16.xml"/><Relationship Id="rId6" Type="http://schemas.openxmlformats.org/officeDocument/2006/relationships/oleObject" Target="../embeddings/Microsoft_Equation2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7.xml"/><Relationship Id="rId5" Type="http://schemas.openxmlformats.org/officeDocument/2006/relationships/oleObject" Target="../embeddings/Microsoft_Equation8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8.xml"/><Relationship Id="rId5" Type="http://schemas.openxmlformats.org/officeDocument/2006/relationships/oleObject" Target="../embeddings/Microsoft_Equation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22.xml"/><Relationship Id="rId5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2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jpeg"/><Relationship Id="rId5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<Relationship Id="rId5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.ens.fr/willow/teaching/recvis11/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<Relationship Id="rId6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1.bin"/><Relationship Id="rId4" Type="http://schemas.openxmlformats.org/officeDocument/2006/relationships/image" Target="../media/image5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7.xml"/><Relationship Id="rId5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3.bin"/><Relationship Id="rId4" Type="http://schemas.openxmlformats.org/officeDocument/2006/relationships/image" Target="../media/image5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8.xml"/><Relationship Id="rId5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1.bin"/><Relationship Id="rId4" Type="http://schemas.openxmlformats.org/officeDocument/2006/relationships/image" Target="../media/image5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30.xml"/><Relationship Id="rId5" Type="http://schemas.openxmlformats.org/officeDocument/2006/relationships/oleObject" Target="../embeddings/Microsoft_Equation10.bin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3.bin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31.xml"/><Relationship Id="rId5" Type="http://schemas.openxmlformats.org/officeDocument/2006/relationships/oleObject" Target="../embeddings/Microsoft_Equation12.bin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7.bin"/><Relationship Id="rId4" Type="http://schemas.openxmlformats.org/officeDocument/2006/relationships/oleObject" Target="../embeddings/oleObject15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32.xml"/><Relationship Id="rId5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9.bin"/><Relationship Id="rId4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6.bin"/><Relationship Id="rId7" Type="http://schemas.openxmlformats.org/officeDocument/2006/relationships/oleObject" Target="../embeddings/Microsoft_Equation1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7.xml"/><Relationship Id="rId9" Type="http://schemas.openxmlformats.org/officeDocument/2006/relationships/oleObject" Target="../embeddings/Microsoft_Equation20.bin"/><Relationship Id="rId3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7.bin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3.bin"/><Relationship Id="rId4" Type="http://schemas.openxmlformats.org/officeDocument/2006/relationships/oleObject" Target="../embeddings/Microsoft_Equation21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3.xml"/><Relationship Id="rId5" Type="http://schemas.openxmlformats.org/officeDocument/2006/relationships/oleObject" Target="../embeddings/Microsoft_Equation2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5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35.xml"/><Relationship Id="rId5" Type="http://schemas.openxmlformats.org/officeDocument/2006/relationships/oleObject" Target="../embeddings/Microsoft_Equation26.bin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9.bin"/><Relationship Id="rId4" Type="http://schemas.openxmlformats.org/officeDocument/2006/relationships/oleObject" Target="../embeddings/Microsoft_Equation27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36.xml"/><Relationship Id="rId5" Type="http://schemas.openxmlformats.org/officeDocument/2006/relationships/oleObject" Target="../embeddings/Microsoft_Equation28.bin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32.bin"/><Relationship Id="rId4" Type="http://schemas.openxmlformats.org/officeDocument/2006/relationships/oleObject" Target="../embeddings/Microsoft_Equation30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37.xml"/><Relationship Id="rId5" Type="http://schemas.openxmlformats.org/officeDocument/2006/relationships/oleObject" Target="../embeddings/Microsoft_Equation31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7.xml"/><Relationship Id="rId3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image" Target="../media/image86.png"/><Relationship Id="rId4" Type="http://schemas.openxmlformats.org/officeDocument/2006/relationships/image" Target="../media/image85.pn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17.xml"/><Relationship Id="rId5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3" Type="http://schemas.openxmlformats.org/officeDocument/2006/relationships/oleObject" Target="../embeddings/Microsoft_Equation33.bin"/><Relationship Id="rId1" Type="http://schemas.openxmlformats.org/officeDocument/2006/relationships/vmlDrawing" Target="../drawings/vmlDrawing18.v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di.ens.fr/sierra/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di.ens.fr/willow/" TargetMode="External"/><Relationship Id="rId3" Type="http://schemas.openxmlformats.org/officeDocument/2006/relationships/hyperlink" Target="http://lear.inrialpes.fr/" TargetMode="Externa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7.xml"/><Relationship Id="rId3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image" Target="../media/image86.png"/><Relationship Id="rId4" Type="http://schemas.openxmlformats.org/officeDocument/2006/relationships/image" Target="../media/image85.png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17.xml"/><Relationship Id="rId5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7.xml"/><Relationship Id="rId3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34.bin"/><Relationship Id="rId4" Type="http://schemas.openxmlformats.org/officeDocument/2006/relationships/image" Target="../media/image90.png"/><Relationship Id="rId1" Type="http://schemas.openxmlformats.org/officeDocument/2006/relationships/vmlDrawing" Target="../drawings/vmlDrawing19.vml"/><Relationship Id="rId2" Type="http://schemas.openxmlformats.org/officeDocument/2006/relationships/tags" Target="../tags/tag9.xml"/><Relationship Id="rId3" Type="http://schemas.openxmlformats.org/officeDocument/2006/relationships/slideLayout" Target="../slideLayouts/slideLayout17.xml"/><Relationship Id="rId5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3" y="1798638"/>
            <a:ext cx="8869362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Instance-level recognition I. -</a:t>
            </a:r>
            <a:br>
              <a:rPr lang="en-US" sz="3600" dirty="0" smtClean="0">
                <a:solidFill>
                  <a:srgbClr val="0000CC"/>
                </a:solidFill>
              </a:rPr>
            </a:br>
            <a:r>
              <a:rPr lang="en-US" sz="3600" dirty="0" smtClean="0">
                <a:solidFill>
                  <a:srgbClr val="0000CC"/>
                </a:solidFill>
              </a:rPr>
              <a:t>Camera geometry and image alignment</a:t>
            </a:r>
            <a:endParaRPr lang="en-GB" sz="3600" dirty="0" smtClean="0">
              <a:solidFill>
                <a:srgbClr val="0000C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98838"/>
            <a:ext cx="9144000" cy="1019175"/>
          </a:xfrm>
        </p:spPr>
        <p:txBody>
          <a:bodyPr/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Josef </a:t>
            </a:r>
            <a:r>
              <a:rPr lang="en-US" sz="3200" dirty="0" err="1">
                <a:solidFill>
                  <a:schemeClr val="tx1"/>
                </a:solidFill>
              </a:rPr>
              <a:t>Sivic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err="1">
                <a:solidFill>
                  <a:schemeClr val="tx1"/>
                </a:solidFill>
              </a:rPr>
              <a:t>www.di.ens.fr</a:t>
            </a:r>
            <a:r>
              <a:rPr lang="en-US" dirty="0">
                <a:solidFill>
                  <a:schemeClr val="tx1"/>
                </a:solidFill>
              </a:rPr>
              <a:t>/~josef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INRIA, </a:t>
            </a:r>
            <a:r>
              <a:rPr lang="en-US" dirty="0">
                <a:solidFill>
                  <a:schemeClr val="tx1"/>
                </a:solidFill>
              </a:rPr>
              <a:t>WILLOW, ENS/INRIA/CNRS UMR 8548</a:t>
            </a:r>
          </a:p>
          <a:p>
            <a:pPr marL="457200" indent="-457200"/>
            <a:r>
              <a:rPr lang="en-US" dirty="0" err="1">
                <a:solidFill>
                  <a:schemeClr val="tx1"/>
                </a:solidFill>
              </a:rPr>
              <a:t>Laboratoire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d’Informatique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Ecole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Normale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Supérieure</a:t>
            </a:r>
            <a:r>
              <a:rPr lang="en-US" dirty="0">
                <a:solidFill>
                  <a:schemeClr val="tx1"/>
                </a:solidFill>
              </a:rPr>
              <a:t>, Paris</a:t>
            </a:r>
          </a:p>
          <a:p>
            <a:pPr marL="457200" indent="-457200"/>
            <a:endParaRPr lang="en-GB" dirty="0">
              <a:solidFill>
                <a:schemeClr val="tx1"/>
              </a:solidFill>
            </a:endParaRPr>
          </a:p>
          <a:p>
            <a:pPr marL="457200" indent="-457200"/>
            <a:r>
              <a:rPr lang="en-GB" sz="2000" dirty="0">
                <a:solidFill>
                  <a:schemeClr val="tx1"/>
                </a:solidFill>
              </a:rPr>
              <a:t>With slides from:</a:t>
            </a:r>
            <a:r>
              <a:rPr lang="en-GB" sz="2000" dirty="0" smtClean="0">
                <a:solidFill>
                  <a:schemeClr val="tx1"/>
                </a:solidFill>
              </a:rPr>
              <a:t> S</a:t>
            </a:r>
            <a:r>
              <a:rPr lang="en-GB" sz="2000" dirty="0" smtClean="0">
                <a:solidFill>
                  <a:schemeClr val="tx1"/>
                </a:solidFill>
              </a:rPr>
              <a:t>. </a:t>
            </a:r>
            <a:r>
              <a:rPr lang="en-GB" sz="2000" dirty="0" err="1" smtClean="0">
                <a:solidFill>
                  <a:schemeClr val="tx1"/>
                </a:solidFill>
              </a:rPr>
              <a:t>Lazebnik</a:t>
            </a:r>
            <a:r>
              <a:rPr lang="en-GB" sz="2000" dirty="0" smtClean="0">
                <a:solidFill>
                  <a:schemeClr val="tx1"/>
                </a:solidFill>
              </a:rPr>
              <a:t>,</a:t>
            </a:r>
            <a:r>
              <a:rPr lang="en-GB" sz="2000" dirty="0" smtClean="0">
                <a:solidFill>
                  <a:schemeClr val="tx1"/>
                </a:solidFill>
              </a:rPr>
              <a:t> J</a:t>
            </a:r>
            <a:r>
              <a:rPr lang="en-GB" sz="2000" dirty="0" smtClean="0">
                <a:solidFill>
                  <a:schemeClr val="tx1"/>
                </a:solidFill>
              </a:rPr>
              <a:t>. Ponce,</a:t>
            </a:r>
            <a:r>
              <a:rPr lang="en-GB" sz="2000" dirty="0" smtClean="0">
                <a:solidFill>
                  <a:schemeClr val="tx1"/>
                </a:solidFill>
              </a:rPr>
              <a:t> and A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Zisserman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4765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chemeClr val="tx1"/>
                </a:solidFill>
              </a:rPr>
              <a:t>Reconnaissance d’objets et vision artificielle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</p:spPr>
      </p:pic>
      <p:pic>
        <p:nvPicPr>
          <p:cNvPr id="493571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</p:spPr>
      </p:pic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sp>
        <p:nvSpPr>
          <p:cNvPr id="493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/>
                </a:solidFill>
              </a:rPr>
              <a:t>Extract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</p:spPr>
      </p:pic>
      <p:pic>
        <p:nvPicPr>
          <p:cNvPr id="495619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</p:spPr>
      </p:pic>
      <p:sp>
        <p:nvSpPr>
          <p:cNvPr id="495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/>
                </a:solidFill>
              </a:rPr>
              <a:t>Extract features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Compute </a:t>
            </a:r>
            <a:r>
              <a:rPr lang="en-US" i="1" dirty="0">
                <a:solidFill>
                  <a:schemeClr val="bg1"/>
                </a:solidFill>
              </a:rPr>
              <a:t>putative matches</a:t>
            </a:r>
          </a:p>
        </p:txBody>
      </p:sp>
      <p:sp>
        <p:nvSpPr>
          <p:cNvPr id="495622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3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4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5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092" y="0"/>
              </a:cxn>
            </a:cxnLst>
            <a:rect l="0" t="0" r="r" b="b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6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7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8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125" y="0"/>
              </a:cxn>
            </a:cxnLst>
            <a:rect l="0" t="0" r="r" b="b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29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077" y="0"/>
              </a:cxn>
            </a:cxnLst>
            <a:rect l="0" t="0" r="r" b="b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0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1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2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3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4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5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077" y="0"/>
              </a:cxn>
            </a:cxnLst>
            <a:rect l="0" t="0" r="r" b="b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6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7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8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125" y="0"/>
              </a:cxn>
            </a:cxnLst>
            <a:rect l="0" t="0" r="r" b="b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39" name="Freeform 23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3" y="384"/>
              </a:cxn>
            </a:cxnLst>
            <a:rect l="0" t="0" r="r" b="b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0" name="Freeform 24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/>
            <a:ahLst/>
            <a:cxnLst>
              <a:cxn ang="0">
                <a:pos x="0" y="261"/>
              </a:cxn>
              <a:cxn ang="0">
                <a:pos x="3397" y="0"/>
              </a:cxn>
            </a:cxnLst>
            <a:rect l="0" t="0" r="r" b="b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1" name="Freeform 25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58" y="155"/>
              </a:cxn>
            </a:cxnLst>
            <a:rect l="0" t="0" r="r" b="b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2" name="Freeform 26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03" y="501"/>
              </a:cxn>
            </a:cxnLst>
            <a:rect l="0" t="0" r="r" b="b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3" name="Freeform 27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3118" y="0"/>
              </a:cxn>
            </a:cxnLst>
            <a:rect l="0" t="0" r="r" b="b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4" name="Freeform 28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2617" y="0"/>
              </a:cxn>
            </a:cxnLst>
            <a:rect l="0" t="0" r="r" b="b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5" name="Freeform 29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/>
            <a:ahLst/>
            <a:cxnLst>
              <a:cxn ang="0">
                <a:pos x="0" y="988"/>
              </a:cxn>
              <a:cxn ang="0">
                <a:pos x="905" y="0"/>
              </a:cxn>
            </a:cxnLst>
            <a:rect l="0" t="0" r="r" b="b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6" name="Freeform 30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/>
            <a:ahLst/>
            <a:cxnLst>
              <a:cxn ang="0">
                <a:pos x="0" y="501"/>
              </a:cxn>
              <a:cxn ang="0">
                <a:pos x="4213" y="0"/>
              </a:cxn>
            </a:cxnLst>
            <a:rect l="0" t="0" r="r" b="b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7" name="Freeform 31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/>
            <a:ahLst/>
            <a:cxnLst>
              <a:cxn ang="0">
                <a:pos x="0" y="299"/>
              </a:cxn>
              <a:cxn ang="0">
                <a:pos x="3831" y="0"/>
              </a:cxn>
            </a:cxnLst>
            <a:rect l="0" t="0" r="r" b="b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8" name="Freeform 32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/>
            <a:ahLst/>
            <a:cxnLst>
              <a:cxn ang="0">
                <a:pos x="0" y="393"/>
              </a:cxn>
              <a:cxn ang="0">
                <a:pos x="2240" y="0"/>
              </a:cxn>
            </a:cxnLst>
            <a:rect l="0" t="0" r="r" b="b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49" name="Freeform 33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/>
            <a:ahLst/>
            <a:cxnLst>
              <a:cxn ang="0">
                <a:pos x="0" y="421"/>
              </a:cxn>
              <a:cxn ang="0">
                <a:pos x="2176" y="0"/>
              </a:cxn>
            </a:cxnLst>
            <a:rect l="0" t="0" r="r" b="b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50" name="Freeform 34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7" y="21"/>
              </a:cxn>
            </a:cxnLst>
            <a:rect l="0" t="0" r="r" b="b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51" name="Freeform 35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52" y="690"/>
              </a:cxn>
            </a:cxnLst>
            <a:rect l="0" t="0" r="r" b="b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5652" name="Freeform 36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07" y="125"/>
              </a:cxn>
            </a:cxnLst>
            <a:rect l="0" t="0" r="r" b="b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</p:spPr>
      </p:pic>
      <p:pic>
        <p:nvPicPr>
          <p:cNvPr id="497667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</p:spPr>
      </p:pic>
      <p:sp>
        <p:nvSpPr>
          <p:cNvPr id="497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>
                <a:solidFill>
                  <a:schemeClr val="bg1"/>
                </a:solidFill>
              </a:rPr>
              <a:t>Extract features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Compute </a:t>
            </a:r>
            <a:r>
              <a:rPr lang="en-US" i="1">
                <a:solidFill>
                  <a:schemeClr val="bg1"/>
                </a:solidFill>
              </a:rPr>
              <a:t>putative matches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Loop:</a:t>
            </a:r>
          </a:p>
          <a:p>
            <a:pPr marL="838200" lvl="1" indent="-381000"/>
            <a:r>
              <a:rPr lang="en-US" i="1">
                <a:solidFill>
                  <a:schemeClr val="bg1"/>
                </a:solidFill>
              </a:rPr>
              <a:t>Hypothesize</a:t>
            </a:r>
            <a:r>
              <a:rPr lang="en-US">
                <a:solidFill>
                  <a:schemeClr val="bg1"/>
                </a:solidFill>
              </a:rPr>
              <a:t> transformation </a:t>
            </a:r>
            <a:r>
              <a:rPr lang="en-US" i="1">
                <a:solidFill>
                  <a:schemeClr val="bg1"/>
                </a:solidFill>
              </a:rPr>
              <a:t>T </a:t>
            </a:r>
            <a:r>
              <a:rPr lang="en-US">
                <a:solidFill>
                  <a:schemeClr val="bg1"/>
                </a:solidFill>
              </a:rPr>
              <a:t>(small group of putative matches that are related by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marL="457200" indent="-457200"/>
            <a:endParaRPr lang="en-US">
              <a:solidFill>
                <a:schemeClr val="bg1"/>
              </a:solidFill>
            </a:endParaRPr>
          </a:p>
        </p:txBody>
      </p:sp>
      <p:sp>
        <p:nvSpPr>
          <p:cNvPr id="497670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4232275" y="20986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7672" name="Freeform 8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077" y="0"/>
              </a:cxn>
            </a:cxnLst>
            <a:rect l="0" t="0" r="r" b="b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</p:spPr>
      </p:pic>
      <p:pic>
        <p:nvPicPr>
          <p:cNvPr id="499715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</p:spPr>
      </p:pic>
      <p:sp>
        <p:nvSpPr>
          <p:cNvPr id="49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sp>
        <p:nvSpPr>
          <p:cNvPr id="499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>
                <a:solidFill>
                  <a:schemeClr val="bg1"/>
                </a:solidFill>
              </a:rPr>
              <a:t>Extract features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Compute </a:t>
            </a:r>
            <a:r>
              <a:rPr lang="en-US" i="1">
                <a:solidFill>
                  <a:schemeClr val="bg1"/>
                </a:solidFill>
              </a:rPr>
              <a:t>putative matches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Loop:</a:t>
            </a:r>
          </a:p>
          <a:p>
            <a:pPr marL="838200" lvl="1" indent="-381000"/>
            <a:r>
              <a:rPr lang="en-US" i="1">
                <a:solidFill>
                  <a:schemeClr val="bg1"/>
                </a:solidFill>
              </a:rPr>
              <a:t>Hypothesize</a:t>
            </a:r>
            <a:r>
              <a:rPr lang="en-US">
                <a:solidFill>
                  <a:schemeClr val="bg1"/>
                </a:solidFill>
              </a:rPr>
              <a:t> transformation </a:t>
            </a:r>
            <a:r>
              <a:rPr lang="en-US" i="1">
                <a:solidFill>
                  <a:schemeClr val="bg1"/>
                </a:solidFill>
              </a:rPr>
              <a:t>T </a:t>
            </a:r>
            <a:r>
              <a:rPr lang="en-US">
                <a:solidFill>
                  <a:schemeClr val="bg1"/>
                </a:solidFill>
              </a:rPr>
              <a:t>(small group of putative matches that are related by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marL="838200" lvl="1" indent="-381000"/>
            <a:r>
              <a:rPr lang="en-US" i="1">
                <a:solidFill>
                  <a:schemeClr val="bg1"/>
                </a:solidFill>
              </a:rPr>
              <a:t>Verify </a:t>
            </a:r>
            <a:r>
              <a:rPr lang="en-US">
                <a:solidFill>
                  <a:schemeClr val="bg1"/>
                </a:solidFill>
              </a:rPr>
              <a:t>transformation (search for other matches consistent with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99718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19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0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1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092" y="0"/>
              </a:cxn>
            </a:cxnLst>
            <a:rect l="0" t="0" r="r" b="b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2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3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4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125" y="0"/>
              </a:cxn>
            </a:cxnLst>
            <a:rect l="0" t="0" r="r" b="b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5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077" y="0"/>
              </a:cxn>
            </a:cxnLst>
            <a:rect l="0" t="0" r="r" b="b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6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7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8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29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30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017" y="0"/>
              </a:cxn>
            </a:cxnLst>
            <a:rect l="0" t="0" r="r" b="b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31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077" y="0"/>
              </a:cxn>
            </a:cxnLst>
            <a:rect l="0" t="0" r="r" b="b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32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33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128" y="0"/>
              </a:cxn>
            </a:cxnLst>
            <a:rect l="0" t="0" r="r" b="b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99734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125" y="0"/>
              </a:cxn>
            </a:cxnLst>
            <a:rect l="0" t="0" r="r" b="b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Feature-based alignment outline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>
                <a:solidFill>
                  <a:schemeClr val="bg1"/>
                </a:solidFill>
              </a:rPr>
              <a:t>Extract features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Compute </a:t>
            </a:r>
            <a:r>
              <a:rPr lang="en-US" i="1">
                <a:solidFill>
                  <a:schemeClr val="bg1"/>
                </a:solidFill>
              </a:rPr>
              <a:t>putative matches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Loop:</a:t>
            </a:r>
          </a:p>
          <a:p>
            <a:pPr marL="838200" lvl="1" indent="-381000"/>
            <a:r>
              <a:rPr lang="en-US" i="1">
                <a:solidFill>
                  <a:schemeClr val="bg1"/>
                </a:solidFill>
              </a:rPr>
              <a:t>Hypothesize</a:t>
            </a:r>
            <a:r>
              <a:rPr lang="en-US">
                <a:solidFill>
                  <a:schemeClr val="bg1"/>
                </a:solidFill>
              </a:rPr>
              <a:t> transformation </a:t>
            </a:r>
            <a:r>
              <a:rPr lang="en-US" i="1">
                <a:solidFill>
                  <a:schemeClr val="bg1"/>
                </a:solidFill>
              </a:rPr>
              <a:t>T </a:t>
            </a:r>
            <a:r>
              <a:rPr lang="en-US">
                <a:solidFill>
                  <a:schemeClr val="bg1"/>
                </a:solidFill>
              </a:rPr>
              <a:t>(small group of putative matches that are related by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marL="838200" lvl="1" indent="-381000"/>
            <a:r>
              <a:rPr lang="en-US" i="1">
                <a:solidFill>
                  <a:schemeClr val="bg1"/>
                </a:solidFill>
              </a:rPr>
              <a:t>Verify </a:t>
            </a:r>
            <a:r>
              <a:rPr lang="en-US">
                <a:solidFill>
                  <a:schemeClr val="bg1"/>
                </a:solidFill>
              </a:rPr>
              <a:t>transformation (search for other matches consistent with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01764" name="Picture 4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963613"/>
            <a:ext cx="5691187" cy="284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2D transformation models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257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Similarity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(translation,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scale, rotation)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Affine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Projective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(homography)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6248400" y="20574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 rot="2351569">
            <a:off x="7315200" y="20574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4" name="Rectangle 6"/>
          <p:cNvSpPr>
            <a:spLocks noChangeArrowheads="1"/>
          </p:cNvSpPr>
          <p:nvPr/>
        </p:nvSpPr>
        <p:spPr bwMode="auto">
          <a:xfrm>
            <a:off x="3962400" y="20574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5" name="Rectangle 7"/>
          <p:cNvSpPr>
            <a:spLocks noChangeArrowheads="1"/>
          </p:cNvSpPr>
          <p:nvPr/>
        </p:nvSpPr>
        <p:spPr bwMode="auto">
          <a:xfrm>
            <a:off x="4953000" y="1905000"/>
            <a:ext cx="685800" cy="609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3962400" y="35052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7" name="AutoShape 9"/>
          <p:cNvSpPr>
            <a:spLocks noChangeArrowheads="1"/>
          </p:cNvSpPr>
          <p:nvPr/>
        </p:nvSpPr>
        <p:spPr bwMode="auto">
          <a:xfrm rot="-1318191">
            <a:off x="4973638" y="3352800"/>
            <a:ext cx="1143000" cy="457200"/>
          </a:xfrm>
          <a:prstGeom prst="parallelogram">
            <a:avLst>
              <a:gd name="adj" fmla="val 625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8" name="AutoShape 10"/>
          <p:cNvSpPr>
            <a:spLocks noChangeArrowheads="1"/>
          </p:cNvSpPr>
          <p:nvPr/>
        </p:nvSpPr>
        <p:spPr bwMode="auto">
          <a:xfrm>
            <a:off x="6858000" y="21336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9" name="AutoShape 11"/>
          <p:cNvSpPr>
            <a:spLocks noChangeArrowheads="1"/>
          </p:cNvSpPr>
          <p:nvPr/>
        </p:nvSpPr>
        <p:spPr bwMode="auto">
          <a:xfrm>
            <a:off x="4572000" y="21336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0" name="AutoShape 12"/>
          <p:cNvSpPr>
            <a:spLocks noChangeArrowheads="1"/>
          </p:cNvSpPr>
          <p:nvPr/>
        </p:nvSpPr>
        <p:spPr bwMode="auto">
          <a:xfrm>
            <a:off x="4572000" y="35814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1" name="Rectangle 13"/>
          <p:cNvSpPr>
            <a:spLocks noChangeArrowheads="1"/>
          </p:cNvSpPr>
          <p:nvPr/>
        </p:nvSpPr>
        <p:spPr bwMode="auto">
          <a:xfrm>
            <a:off x="3962400" y="48006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2" name="AutoShape 14"/>
          <p:cNvSpPr>
            <a:spLocks noChangeArrowheads="1"/>
          </p:cNvSpPr>
          <p:nvPr/>
        </p:nvSpPr>
        <p:spPr bwMode="auto">
          <a:xfrm>
            <a:off x="4572000" y="48768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3" name="Freeform 15"/>
          <p:cNvSpPr>
            <a:spLocks/>
          </p:cNvSpPr>
          <p:nvPr/>
        </p:nvSpPr>
        <p:spPr bwMode="auto">
          <a:xfrm>
            <a:off x="5105400" y="4648200"/>
            <a:ext cx="914400" cy="6858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96" y="96"/>
              </a:cxn>
              <a:cxn ang="0">
                <a:pos x="528" y="0"/>
              </a:cxn>
              <a:cxn ang="0">
                <a:pos x="576" y="432"/>
              </a:cxn>
              <a:cxn ang="0">
                <a:pos x="0" y="384"/>
              </a:cxn>
            </a:cxnLst>
            <a:rect l="0" t="0" r="r" b="b"/>
            <a:pathLst>
              <a:path w="576" h="432">
                <a:moveTo>
                  <a:pt x="0" y="384"/>
                </a:moveTo>
                <a:lnTo>
                  <a:pt x="96" y="96"/>
                </a:lnTo>
                <a:lnTo>
                  <a:pt x="528" y="0"/>
                </a:lnTo>
                <a:lnTo>
                  <a:pt x="576" y="432"/>
                </a:lnTo>
                <a:lnTo>
                  <a:pt x="0" y="38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5616" y="6021288"/>
            <a:ext cx="657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Why these transformations ???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867" y="1704620"/>
            <a:ext cx="8229600" cy="914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66" charset="0"/>
              </a:rPr>
              <a:t>Camera geometry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Picture 2" descr="sailor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444" y="3530513"/>
            <a:ext cx="3019777" cy="289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ailor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"/>
            <a:ext cx="6248400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Freeform 3"/>
          <p:cNvSpPr>
            <a:spLocks/>
          </p:cNvSpPr>
          <p:nvPr/>
        </p:nvSpPr>
        <p:spPr bwMode="auto">
          <a:xfrm>
            <a:off x="1993900" y="1371600"/>
            <a:ext cx="1930400" cy="2489200"/>
          </a:xfrm>
          <a:custGeom>
            <a:avLst/>
            <a:gdLst>
              <a:gd name="T0" fmla="*/ 0 w 1216"/>
              <a:gd name="T1" fmla="*/ 8 h 1568"/>
              <a:gd name="T2" fmla="*/ 56 w 1216"/>
              <a:gd name="T3" fmla="*/ 1568 h 1568"/>
              <a:gd name="T4" fmla="*/ 1216 w 1216"/>
              <a:gd name="T5" fmla="*/ 1552 h 1568"/>
              <a:gd name="T6" fmla="*/ 1192 w 1216"/>
              <a:gd name="T7" fmla="*/ 0 h 1568"/>
              <a:gd name="T8" fmla="*/ 0 w 1216"/>
              <a:gd name="T9" fmla="*/ 8 h 1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6"/>
              <a:gd name="T16" fmla="*/ 0 h 1568"/>
              <a:gd name="T17" fmla="*/ 1216 w 1216"/>
              <a:gd name="T18" fmla="*/ 1568 h 1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6" h="1568">
                <a:moveTo>
                  <a:pt x="0" y="8"/>
                </a:moveTo>
                <a:lnTo>
                  <a:pt x="56" y="1568"/>
                </a:lnTo>
                <a:lnTo>
                  <a:pt x="1216" y="1552"/>
                </a:lnTo>
                <a:lnTo>
                  <a:pt x="1192" y="0"/>
                </a:lnTo>
                <a:lnTo>
                  <a:pt x="0" y="8"/>
                </a:lnTo>
                <a:close/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2794000" y="1384300"/>
            <a:ext cx="76200" cy="2463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2019300" y="2489200"/>
            <a:ext cx="1879600" cy="15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2768600" y="2413000"/>
            <a:ext cx="114300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990600" y="6324600"/>
            <a:ext cx="726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Images are two-dimensional patterns of brightness values.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4991100" y="3162300"/>
            <a:ext cx="1257300" cy="393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auto">
          <a:xfrm>
            <a:off x="6134100" y="3479800"/>
            <a:ext cx="114300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5334000" y="3225800"/>
            <a:ext cx="279400" cy="50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5334000" y="3276600"/>
            <a:ext cx="215900" cy="2159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467555" y="346075"/>
            <a:ext cx="614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They are formed by the projection of 3D objects.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  <p:bldP spid="80900" grpId="0" animBg="1"/>
      <p:bldP spid="80901" grpId="0" animBg="1"/>
      <p:bldP spid="80902" grpId="0" animBg="1"/>
      <p:bldP spid="80903" grpId="0" autoUpdateAnimBg="0"/>
      <p:bldP spid="80905" grpId="0" animBg="1"/>
      <p:bldP spid="80906" grpId="0" animBg="1"/>
      <p:bldP spid="80907" grpId="0" animBg="1"/>
      <p:bldP spid="80908" grpId="0" animBg="1"/>
      <p:bldP spid="8090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81400"/>
            <a:ext cx="72390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humaney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38862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sailor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8600"/>
            <a:ext cx="25908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432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Animal eye: a looonnng time ago.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072092" y="6019800"/>
            <a:ext cx="7470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Pinhole perspective projection: Brunelleschi, </a:t>
            </a:r>
            <a:r>
              <a:rPr lang="en-US" sz="2400" dirty="0" err="1">
                <a:solidFill>
                  <a:schemeClr val="bg1"/>
                </a:solidFill>
              </a:rPr>
              <a:t>XV</a:t>
            </a:r>
            <a:r>
              <a:rPr lang="en-US" sz="2400" baseline="30000" dirty="0" err="1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Century.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Camera </a:t>
            </a:r>
            <a:r>
              <a:rPr lang="en-US" sz="2400" dirty="0" err="1">
                <a:solidFill>
                  <a:schemeClr val="bg1"/>
                </a:solidFill>
              </a:rPr>
              <a:t>obscura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XVI</a:t>
            </a:r>
            <a:r>
              <a:rPr lang="en-US" sz="2400" baseline="30000" dirty="0" err="1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Century.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953000" y="2667000"/>
            <a:ext cx="2846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Photographic camera:</a:t>
            </a:r>
          </a:p>
          <a:p>
            <a:r>
              <a:rPr lang="en-US" sz="2400">
                <a:solidFill>
                  <a:schemeClr val="bg1"/>
                </a:solidFill>
              </a:rPr>
              <a:t>Niepce, 1816.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 rot="5400000">
            <a:off x="228600" y="3505200"/>
            <a:ext cx="1295400" cy="838200"/>
          </a:xfrm>
          <a:custGeom>
            <a:avLst/>
            <a:gdLst>
              <a:gd name="T0" fmla="*/ 925311 w 21600"/>
              <a:gd name="T1" fmla="*/ 0 h 21600"/>
              <a:gd name="T2" fmla="*/ 555163 w 21600"/>
              <a:gd name="T3" fmla="*/ 279400 h 21600"/>
              <a:gd name="T4" fmla="*/ 0 w 21600"/>
              <a:gd name="T5" fmla="*/ 698539 h 21600"/>
              <a:gd name="T6" fmla="*/ 555163 w 21600"/>
              <a:gd name="T7" fmla="*/ 838200 h 21600"/>
              <a:gd name="T8" fmla="*/ 1110326 w 21600"/>
              <a:gd name="T9" fmla="*/ 582083 h 21600"/>
              <a:gd name="T10" fmla="*/ 1295400 w 21600"/>
              <a:gd name="T11" fmla="*/ 2794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rot="-5400000">
            <a:off x="7505700" y="2171700"/>
            <a:ext cx="1295400" cy="914400"/>
          </a:xfrm>
          <a:custGeom>
            <a:avLst/>
            <a:gdLst>
              <a:gd name="T0" fmla="*/ 925311 w 21600"/>
              <a:gd name="T1" fmla="*/ 0 h 21600"/>
              <a:gd name="T2" fmla="*/ 555163 w 21600"/>
              <a:gd name="T3" fmla="*/ 304800 h 21600"/>
              <a:gd name="T4" fmla="*/ 0 w 21600"/>
              <a:gd name="T5" fmla="*/ 762042 h 21600"/>
              <a:gd name="T6" fmla="*/ 555163 w 21600"/>
              <a:gd name="T7" fmla="*/ 914400 h 21600"/>
              <a:gd name="T8" fmla="*/ 1110326 w 21600"/>
              <a:gd name="T9" fmla="*/ 635000 h 21600"/>
              <a:gd name="T10" fmla="*/ 1295400 w 21600"/>
              <a:gd name="T11" fmla="*/ 3048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52400"/>
            <a:ext cx="8448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 descr="humaney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352800"/>
            <a:ext cx="5181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 descr="CpdEy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124200"/>
            <a:ext cx="56388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900" y="3106738"/>
            <a:ext cx="68961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webpage:</a:t>
            </a:r>
          </a:p>
          <a:p>
            <a:r>
              <a:rPr lang="en-US" dirty="0" smtClean="0">
                <a:hlinkClick r:id="rId2"/>
              </a:rPr>
              <a:t>http://www.di.ens.fr/willow/teaching/recvis11/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989"/>
            <a:ext cx="11061700" cy="605301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6644" y="0"/>
            <a:ext cx="8229600" cy="914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http://www.di.ens.fr/willow/teaching/recvis11/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OMP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2400"/>
            <a:ext cx="33147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VANE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971800"/>
            <a:ext cx="29718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BRU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117975"/>
            <a:ext cx="25146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massachioperspecti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0900" y="76200"/>
            <a:ext cx="2984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692423" y="6324600"/>
            <a:ext cx="337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Massaccio’s Trinity, 1425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58788" y="2438400"/>
            <a:ext cx="3579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Pompei painting, 2000 years ago.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77825" y="5334000"/>
            <a:ext cx="267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Van Eyk, XIV</a:t>
            </a:r>
            <a:r>
              <a:rPr lang="en-US" sz="2000" baseline="30000">
                <a:solidFill>
                  <a:schemeClr val="bg1"/>
                </a:solidFill>
              </a:rPr>
              <a:t>th</a:t>
            </a:r>
            <a:r>
              <a:rPr lang="en-US" sz="2000">
                <a:solidFill>
                  <a:schemeClr val="bg1"/>
                </a:solidFill>
              </a:rPr>
              <a:t> Century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462338" y="3717925"/>
            <a:ext cx="2100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Brunelleschi, 1415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90600"/>
            <a:ext cx="79819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17525" y="269875"/>
            <a:ext cx="376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Pinhole Perspective Equation</a:t>
            </a:r>
            <a:endParaRPr lang="en-US" sz="240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548467" y="4483100"/>
          <a:ext cx="1698625" cy="2247900"/>
        </p:xfrm>
        <a:graphic>
          <a:graphicData uri="http://schemas.openxmlformats.org/presentationml/2006/ole">
            <p:oleObj spid="_x0000_s299010" name="Equation" r:id="rId5" imgW="634680" imgH="838080" progId="Equation.3">
              <p:embed/>
            </p:oleObj>
          </a:graphicData>
        </a:graphic>
      </p:graphicFrame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700058" y="6230408"/>
            <a:ext cx="4118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NOTE:</a:t>
            </a:r>
            <a:r>
              <a:rPr lang="en-US" sz="2400"/>
              <a:t> </a:t>
            </a:r>
            <a:r>
              <a:rPr lang="en-US" sz="2400" i="1">
                <a:solidFill>
                  <a:schemeClr val="bg1"/>
                </a:solidFill>
              </a:rPr>
              <a:t>z</a:t>
            </a:r>
            <a:r>
              <a:rPr lang="en-US" sz="2400">
                <a:solidFill>
                  <a:schemeClr val="bg1"/>
                </a:solidFill>
              </a:rPr>
              <a:t> is always negative..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2223" y="2878668"/>
            <a:ext cx="1608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Camera center</a:t>
            </a:r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493889" y="1143000"/>
            <a:ext cx="16086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Image plane</a:t>
            </a:r>
          </a:p>
          <a:p>
            <a:r>
              <a:rPr lang="en-US" sz="1600" smtClean="0"/>
              <a:t>(retina)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4889" y="2709332"/>
            <a:ext cx="1608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Principal axis</a:t>
            </a:r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4430888" y="1199445"/>
            <a:ext cx="1820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Camera co-ordinate system</a:t>
            </a:r>
            <a:endParaRPr lang="en-US" sz="160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0" y="4447293"/>
          <a:ext cx="2033588" cy="1252537"/>
        </p:xfrm>
        <a:graphic>
          <a:graphicData uri="http://schemas.openxmlformats.org/presentationml/2006/ole">
            <p:oleObj spid="_x0000_s299022" name="Equation" r:id="rId6" imgW="774700" imgH="457200" progId="Equation.3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032375" y="4219222"/>
            <a:ext cx="4111625" cy="1595350"/>
            <a:chOff x="5032375" y="4219222"/>
            <a:chExt cx="4111625" cy="1595350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5390444" y="4755444"/>
              <a:ext cx="3471334" cy="2917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432777" y="4219222"/>
              <a:ext cx="3400778" cy="159455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5164667" y="4487333"/>
              <a:ext cx="5080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8304389" y="5284611"/>
              <a:ext cx="1058334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5032375" y="4268788"/>
            <a:ext cx="365125" cy="450850"/>
          </p:xfrm>
          <a:graphic>
            <a:graphicData uri="http://schemas.openxmlformats.org/presentationml/2006/ole">
              <p:oleObj spid="_x0000_s299017" name="Equation" r:id="rId7" imgW="139700" imgH="165100" progId="Equation.3">
                <p:embed/>
              </p:oleObj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5703888" y="4760913"/>
            <a:ext cx="433387" cy="484187"/>
          </p:xfrm>
          <a:graphic>
            <a:graphicData uri="http://schemas.openxmlformats.org/presentationml/2006/ole">
              <p:oleObj spid="_x0000_s299018" name="Equation" r:id="rId8" imgW="165100" imgH="177800" progId="Equation.3">
                <p:embed/>
              </p:oleObj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7648575" y="4379913"/>
            <a:ext cx="266700" cy="312737"/>
          </p:xfrm>
          <a:graphic>
            <a:graphicData uri="http://schemas.openxmlformats.org/presentationml/2006/ole">
              <p:oleObj spid="_x0000_s299019" name="Equation" r:id="rId9" imgW="101600" imgH="114300" progId="Equation.3">
                <p:embed/>
              </p:oleObj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8844395" y="5051778"/>
            <a:ext cx="299605" cy="381001"/>
          </p:xfrm>
          <a:graphic>
            <a:graphicData uri="http://schemas.openxmlformats.org/presentationml/2006/ole">
              <p:oleObj spid="_x0000_s299020" name="Equation" r:id="rId10" imgW="114300" imgH="139700" progId="Equation.3">
                <p:embed/>
              </p:oleObj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6454246" y="4430889"/>
            <a:ext cx="265127" cy="251355"/>
          </p:xfrm>
          <a:graphic>
            <a:graphicData uri="http://schemas.openxmlformats.org/presentationml/2006/ole">
              <p:oleObj spid="_x0000_s299021" name="Equation" r:id="rId11" imgW="139700" imgH="127000" progId="Equation.3">
                <p:embed/>
              </p:oleObj>
            </a:graphicData>
          </a:graphic>
        </p:graphicFrame>
        <p:sp>
          <p:nvSpPr>
            <p:cNvPr id="34" name="Oval 33"/>
            <p:cNvSpPr>
              <a:spLocks noChangeAspect="1"/>
            </p:cNvSpPr>
            <p:nvPr/>
          </p:nvSpPr>
          <p:spPr bwMode="auto">
            <a:xfrm flipH="1" flipV="1">
              <a:off x="6547556" y="4713110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337778" y="1961443"/>
            <a:ext cx="1608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World point</a:t>
            </a:r>
            <a:endParaRPr lang="en-US" sz="1600"/>
          </a:p>
        </p:txBody>
      </p:sp>
      <p:sp>
        <p:nvSpPr>
          <p:cNvPr id="38" name="TextBox 37"/>
          <p:cNvSpPr txBox="1"/>
          <p:nvPr/>
        </p:nvSpPr>
        <p:spPr>
          <a:xfrm>
            <a:off x="0" y="3203221"/>
            <a:ext cx="10018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Imaged</a:t>
            </a:r>
          </a:p>
          <a:p>
            <a:r>
              <a:rPr lang="en-US" sz="1600" smtClean="0"/>
              <a:t>point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41325" y="346075"/>
            <a:ext cx="688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Affine projection models: Weak perspective projection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275" y="1066800"/>
            <a:ext cx="70961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377950" y="4724400"/>
          <a:ext cx="3581400" cy="895350"/>
        </p:xfrm>
        <a:graphic>
          <a:graphicData uri="http://schemas.openxmlformats.org/presentationml/2006/ole">
            <p:oleObj spid="_x0000_s301058" name="Equation" r:id="rId5" imgW="1828800" imgH="457200" progId="Equation.3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72075" y="4918075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is the magnification.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10445" y="5867400"/>
            <a:ext cx="784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When the scene relief is small compared its distance from the</a:t>
            </a:r>
          </a:p>
          <a:p>
            <a:r>
              <a:rPr lang="en-US" sz="2400">
                <a:solidFill>
                  <a:schemeClr val="bg1"/>
                </a:solidFill>
              </a:rPr>
              <a:t>Camera, </a:t>
            </a:r>
            <a:r>
              <a:rPr lang="en-US" sz="2400" i="1">
                <a:solidFill>
                  <a:schemeClr val="bg1"/>
                </a:solidFill>
              </a:rPr>
              <a:t>m</a:t>
            </a:r>
            <a:r>
              <a:rPr lang="en-US" sz="2400">
                <a:solidFill>
                  <a:schemeClr val="bg1"/>
                </a:solidFill>
              </a:rPr>
              <a:t> can be taken constant: weak perspective projection.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295400" y="4572000"/>
            <a:ext cx="14478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93725" y="498475"/>
            <a:ext cx="633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Affine projection models: Orthographic projection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513" y="1371600"/>
            <a:ext cx="7100887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76400" y="5410200"/>
          <a:ext cx="1193800" cy="895350"/>
        </p:xfrm>
        <a:graphic>
          <a:graphicData uri="http://schemas.openxmlformats.org/presentationml/2006/ole">
            <p:oleObj spid="_x0000_s303106" name="Equation" r:id="rId5" imgW="609480" imgH="457200" progId="Equation.3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43400" y="5213350"/>
            <a:ext cx="3498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When the camera is at a</a:t>
            </a:r>
          </a:p>
          <a:p>
            <a:r>
              <a:rPr lang="en-US" sz="2400">
                <a:solidFill>
                  <a:schemeClr val="bg1"/>
                </a:solidFill>
              </a:rPr>
              <a:t>(roughly constant) distance</a:t>
            </a:r>
          </a:p>
          <a:p>
            <a:r>
              <a:rPr lang="en-US" sz="2400">
                <a:solidFill>
                  <a:schemeClr val="bg1"/>
                </a:solidFill>
              </a:rPr>
              <a:t>from the scene, take </a:t>
            </a:r>
            <a:r>
              <a:rPr lang="en-US" sz="2400" i="1">
                <a:solidFill>
                  <a:schemeClr val="bg1"/>
                </a:solidFill>
              </a:rPr>
              <a:t>m</a:t>
            </a:r>
            <a:r>
              <a:rPr lang="en-US" sz="2400">
                <a:solidFill>
                  <a:schemeClr val="bg1"/>
                </a:solidFill>
              </a:rPr>
              <a:t>=1.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"/>
            <a:ext cx="9144000" cy="3179763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09625" y="4191000"/>
            <a:ext cx="85678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Strong perspective: </a:t>
            </a:r>
          </a:p>
          <a:p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Angles are not preserved</a:t>
            </a:r>
          </a:p>
          <a:p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The projections of parallel lines intersect at one point</a:t>
            </a:r>
          </a:p>
          <a:p>
            <a:endParaRPr lang="en-US" sz="28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ameraModel"/>
          <p:cNvPicPr>
            <a:picLocks noChangeAspect="1" noChangeArrowheads="1"/>
          </p:cNvPicPr>
          <p:nvPr/>
        </p:nvPicPr>
        <p:blipFill>
          <a:blip r:embed="rId3" cstate="print"/>
          <a:srcRect t="1907" b="1736"/>
          <a:stretch>
            <a:fillRect/>
          </a:stretch>
        </p:blipFill>
        <p:spPr bwMode="auto">
          <a:xfrm>
            <a:off x="341313" y="0"/>
            <a:ext cx="8245475" cy="6521450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81338" y="6521450"/>
            <a:ext cx="239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3"/>
                </a:solidFill>
                <a:latin typeface="Times New Roman" pitchFamily="18" charset="0"/>
              </a:rPr>
              <a:t>From Zisserman &amp; Hartley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"/>
          <p:cNvPicPr>
            <a:picLocks noChangeAspect="1" noChangeArrowheads="1"/>
          </p:cNvPicPr>
          <p:nvPr/>
        </p:nvPicPr>
        <p:blipFill>
          <a:blip r:embed="rId3" cstate="print"/>
          <a:srcRect r="48727"/>
          <a:stretch>
            <a:fillRect/>
          </a:stretch>
        </p:blipFill>
        <p:spPr bwMode="auto">
          <a:xfrm>
            <a:off x="4568825" y="6092"/>
            <a:ext cx="2335213" cy="6858000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75871" y="186112"/>
            <a:ext cx="37740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Strong perspective: </a:t>
            </a:r>
          </a:p>
          <a:p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Angles are not preserved</a:t>
            </a:r>
          </a:p>
          <a:p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The projections of parallel lines intersect at one point</a:t>
            </a:r>
          </a:p>
          <a:p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12371" y="5126412"/>
            <a:ext cx="4442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Weak perspective: </a:t>
            </a:r>
          </a:p>
          <a:p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Angles are better preserved</a:t>
            </a:r>
          </a:p>
          <a:p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The projections of parallel lines are (almost) parallel</a:t>
            </a:r>
          </a:p>
          <a:p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 rot="5400000">
            <a:off x="868363" y="3200775"/>
            <a:ext cx="2724150" cy="311150"/>
          </a:xfrm>
          <a:prstGeom prst="rightArrow">
            <a:avLst>
              <a:gd name="adj1" fmla="val 50000"/>
              <a:gd name="adj2" fmla="val 2188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2514"/>
            <a:ext cx="8432800" cy="1143000"/>
          </a:xfrm>
        </p:spPr>
        <p:txBody>
          <a:bodyPr/>
          <a:lstStyle/>
          <a:p>
            <a:r>
              <a:rPr lang="en-US" sz="2800" smtClean="0">
                <a:solidFill>
                  <a:srgbClr val="000000"/>
                </a:solidFill>
              </a:rPr>
              <a:t>Beyond pinhole camera model: Geometric </a:t>
            </a:r>
            <a:r>
              <a:rPr lang="en-US" sz="2800" dirty="0">
                <a:solidFill>
                  <a:srgbClr val="000000"/>
                </a:solidFill>
              </a:rPr>
              <a:t>Distortion</a:t>
            </a: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28600" y="2369666"/>
          <a:ext cx="3956050" cy="3003550"/>
        </p:xfrm>
        <a:graphic>
          <a:graphicData uri="http://schemas.openxmlformats.org/presentationml/2006/ole">
            <p:oleObj spid="_x0000_s311298" name="Image" r:id="rId4" imgW="5168254" imgH="3923810" progId="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680012" y="2632943"/>
          <a:ext cx="4343400" cy="2308225"/>
        </p:xfrm>
        <a:graphic>
          <a:graphicData uri="http://schemas.openxmlformats.org/presentationml/2006/ole">
            <p:oleObj spid="_x0000_s311299" name="Image" r:id="rId5" imgW="5282540" imgH="280634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sub_befo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38650" cy="3136900"/>
          </a:xfrm>
          <a:prstGeom prst="rect">
            <a:avLst/>
          </a:prstGeom>
          <a:noFill/>
        </p:spPr>
      </p:pic>
      <p:pic>
        <p:nvPicPr>
          <p:cNvPr id="34823" name="Picture 7" descr="sub_af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175" y="0"/>
            <a:ext cx="4441825" cy="3138488"/>
          </a:xfrm>
          <a:prstGeom prst="rect">
            <a:avLst/>
          </a:prstGeom>
          <a:noFill/>
        </p:spPr>
      </p:pic>
      <p:pic>
        <p:nvPicPr>
          <p:cNvPr id="34825" name="Picture 9" descr="sub_befo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6151"/>
            <a:ext cx="4427538" cy="3128962"/>
          </a:xfrm>
          <a:prstGeom prst="rect">
            <a:avLst/>
          </a:prstGeom>
          <a:noFill/>
        </p:spPr>
      </p:pic>
      <p:pic>
        <p:nvPicPr>
          <p:cNvPr id="34827" name="Picture 11" descr="sub_afte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3925" y="3212976"/>
            <a:ext cx="4410075" cy="3116262"/>
          </a:xfrm>
          <a:prstGeom prst="rect">
            <a:avLst/>
          </a:prstGeom>
          <a:noFill/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419872" y="6309320"/>
            <a:ext cx="2305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</a:rPr>
              <a:t>Rectification</a:t>
            </a:r>
            <a:endParaRPr lang="en-US" dirty="0">
              <a:solidFill>
                <a:schemeClr val="accent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Radial Distortion Model</a:t>
            </a: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93675" y="519113"/>
          <a:ext cx="8599488" cy="3476625"/>
        </p:xfrm>
        <a:graphic>
          <a:graphicData uri="http://schemas.openxmlformats.org/presentationml/2006/ole">
            <p:oleObj spid="_x0000_s315394" name="Image" r:id="rId4" imgW="7822222" imgH="3161905" progId="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379413" y="3927475"/>
          <a:ext cx="8518525" cy="2565400"/>
        </p:xfrm>
        <a:graphic>
          <a:graphicData uri="http://schemas.openxmlformats.org/presentationml/2006/ole">
            <p:oleObj spid="_x0000_s315395" name="Image" r:id="rId5" imgW="9320635" imgH="280634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 and computer vision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webpage:</a:t>
            </a:r>
          </a:p>
          <a:p>
            <a:r>
              <a:rPr lang="en-US" dirty="0" smtClean="0">
                <a:hlinkClick r:id="rId2"/>
              </a:rPr>
              <a:t>http://www.di.ens.fr/willow/teaching/recvis11/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Grading: </a:t>
            </a:r>
          </a:p>
          <a:p>
            <a:pPr>
              <a:buFont typeface="Arial"/>
              <a:buChar char="•"/>
            </a:pPr>
            <a:r>
              <a:rPr lang="en-US" dirty="0" smtClean="0"/>
              <a:t>3 programming assignments (60%)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Panorama stitching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Image classification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Basic face detector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Final project (40%)</a:t>
            </a:r>
          </a:p>
          <a:p>
            <a:r>
              <a:rPr lang="en-US" dirty="0" smtClean="0"/>
              <a:t>More independent work, resulting in the report and a class presentation.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00" name="Group 108"/>
          <p:cNvGraphicFramePr>
            <a:graphicFrameLocks noGrp="1"/>
          </p:cNvGraphicFramePr>
          <p:nvPr/>
        </p:nvGraphicFramePr>
        <p:xfrm>
          <a:off x="0" y="503238"/>
          <a:ext cx="9144000" cy="5469383"/>
        </p:xfrm>
        <a:graphic>
          <a:graphicData uri="http://schemas.openxmlformats.org/drawingml/2006/table">
            <a:tbl>
              <a:tblPr/>
              <a:tblGrid>
                <a:gridCol w="2640013"/>
                <a:gridCol w="2771775"/>
                <a:gridCol w="3732212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Perspective Projection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World coordinates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Image coordinates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pinhole-to-retina distance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Weak-Perspective Projection (Affine)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World coordinates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Image coordinates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magnification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Orthographic Projection (Affine)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World coordinates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Image coordinates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Common distortion 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Ideal image coordinates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x’’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y’’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Actual image coordinates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2843213" y="588963"/>
            <a:ext cx="2322512" cy="5370512"/>
            <a:chOff x="2134" y="677"/>
            <a:chExt cx="1094" cy="2530"/>
          </a:xfrm>
        </p:grpSpPr>
        <p:graphicFrame>
          <p:nvGraphicFramePr>
            <p:cNvPr id="33832" name="Object 40"/>
            <p:cNvGraphicFramePr>
              <a:graphicFrameLocks noChangeAspect="1"/>
            </p:cNvGraphicFramePr>
            <p:nvPr/>
          </p:nvGraphicFramePr>
          <p:xfrm>
            <a:off x="2195" y="677"/>
            <a:ext cx="556" cy="624"/>
          </p:xfrm>
          <a:graphic>
            <a:graphicData uri="http://schemas.openxmlformats.org/presentationml/2006/ole">
              <p:oleObj spid="_x0000_s317442" name="Image" r:id="rId4" imgW="1968254" imgH="2209524" progId="">
                <p:embed/>
              </p:oleObj>
            </a:graphicData>
          </a:graphic>
        </p:graphicFrame>
        <p:graphicFrame>
          <p:nvGraphicFramePr>
            <p:cNvPr id="33833" name="Object 41"/>
            <p:cNvGraphicFramePr>
              <a:graphicFrameLocks noChangeAspect="1"/>
            </p:cNvGraphicFramePr>
            <p:nvPr/>
          </p:nvGraphicFramePr>
          <p:xfrm>
            <a:off x="2146" y="1458"/>
            <a:ext cx="1046" cy="357"/>
          </p:xfrm>
          <a:graphic>
            <a:graphicData uri="http://schemas.openxmlformats.org/presentationml/2006/ole">
              <p:oleObj spid="_x0000_s317443" name="Image" r:id="rId5" imgW="2755556" imgH="939683" progId="">
                <p:embed/>
              </p:oleObj>
            </a:graphicData>
          </a:graphic>
        </p:graphicFrame>
        <p:graphicFrame>
          <p:nvGraphicFramePr>
            <p:cNvPr id="33837" name="Object 45"/>
            <p:cNvGraphicFramePr>
              <a:graphicFrameLocks noChangeAspect="1"/>
            </p:cNvGraphicFramePr>
            <p:nvPr/>
          </p:nvGraphicFramePr>
          <p:xfrm>
            <a:off x="2147" y="2445"/>
            <a:ext cx="464" cy="528"/>
          </p:xfrm>
          <a:graphic>
            <a:graphicData uri="http://schemas.openxmlformats.org/presentationml/2006/ole">
              <p:oleObj spid="_x0000_s317444" name="Image" r:id="rId6" imgW="1930159" imgH="2196825" progId="">
                <p:embed/>
              </p:oleObj>
            </a:graphicData>
          </a:graphic>
        </p:graphicFrame>
        <p:graphicFrame>
          <p:nvGraphicFramePr>
            <p:cNvPr id="33838" name="Object 46"/>
            <p:cNvGraphicFramePr>
              <a:graphicFrameLocks noChangeAspect="1"/>
            </p:cNvGraphicFramePr>
            <p:nvPr/>
          </p:nvGraphicFramePr>
          <p:xfrm>
            <a:off x="2134" y="3000"/>
            <a:ext cx="1008" cy="207"/>
          </p:xfrm>
          <a:graphic>
            <a:graphicData uri="http://schemas.openxmlformats.org/presentationml/2006/ole">
              <p:oleObj spid="_x0000_s317445" name="Image" r:id="rId7" imgW="4215873" imgH="863188" progId="">
                <p:embed/>
              </p:oleObj>
            </a:graphicData>
          </a:graphic>
        </p:graphicFrame>
        <p:graphicFrame>
          <p:nvGraphicFramePr>
            <p:cNvPr id="33885" name="Object 93"/>
            <p:cNvGraphicFramePr>
              <a:graphicFrameLocks noChangeAspect="1"/>
            </p:cNvGraphicFramePr>
            <p:nvPr/>
          </p:nvGraphicFramePr>
          <p:xfrm>
            <a:off x="2147" y="2021"/>
            <a:ext cx="1012" cy="345"/>
          </p:xfrm>
          <a:graphic>
            <a:graphicData uri="http://schemas.openxmlformats.org/presentationml/2006/ole">
              <p:oleObj spid="_x0000_s317446" name="Image" r:id="rId8" imgW="2755556" imgH="939683" progId="">
                <p:embed/>
              </p:oleObj>
            </a:graphicData>
          </a:graphic>
        </p:graphicFrame>
        <p:sp useBgFill="1">
          <p:nvSpPr>
            <p:cNvPr id="33886" name="Rectangle 94"/>
            <p:cNvSpPr>
              <a:spLocks noChangeArrowheads="1"/>
            </p:cNvSpPr>
            <p:nvPr/>
          </p:nvSpPr>
          <p:spPr bwMode="auto">
            <a:xfrm>
              <a:off x="2675" y="2021"/>
              <a:ext cx="480" cy="33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 useBgFill="1">
          <p:nvSpPr>
            <p:cNvPr id="33887" name="Rectangle 95"/>
            <p:cNvSpPr>
              <a:spLocks noChangeArrowheads="1"/>
            </p:cNvSpPr>
            <p:nvPr/>
          </p:nvSpPr>
          <p:spPr bwMode="auto">
            <a:xfrm>
              <a:off x="2354" y="2021"/>
              <a:ext cx="164" cy="33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 useBgFill="1">
          <p:nvSpPr>
            <p:cNvPr id="33893" name="Rectangle 101"/>
            <p:cNvSpPr>
              <a:spLocks noChangeArrowheads="1"/>
            </p:cNvSpPr>
            <p:nvPr/>
          </p:nvSpPr>
          <p:spPr bwMode="auto">
            <a:xfrm>
              <a:off x="3126" y="1407"/>
              <a:ext cx="102" cy="11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216150" y="1232959"/>
            <a:ext cx="4895850" cy="3024188"/>
            <a:chOff x="2089150" y="1952625"/>
            <a:chExt cx="4895850" cy="3024188"/>
          </a:xfrm>
        </p:grpSpPr>
        <p:sp>
          <p:nvSpPr>
            <p:cNvPr id="62466" name="AutoShape 2"/>
            <p:cNvSpPr>
              <a:spLocks noChangeArrowheads="1"/>
            </p:cNvSpPr>
            <p:nvPr/>
          </p:nvSpPr>
          <p:spPr bwMode="auto">
            <a:xfrm rot="-5400000">
              <a:off x="4961732" y="1967706"/>
              <a:ext cx="1752600" cy="1728787"/>
            </a:xfrm>
            <a:prstGeom prst="parallelogram">
              <a:avLst>
                <a:gd name="adj" fmla="val 25344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62467" name="Line 3"/>
            <p:cNvSpPr>
              <a:spLocks noChangeShapeType="1"/>
            </p:cNvSpPr>
            <p:nvPr/>
          </p:nvSpPr>
          <p:spPr bwMode="auto">
            <a:xfrm flipV="1">
              <a:off x="4368800" y="3708400"/>
              <a:ext cx="2338388" cy="12684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 flipV="1">
              <a:off x="2133600" y="3273425"/>
              <a:ext cx="2836863" cy="10318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69" name="Line 5"/>
            <p:cNvSpPr>
              <a:spLocks noChangeShapeType="1"/>
            </p:cNvSpPr>
            <p:nvPr/>
          </p:nvSpPr>
          <p:spPr bwMode="auto">
            <a:xfrm flipV="1">
              <a:off x="2133600" y="1952625"/>
              <a:ext cx="2832100" cy="3286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70" name="Line 6"/>
            <p:cNvSpPr>
              <a:spLocks noChangeShapeType="1"/>
            </p:cNvSpPr>
            <p:nvPr/>
          </p:nvSpPr>
          <p:spPr bwMode="auto">
            <a:xfrm flipV="1">
              <a:off x="4364038" y="2393950"/>
              <a:ext cx="2336800" cy="571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auto">
            <a:xfrm>
              <a:off x="5722938" y="2636838"/>
              <a:ext cx="288925" cy="4191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 flipH="1">
              <a:off x="3208338" y="2843213"/>
              <a:ext cx="2628900" cy="7445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>
              <a:off x="4965700" y="1952625"/>
              <a:ext cx="1717675" cy="43497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>
              <a:off x="6696075" y="2393950"/>
              <a:ext cx="4763" cy="132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 flipV="1">
              <a:off x="2133600" y="2393950"/>
              <a:ext cx="352425" cy="19113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 flipV="1">
              <a:off x="2362200" y="2465388"/>
              <a:ext cx="352425" cy="19081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 flipV="1">
              <a:off x="2584450" y="2527300"/>
              <a:ext cx="354013" cy="19129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 flipV="1">
              <a:off x="2809875" y="2590800"/>
              <a:ext cx="350838" cy="19113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 flipV="1">
              <a:off x="3033713" y="2662238"/>
              <a:ext cx="350837" cy="190976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 flipV="1">
              <a:off x="3255963" y="2733675"/>
              <a:ext cx="350837" cy="19081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 flipV="1">
              <a:off x="3479800" y="2795588"/>
              <a:ext cx="350838" cy="190976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 flipV="1">
              <a:off x="3702050" y="2859088"/>
              <a:ext cx="354013" cy="190976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 flipV="1">
              <a:off x="3925888" y="2930525"/>
              <a:ext cx="352425" cy="19097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 flipH="1">
              <a:off x="2138363" y="2338388"/>
              <a:ext cx="138112" cy="7969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85" name="Line 21"/>
            <p:cNvSpPr>
              <a:spLocks noChangeShapeType="1"/>
            </p:cNvSpPr>
            <p:nvPr/>
          </p:nvSpPr>
          <p:spPr bwMode="auto">
            <a:xfrm flipV="1">
              <a:off x="4140200" y="3684588"/>
              <a:ext cx="223838" cy="122396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62486" name="Line 22"/>
            <p:cNvSpPr>
              <a:spLocks noChangeShapeType="1"/>
            </p:cNvSpPr>
            <p:nvPr/>
          </p:nvSpPr>
          <p:spPr bwMode="auto">
            <a:xfrm>
              <a:off x="2133600" y="3963988"/>
              <a:ext cx="2235200" cy="66516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87" name="Line 23"/>
            <p:cNvSpPr>
              <a:spLocks noChangeShapeType="1"/>
            </p:cNvSpPr>
            <p:nvPr/>
          </p:nvSpPr>
          <p:spPr bwMode="auto">
            <a:xfrm>
              <a:off x="2133600" y="3614738"/>
              <a:ext cx="2236788" cy="6667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88" name="Line 24"/>
            <p:cNvSpPr>
              <a:spLocks noChangeShapeType="1"/>
            </p:cNvSpPr>
            <p:nvPr/>
          </p:nvSpPr>
          <p:spPr bwMode="auto">
            <a:xfrm>
              <a:off x="2132013" y="3267075"/>
              <a:ext cx="2233612" cy="6683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89" name="Line 25"/>
            <p:cNvSpPr>
              <a:spLocks noChangeShapeType="1"/>
            </p:cNvSpPr>
            <p:nvPr/>
          </p:nvSpPr>
          <p:spPr bwMode="auto">
            <a:xfrm>
              <a:off x="2132013" y="2922588"/>
              <a:ext cx="2233612" cy="66516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90" name="Line 26"/>
            <p:cNvSpPr>
              <a:spLocks noChangeShapeType="1"/>
            </p:cNvSpPr>
            <p:nvPr/>
          </p:nvSpPr>
          <p:spPr bwMode="auto">
            <a:xfrm>
              <a:off x="2133600" y="2574925"/>
              <a:ext cx="2235200" cy="6651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91" name="Line 27"/>
            <p:cNvSpPr>
              <a:spLocks noChangeShapeType="1"/>
            </p:cNvSpPr>
            <p:nvPr/>
          </p:nvSpPr>
          <p:spPr bwMode="auto">
            <a:xfrm flipV="1">
              <a:off x="5899150" y="2574925"/>
              <a:ext cx="773113" cy="2428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92" name="Line 28"/>
            <p:cNvSpPr>
              <a:spLocks noChangeShapeType="1"/>
            </p:cNvSpPr>
            <p:nvPr/>
          </p:nvSpPr>
          <p:spPr bwMode="auto">
            <a:xfrm flipV="1">
              <a:off x="6716713" y="2470150"/>
              <a:ext cx="268287" cy="857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93" name="Oval 29"/>
            <p:cNvSpPr>
              <a:spLocks noChangeArrowheads="1"/>
            </p:cNvSpPr>
            <p:nvPr/>
          </p:nvSpPr>
          <p:spPr bwMode="auto">
            <a:xfrm>
              <a:off x="3175000" y="3546475"/>
              <a:ext cx="79375" cy="85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2494" name="AutoShape 30"/>
            <p:cNvSpPr>
              <a:spLocks noChangeArrowheads="1"/>
            </p:cNvSpPr>
            <p:nvPr/>
          </p:nvSpPr>
          <p:spPr bwMode="auto">
            <a:xfrm rot="-5400000">
              <a:off x="1909763" y="2517775"/>
              <a:ext cx="2687638" cy="2230437"/>
            </a:xfrm>
            <a:prstGeom prst="parallelogram">
              <a:avLst>
                <a:gd name="adj" fmla="val 30125"/>
              </a:avLst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2495" name="Line 31"/>
            <p:cNvSpPr>
              <a:spLocks noChangeShapeType="1"/>
            </p:cNvSpPr>
            <p:nvPr/>
          </p:nvSpPr>
          <p:spPr bwMode="auto">
            <a:xfrm>
              <a:off x="2133600" y="4297363"/>
              <a:ext cx="228600" cy="76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96" name="Line 32"/>
            <p:cNvSpPr>
              <a:spLocks noChangeShapeType="1"/>
            </p:cNvSpPr>
            <p:nvPr/>
          </p:nvSpPr>
          <p:spPr bwMode="auto">
            <a:xfrm flipV="1">
              <a:off x="2354263" y="4051300"/>
              <a:ext cx="65087" cy="3286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97" name="Line 33"/>
            <p:cNvSpPr>
              <a:spLocks noChangeShapeType="1"/>
            </p:cNvSpPr>
            <p:nvPr/>
          </p:nvSpPr>
          <p:spPr bwMode="auto">
            <a:xfrm flipV="1">
              <a:off x="2128838" y="3987800"/>
              <a:ext cx="61912" cy="3317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98" name="Line 34"/>
            <p:cNvSpPr>
              <a:spLocks noChangeShapeType="1"/>
            </p:cNvSpPr>
            <p:nvPr/>
          </p:nvSpPr>
          <p:spPr bwMode="auto">
            <a:xfrm>
              <a:off x="2190750" y="3983038"/>
              <a:ext cx="228600" cy="730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499" name="Line 35"/>
            <p:cNvSpPr>
              <a:spLocks noChangeShapeType="1"/>
            </p:cNvSpPr>
            <p:nvPr/>
          </p:nvSpPr>
          <p:spPr bwMode="auto">
            <a:xfrm flipH="1">
              <a:off x="3033713" y="3582988"/>
              <a:ext cx="177800" cy="9779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62500" name="Line 36"/>
            <p:cNvSpPr>
              <a:spLocks noChangeShapeType="1"/>
            </p:cNvSpPr>
            <p:nvPr/>
          </p:nvSpPr>
          <p:spPr bwMode="auto">
            <a:xfrm flipH="1" flipV="1">
              <a:off x="2136775" y="3270250"/>
              <a:ext cx="1074738" cy="3127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2501" name="Oval 37"/>
            <p:cNvSpPr>
              <a:spLocks noChangeArrowheads="1"/>
            </p:cNvSpPr>
            <p:nvPr/>
          </p:nvSpPr>
          <p:spPr bwMode="auto">
            <a:xfrm>
              <a:off x="2987675" y="4522788"/>
              <a:ext cx="79375" cy="841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2502" name="Oval 38"/>
            <p:cNvSpPr>
              <a:spLocks noChangeArrowheads="1"/>
            </p:cNvSpPr>
            <p:nvPr/>
          </p:nvSpPr>
          <p:spPr bwMode="auto">
            <a:xfrm>
              <a:off x="2089150" y="3221038"/>
              <a:ext cx="77788" cy="841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2503" name="Oval 39"/>
            <p:cNvSpPr>
              <a:spLocks noChangeArrowheads="1"/>
            </p:cNvSpPr>
            <p:nvPr/>
          </p:nvSpPr>
          <p:spPr bwMode="auto">
            <a:xfrm>
              <a:off x="5824538" y="2781300"/>
              <a:ext cx="79375" cy="841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2504" name="Text Box 2"/>
          <p:cNvSpPr txBox="1">
            <a:spLocks noChangeArrowheads="1"/>
          </p:cNvSpPr>
          <p:nvPr/>
        </p:nvSpPr>
        <p:spPr bwMode="auto">
          <a:xfrm>
            <a:off x="615422" y="267230"/>
            <a:ext cx="398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Cameras and their parameters</a:t>
            </a:r>
            <a:endParaRPr lang="en-US" sz="2400"/>
          </a:p>
        </p:txBody>
      </p:sp>
      <p:pic>
        <p:nvPicPr>
          <p:cNvPr id="41" name="Picture 2" descr="przekroj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1713" y="4485042"/>
            <a:ext cx="2151063" cy="1568450"/>
          </a:xfrm>
          <a:prstGeom prst="rect">
            <a:avLst/>
          </a:prstGeom>
          <a:noFill/>
        </p:spPr>
      </p:pic>
      <p:pic>
        <p:nvPicPr>
          <p:cNvPr id="42" name="Picture 3" descr="ccd-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676" y="4448529"/>
            <a:ext cx="2151062" cy="1614488"/>
          </a:xfrm>
          <a:prstGeom prst="rect">
            <a:avLst/>
          </a:prstGeom>
          <a:noFill/>
        </p:spPr>
      </p:pic>
      <p:sp useBgFill="1"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936046" y="6581001"/>
            <a:ext cx="7188200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Images from M. </a:t>
            </a:r>
            <a:r>
              <a:rPr lang="en-GB" sz="1200" dirty="0" err="1" smtClean="0"/>
              <a:t>Pollefeys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474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The Intrinsic Parameters of a Camera</a:t>
            </a:r>
            <a:endParaRPr lang="en-US" sz="240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85800"/>
            <a:ext cx="6858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6308" name="Object 4"/>
          <p:cNvGraphicFramePr>
            <a:graphicFrameLocks noChangeAspect="1"/>
          </p:cNvGraphicFramePr>
          <p:nvPr/>
        </p:nvGraphicFramePr>
        <p:xfrm>
          <a:off x="152400" y="4038600"/>
          <a:ext cx="3200400" cy="1249363"/>
        </p:xfrm>
        <a:graphic>
          <a:graphicData uri="http://schemas.openxmlformats.org/presentationml/2006/ole">
            <p:oleObj spid="_x0000_s329730" name="Image" r:id="rId5" imgW="3905795" imgH="1523810" progId="">
              <p:embed/>
            </p:oleObj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/>
        </p:nvGraphicFramePr>
        <p:xfrm>
          <a:off x="3505200" y="5181600"/>
          <a:ext cx="5486400" cy="1403350"/>
        </p:xfrm>
        <a:graphic>
          <a:graphicData uri="http://schemas.openxmlformats.org/presentationml/2006/ole">
            <p:oleObj spid="_x0000_s329731" name="Image" r:id="rId6" imgW="6706536" imgH="1714739" progId="">
              <p:embed/>
            </p:oleObj>
          </a:graphicData>
        </a:graphic>
      </p:graphicFrame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2457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Normalized Image</a:t>
            </a:r>
          </a:p>
          <a:p>
            <a:r>
              <a:rPr lang="en-US" sz="2400">
                <a:solidFill>
                  <a:schemeClr val="bg1"/>
                </a:solidFill>
              </a:rPr>
              <a:t>Coordinates</a:t>
            </a:r>
            <a:endParaRPr lang="en-US" sz="2400"/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3657600" y="4572000"/>
            <a:ext cx="367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Physical Image Coordinates </a:t>
            </a:r>
            <a:endParaRPr lang="en-US" sz="2400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152400" y="9906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Units:</a:t>
            </a:r>
            <a:endParaRPr lang="en-US" sz="2400" i="1"/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212725" y="1412875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</a:rPr>
              <a:t>k,l</a:t>
            </a:r>
            <a:r>
              <a:rPr lang="en-US" sz="2400">
                <a:solidFill>
                  <a:schemeClr val="bg1"/>
                </a:solidFill>
              </a:rPr>
              <a:t> :</a:t>
            </a:r>
            <a:r>
              <a:rPr lang="en-US" sz="2400" i="1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pixel/m</a:t>
            </a:r>
            <a:endParaRPr lang="en-US" sz="2400" i="1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228600" y="1905000"/>
            <a:ext cx="81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</a:rPr>
              <a:t>f </a:t>
            </a:r>
            <a:r>
              <a:rPr lang="en-US" sz="2400">
                <a:solidFill>
                  <a:schemeClr val="bg1"/>
                </a:solidFill>
              </a:rPr>
              <a:t> :</a:t>
            </a:r>
            <a:r>
              <a:rPr lang="en-US" sz="2400" i="1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m</a:t>
            </a:r>
            <a:endParaRPr lang="en-US" sz="2400" i="1"/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69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Symbol" pitchFamily="18" charset="2"/>
              </a:rPr>
              <a:t>a,b 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762000" y="2362200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: pixel</a:t>
            </a:r>
            <a:endParaRPr lang="en-US" sz="240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474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The Intrinsic Parameters of a Camera</a:t>
            </a:r>
            <a:endParaRPr lang="en-US" sz="240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85800"/>
            <a:ext cx="65532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381000" y="4267200"/>
          <a:ext cx="6783388" cy="1362075"/>
        </p:xfrm>
        <a:graphic>
          <a:graphicData uri="http://schemas.openxmlformats.org/presentationml/2006/ole">
            <p:oleObj spid="_x0000_s331778" name="Image" r:id="rId5" imgW="6780952" imgH="1362265" progId="">
              <p:embed/>
            </p:oleObj>
          </a:graphicData>
        </a:graphic>
      </p:graphicFrame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3810000" y="5791200"/>
          <a:ext cx="5105400" cy="873125"/>
        </p:xfrm>
        <a:graphic>
          <a:graphicData uri="http://schemas.openxmlformats.org/presentationml/2006/ole">
            <p:oleObj spid="_x0000_s331779" name="Image" r:id="rId6" imgW="4123810" imgH="704948" progId="">
              <p:embed/>
            </p:oleObj>
          </a:graphicData>
        </a:graphic>
      </p:graphicFrame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88925" y="3775075"/>
            <a:ext cx="245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Calibration Matrix</a:t>
            </a:r>
            <a:endParaRPr lang="en-US" sz="2400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1066800" y="5867400"/>
            <a:ext cx="2609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The Perspective</a:t>
            </a:r>
          </a:p>
          <a:p>
            <a:r>
              <a:rPr lang="en-US" sz="2400">
                <a:solidFill>
                  <a:schemeClr val="bg1"/>
                </a:solidFill>
              </a:rPr>
              <a:t>Projection Equation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autoUpdateAnimBg="0"/>
      <p:bldP spid="22733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9914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1331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Notation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269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Euclidean Geometry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24556" y="166511"/>
            <a:ext cx="8852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smtClean="0"/>
              <a:t>Recall: </a:t>
            </a:r>
          </a:p>
          <a:p>
            <a:r>
              <a:rPr lang="en-US" sz="3200" smtClean="0"/>
              <a:t>Coordinate Changes and </a:t>
            </a:r>
            <a:r>
              <a:rPr lang="en-US" sz="3200"/>
              <a:t>Rigid Transformations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828198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2438400" y="5146675"/>
          <a:ext cx="5562600" cy="1077913"/>
        </p:xfrm>
        <a:graphic>
          <a:graphicData uri="http://schemas.openxmlformats.org/presentationml/2006/ole">
            <p:oleObj spid="_x0000_s339970" name="Equation" r:id="rId5" imgW="1180800" imgH="228600" progId="Equation.3">
              <p:embed/>
            </p:oleObj>
          </a:graphicData>
        </a:graphic>
      </p:graphicFrame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914400" y="5029200"/>
            <a:ext cx="7924800" cy="13716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/>
        </p:nvGraphicFramePr>
        <p:xfrm>
          <a:off x="1066800" y="5138738"/>
          <a:ext cx="7543800" cy="1117600"/>
        </p:xfrm>
        <a:graphic>
          <a:graphicData uri="http://schemas.openxmlformats.org/presentationml/2006/ole">
            <p:oleObj spid="_x0000_s339971" name="Equation" r:id="rId6" imgW="32511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482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The Extrinsic Parameters of a Camera</a:t>
            </a:r>
            <a:endParaRPr lang="en-US" sz="2400"/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1752600" y="824089"/>
          <a:ext cx="5699125" cy="5791200"/>
        </p:xfrm>
        <a:graphic>
          <a:graphicData uri="http://schemas.openxmlformats.org/presentationml/2006/ole">
            <p:oleObj spid="_x0000_s333826" name="Image" r:id="rId4" imgW="7039958" imgH="7152381" progId="">
              <p:embed/>
            </p:oleObj>
          </a:graphicData>
        </a:graphic>
      </p:graphicFrame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2667000" y="3048000"/>
            <a:ext cx="1295400" cy="762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270449" y="3518607"/>
          <a:ext cx="1093787" cy="1182688"/>
        </p:xfrm>
        <a:graphic>
          <a:graphicData uri="http://schemas.openxmlformats.org/presentationml/2006/ole">
            <p:oleObj spid="_x0000_s333828" name="Equation" r:id="rId5" imgW="685800" imgH="711200" progId="Equation.3">
              <p:embed/>
            </p:oleObj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2078038" y="3836988"/>
          <a:ext cx="2562225" cy="1117600"/>
        </p:xfrm>
        <a:graphic>
          <a:graphicData uri="http://schemas.openxmlformats.org/presentationml/2006/ole">
            <p:oleObj spid="_x0000_s333829" name="Equation" r:id="rId6" imgW="21844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66800" y="762000"/>
          <a:ext cx="7010400" cy="1828800"/>
        </p:xfrm>
        <a:graphic>
          <a:graphicData uri="http://schemas.openxmlformats.org/presentationml/2006/ole">
            <p:oleObj spid="_x0000_s335874" name="Image" r:id="rId4" imgW="6342857" imgH="1657581" progId="">
              <p:embed/>
            </p:oleObj>
          </a:graphicData>
        </a:graphic>
      </p:graphicFrame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Explicit Form of the Projection Matrix</a:t>
            </a:r>
            <a:endParaRPr lang="en-US" sz="2400"/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762000" y="274320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Note:</a:t>
            </a:r>
            <a:endParaRPr lang="en-US" sz="2400"/>
          </a:p>
        </p:txBody>
      </p:sp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1981200" y="2743200"/>
          <a:ext cx="3657600" cy="506413"/>
        </p:xfrm>
        <a:graphic>
          <a:graphicData uri="http://schemas.openxmlformats.org/presentationml/2006/ole">
            <p:oleObj spid="_x0000_s335875" name="Image" r:id="rId5" imgW="3438095" imgH="476316" progId="">
              <p:embed/>
            </p:oleObj>
          </a:graphicData>
        </a:graphic>
      </p:graphicFrame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1981200" y="3429000"/>
          <a:ext cx="4724400" cy="2546350"/>
        </p:xfrm>
        <a:graphic>
          <a:graphicData uri="http://schemas.openxmlformats.org/presentationml/2006/ole">
            <p:oleObj spid="_x0000_s335876" name="Image" r:id="rId6" imgW="4420217" imgH="2381582" progId="">
              <p:embed/>
            </p:oleObj>
          </a:graphicData>
        </a:graphic>
      </p:graphicFrame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822325" y="6138333"/>
            <a:ext cx="6120342" cy="461665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</a:rPr>
              <a:t>M</a:t>
            </a:r>
            <a:r>
              <a:rPr lang="en-US" sz="2400">
                <a:solidFill>
                  <a:schemeClr val="bg1"/>
                </a:solidFill>
              </a:rPr>
              <a:t> is only defined up to scale in this setting!!</a:t>
            </a:r>
            <a:endParaRPr lang="en-US" sz="2400"/>
          </a:p>
        </p:txBody>
      </p:sp>
      <p:sp>
        <p:nvSpPr>
          <p:cNvPr id="254984" name="AutoShape 8"/>
          <p:cNvSpPr>
            <a:spLocks noChangeArrowheads="1"/>
          </p:cNvSpPr>
          <p:nvPr/>
        </p:nvSpPr>
        <p:spPr bwMode="auto">
          <a:xfrm rot="10792879">
            <a:off x="914400" y="5029200"/>
            <a:ext cx="914400" cy="915988"/>
          </a:xfrm>
          <a:custGeom>
            <a:avLst/>
            <a:gdLst>
              <a:gd name="T0" fmla="*/ 653161 w 21600"/>
              <a:gd name="T1" fmla="*/ 0 h 21600"/>
              <a:gd name="T2" fmla="*/ 391880 w 21600"/>
              <a:gd name="T3" fmla="*/ 305329 h 21600"/>
              <a:gd name="T4" fmla="*/ 0 w 21600"/>
              <a:gd name="T5" fmla="*/ 763366 h 21600"/>
              <a:gd name="T6" fmla="*/ 391880 w 21600"/>
              <a:gd name="T7" fmla="*/ 915988 h 21600"/>
              <a:gd name="T8" fmla="*/ 783759 w 21600"/>
              <a:gd name="T9" fmla="*/ 636103 h 21600"/>
              <a:gd name="T10" fmla="*/ 914400 w 21600"/>
              <a:gd name="T11" fmla="*/ 30532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utoUpdateAnimBg="0"/>
      <p:bldP spid="254983" grpId="0" animBg="1" autoUpdateAnimBg="0"/>
      <p:bldP spid="254984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Weak perspective (affine) camera</a:t>
            </a:r>
            <a:endParaRPr lang="en-GB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382103" y="468664"/>
          <a:ext cx="1854200" cy="363537"/>
        </p:xfrm>
        <a:graphic>
          <a:graphicData uri="http://schemas.openxmlformats.org/presentationml/2006/ole">
            <p:oleObj spid="_x0000_s459781" name="Equation" r:id="rId3" imgW="1079500" imgH="20320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059920" y="1157994"/>
          <a:ext cx="3162300" cy="1271587"/>
        </p:xfrm>
        <a:graphic>
          <a:graphicData uri="http://schemas.openxmlformats.org/presentationml/2006/ole">
            <p:oleObj spid="_x0000_s459782" name="Equation" r:id="rId4" imgW="1841500" imgH="71120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1274777" y="5222875"/>
            <a:ext cx="4078639" cy="1635125"/>
            <a:chOff x="6053667" y="3431473"/>
            <a:chExt cx="4078639" cy="1635125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6295318" y="3431473"/>
            <a:ext cx="3836988" cy="1635125"/>
          </p:xfrm>
          <a:graphic>
            <a:graphicData uri="http://schemas.openxmlformats.org/presentationml/2006/ole">
              <p:oleObj spid="_x0000_s459779" name="Equation" r:id="rId5" imgW="2235200" imgH="914400" progId="Equation.3">
                <p:embed/>
              </p:oleObj>
            </a:graphicData>
          </a:graphic>
        </p:graphicFrame>
        <p:cxnSp>
          <p:nvCxnSpPr>
            <p:cNvPr id="9" name="Straight Connector 8"/>
            <p:cNvCxnSpPr/>
            <p:nvPr/>
          </p:nvCxnSpPr>
          <p:spPr bwMode="auto">
            <a:xfrm flipV="1">
              <a:off x="6053667" y="4684889"/>
              <a:ext cx="3527778" cy="1411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1135238" y="3442758"/>
            <a:ext cx="4273550" cy="1737602"/>
            <a:chOff x="1459794" y="3597980"/>
            <a:chExt cx="4273550" cy="1737602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459794" y="3597980"/>
            <a:ext cx="4273550" cy="1465263"/>
          </p:xfrm>
          <a:graphic>
            <a:graphicData uri="http://schemas.openxmlformats.org/presentationml/2006/ole">
              <p:oleObj spid="_x0000_s459785" name="Equation" r:id="rId6" imgW="2489200" imgH="914400" progId="Equation.3">
                <p:embed/>
              </p:oleObj>
            </a:graphicData>
          </a:graphic>
        </p:graphicFrame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3744208" y="4945470"/>
            <a:ext cx="393700" cy="366036"/>
          </p:xfrm>
          <a:graphic>
            <a:graphicData uri="http://schemas.openxmlformats.org/presentationml/2006/ole">
              <p:oleObj spid="_x0000_s459780" name="Equation" r:id="rId7" imgW="228600" imgH="177800" progId="Equation.3">
                <p:embed/>
              </p:oleObj>
            </a:graphicData>
          </a:graphic>
        </p:graphicFrame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2742494" y="4969546"/>
            <a:ext cx="477838" cy="366036"/>
          </p:xfrm>
          <a:graphic>
            <a:graphicData uri="http://schemas.openxmlformats.org/presentationml/2006/ole">
              <p:oleObj spid="_x0000_s459786" name="Equation" r:id="rId8" imgW="279400" imgH="177800" progId="Equation.3">
                <p:embed/>
              </p:oleObj>
            </a:graphicData>
          </a:graphic>
        </p:graphicFrame>
        <p:sp>
          <p:nvSpPr>
            <p:cNvPr id="12" name="Left Brace 11"/>
            <p:cNvSpPr/>
            <p:nvPr/>
          </p:nvSpPr>
          <p:spPr bwMode="auto">
            <a:xfrm rot="16200000">
              <a:off x="2683946" y="4101635"/>
              <a:ext cx="276557" cy="1439334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5" name="Left Brace 14"/>
            <p:cNvSpPr/>
            <p:nvPr/>
          </p:nvSpPr>
          <p:spPr bwMode="auto">
            <a:xfrm rot="16200000">
              <a:off x="3765602" y="4691560"/>
              <a:ext cx="244022" cy="29633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itchFamily="-110" charset="0"/>
              </a:endParaRPr>
            </a:p>
          </p:txBody>
        </p:sp>
      </p:grp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139296" y="2610733"/>
          <a:ext cx="1592262" cy="817562"/>
        </p:xfrm>
        <a:graphic>
          <a:graphicData uri="http://schemas.openxmlformats.org/presentationml/2006/ole">
            <p:oleObj spid="_x0000_s459789" name="Equation" r:id="rId9" imgW="9271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834785" y="749844"/>
            <a:ext cx="7370763" cy="618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 smtClean="0"/>
              <a:t>Observations: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  is the equation of a plane of normal direction </a:t>
            </a:r>
            <a:r>
              <a:rPr lang="en-US" sz="2200" i="1" dirty="0" smtClean="0"/>
              <a:t>a</a:t>
            </a:r>
            <a:r>
              <a:rPr lang="en-US" sz="2200" i="1" baseline="-25000" dirty="0" smtClean="0"/>
              <a:t>1</a:t>
            </a:r>
          </a:p>
          <a:p>
            <a:endParaRPr lang="en-US" sz="2200" dirty="0" smtClean="0"/>
          </a:p>
          <a:p>
            <a:pPr>
              <a:buFontTx/>
              <a:buChar char="•"/>
            </a:pPr>
            <a:r>
              <a:rPr lang="en-US" sz="2200" dirty="0" smtClean="0"/>
              <a:t> From the projection equation, it is also </a:t>
            </a:r>
          </a:p>
          <a:p>
            <a:r>
              <a:rPr lang="en-US" sz="2200" dirty="0" smtClean="0"/>
              <a:t>   the plane defined by: </a:t>
            </a:r>
            <a:r>
              <a:rPr lang="en-US" sz="2200" i="1" dirty="0" err="1" smtClean="0"/>
              <a:t>u</a:t>
            </a:r>
            <a:r>
              <a:rPr lang="en-US" sz="2200" dirty="0" smtClean="0"/>
              <a:t> = 0</a:t>
            </a:r>
          </a:p>
          <a:p>
            <a:endParaRPr lang="en-US" sz="2200" dirty="0" smtClean="0"/>
          </a:p>
          <a:p>
            <a:pPr>
              <a:buFontTx/>
              <a:buChar char="•"/>
            </a:pPr>
            <a:r>
              <a:rPr lang="en-US" sz="2200" dirty="0" smtClean="0"/>
              <a:t> Similarly: </a:t>
            </a:r>
          </a:p>
          <a:p>
            <a:pPr lvl="1">
              <a:buFontTx/>
              <a:buChar char="•"/>
            </a:pPr>
            <a:r>
              <a:rPr lang="en-US" sz="2200" dirty="0" smtClean="0"/>
              <a:t> (</a:t>
            </a:r>
            <a:r>
              <a:rPr lang="en-US" sz="2200" i="1" dirty="0" smtClean="0"/>
              <a:t>a</a:t>
            </a:r>
            <a:r>
              <a:rPr lang="en-US" sz="2200" i="1" baseline="-25000" dirty="0" smtClean="0"/>
              <a:t>2</a:t>
            </a:r>
            <a:r>
              <a:rPr lang="en-US" sz="2200" dirty="0" smtClean="0"/>
              <a:t>,</a:t>
            </a:r>
            <a:r>
              <a:rPr lang="en-US" sz="2200" i="1" dirty="0" smtClean="0"/>
              <a:t>b</a:t>
            </a:r>
            <a:r>
              <a:rPr lang="en-US" sz="2200" i="1" baseline="-25000" dirty="0" smtClean="0"/>
              <a:t>2</a:t>
            </a:r>
            <a:r>
              <a:rPr lang="en-US" sz="2200" dirty="0" smtClean="0"/>
              <a:t>) describes the plane defined by: </a:t>
            </a:r>
            <a:r>
              <a:rPr lang="en-US" sz="2200" i="1" dirty="0" err="1" smtClean="0"/>
              <a:t>v</a:t>
            </a:r>
            <a:r>
              <a:rPr lang="en-US" sz="2200" dirty="0" smtClean="0"/>
              <a:t> = 0</a:t>
            </a:r>
          </a:p>
          <a:p>
            <a:pPr lvl="1">
              <a:buFontTx/>
              <a:buChar char="•"/>
            </a:pPr>
            <a:r>
              <a:rPr lang="en-US" sz="2200" dirty="0" smtClean="0"/>
              <a:t> (</a:t>
            </a:r>
            <a:r>
              <a:rPr lang="en-US" sz="2200" i="1" dirty="0" smtClean="0"/>
              <a:t>a</a:t>
            </a:r>
            <a:r>
              <a:rPr lang="en-US" sz="2200" i="1" baseline="-25000" dirty="0" smtClean="0"/>
              <a:t>3</a:t>
            </a:r>
            <a:r>
              <a:rPr lang="en-US" sz="2200" dirty="0" smtClean="0"/>
              <a:t>,</a:t>
            </a:r>
            <a:r>
              <a:rPr lang="en-US" sz="2200" i="1" dirty="0" smtClean="0"/>
              <a:t>b</a:t>
            </a:r>
            <a:r>
              <a:rPr lang="en-US" sz="2200" i="1" baseline="-25000" dirty="0" smtClean="0"/>
              <a:t>3</a:t>
            </a:r>
            <a:r>
              <a:rPr lang="en-US" sz="2200" dirty="0" smtClean="0"/>
              <a:t>) describes the plane defined by: </a:t>
            </a:r>
          </a:p>
          <a:p>
            <a:pPr lvl="1">
              <a:buFontTx/>
              <a:buChar char="•"/>
            </a:pPr>
            <a:endParaRPr lang="en-US" sz="2200" dirty="0" smtClean="0"/>
          </a:p>
          <a:p>
            <a:pPr lvl="1">
              <a:buFont typeface="Wingdings" pitchFamily="2" charset="2"/>
              <a:buChar char="à"/>
            </a:pPr>
            <a:r>
              <a:rPr lang="en-US" sz="2200" dirty="0" smtClean="0">
                <a:sym typeface="Wingdings" pitchFamily="2" charset="2"/>
              </a:rPr>
              <a:t> That is the plane parallel to image plane 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passing through the pinhole (</a:t>
            </a:r>
            <a:r>
              <a:rPr lang="en-US" sz="2200" i="1" dirty="0" err="1" smtClean="0">
                <a:sym typeface="Wingdings" pitchFamily="2" charset="2"/>
              </a:rPr>
              <a:t>z</a:t>
            </a:r>
            <a:r>
              <a:rPr lang="en-US" sz="2200" i="1" dirty="0" smtClean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= 0) – principal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					      plane</a:t>
            </a:r>
            <a:endParaRPr lang="en-US" sz="2200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66262" y="-189523"/>
            <a:ext cx="7772400" cy="1143000"/>
          </a:xfrm>
          <a:ln>
            <a:noFill/>
          </a:ln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Geometric Interpretation</a:t>
            </a: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0" y="1612763"/>
          <a:ext cx="2664503" cy="2852250"/>
        </p:xfrm>
        <a:graphic>
          <a:graphicData uri="http://schemas.openxmlformats.org/presentationml/2006/ole">
            <p:oleObj spid="_x0000_s344066" name="Equation" r:id="rId4" imgW="1447560" imgH="1549080" progId="Equation.3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5186363" y="1027113"/>
          <a:ext cx="2078037" cy="1565275"/>
        </p:xfrm>
        <a:graphic>
          <a:graphicData uri="http://schemas.openxmlformats.org/presentationml/2006/ole">
            <p:oleObj spid="_x0000_s344067" name="Equation" r:id="rId5" imgW="876300" imgH="660400" progId="Equation.3">
              <p:embed/>
            </p:oleObj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6875829" y="5313676"/>
          <a:ext cx="2268171" cy="567428"/>
        </p:xfrm>
        <a:graphic>
          <a:graphicData uri="http://schemas.openxmlformats.org/presentationml/2006/ole">
            <p:oleObj spid="_x0000_s344068" name="Equation" r:id="rId6" imgW="863280" imgH="215640" progId="Equation.3">
              <p:embed/>
            </p:oleObj>
          </a:graphicData>
        </a:graphic>
      </p:graphicFrame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0" y="729328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Projection </a:t>
            </a:r>
          </a:p>
          <a:p>
            <a:r>
              <a:rPr lang="en-US" sz="2400" dirty="0" smtClean="0"/>
              <a:t>equation: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Friday 30/09/2011 at 10:30-12:00.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The tutorial will be at 23 avenue </a:t>
            </a:r>
            <a:r>
              <a:rPr lang="en-US" dirty="0" err="1" smtClean="0"/>
              <a:t>d'Italie</a:t>
            </a:r>
            <a:r>
              <a:rPr lang="en-US" dirty="0" smtClean="0"/>
              <a:t> - Salle Rose.</a:t>
            </a:r>
          </a:p>
          <a:p>
            <a:endParaRPr lang="en-US" dirty="0" smtClean="0"/>
          </a:p>
          <a:p>
            <a:r>
              <a:rPr lang="en-US" dirty="0" smtClean="0"/>
              <a:t>Come if you have no/limited experience with </a:t>
            </a:r>
            <a:r>
              <a:rPr lang="en-US" dirty="0" err="1" smtClean="0"/>
              <a:t>Matlab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025" y="2306638"/>
            <a:ext cx="2428875" cy="3695700"/>
            <a:chOff x="1728" y="1440"/>
            <a:chExt cx="1104" cy="1680"/>
          </a:xfrm>
        </p:grpSpPr>
        <p:sp>
          <p:nvSpPr>
            <p:cNvPr id="92163" name="AutoShape 3"/>
            <p:cNvSpPr>
              <a:spLocks noChangeArrowheads="1"/>
            </p:cNvSpPr>
            <p:nvPr/>
          </p:nvSpPr>
          <p:spPr bwMode="auto">
            <a:xfrm rot="-5400000">
              <a:off x="1440" y="1728"/>
              <a:ext cx="1680" cy="1104"/>
            </a:xfrm>
            <a:prstGeom prst="parallelogram">
              <a:avLst>
                <a:gd name="adj" fmla="val 380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164" name="Line 4"/>
            <p:cNvSpPr>
              <a:spLocks noChangeShapeType="1"/>
            </p:cNvSpPr>
            <p:nvPr/>
          </p:nvSpPr>
          <p:spPr bwMode="auto">
            <a:xfrm>
              <a:off x="1728" y="1440"/>
              <a:ext cx="1104" cy="4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165" name="Line 5"/>
            <p:cNvSpPr>
              <a:spLocks noChangeShapeType="1"/>
            </p:cNvSpPr>
            <p:nvPr/>
          </p:nvSpPr>
          <p:spPr bwMode="auto">
            <a:xfrm>
              <a:off x="2832" y="1857"/>
              <a:ext cx="0" cy="1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1590675" y="3065463"/>
            <a:ext cx="5780088" cy="989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15938" y="4860925"/>
            <a:ext cx="1773237" cy="650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V="1">
            <a:off x="515938" y="3538538"/>
            <a:ext cx="1055687" cy="132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2200275" y="5129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u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1590675" y="3236913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v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7137400" y="3138488"/>
          <a:ext cx="354013" cy="354012"/>
        </p:xfrm>
        <a:graphic>
          <a:graphicData uri="http://schemas.openxmlformats.org/presentationml/2006/ole">
            <p:oleObj spid="_x0000_s346114" name="Equation" r:id="rId4" imgW="164880" imgH="164880" progId="Equation.3">
              <p:embed/>
            </p:oleObj>
          </a:graphicData>
        </a:graphic>
      </p:graphicFrame>
      <p:sp>
        <p:nvSpPr>
          <p:cNvPr id="92172" name="AutoShape 12"/>
          <p:cNvSpPr>
            <a:spLocks noChangeArrowheads="1"/>
          </p:cNvSpPr>
          <p:nvPr/>
        </p:nvSpPr>
        <p:spPr bwMode="auto">
          <a:xfrm rot="-5400000">
            <a:off x="5427663" y="1546225"/>
            <a:ext cx="3695700" cy="2428875"/>
          </a:xfrm>
          <a:prstGeom prst="parallelogram">
            <a:avLst>
              <a:gd name="adj" fmla="val 38039"/>
            </a:avLst>
          </a:prstGeom>
          <a:solidFill>
            <a:schemeClr val="hlink">
              <a:alpha val="3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6061075" y="912813"/>
            <a:ext cx="2405063" cy="909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8489950" y="1830388"/>
            <a:ext cx="0" cy="277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 flipH="1" flipV="1">
            <a:off x="1536700" y="3984625"/>
            <a:ext cx="103188" cy="1031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 flipH="1" flipV="1">
            <a:off x="7275513" y="3032125"/>
            <a:ext cx="103187" cy="104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fr-FR" sz="2400">
              <a:latin typeface="Times New Roman" pitchFamily="18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 rot="-13707450">
            <a:off x="6588125" y="1862138"/>
            <a:ext cx="631825" cy="561975"/>
            <a:chOff x="2314" y="1635"/>
            <a:chExt cx="398" cy="354"/>
          </a:xfrm>
        </p:grpSpPr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 rot="2661397">
              <a:off x="2314" y="1635"/>
              <a:ext cx="72" cy="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179" name="Line 19"/>
            <p:cNvSpPr>
              <a:spLocks noChangeShapeType="1"/>
            </p:cNvSpPr>
            <p:nvPr/>
          </p:nvSpPr>
          <p:spPr bwMode="auto">
            <a:xfrm rot="16200000" flipV="1">
              <a:off x="2384" y="1661"/>
              <a:ext cx="294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327775" y="20986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>
                <a:latin typeface="Times New Roman" pitchFamily="18" charset="0"/>
              </a:rPr>
              <a:t>a</a:t>
            </a:r>
            <a:r>
              <a:rPr lang="en-US" sz="2400" baseline="-25000">
                <a:latin typeface="Times New Roman" pitchFamily="18" charset="0"/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317500" y="42989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>
                <a:latin typeface="Times New Roman" pitchFamily="18" charset="0"/>
              </a:rPr>
              <a:t>C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182" name="Oval 22"/>
          <p:cNvSpPr>
            <a:spLocks noChangeArrowheads="1"/>
          </p:cNvSpPr>
          <p:nvPr/>
        </p:nvSpPr>
        <p:spPr bwMode="auto">
          <a:xfrm flipH="1" flipV="1">
            <a:off x="488950" y="4794250"/>
            <a:ext cx="103188" cy="1031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454025" y="130175"/>
            <a:ext cx="52414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>
                <a:latin typeface="Arial"/>
                <a:cs typeface="Arial"/>
              </a:rPr>
              <a:t>Geometric Interpretation:</a:t>
            </a:r>
            <a:r>
              <a:rPr lang="en-US" sz="2200" dirty="0" smtClean="0">
                <a:latin typeface="Arial"/>
                <a:cs typeface="Arial"/>
              </a:rPr>
              <a:t> The </a:t>
            </a:r>
            <a:r>
              <a:rPr lang="en-US" sz="2200" dirty="0">
                <a:latin typeface="Arial"/>
                <a:cs typeface="Arial"/>
              </a:rPr>
              <a:t>rows of the projection matrix describe the three planes defined by the image coordinate system</a:t>
            </a:r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 flipV="1">
            <a:off x="7366000" y="2895600"/>
            <a:ext cx="1130300" cy="177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 flipV="1">
            <a:off x="8564563" y="2782888"/>
            <a:ext cx="579437" cy="100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01788" y="874713"/>
            <a:ext cx="7516812" cy="2652712"/>
            <a:chOff x="989" y="575"/>
            <a:chExt cx="4735" cy="1671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314" y="1635"/>
              <a:ext cx="652" cy="461"/>
              <a:chOff x="2314" y="1635"/>
              <a:chExt cx="652" cy="461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2314" y="1635"/>
                <a:ext cx="398" cy="354"/>
                <a:chOff x="2314" y="1635"/>
                <a:chExt cx="398" cy="354"/>
              </a:xfrm>
            </p:grpSpPr>
            <p:sp>
              <p:nvSpPr>
                <p:cNvPr id="92189" name="Oval 29"/>
                <p:cNvSpPr>
                  <a:spLocks noChangeArrowheads="1"/>
                </p:cNvSpPr>
                <p:nvPr/>
              </p:nvSpPr>
              <p:spPr bwMode="auto">
                <a:xfrm rot="2661397">
                  <a:off x="2314" y="1635"/>
                  <a:ext cx="72" cy="9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190" name="Line 3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84" y="1661"/>
                  <a:ext cx="294" cy="3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lg" len="lg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92191" name="Text Box 31"/>
              <p:cNvSpPr txBox="1">
                <a:spLocks noChangeArrowheads="1"/>
              </p:cNvSpPr>
              <p:nvPr/>
            </p:nvSpPr>
            <p:spPr bwMode="auto">
              <a:xfrm>
                <a:off x="2690" y="1808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i="1">
                    <a:latin typeface="Times New Roman" pitchFamily="18" charset="0"/>
                  </a:rPr>
                  <a:t>a</a:t>
                </a:r>
                <a:r>
                  <a:rPr lang="en-US" sz="2400" baseline="-25000">
                    <a:latin typeface="Times New Roman" pitchFamily="18" charset="0"/>
                  </a:rPr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989" y="575"/>
              <a:ext cx="4735" cy="1671"/>
              <a:chOff x="989" y="575"/>
              <a:chExt cx="4735" cy="1671"/>
            </a:xfrm>
          </p:grpSpPr>
          <p:sp>
            <p:nvSpPr>
              <p:cNvPr id="92193" name="Line 33"/>
              <p:cNvSpPr>
                <a:spLocks noChangeShapeType="1"/>
              </p:cNvSpPr>
              <p:nvPr/>
            </p:nvSpPr>
            <p:spPr bwMode="auto">
              <a:xfrm flipV="1">
                <a:off x="1434" y="575"/>
                <a:ext cx="4290" cy="1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/>
            </p:nvSpPr>
            <p:spPr bwMode="auto">
              <a:xfrm flipV="1">
                <a:off x="1292" y="1695"/>
                <a:ext cx="142" cy="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/>
            </p:nvSpPr>
            <p:spPr bwMode="auto">
              <a:xfrm flipV="1">
                <a:off x="4615" y="575"/>
                <a:ext cx="1109" cy="1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/>
            </p:nvSpPr>
            <p:spPr bwMode="auto">
              <a:xfrm flipV="1">
                <a:off x="989" y="1855"/>
                <a:ext cx="317" cy="3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92138" y="3082925"/>
            <a:ext cx="9172575" cy="2673350"/>
            <a:chOff x="373" y="1942"/>
            <a:chExt cx="5778" cy="1684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 rot="-7783249">
              <a:off x="2842" y="2589"/>
              <a:ext cx="398" cy="354"/>
              <a:chOff x="2314" y="1635"/>
              <a:chExt cx="398" cy="354"/>
            </a:xfrm>
          </p:grpSpPr>
          <p:sp>
            <p:nvSpPr>
              <p:cNvPr id="92199" name="Oval 39"/>
              <p:cNvSpPr>
                <a:spLocks noChangeArrowheads="1"/>
              </p:cNvSpPr>
              <p:nvPr/>
            </p:nvSpPr>
            <p:spPr bwMode="auto">
              <a:xfrm rot="2661397">
                <a:off x="2314" y="1635"/>
                <a:ext cx="72" cy="9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00" name="Line 40"/>
              <p:cNvSpPr>
                <a:spLocks noChangeShapeType="1"/>
              </p:cNvSpPr>
              <p:nvPr/>
            </p:nvSpPr>
            <p:spPr bwMode="auto">
              <a:xfrm rot="16200000" flipV="1">
                <a:off x="2384" y="1661"/>
                <a:ext cx="294" cy="3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2201" name="Text Box 41"/>
            <p:cNvSpPr txBox="1">
              <a:spLocks noChangeArrowheads="1"/>
            </p:cNvSpPr>
            <p:nvPr/>
          </p:nvSpPr>
          <p:spPr bwMode="auto">
            <a:xfrm>
              <a:off x="3068" y="232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latin typeface="Times New Roman" pitchFamily="18" charset="0"/>
                </a:rPr>
                <a:t>a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73" y="1942"/>
              <a:ext cx="5778" cy="1684"/>
              <a:chOff x="373" y="1942"/>
              <a:chExt cx="5778" cy="1684"/>
            </a:xfrm>
          </p:grpSpPr>
          <p:sp>
            <p:nvSpPr>
              <p:cNvPr id="92203" name="Line 43"/>
              <p:cNvSpPr>
                <a:spLocks noChangeShapeType="1"/>
              </p:cNvSpPr>
              <p:nvPr/>
            </p:nvSpPr>
            <p:spPr bwMode="auto">
              <a:xfrm flipV="1">
                <a:off x="1717" y="1942"/>
                <a:ext cx="2898" cy="7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04" name="Line 44"/>
              <p:cNvSpPr>
                <a:spLocks noChangeShapeType="1"/>
              </p:cNvSpPr>
              <p:nvPr/>
            </p:nvSpPr>
            <p:spPr bwMode="auto">
              <a:xfrm>
                <a:off x="1742" y="3582"/>
                <a:ext cx="12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05" name="Line 45"/>
              <p:cNvSpPr>
                <a:spLocks noChangeShapeType="1"/>
              </p:cNvSpPr>
              <p:nvPr/>
            </p:nvSpPr>
            <p:spPr bwMode="auto">
              <a:xfrm flipV="1">
                <a:off x="1861" y="2502"/>
                <a:ext cx="4290" cy="1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06" name="Line 46"/>
              <p:cNvSpPr>
                <a:spLocks noChangeShapeType="1"/>
              </p:cNvSpPr>
              <p:nvPr/>
            </p:nvSpPr>
            <p:spPr bwMode="auto">
              <a:xfrm>
                <a:off x="4613" y="1950"/>
                <a:ext cx="1537" cy="5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07" name="Line 47"/>
              <p:cNvSpPr>
                <a:spLocks noChangeShapeType="1"/>
              </p:cNvSpPr>
              <p:nvPr/>
            </p:nvSpPr>
            <p:spPr bwMode="auto">
              <a:xfrm>
                <a:off x="4613" y="1942"/>
                <a:ext cx="735" cy="2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08" name="Line 48"/>
              <p:cNvSpPr>
                <a:spLocks noChangeShapeType="1"/>
              </p:cNvSpPr>
              <p:nvPr/>
            </p:nvSpPr>
            <p:spPr bwMode="auto">
              <a:xfrm flipV="1">
                <a:off x="373" y="2695"/>
                <a:ext cx="1362" cy="3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09" name="Line 49"/>
              <p:cNvSpPr>
                <a:spLocks noChangeShapeType="1"/>
              </p:cNvSpPr>
              <p:nvPr/>
            </p:nvSpPr>
            <p:spPr bwMode="auto">
              <a:xfrm>
                <a:off x="1445" y="3472"/>
                <a:ext cx="265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 flipH="1">
            <a:off x="3708400" y="2519118"/>
            <a:ext cx="1655763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49500" y="1928568"/>
            <a:ext cx="1362075" cy="2073275"/>
            <a:chOff x="1728" y="1440"/>
            <a:chExt cx="1104" cy="1680"/>
          </a:xfrm>
        </p:grpSpPr>
        <p:sp>
          <p:nvSpPr>
            <p:cNvPr id="94213" name="AutoShape 5"/>
            <p:cNvSpPr>
              <a:spLocks noChangeArrowheads="1"/>
            </p:cNvSpPr>
            <p:nvPr/>
          </p:nvSpPr>
          <p:spPr bwMode="auto">
            <a:xfrm rot="-5400000">
              <a:off x="1440" y="1728"/>
              <a:ext cx="1680" cy="1104"/>
            </a:xfrm>
            <a:prstGeom prst="parallelogram">
              <a:avLst>
                <a:gd name="adj" fmla="val 380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1728" y="1440"/>
              <a:ext cx="1104" cy="4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>
              <a:off x="2832" y="1857"/>
              <a:ext cx="0" cy="1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4216" name="Line 8"/>
          <p:cNvSpPr>
            <a:spLocks noChangeShapeType="1"/>
          </p:cNvSpPr>
          <p:nvPr/>
        </p:nvSpPr>
        <p:spPr bwMode="auto">
          <a:xfrm flipV="1">
            <a:off x="5353050" y="2354018"/>
            <a:ext cx="94773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6275388" y="2363543"/>
            <a:ext cx="50165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6275388" y="1898405"/>
            <a:ext cx="0" cy="44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H="1">
            <a:off x="5772150" y="2363543"/>
            <a:ext cx="503238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20" name="Oval 12"/>
          <p:cNvSpPr>
            <a:spLocks noChangeArrowheads="1"/>
          </p:cNvSpPr>
          <p:nvPr/>
        </p:nvSpPr>
        <p:spPr bwMode="auto">
          <a:xfrm flipH="1" flipV="1">
            <a:off x="6246813" y="2334968"/>
            <a:ext cx="58737" cy="587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fr-FR" sz="2400" smtClean="0">
              <a:solidFill>
                <a:srgbClr val="000000"/>
              </a:solidFill>
            </a:endParaRPr>
          </a:p>
        </p:txBody>
      </p:sp>
      <p:graphicFrame>
        <p:nvGraphicFramePr>
          <p:cNvPr id="94224" name="Object 16"/>
          <p:cNvGraphicFramePr>
            <a:graphicFrameLocks noChangeAspect="1"/>
          </p:cNvGraphicFramePr>
          <p:nvPr/>
        </p:nvGraphicFramePr>
        <p:xfrm>
          <a:off x="6227639" y="2487089"/>
          <a:ext cx="288437" cy="267833"/>
        </p:xfrm>
        <a:graphic>
          <a:graphicData uri="http://schemas.openxmlformats.org/presentationml/2006/ole">
            <p:oleObj spid="_x0000_s830466" name="Equation" r:id="rId4" imgW="164880" imgH="164880" progId="Equation.3">
              <p:embed/>
            </p:oleObj>
          </a:graphicData>
        </a:graphic>
      </p:graphicFrame>
      <p:sp>
        <p:nvSpPr>
          <p:cNvPr id="94225" name="AutoShape 17"/>
          <p:cNvSpPr>
            <a:spLocks noChangeArrowheads="1"/>
          </p:cNvSpPr>
          <p:nvPr/>
        </p:nvSpPr>
        <p:spPr bwMode="auto">
          <a:xfrm rot="-5400000">
            <a:off x="5210175" y="1501530"/>
            <a:ext cx="2073275" cy="1362075"/>
          </a:xfrm>
          <a:prstGeom prst="parallelogram">
            <a:avLst>
              <a:gd name="adj" fmla="val 380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5565775" y="1145930"/>
            <a:ext cx="1362075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6927850" y="1660280"/>
            <a:ext cx="0" cy="155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H="1">
            <a:off x="3052763" y="2790580"/>
            <a:ext cx="655637" cy="1000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32" name="Oval 24"/>
          <p:cNvSpPr>
            <a:spLocks noChangeArrowheads="1"/>
          </p:cNvSpPr>
          <p:nvPr/>
        </p:nvSpPr>
        <p:spPr bwMode="auto">
          <a:xfrm flipH="1" flipV="1">
            <a:off x="3027363" y="2869955"/>
            <a:ext cx="58737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33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-355600"/>
            <a:ext cx="7772400" cy="1143000"/>
          </a:xfrm>
        </p:spPr>
        <p:txBody>
          <a:bodyPr/>
          <a:lstStyle/>
          <a:p>
            <a:r>
              <a:rPr lang="en-US" sz="2400" b="1" dirty="0"/>
              <a:t>Other useful geometric properties</a:t>
            </a: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1368425" y="4089155"/>
            <a:ext cx="60698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Principal axis of the camera: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ray passing through the camera centre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with d</a:t>
            </a:r>
            <a:r>
              <a:rPr lang="en-US" sz="2400" dirty="0" smtClean="0">
                <a:solidFill>
                  <a:srgbClr val="000000"/>
                </a:solidFill>
              </a:rPr>
              <a:t>irection vector  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3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  <p:grpSp>
        <p:nvGrpSpPr>
          <p:cNvPr id="29" name="Group 17"/>
          <p:cNvGrpSpPr>
            <a:grpSpLocks/>
          </p:cNvGrpSpPr>
          <p:nvPr/>
        </p:nvGrpSpPr>
        <p:grpSpPr bwMode="auto">
          <a:xfrm rot="-13707450">
            <a:off x="5826405" y="2203666"/>
            <a:ext cx="448194" cy="421074"/>
            <a:chOff x="2314" y="1635"/>
            <a:chExt cx="398" cy="354"/>
          </a:xfrm>
        </p:grpSpPr>
        <p:sp>
          <p:nvSpPr>
            <p:cNvPr id="30" name="Oval 18"/>
            <p:cNvSpPr>
              <a:spLocks noChangeArrowheads="1"/>
            </p:cNvSpPr>
            <p:nvPr/>
          </p:nvSpPr>
          <p:spPr bwMode="auto">
            <a:xfrm rot="2661397">
              <a:off x="2314" y="1635"/>
              <a:ext cx="72" cy="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rot="16200000" flipV="1">
              <a:off x="2384" y="1661"/>
              <a:ext cx="294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5643929" y="1815367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dirty="0">
                <a:latin typeface="Times New Roman" pitchFamily="18" charset="0"/>
              </a:rPr>
              <a:t>a</a:t>
            </a:r>
            <a:r>
              <a:rPr lang="en-US" sz="2400" baseline="-25000" dirty="0">
                <a:latin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33" name="Object 16"/>
          <p:cNvGraphicFramePr>
            <a:graphicFrameLocks noChangeAspect="1"/>
          </p:cNvGraphicFramePr>
          <p:nvPr/>
        </p:nvGraphicFramePr>
        <p:xfrm>
          <a:off x="7390177" y="4514901"/>
          <a:ext cx="366592" cy="340405"/>
        </p:xfrm>
        <a:graphic>
          <a:graphicData uri="http://schemas.openxmlformats.org/presentationml/2006/ole">
            <p:oleObj spid="_x0000_s830469" name="Equation" r:id="rId5" imgW="164880" imgH="1648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33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-355600"/>
            <a:ext cx="7772400" cy="1143000"/>
          </a:xfrm>
        </p:spPr>
        <p:txBody>
          <a:bodyPr/>
          <a:lstStyle/>
          <a:p>
            <a:r>
              <a:rPr lang="en-US" sz="2400" b="1" dirty="0"/>
              <a:t>Other useful geometric properties</a:t>
            </a: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538041" y="4059848"/>
            <a:ext cx="79684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Depth of points: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How far a point lies </a:t>
            </a:r>
            <a:r>
              <a:rPr lang="en-US" dirty="0" smtClean="0">
                <a:solidFill>
                  <a:srgbClr val="000000"/>
                </a:solidFill>
              </a:rPr>
              <a:t>from the principal plane of a camera?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3419230" y="2948232"/>
            <a:ext cx="1753455" cy="30492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38" name="Object 11"/>
          <p:cNvGraphicFramePr>
            <a:graphicFrameLocks noChangeAspect="1"/>
          </p:cNvGraphicFramePr>
          <p:nvPr/>
        </p:nvGraphicFramePr>
        <p:xfrm>
          <a:off x="4939323" y="3021257"/>
          <a:ext cx="354013" cy="354012"/>
        </p:xfrm>
        <a:graphic>
          <a:graphicData uri="http://schemas.openxmlformats.org/presentationml/2006/ole">
            <p:oleObj spid="_x0000_s832516" name="Equation" r:id="rId4" imgW="164880" imgH="164880" progId="Equation.3">
              <p:embed/>
            </p:oleObj>
          </a:graphicData>
        </a:graphic>
      </p:graphicFrame>
      <p:sp>
        <p:nvSpPr>
          <p:cNvPr id="39" name="AutoShape 12"/>
          <p:cNvSpPr>
            <a:spLocks noChangeArrowheads="1"/>
          </p:cNvSpPr>
          <p:nvPr/>
        </p:nvSpPr>
        <p:spPr bwMode="auto">
          <a:xfrm rot="16200000">
            <a:off x="3229586" y="1428994"/>
            <a:ext cx="3695700" cy="2428875"/>
          </a:xfrm>
          <a:prstGeom prst="parallelogram">
            <a:avLst>
              <a:gd name="adj" fmla="val 38039"/>
            </a:avLst>
          </a:prstGeom>
          <a:solidFill>
            <a:schemeClr val="hlink">
              <a:alpha val="3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3862998" y="795582"/>
            <a:ext cx="2405063" cy="909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6291873" y="1713157"/>
            <a:ext cx="0" cy="277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Oval 16"/>
          <p:cNvSpPr>
            <a:spLocks noChangeArrowheads="1"/>
          </p:cNvSpPr>
          <p:nvPr/>
        </p:nvSpPr>
        <p:spPr bwMode="auto">
          <a:xfrm flipH="1" flipV="1">
            <a:off x="5077436" y="2914894"/>
            <a:ext cx="103187" cy="104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fr-FR" sz="2400">
              <a:latin typeface="Times New Roman" pitchFamily="18" charset="0"/>
            </a:endParaRPr>
          </a:p>
        </p:txBody>
      </p:sp>
      <p:grpSp>
        <p:nvGrpSpPr>
          <p:cNvPr id="44" name="Group 17"/>
          <p:cNvGrpSpPr>
            <a:grpSpLocks/>
          </p:cNvGrpSpPr>
          <p:nvPr/>
        </p:nvGrpSpPr>
        <p:grpSpPr bwMode="auto">
          <a:xfrm rot="-13707450">
            <a:off x="4390048" y="1744907"/>
            <a:ext cx="631825" cy="561975"/>
            <a:chOff x="2314" y="1635"/>
            <a:chExt cx="398" cy="354"/>
          </a:xfrm>
        </p:grpSpPr>
        <p:sp>
          <p:nvSpPr>
            <p:cNvPr id="45" name="Oval 18"/>
            <p:cNvSpPr>
              <a:spLocks noChangeArrowheads="1"/>
            </p:cNvSpPr>
            <p:nvPr/>
          </p:nvSpPr>
          <p:spPr bwMode="auto">
            <a:xfrm rot="2661397">
              <a:off x="2314" y="1635"/>
              <a:ext cx="72" cy="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rot="16200000" flipV="1">
              <a:off x="2384" y="1661"/>
              <a:ext cx="294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4129698" y="1981444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>
                <a:latin typeface="Times New Roman" pitchFamily="18" charset="0"/>
              </a:rPr>
              <a:t>a</a:t>
            </a:r>
            <a:r>
              <a:rPr lang="en-US" sz="2400" baseline="-25000">
                <a:latin typeface="Times New Roman" pitchFamily="18" charset="0"/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 flipV="1">
            <a:off x="5167923" y="2778369"/>
            <a:ext cx="1130300" cy="177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6366486" y="2665657"/>
            <a:ext cx="579437" cy="1000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Line 3"/>
          <p:cNvSpPr>
            <a:spLocks noChangeShapeType="1"/>
          </p:cNvSpPr>
          <p:nvPr/>
        </p:nvSpPr>
        <p:spPr bwMode="auto">
          <a:xfrm>
            <a:off x="1035539" y="2706077"/>
            <a:ext cx="5834552" cy="3501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6887186" y="2796321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P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auto">
          <a:xfrm flipV="1">
            <a:off x="6817946" y="2989382"/>
            <a:ext cx="88902" cy="13677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fr-FR" sz="2400">
              <a:latin typeface="Times New Roman" pitchFamily="18" charset="0"/>
            </a:endParaRPr>
          </a:p>
        </p:txBody>
      </p:sp>
      <p:graphicFrame>
        <p:nvGraphicFramePr>
          <p:cNvPr id="832517" name="Object 5"/>
          <p:cNvGraphicFramePr>
            <a:graphicFrameLocks noChangeAspect="1"/>
          </p:cNvGraphicFramePr>
          <p:nvPr/>
        </p:nvGraphicFramePr>
        <p:xfrm>
          <a:off x="603250" y="5040313"/>
          <a:ext cx="3800475" cy="1484312"/>
        </p:xfrm>
        <a:graphic>
          <a:graphicData uri="http://schemas.openxmlformats.org/presentationml/2006/ole">
            <p:oleObj spid="_x0000_s832517" name="Equation" r:id="rId5" imgW="2400300" imgH="939800" progId="Equation.3">
              <p:embed/>
            </p:oleObj>
          </a:graphicData>
        </a:graphic>
      </p:graphicFrame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3731725" y="6340660"/>
            <a:ext cx="9930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If ||a</a:t>
            </a:r>
            <a:r>
              <a:rPr lang="en-US" sz="1600" baseline="-25000" dirty="0" smtClean="0">
                <a:solidFill>
                  <a:srgbClr val="000000"/>
                </a:solidFill>
              </a:rPr>
              <a:t>3</a:t>
            </a:r>
            <a:r>
              <a:rPr lang="en-US" sz="1600" dirty="0" smtClean="0">
                <a:solidFill>
                  <a:srgbClr val="000000"/>
                </a:solidFill>
              </a:rPr>
              <a:t>||=1</a:t>
            </a:r>
          </a:p>
        </p:txBody>
      </p:sp>
      <p:graphicFrame>
        <p:nvGraphicFramePr>
          <p:cNvPr id="832518" name="Object 6"/>
          <p:cNvGraphicFramePr>
            <a:graphicFrameLocks noChangeAspect="1"/>
          </p:cNvGraphicFramePr>
          <p:nvPr/>
        </p:nvGraphicFramePr>
        <p:xfrm>
          <a:off x="7226300" y="2286000"/>
          <a:ext cx="687388" cy="1519238"/>
        </p:xfrm>
        <a:graphic>
          <a:graphicData uri="http://schemas.openxmlformats.org/presentationml/2006/ole">
            <p:oleObj spid="_x0000_s832518" name="Equation" r:id="rId6" imgW="431800" imgH="914400" progId="Equation.3">
              <p:embed/>
            </p:oleObj>
          </a:graphicData>
        </a:graphic>
      </p:graphicFrame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5237040" y="5114925"/>
            <a:ext cx="390695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/>
              <a:t>But for general camera matrices: </a:t>
            </a:r>
          </a:p>
          <a:p>
            <a:pPr>
              <a:buFontTx/>
              <a:buChar char="-"/>
            </a:pPr>
            <a:r>
              <a:rPr lang="en-US" sz="1800" dirty="0" smtClean="0"/>
              <a:t> need to be careful about the sign.</a:t>
            </a:r>
          </a:p>
          <a:p>
            <a:pPr>
              <a:buFontTx/>
              <a:buChar char="-"/>
            </a:pPr>
            <a:r>
              <a:rPr lang="en-US" sz="1800" dirty="0" smtClean="0"/>
              <a:t> need to normalize matrix to have </a:t>
            </a:r>
          </a:p>
          <a:p>
            <a:r>
              <a:rPr lang="en-US" sz="1800" dirty="0" smtClean="0"/>
              <a:t>||a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||=1</a:t>
            </a: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84" name="Rectangle 83"/>
          <p:cNvSpPr/>
          <p:nvPr/>
        </p:nvSpPr>
        <p:spPr bwMode="auto">
          <a:xfrm>
            <a:off x="5226538" y="5128846"/>
            <a:ext cx="3731847" cy="131884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 flipH="1">
            <a:off x="3708400" y="1766888"/>
            <a:ext cx="1655763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5348288" y="1563688"/>
            <a:ext cx="1736725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49500" y="1176338"/>
            <a:ext cx="1362075" cy="2073275"/>
            <a:chOff x="1728" y="1440"/>
            <a:chExt cx="1104" cy="1680"/>
          </a:xfrm>
        </p:grpSpPr>
        <p:sp>
          <p:nvSpPr>
            <p:cNvPr id="94213" name="AutoShape 5"/>
            <p:cNvSpPr>
              <a:spLocks noChangeArrowheads="1"/>
            </p:cNvSpPr>
            <p:nvPr/>
          </p:nvSpPr>
          <p:spPr bwMode="auto">
            <a:xfrm rot="-5400000">
              <a:off x="1440" y="1728"/>
              <a:ext cx="1680" cy="1104"/>
            </a:xfrm>
            <a:prstGeom prst="parallelogram">
              <a:avLst>
                <a:gd name="adj" fmla="val 380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1728" y="1440"/>
              <a:ext cx="1104" cy="4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>
              <a:off x="2832" y="1857"/>
              <a:ext cx="0" cy="1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4216" name="Line 8"/>
          <p:cNvSpPr>
            <a:spLocks noChangeShapeType="1"/>
          </p:cNvSpPr>
          <p:nvPr/>
        </p:nvSpPr>
        <p:spPr bwMode="auto">
          <a:xfrm flipV="1">
            <a:off x="5353050" y="1601788"/>
            <a:ext cx="94773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6275388" y="1611313"/>
            <a:ext cx="50165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6275388" y="1146175"/>
            <a:ext cx="0" cy="44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H="1">
            <a:off x="5772150" y="1611313"/>
            <a:ext cx="503238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20" name="Oval 12"/>
          <p:cNvSpPr>
            <a:spLocks noChangeArrowheads="1"/>
          </p:cNvSpPr>
          <p:nvPr/>
        </p:nvSpPr>
        <p:spPr bwMode="auto">
          <a:xfrm flipH="1" flipV="1">
            <a:off x="6246813" y="1582738"/>
            <a:ext cx="58737" cy="587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94221" name="Oval 13"/>
          <p:cNvSpPr>
            <a:spLocks noChangeArrowheads="1"/>
          </p:cNvSpPr>
          <p:nvPr/>
        </p:nvSpPr>
        <p:spPr bwMode="auto">
          <a:xfrm flipH="1" flipV="1">
            <a:off x="7027863" y="1622425"/>
            <a:ext cx="57150" cy="58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2659063" y="14684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smtClean="0">
                <a:solidFill>
                  <a:srgbClr val="000000"/>
                </a:solidFill>
              </a:rPr>
              <a:t>p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7102109" y="1389552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P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94224" name="Object 16"/>
          <p:cNvGraphicFramePr>
            <a:graphicFrameLocks noChangeAspect="1"/>
          </p:cNvGraphicFramePr>
          <p:nvPr/>
        </p:nvGraphicFramePr>
        <p:xfrm>
          <a:off x="6169025" y="1643063"/>
          <a:ext cx="200025" cy="198437"/>
        </p:xfrm>
        <a:graphic>
          <a:graphicData uri="http://schemas.openxmlformats.org/presentationml/2006/ole">
            <p:oleObj spid="_x0000_s348162" name="Equation" r:id="rId4" imgW="164880" imgH="164880" progId="Equation.3">
              <p:embed/>
            </p:oleObj>
          </a:graphicData>
        </a:graphic>
      </p:graphicFrame>
      <p:sp>
        <p:nvSpPr>
          <p:cNvPr id="94225" name="AutoShape 17"/>
          <p:cNvSpPr>
            <a:spLocks noChangeArrowheads="1"/>
          </p:cNvSpPr>
          <p:nvPr/>
        </p:nvSpPr>
        <p:spPr bwMode="auto">
          <a:xfrm rot="-5400000">
            <a:off x="5210175" y="749300"/>
            <a:ext cx="2073275" cy="1362075"/>
          </a:xfrm>
          <a:prstGeom prst="parallelogram">
            <a:avLst>
              <a:gd name="adj" fmla="val 380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5565775" y="393700"/>
            <a:ext cx="1362075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6927850" y="908050"/>
            <a:ext cx="0" cy="155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3148013" y="1470025"/>
            <a:ext cx="2192337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 flipH="1" flipV="1">
            <a:off x="2840038" y="1454150"/>
            <a:ext cx="284162" cy="14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30" name="Oval 22"/>
          <p:cNvSpPr>
            <a:spLocks noChangeArrowheads="1"/>
          </p:cNvSpPr>
          <p:nvPr/>
        </p:nvSpPr>
        <p:spPr bwMode="auto">
          <a:xfrm flipH="1" flipV="1">
            <a:off x="2808288" y="1414463"/>
            <a:ext cx="57150" cy="587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H="1">
            <a:off x="3052763" y="2038350"/>
            <a:ext cx="655637" cy="1000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32" name="Oval 24"/>
          <p:cNvSpPr>
            <a:spLocks noChangeArrowheads="1"/>
          </p:cNvSpPr>
          <p:nvPr/>
        </p:nvSpPr>
        <p:spPr bwMode="auto">
          <a:xfrm flipH="1" flipV="1">
            <a:off x="3027363" y="2117725"/>
            <a:ext cx="58737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33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-355600"/>
            <a:ext cx="7772400" cy="1143000"/>
          </a:xfrm>
        </p:spPr>
        <p:txBody>
          <a:bodyPr/>
          <a:lstStyle/>
          <a:p>
            <a:r>
              <a:rPr lang="en-US" sz="2400" b="1"/>
              <a:t>Other useful geometric properties</a:t>
            </a: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616194" y="3441680"/>
            <a:ext cx="79784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Q: Can we compute the position of the camera center 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Q: Given an image point </a:t>
            </a:r>
            <a:r>
              <a:rPr lang="en-US" i="1" dirty="0" err="1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, what is the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direction of the corresponding ray in space?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94235" name="Object 27"/>
          <p:cNvGraphicFramePr>
            <a:graphicFrameLocks noChangeAspect="1"/>
          </p:cNvGraphicFramePr>
          <p:nvPr/>
        </p:nvGraphicFramePr>
        <p:xfrm>
          <a:off x="1137138" y="5827344"/>
          <a:ext cx="2200275" cy="825501"/>
        </p:xfrm>
        <a:graphic>
          <a:graphicData uri="http://schemas.openxmlformats.org/presentationml/2006/ole">
            <p:oleObj spid="_x0000_s348163" name="Equation" r:id="rId5" imgW="609480" imgH="228600" progId="Equation.3">
              <p:embed/>
            </p:oleObj>
          </a:graphicData>
        </a:graphic>
      </p:graphicFrame>
      <p:graphicFrame>
        <p:nvGraphicFramePr>
          <p:cNvPr id="94236" name="Object 28"/>
          <p:cNvGraphicFramePr>
            <a:graphicFrameLocks noChangeAspect="1"/>
          </p:cNvGraphicFramePr>
          <p:nvPr/>
        </p:nvGraphicFramePr>
        <p:xfrm>
          <a:off x="1153746" y="4074747"/>
          <a:ext cx="2209800" cy="654050"/>
        </p:xfrm>
        <a:graphic>
          <a:graphicData uri="http://schemas.openxmlformats.org/presentationml/2006/ole">
            <p:oleObj spid="_x0000_s348164" name="Equation" r:id="rId6" imgW="685800" imgH="20304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597030" y="4077678"/>
            <a:ext cx="54707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Hint: Start from the projection equation.</a:t>
            </a:r>
            <a:r>
              <a:rPr lang="en-US" sz="1600" dirty="0" smtClean="0"/>
              <a:t> </a:t>
            </a:r>
            <a:r>
              <a:rPr lang="en-US" sz="1600" dirty="0" smtClean="0"/>
              <a:t>Show that the </a:t>
            </a:r>
            <a:r>
              <a:rPr lang="en-US" sz="1600" dirty="0" smtClean="0"/>
              <a:t>right </a:t>
            </a:r>
            <a:r>
              <a:rPr lang="en-US" sz="1600" dirty="0" smtClean="0"/>
              <a:t>null-space of</a:t>
            </a:r>
            <a:r>
              <a:rPr lang="en-US" sz="1600" dirty="0" smtClean="0"/>
              <a:t> camera matrix M is </a:t>
            </a:r>
            <a:r>
              <a:rPr lang="en-US" sz="1600" dirty="0" smtClean="0"/>
              <a:t>the camera center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673230" y="6047155"/>
            <a:ext cx="52851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Hint: Start from a projection equation and write all points along direction </a:t>
            </a:r>
            <a:r>
              <a:rPr lang="en-US" sz="1600" dirty="0" err="1" smtClean="0"/>
              <a:t>w</a:t>
            </a:r>
            <a:r>
              <a:rPr lang="en-US" sz="1600" dirty="0" smtClean="0"/>
              <a:t>, that project to point </a:t>
            </a:r>
            <a:r>
              <a:rPr lang="en-US" sz="1600" dirty="0" err="1" smtClean="0"/>
              <a:t>p</a:t>
            </a:r>
            <a:r>
              <a:rPr lang="en-US" sz="16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Line 2"/>
          <p:cNvSpPr>
            <a:spLocks noChangeShapeType="1"/>
          </p:cNvSpPr>
          <p:nvPr/>
        </p:nvSpPr>
        <p:spPr bwMode="auto">
          <a:xfrm flipV="1">
            <a:off x="5715000" y="1606550"/>
            <a:ext cx="2749550" cy="23558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9399"/>
            <a:ext cx="8229600" cy="914400"/>
          </a:xfrm>
        </p:spPr>
        <p:txBody>
          <a:bodyPr/>
          <a:lstStyle/>
          <a:p>
            <a:r>
              <a:rPr lang="en-GB" smtClean="0"/>
              <a:t>Re-cap: imaging </a:t>
            </a:r>
            <a:r>
              <a:rPr lang="en-US"/>
              <a:t>and camera </a:t>
            </a:r>
            <a:r>
              <a:rPr lang="en-GB"/>
              <a:t>geometry</a:t>
            </a:r>
            <a:br>
              <a:rPr lang="en-GB"/>
            </a:br>
            <a:r>
              <a:rPr lang="en-GB"/>
              <a:t>(with a slight change of notation)</a:t>
            </a:r>
          </a:p>
        </p:txBody>
      </p:sp>
      <p:sp>
        <p:nvSpPr>
          <p:cNvPr id="10117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457700" cy="5562600"/>
          </a:xfrm>
        </p:spPr>
        <p:txBody>
          <a:bodyPr/>
          <a:lstStyle/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r>
              <a:rPr lang="en-GB"/>
              <a:t> </a:t>
            </a:r>
            <a:r>
              <a:rPr lang="en-US" sz="2000"/>
              <a:t>perspective </a:t>
            </a:r>
            <a:r>
              <a:rPr lang="en-GB" sz="2000"/>
              <a:t>projection</a:t>
            </a:r>
          </a:p>
          <a:p>
            <a:endParaRPr lang="en-GB" sz="2000"/>
          </a:p>
          <a:p>
            <a:pPr>
              <a:buFontTx/>
              <a:buChar char="•"/>
            </a:pPr>
            <a:r>
              <a:rPr lang="en-GB"/>
              <a:t> </a:t>
            </a:r>
            <a:r>
              <a:rPr lang="en-GB" sz="2000"/>
              <a:t>camera centre, image point and scene point are collinear</a:t>
            </a:r>
          </a:p>
          <a:p>
            <a:endParaRPr lang="en-GB" sz="2000"/>
          </a:p>
          <a:p>
            <a:pPr>
              <a:buFontTx/>
              <a:buChar char="•"/>
            </a:pPr>
            <a:r>
              <a:rPr lang="en-GB"/>
              <a:t> </a:t>
            </a:r>
            <a:r>
              <a:rPr lang="en-GB" sz="2000"/>
              <a:t>an image point back projects to a ray in 3-space</a:t>
            </a:r>
          </a:p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r>
              <a:rPr lang="en-GB"/>
              <a:t> </a:t>
            </a:r>
            <a:r>
              <a:rPr lang="en-GB" sz="2000"/>
              <a:t>depth of the scene point is unknown</a:t>
            </a:r>
          </a:p>
        </p:txBody>
      </p:sp>
      <p:sp>
        <p:nvSpPr>
          <p:cNvPr id="1011717" name="Freeform 5"/>
          <p:cNvSpPr>
            <a:spLocks/>
          </p:cNvSpPr>
          <p:nvPr/>
        </p:nvSpPr>
        <p:spPr bwMode="auto">
          <a:xfrm>
            <a:off x="5943600" y="1676400"/>
            <a:ext cx="1676400" cy="270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0"/>
              </a:cxn>
              <a:cxn ang="0">
                <a:pos x="768" y="1104"/>
              </a:cxn>
              <a:cxn ang="0">
                <a:pos x="768" y="384"/>
              </a:cxn>
              <a:cxn ang="0">
                <a:pos x="0" y="0"/>
              </a:cxn>
            </a:cxnLst>
            <a:rect l="0" t="0" r="r" b="b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1718" name="Oval 6"/>
          <p:cNvSpPr>
            <a:spLocks noChangeArrowheads="1"/>
          </p:cNvSpPr>
          <p:nvPr/>
        </p:nvSpPr>
        <p:spPr bwMode="auto">
          <a:xfrm>
            <a:off x="5638800" y="39624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1719" name="Line 7"/>
          <p:cNvSpPr>
            <a:spLocks noChangeShapeType="1"/>
          </p:cNvSpPr>
          <p:nvPr/>
        </p:nvSpPr>
        <p:spPr bwMode="auto">
          <a:xfrm flipV="1">
            <a:off x="5257800" y="4114800"/>
            <a:ext cx="3810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1720" name="Line 8"/>
          <p:cNvSpPr>
            <a:spLocks noChangeShapeType="1"/>
          </p:cNvSpPr>
          <p:nvPr/>
        </p:nvSpPr>
        <p:spPr bwMode="auto">
          <a:xfrm flipH="1" flipV="1">
            <a:off x="7391400" y="4343400"/>
            <a:ext cx="381000" cy="76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1721" name="Text Box 9"/>
          <p:cNvSpPr txBox="1">
            <a:spLocks noChangeArrowheads="1"/>
          </p:cNvSpPr>
          <p:nvPr/>
        </p:nvSpPr>
        <p:spPr bwMode="auto">
          <a:xfrm>
            <a:off x="4800600" y="5029200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camera</a:t>
            </a:r>
          </a:p>
        </p:txBody>
      </p:sp>
      <p:sp>
        <p:nvSpPr>
          <p:cNvPr id="1011722" name="Text Box 10"/>
          <p:cNvSpPr txBox="1">
            <a:spLocks noChangeArrowheads="1"/>
          </p:cNvSpPr>
          <p:nvPr/>
        </p:nvSpPr>
        <p:spPr bwMode="auto">
          <a:xfrm>
            <a:off x="4876800" y="5257800"/>
            <a:ext cx="1295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centre</a:t>
            </a:r>
          </a:p>
        </p:txBody>
      </p:sp>
      <p:sp>
        <p:nvSpPr>
          <p:cNvPr id="1011723" name="Text Box 11"/>
          <p:cNvSpPr txBox="1">
            <a:spLocks noChangeArrowheads="1"/>
          </p:cNvSpPr>
          <p:nvPr/>
        </p:nvSpPr>
        <p:spPr bwMode="auto">
          <a:xfrm>
            <a:off x="7162800" y="5257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image</a:t>
            </a:r>
            <a:r>
              <a:rPr lang="en-GB">
                <a:solidFill>
                  <a:schemeClr val="tx1"/>
                </a:solidFill>
              </a:rPr>
              <a:t> </a:t>
            </a:r>
            <a:r>
              <a:rPr lang="en-GB" sz="2000">
                <a:solidFill>
                  <a:schemeClr val="tx1"/>
                </a:solidFill>
              </a:rPr>
              <a:t>plane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81800" y="2979738"/>
            <a:ext cx="1981200" cy="625475"/>
            <a:chOff x="4272" y="1872"/>
            <a:chExt cx="1248" cy="394"/>
          </a:xfrm>
        </p:grpSpPr>
        <p:sp>
          <p:nvSpPr>
            <p:cNvPr id="1011725" name="Oval 13"/>
            <p:cNvSpPr>
              <a:spLocks noChangeArrowheads="1"/>
            </p:cNvSpPr>
            <p:nvPr/>
          </p:nvSpPr>
          <p:spPr bwMode="auto">
            <a:xfrm>
              <a:off x="4272" y="187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1726" name="Text Box 14"/>
            <p:cNvSpPr txBox="1">
              <a:spLocks noChangeArrowheads="1"/>
            </p:cNvSpPr>
            <p:nvPr/>
          </p:nvSpPr>
          <p:spPr bwMode="auto">
            <a:xfrm>
              <a:off x="4848" y="1872"/>
              <a:ext cx="6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1"/>
                  </a:solidFill>
                </a:rPr>
                <a:t>image</a:t>
              </a:r>
            </a:p>
          </p:txBody>
        </p:sp>
        <p:sp>
          <p:nvSpPr>
            <p:cNvPr id="1011727" name="Text Box 15"/>
            <p:cNvSpPr txBox="1">
              <a:spLocks noChangeArrowheads="1"/>
            </p:cNvSpPr>
            <p:nvPr/>
          </p:nvSpPr>
          <p:spPr bwMode="auto">
            <a:xfrm>
              <a:off x="4896" y="2016"/>
              <a:ext cx="6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1"/>
                  </a:solidFill>
                </a:rPr>
                <a:t>point</a:t>
              </a:r>
            </a:p>
          </p:txBody>
        </p:sp>
        <p:sp>
          <p:nvSpPr>
            <p:cNvPr id="1011728" name="Line 1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480" cy="19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680325" y="1589088"/>
            <a:ext cx="1463675" cy="781050"/>
            <a:chOff x="4838" y="1006"/>
            <a:chExt cx="922" cy="492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4992" y="1104"/>
              <a:ext cx="768" cy="394"/>
              <a:chOff x="4992" y="1104"/>
              <a:chExt cx="768" cy="394"/>
            </a:xfrm>
          </p:grpSpPr>
          <p:sp>
            <p:nvSpPr>
              <p:cNvPr id="1011731" name="Text Box 19"/>
              <p:cNvSpPr txBox="1">
                <a:spLocks noChangeArrowheads="1"/>
              </p:cNvSpPr>
              <p:nvPr/>
            </p:nvSpPr>
            <p:spPr bwMode="auto">
              <a:xfrm>
                <a:off x="5136" y="1104"/>
                <a:ext cx="62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solidFill>
                      <a:schemeClr val="tx1"/>
                    </a:solidFill>
                  </a:rPr>
                  <a:t>scene</a:t>
                </a:r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4992" y="1248"/>
                <a:ext cx="768" cy="250"/>
                <a:chOff x="4992" y="1248"/>
                <a:chExt cx="768" cy="250"/>
              </a:xfrm>
            </p:grpSpPr>
            <p:sp>
              <p:nvSpPr>
                <p:cNvPr id="1011733" name="Oval 21"/>
                <p:cNvSpPr>
                  <a:spLocks noChangeArrowheads="1"/>
                </p:cNvSpPr>
                <p:nvPr/>
              </p:nvSpPr>
              <p:spPr bwMode="auto">
                <a:xfrm>
                  <a:off x="4992" y="1248"/>
                  <a:ext cx="69" cy="69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173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136" y="1248"/>
                  <a:ext cx="624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2000">
                      <a:solidFill>
                        <a:schemeClr val="tx1"/>
                      </a:solidFill>
                    </a:rPr>
                    <a:t>point</a:t>
                  </a:r>
                </a:p>
              </p:txBody>
            </p:sp>
          </p:grpSp>
        </p:grpSp>
        <p:sp>
          <p:nvSpPr>
            <p:cNvPr id="1011735" name="Text Box 23"/>
            <p:cNvSpPr txBox="1">
              <a:spLocks noChangeArrowheads="1"/>
            </p:cNvSpPr>
            <p:nvPr/>
          </p:nvSpPr>
          <p:spPr bwMode="auto">
            <a:xfrm>
              <a:off x="4838" y="1006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1011736" name="Text Box 24"/>
          <p:cNvSpPr txBox="1">
            <a:spLocks noChangeArrowheads="1"/>
          </p:cNvSpPr>
          <p:nvPr/>
        </p:nvSpPr>
        <p:spPr bwMode="auto">
          <a:xfrm>
            <a:off x="5319713" y="3563938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imes New Roman" pitchFamily="-107" charset="0"/>
              </a:rPr>
              <a:t>C</a:t>
            </a:r>
            <a:endParaRPr lang="en-GB" b="1">
              <a:solidFill>
                <a:schemeClr val="tx1"/>
              </a:solidFill>
              <a:latin typeface="Times New Roman" pitchFamily="-107" charset="0"/>
            </a:endParaRPr>
          </a:p>
        </p:txBody>
      </p:sp>
      <p:sp>
        <p:nvSpPr>
          <p:cNvPr id="1011737" name="Text Box 25"/>
          <p:cNvSpPr txBox="1">
            <a:spLocks noChangeArrowheads="1"/>
          </p:cNvSpPr>
          <p:nvPr/>
        </p:nvSpPr>
        <p:spPr bwMode="auto">
          <a:xfrm>
            <a:off x="7727950" y="2054225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imes New Roman" pitchFamily="-107" charset="0"/>
              </a:rPr>
              <a:t>X</a:t>
            </a:r>
            <a:endParaRPr lang="en-GB" b="1">
              <a:solidFill>
                <a:schemeClr val="tx1"/>
              </a:solidFill>
              <a:latin typeface="Times New Roman" pitchFamily="-107" charset="0"/>
            </a:endParaRPr>
          </a:p>
        </p:txBody>
      </p:sp>
      <p:sp>
        <p:nvSpPr>
          <p:cNvPr id="1011738" name="Text Box 26"/>
          <p:cNvSpPr txBox="1">
            <a:spLocks noChangeArrowheads="1"/>
          </p:cNvSpPr>
          <p:nvPr/>
        </p:nvSpPr>
        <p:spPr bwMode="auto">
          <a:xfrm>
            <a:off x="6551613" y="2566988"/>
            <a:ext cx="51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Times New Roman" pitchFamily="-107" charset="0"/>
              </a:rPr>
              <a:t>x</a:t>
            </a:r>
            <a:endParaRPr lang="en-GB" sz="2000" b="1">
              <a:solidFill>
                <a:schemeClr val="tx1"/>
              </a:solidFill>
              <a:latin typeface="Times New Roman" pitchFamily="-107" charset="0"/>
            </a:endParaRPr>
          </a:p>
        </p:txBody>
      </p:sp>
      <p:sp useBgFill="1"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565899" y="6595112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842" name="Picture 2" descr="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134938"/>
            <a:ext cx="8904288" cy="6678612"/>
          </a:xfrm>
          <a:prstGeom prst="rect">
            <a:avLst/>
          </a:prstGeom>
          <a:noFill/>
        </p:spPr>
      </p:pic>
      <p:sp useBgFill="1"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65899" y="6581001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66889" y="1891729"/>
            <a:ext cx="843844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How a “scene plane” projects into an image?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4" descr="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2644" y="3603096"/>
            <a:ext cx="4433888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Plane </a:t>
            </a:r>
            <a:r>
              <a:rPr lang="en-GB"/>
              <a:t>projective transformations</a:t>
            </a:r>
          </a:p>
        </p:txBody>
      </p:sp>
      <p:pic>
        <p:nvPicPr>
          <p:cNvPr id="1264643" name="Picture 3" descr="texpoint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2475" y="3430588"/>
            <a:ext cx="7591425" cy="2914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264644" name="Picture 4" descr="fi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1114425"/>
            <a:ext cx="5600700" cy="1851025"/>
          </a:xfrm>
          <a:prstGeom prst="rect">
            <a:avLst/>
          </a:prstGeom>
          <a:noFill/>
        </p:spPr>
      </p:pic>
      <p:sp useBgFill="1"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65899" y="6581001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Projective </a:t>
            </a:r>
            <a:r>
              <a:rPr lang="en-GB"/>
              <a:t>transformations continued</a:t>
            </a:r>
          </a:p>
        </p:txBody>
      </p:sp>
      <p:pic>
        <p:nvPicPr>
          <p:cNvPr id="1265667" name="Picture 3" descr="texpoint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3213" y="1260475"/>
            <a:ext cx="4027487" cy="881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265668" name="Picture 4" descr="fi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47763"/>
            <a:ext cx="4433888" cy="2571750"/>
          </a:xfrm>
          <a:prstGeom prst="rect">
            <a:avLst/>
          </a:prstGeom>
          <a:noFill/>
        </p:spPr>
      </p:pic>
      <p:pic>
        <p:nvPicPr>
          <p:cNvPr id="1265669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0013" y="2436813"/>
            <a:ext cx="5054600" cy="53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65670" name="Text Box 6"/>
          <p:cNvSpPr txBox="1">
            <a:spLocks noChangeArrowheads="1"/>
          </p:cNvSpPr>
          <p:nvPr/>
        </p:nvSpPr>
        <p:spPr bwMode="auto">
          <a:xfrm>
            <a:off x="166688" y="3736975"/>
            <a:ext cx="7278687" cy="2682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This is the most general transformation between the world and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image plane under imaging by a perspective camera.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It is often only the 3 </a:t>
            </a:r>
            <a:r>
              <a:rPr lang="en-US" sz="2000" dirty="0" err="1">
                <a:solidFill>
                  <a:schemeClr val="tx1"/>
                </a:solidFill>
              </a:rPr>
              <a:t>x</a:t>
            </a:r>
            <a:r>
              <a:rPr lang="en-GB" sz="2000" dirty="0">
                <a:solidFill>
                  <a:schemeClr val="tx1"/>
                </a:solidFill>
              </a:rPr>
              <a:t> 3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/>
              <a:t>form </a:t>
            </a:r>
            <a:r>
              <a:rPr lang="en-GB" sz="2000" dirty="0">
                <a:solidFill>
                  <a:schemeClr val="tx1"/>
                </a:solidFill>
              </a:rPr>
              <a:t>of the matrix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that is important in establishing properties of this transformation.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A projective transformation is also called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a ``</a:t>
            </a:r>
            <a:r>
              <a:rPr lang="en-GB" sz="2000" dirty="0" err="1">
                <a:solidFill>
                  <a:schemeClr val="tx1"/>
                </a:solidFill>
              </a:rPr>
              <a:t>homography</a:t>
            </a:r>
            <a:r>
              <a:rPr lang="en-GB" sz="2000" dirty="0">
                <a:solidFill>
                  <a:schemeClr val="tx1"/>
                </a:solidFill>
              </a:rPr>
              <a:t>'' and a ``</a:t>
            </a:r>
            <a:r>
              <a:rPr lang="en-GB" sz="2000" dirty="0" err="1">
                <a:solidFill>
                  <a:schemeClr val="tx1"/>
                </a:solidFill>
              </a:rPr>
              <a:t>collineation</a:t>
            </a:r>
            <a:r>
              <a:rPr lang="en-GB" sz="2000" dirty="0">
                <a:solidFill>
                  <a:schemeClr val="tx1"/>
                </a:solidFill>
              </a:rPr>
              <a:t>''.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 H has 8 degrees of freedom.</a:t>
            </a:r>
          </a:p>
        </p:txBody>
      </p:sp>
      <p:sp useBgFill="1"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65899" y="6581001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Planes under affine projection</a:t>
            </a:r>
            <a:endParaRPr lang="en-GB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23712" y="1444447"/>
          <a:ext cx="6846888" cy="1425575"/>
        </p:xfrm>
        <a:graphic>
          <a:graphicData uri="http://schemas.openxmlformats.org/presentationml/2006/ole">
            <p:oleObj spid="_x0000_s478210" name="Equation" r:id="rId3" imgW="3987800" imgH="8890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9223" y="3302001"/>
            <a:ext cx="8494888" cy="86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Points on a world plane map with a 2D affine geometric transformation (6 parameters)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WILLOW (J. Ponce, I. Laptev, J. </a:t>
            </a:r>
            <a:r>
              <a:rPr lang="en-US" dirty="0" err="1" smtClean="0"/>
              <a:t>Sivic</a:t>
            </a:r>
            <a:r>
              <a:rPr lang="en-US" dirty="0" smtClean="0"/>
              <a:t>) and LEAR (C. </a:t>
            </a:r>
            <a:r>
              <a:rPr lang="en-US" dirty="0" err="1" smtClean="0"/>
              <a:t>Schmid</a:t>
            </a:r>
            <a:r>
              <a:rPr lang="en-US" dirty="0" smtClean="0"/>
              <a:t>) groups are active in computer vision and visual recognition research.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http://www.di.ens.fr/willow/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http://lear.inrialpes.fr/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close links to SIERRA – machine learning (F. Bach)</a:t>
            </a:r>
          </a:p>
          <a:p>
            <a:r>
              <a:rPr lang="en-US" dirty="0" smtClean="0">
                <a:hlinkClick r:id="rId4"/>
              </a:rPr>
              <a:t>http://www.di.ens.fr/sierra/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will be master internships available. Talk to us if you are interested.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66889" y="932173"/>
            <a:ext cx="565855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Affine </a:t>
            </a:r>
            <a:r>
              <a:rPr lang="en-US" dirty="0">
                <a:solidFill>
                  <a:schemeClr val="bg1"/>
                </a:solidFill>
              </a:rPr>
              <a:t>projections induce affine</a:t>
            </a:r>
            <a:r>
              <a:rPr lang="en-US" dirty="0" smtClean="0">
                <a:solidFill>
                  <a:schemeClr val="bg1"/>
                </a:solidFill>
              </a:rPr>
              <a:t> transformations from planes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onto </a:t>
            </a:r>
            <a:r>
              <a:rPr lang="en-US" dirty="0">
                <a:solidFill>
                  <a:schemeClr val="bg1"/>
                </a:solidFill>
              </a:rPr>
              <a:t>their images.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110" y="690214"/>
            <a:ext cx="2652889" cy="222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3234266"/>
            <a:ext cx="39849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Perspective projections </a:t>
            </a:r>
            <a:r>
              <a:rPr lang="en-US" dirty="0">
                <a:solidFill>
                  <a:schemeClr val="bg1"/>
                </a:solidFill>
              </a:rPr>
              <a:t>induce projective transformations from planes onto their images.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443" y="4309533"/>
            <a:ext cx="2300111" cy="23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6889" y="0"/>
            <a:ext cx="843844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Summary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2D transformation models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257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Similarity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(translation,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scale, rotation)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Affine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Projective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(homography)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6248400" y="20574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 rot="2351569">
            <a:off x="7315200" y="20574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4" name="Rectangle 6"/>
          <p:cNvSpPr>
            <a:spLocks noChangeArrowheads="1"/>
          </p:cNvSpPr>
          <p:nvPr/>
        </p:nvSpPr>
        <p:spPr bwMode="auto">
          <a:xfrm>
            <a:off x="3962400" y="20574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5" name="Rectangle 7"/>
          <p:cNvSpPr>
            <a:spLocks noChangeArrowheads="1"/>
          </p:cNvSpPr>
          <p:nvPr/>
        </p:nvSpPr>
        <p:spPr bwMode="auto">
          <a:xfrm>
            <a:off x="4953000" y="1905000"/>
            <a:ext cx="685800" cy="609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3962400" y="35052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7" name="AutoShape 9"/>
          <p:cNvSpPr>
            <a:spLocks noChangeArrowheads="1"/>
          </p:cNvSpPr>
          <p:nvPr/>
        </p:nvSpPr>
        <p:spPr bwMode="auto">
          <a:xfrm rot="-1318191">
            <a:off x="4973638" y="3352800"/>
            <a:ext cx="1143000" cy="457200"/>
          </a:xfrm>
          <a:prstGeom prst="parallelogram">
            <a:avLst>
              <a:gd name="adj" fmla="val 625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8" name="AutoShape 10"/>
          <p:cNvSpPr>
            <a:spLocks noChangeArrowheads="1"/>
          </p:cNvSpPr>
          <p:nvPr/>
        </p:nvSpPr>
        <p:spPr bwMode="auto">
          <a:xfrm>
            <a:off x="6858000" y="21336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19" name="AutoShape 11"/>
          <p:cNvSpPr>
            <a:spLocks noChangeArrowheads="1"/>
          </p:cNvSpPr>
          <p:nvPr/>
        </p:nvSpPr>
        <p:spPr bwMode="auto">
          <a:xfrm>
            <a:off x="4572000" y="21336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0" name="AutoShape 12"/>
          <p:cNvSpPr>
            <a:spLocks noChangeArrowheads="1"/>
          </p:cNvSpPr>
          <p:nvPr/>
        </p:nvSpPr>
        <p:spPr bwMode="auto">
          <a:xfrm>
            <a:off x="4572000" y="35814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1" name="Rectangle 13"/>
          <p:cNvSpPr>
            <a:spLocks noChangeArrowheads="1"/>
          </p:cNvSpPr>
          <p:nvPr/>
        </p:nvSpPr>
        <p:spPr bwMode="auto">
          <a:xfrm>
            <a:off x="3962400" y="4800600"/>
            <a:ext cx="4572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2" name="AutoShape 14"/>
          <p:cNvSpPr>
            <a:spLocks noChangeArrowheads="1"/>
          </p:cNvSpPr>
          <p:nvPr/>
        </p:nvSpPr>
        <p:spPr bwMode="auto">
          <a:xfrm>
            <a:off x="4572000" y="487680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03823" name="Freeform 15"/>
          <p:cNvSpPr>
            <a:spLocks/>
          </p:cNvSpPr>
          <p:nvPr/>
        </p:nvSpPr>
        <p:spPr bwMode="auto">
          <a:xfrm>
            <a:off x="5105400" y="4648200"/>
            <a:ext cx="914400" cy="6858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96" y="96"/>
              </a:cxn>
              <a:cxn ang="0">
                <a:pos x="528" y="0"/>
              </a:cxn>
              <a:cxn ang="0">
                <a:pos x="576" y="432"/>
              </a:cxn>
              <a:cxn ang="0">
                <a:pos x="0" y="384"/>
              </a:cxn>
            </a:cxnLst>
            <a:rect l="0" t="0" r="r" b="b"/>
            <a:pathLst>
              <a:path w="576" h="432">
                <a:moveTo>
                  <a:pt x="0" y="384"/>
                </a:moveTo>
                <a:lnTo>
                  <a:pt x="96" y="96"/>
                </a:lnTo>
                <a:lnTo>
                  <a:pt x="528" y="0"/>
                </a:lnTo>
                <a:lnTo>
                  <a:pt x="576" y="432"/>
                </a:lnTo>
                <a:lnTo>
                  <a:pt x="0" y="38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66889" y="1891729"/>
            <a:ext cx="84384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When is homography a valid transformation model?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4" descr="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0645" y="3419651"/>
            <a:ext cx="4433888" cy="2571750"/>
          </a:xfrm>
          <a:prstGeom prst="rect">
            <a:avLst/>
          </a:prstGeom>
          <a:noFill/>
        </p:spPr>
      </p:pic>
      <p:pic>
        <p:nvPicPr>
          <p:cNvPr id="4" name="Picture 3" descr="intro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221" y="3537519"/>
            <a:ext cx="3160889" cy="247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I: Plane </a:t>
            </a:r>
            <a:r>
              <a:rPr lang="en-GB"/>
              <a:t>projective transformations</a:t>
            </a:r>
          </a:p>
        </p:txBody>
      </p:sp>
      <p:pic>
        <p:nvPicPr>
          <p:cNvPr id="1264643" name="Picture 3" descr="texpoint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2475" y="3430588"/>
            <a:ext cx="7591425" cy="2914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264644" name="Picture 4" descr="fi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1114425"/>
            <a:ext cx="5600700" cy="1851025"/>
          </a:xfrm>
          <a:prstGeom prst="rect">
            <a:avLst/>
          </a:prstGeom>
          <a:noFill/>
        </p:spPr>
      </p:pic>
      <p:sp useBgFill="1"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65899" y="6595112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I: Projective </a:t>
            </a:r>
            <a:r>
              <a:rPr lang="en-GB"/>
              <a:t>transformations continued</a:t>
            </a:r>
          </a:p>
        </p:txBody>
      </p:sp>
      <p:pic>
        <p:nvPicPr>
          <p:cNvPr id="1265667" name="Picture 3" descr="texpoint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3213" y="1260475"/>
            <a:ext cx="4027487" cy="881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265668" name="Picture 4" descr="fi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147763"/>
            <a:ext cx="4433888" cy="2571750"/>
          </a:xfrm>
          <a:prstGeom prst="rect">
            <a:avLst/>
          </a:prstGeom>
          <a:noFill/>
        </p:spPr>
      </p:pic>
      <p:pic>
        <p:nvPicPr>
          <p:cNvPr id="1265669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0013" y="2436813"/>
            <a:ext cx="5054600" cy="53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65670" name="Text Box 6"/>
          <p:cNvSpPr txBox="1">
            <a:spLocks noChangeArrowheads="1"/>
          </p:cNvSpPr>
          <p:nvPr/>
        </p:nvSpPr>
        <p:spPr bwMode="auto">
          <a:xfrm>
            <a:off x="166688" y="3736975"/>
            <a:ext cx="7278687" cy="2682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This is the most general transformation between the world and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image plane under imaging by a perspective camera.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It is often only the 3 </a:t>
            </a:r>
            <a:r>
              <a:rPr lang="en-US" sz="2000" dirty="0" err="1">
                <a:solidFill>
                  <a:schemeClr val="tx1"/>
                </a:solidFill>
              </a:rPr>
              <a:t>x</a:t>
            </a:r>
            <a:r>
              <a:rPr lang="en-GB" sz="2000" dirty="0">
                <a:solidFill>
                  <a:schemeClr val="tx1"/>
                </a:solidFill>
              </a:rPr>
              <a:t> 3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/>
              <a:t>form </a:t>
            </a:r>
            <a:r>
              <a:rPr lang="en-GB" sz="2000" dirty="0">
                <a:solidFill>
                  <a:schemeClr val="tx1"/>
                </a:solidFill>
              </a:rPr>
              <a:t>of the matrix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that is important in establishing properties of this transformation.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A projective transformation is also called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a ``</a:t>
            </a:r>
            <a:r>
              <a:rPr lang="en-GB" sz="2000" dirty="0" err="1">
                <a:solidFill>
                  <a:schemeClr val="tx1"/>
                </a:solidFill>
              </a:rPr>
              <a:t>homography</a:t>
            </a:r>
            <a:r>
              <a:rPr lang="en-GB" sz="2000" dirty="0">
                <a:solidFill>
                  <a:schemeClr val="tx1"/>
                </a:solidFill>
              </a:rPr>
              <a:t>'' and a ``</a:t>
            </a:r>
            <a:r>
              <a:rPr lang="en-GB" sz="2000" dirty="0" err="1">
                <a:solidFill>
                  <a:schemeClr val="tx1"/>
                </a:solidFill>
              </a:rPr>
              <a:t>collineation</a:t>
            </a:r>
            <a:r>
              <a:rPr lang="en-GB" sz="2000" dirty="0">
                <a:solidFill>
                  <a:schemeClr val="tx1"/>
                </a:solidFill>
              </a:rPr>
              <a:t>''.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 H has 8 degrees of freedom.</a:t>
            </a:r>
          </a:p>
        </p:txBody>
      </p:sp>
      <p:sp useBgFill="1"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65899" y="6595112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647700"/>
          </a:xfrm>
        </p:spPr>
        <p:txBody>
          <a:bodyPr/>
          <a:lstStyle/>
          <a:p>
            <a:r>
              <a:rPr lang="en-US" smtClean="0"/>
              <a:t>Case II: Cameras </a:t>
            </a:r>
            <a:r>
              <a:rPr lang="en-US"/>
              <a:t>rotating about their centre</a:t>
            </a:r>
            <a:endParaRPr lang="en-GB"/>
          </a:p>
        </p:txBody>
      </p:sp>
      <p:pic>
        <p:nvPicPr>
          <p:cNvPr id="1249283" name="Picture 3" descr="intr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7888" y="1341438"/>
            <a:ext cx="5726112" cy="4492625"/>
          </a:xfrm>
          <a:prstGeom prst="rect">
            <a:avLst/>
          </a:prstGeom>
          <a:noFill/>
        </p:spPr>
      </p:pic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1924050" y="3395663"/>
            <a:ext cx="187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image plane 1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249285" name="Text Box 5"/>
          <p:cNvSpPr txBox="1">
            <a:spLocks noChangeArrowheads="1"/>
          </p:cNvSpPr>
          <p:nvPr/>
        </p:nvSpPr>
        <p:spPr bwMode="auto">
          <a:xfrm>
            <a:off x="1227138" y="1922463"/>
            <a:ext cx="187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image plane 2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249286" name="Line 6"/>
          <p:cNvSpPr>
            <a:spLocks noChangeShapeType="1"/>
          </p:cNvSpPr>
          <p:nvPr/>
        </p:nvSpPr>
        <p:spPr bwMode="auto">
          <a:xfrm>
            <a:off x="2960688" y="2136775"/>
            <a:ext cx="58261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87" name="Line 7"/>
          <p:cNvSpPr>
            <a:spLocks noChangeShapeType="1"/>
          </p:cNvSpPr>
          <p:nvPr/>
        </p:nvSpPr>
        <p:spPr bwMode="auto">
          <a:xfrm>
            <a:off x="3681413" y="3597275"/>
            <a:ext cx="98901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88" name="Text Box 8"/>
          <p:cNvSpPr txBox="1">
            <a:spLocks noChangeArrowheads="1"/>
          </p:cNvSpPr>
          <p:nvPr/>
        </p:nvSpPr>
        <p:spPr bwMode="auto">
          <a:xfrm>
            <a:off x="0" y="5699125"/>
            <a:ext cx="67691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 The two image planes are related by a homography 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 H depends only on the relation between the image planes and camera centre, C, </a:t>
            </a:r>
            <a:r>
              <a:rPr lang="en-US" sz="2000">
                <a:solidFill>
                  <a:schemeClr val="hlink"/>
                </a:solidFill>
              </a:rPr>
              <a:t>not</a:t>
            </a:r>
            <a:r>
              <a:rPr lang="en-US" sz="2000">
                <a:solidFill>
                  <a:schemeClr val="tx1"/>
                </a:solidFill>
              </a:rPr>
              <a:t> on the 3D structure </a:t>
            </a:r>
            <a:endParaRPr lang="en-GB" sz="2000">
              <a:solidFill>
                <a:schemeClr val="tx1"/>
              </a:solidFill>
            </a:endParaRPr>
          </a:p>
        </p:txBody>
      </p:sp>
      <p:pic>
        <p:nvPicPr>
          <p:cNvPr id="1249289" name="Picture 9" descr="texpoint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97675" y="1787525"/>
            <a:ext cx="1830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290" name="Text Box 10"/>
          <p:cNvSpPr txBox="1">
            <a:spLocks noChangeArrowheads="1"/>
          </p:cNvSpPr>
          <p:nvPr/>
        </p:nvSpPr>
        <p:spPr bwMode="auto">
          <a:xfrm>
            <a:off x="179388" y="4365625"/>
            <a:ext cx="33845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</a:rPr>
              <a:t>P = K [ I | 0 ]   P’ = K’ [ R | 0 ]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</a:rPr>
              <a:t>H = K’ R K^(-1)</a:t>
            </a:r>
            <a:endParaRPr lang="en-US" sz="1800">
              <a:solidFill>
                <a:schemeClr val="tx1"/>
              </a:solidFill>
            </a:endParaRPr>
          </a:p>
        </p:txBody>
      </p:sp>
      <p:sp useBgFill="1"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565899" y="6595112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647700"/>
          </a:xfrm>
        </p:spPr>
        <p:txBody>
          <a:bodyPr/>
          <a:lstStyle/>
          <a:p>
            <a:r>
              <a:rPr lang="en-US" smtClean="0"/>
              <a:t>Case II: Cameras </a:t>
            </a:r>
            <a:r>
              <a:rPr lang="en-US"/>
              <a:t>rotating about their centre</a:t>
            </a:r>
            <a:endParaRPr lang="en-GB"/>
          </a:p>
        </p:txBody>
      </p:sp>
      <p:grpSp>
        <p:nvGrpSpPr>
          <p:cNvPr id="2" name="Group 11"/>
          <p:cNvGrpSpPr/>
          <p:nvPr/>
        </p:nvGrpSpPr>
        <p:grpSpPr>
          <a:xfrm>
            <a:off x="1227138" y="988661"/>
            <a:ext cx="7916862" cy="4492625"/>
            <a:chOff x="1227138" y="1341438"/>
            <a:chExt cx="7916862" cy="4492625"/>
          </a:xfrm>
        </p:grpSpPr>
        <p:pic>
          <p:nvPicPr>
            <p:cNvPr id="1249283" name="Picture 3" descr="intro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17888" y="1341438"/>
              <a:ext cx="5726112" cy="4492625"/>
            </a:xfrm>
            <a:prstGeom prst="rect">
              <a:avLst/>
            </a:prstGeom>
            <a:noFill/>
          </p:spPr>
        </p:pic>
        <p:sp>
          <p:nvSpPr>
            <p:cNvPr id="1249284" name="Text Box 4"/>
            <p:cNvSpPr txBox="1">
              <a:spLocks noChangeArrowheads="1"/>
            </p:cNvSpPr>
            <p:nvPr/>
          </p:nvSpPr>
          <p:spPr bwMode="auto">
            <a:xfrm>
              <a:off x="1924050" y="3395663"/>
              <a:ext cx="18764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image plane 1</a:t>
              </a:r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1249285" name="Text Box 5"/>
            <p:cNvSpPr txBox="1">
              <a:spLocks noChangeArrowheads="1"/>
            </p:cNvSpPr>
            <p:nvPr/>
          </p:nvSpPr>
          <p:spPr bwMode="auto">
            <a:xfrm>
              <a:off x="1227138" y="1922463"/>
              <a:ext cx="18764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image plane 2</a:t>
              </a:r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1249286" name="Line 6"/>
            <p:cNvSpPr>
              <a:spLocks noChangeShapeType="1"/>
            </p:cNvSpPr>
            <p:nvPr/>
          </p:nvSpPr>
          <p:spPr bwMode="auto">
            <a:xfrm>
              <a:off x="2960688" y="2136775"/>
              <a:ext cx="5826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287" name="Line 7"/>
            <p:cNvSpPr>
              <a:spLocks noChangeShapeType="1"/>
            </p:cNvSpPr>
            <p:nvPr/>
          </p:nvSpPr>
          <p:spPr bwMode="auto">
            <a:xfrm>
              <a:off x="3681413" y="3597275"/>
              <a:ext cx="9890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49289" name="Picture 9" descr="texpoint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97675" y="1787525"/>
              <a:ext cx="1830388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0" y="3817937"/>
          <a:ext cx="4148138" cy="3040063"/>
        </p:xfrm>
        <a:graphic>
          <a:graphicData uri="http://schemas.openxmlformats.org/presentationml/2006/ole">
            <p:oleObj spid="_x0000_s654338" name="Equation" r:id="rId6" imgW="2044700" imgH="1498600" progId="Equation.3">
              <p:embed/>
            </p:oleObj>
          </a:graphicData>
        </a:graphic>
      </p:graphicFrame>
      <p:sp useBgFill="1"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565899" y="6595112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00CC"/>
                </a:solidFill>
              </a:rPr>
              <a:t>Outline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GB" smtClean="0"/>
              <a:t>Part I - Camera geometry – image formation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smtClean="0">
                <a:solidFill>
                  <a:srgbClr val="000000"/>
                </a:solidFill>
              </a:rPr>
              <a:t>Perspective projection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smtClean="0">
                <a:solidFill>
                  <a:srgbClr val="000000"/>
                </a:solidFill>
              </a:rPr>
              <a:t>Affine projection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smtClean="0">
                <a:solidFill>
                  <a:srgbClr val="000000"/>
                </a:solidFill>
              </a:rPr>
              <a:t>Projection of planes</a:t>
            </a:r>
          </a:p>
          <a:p>
            <a:pPr marL="457200" indent="-457200">
              <a:buFont typeface="Arial"/>
              <a:buChar char="•"/>
              <a:defRPr/>
            </a:pPr>
            <a:endParaRPr lang="en-GB" smtClean="0">
              <a:solidFill>
                <a:srgbClr val="000000"/>
              </a:solidFill>
            </a:endParaRPr>
          </a:p>
          <a:p>
            <a:pPr marL="457200" indent="-457200">
              <a:defRPr/>
            </a:pPr>
            <a:endParaRPr lang="en-GB" smtClean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GB" smtClean="0"/>
              <a:t>Part II - Image matching and recognition with local features</a:t>
            </a:r>
          </a:p>
          <a:p>
            <a:pPr marL="0" indent="0">
              <a:buFont typeface="Arial"/>
              <a:buChar char="•"/>
              <a:defRPr/>
            </a:pPr>
            <a:r>
              <a:rPr lang="en-GB" b="1" smtClean="0">
                <a:solidFill>
                  <a:schemeClr val="tx1"/>
                </a:solidFill>
              </a:rPr>
              <a:t> </a:t>
            </a:r>
            <a:r>
              <a:rPr lang="en-GB" smtClean="0">
                <a:solidFill>
                  <a:schemeClr val="tx1"/>
                </a:solidFill>
              </a:rPr>
              <a:t>Correspondence</a:t>
            </a:r>
          </a:p>
          <a:p>
            <a:pPr marL="0" indent="0">
              <a:buFont typeface="Arial"/>
              <a:buChar char="•"/>
              <a:defRPr/>
            </a:pPr>
            <a:r>
              <a:rPr lang="en-GB" smtClean="0">
                <a:solidFill>
                  <a:schemeClr val="tx1"/>
                </a:solidFill>
              </a:rPr>
              <a:t> Semi-local and global geometric relations</a:t>
            </a:r>
          </a:p>
          <a:p>
            <a:pPr marL="0" indent="0">
              <a:buFont typeface="Arial"/>
              <a:buChar char="•"/>
              <a:defRPr/>
            </a:pPr>
            <a:r>
              <a:rPr lang="en-GB" smtClean="0">
                <a:solidFill>
                  <a:schemeClr val="tx1"/>
                </a:solidFill>
              </a:rPr>
              <a:t> Robust estimation – RANSAC and Hough Transform</a:t>
            </a:r>
          </a:p>
          <a:p>
            <a:pPr marL="457200" indent="-457200">
              <a:defRPr/>
            </a:pP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Reading: Part I. Camera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Forsyth&amp;Ponce</a:t>
            </a:r>
            <a:r>
              <a:rPr lang="en-US" dirty="0" smtClean="0"/>
              <a:t> – Chapters </a:t>
            </a:r>
            <a:r>
              <a:rPr lang="en-US" dirty="0" smtClean="0"/>
              <a:t>1 and 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Hartley&amp;Zisserman</a:t>
            </a:r>
            <a:r>
              <a:rPr lang="en-US" dirty="0" smtClean="0"/>
              <a:t> – Chapter </a:t>
            </a:r>
            <a:r>
              <a:rPr lang="en-US" dirty="0" smtClean="0"/>
              <a:t>6: </a:t>
            </a:r>
            <a:r>
              <a:rPr lang="en-US" dirty="0" smtClean="0"/>
              <a:t>“Camera models”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7" y="3888154"/>
            <a:ext cx="984394" cy="1394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70" y="1621693"/>
            <a:ext cx="1082055" cy="14727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58621"/>
            <a:ext cx="8229600" cy="914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66" charset="0"/>
              </a:rPr>
              <a:t>Motivation: Stitching panoramas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2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950" y="4961114"/>
            <a:ext cx="4972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i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5589" y="4082520"/>
            <a:ext cx="174466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ig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8564" y="3487207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fig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6127" y="3217332"/>
            <a:ext cx="1543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66" charset="0"/>
              </a:rPr>
              <a:t>Feature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-based alignment outline</a:t>
            </a:r>
          </a:p>
        </p:txBody>
      </p:sp>
      <p:pic>
        <p:nvPicPr>
          <p:cNvPr id="491523" name="Picture 3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6950"/>
            <a:ext cx="3676650" cy="2660650"/>
          </a:xfrm>
          <a:prstGeom prst="rect">
            <a:avLst/>
          </a:prstGeom>
          <a:noFill/>
        </p:spPr>
      </p:pic>
      <p:pic>
        <p:nvPicPr>
          <p:cNvPr id="491524" name="Picture 4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6950"/>
            <a:ext cx="3676650" cy="266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2PSBATCH" val="latex --interaction=nonstopmode %.tex; dvips -D 300 -o %.ps %.dvi"/>
  <p:tag name="TEXPOINTINIT" val=""/>
  <p:tag name="USEAMSFONTS" val="True"/>
  <p:tag name="EMBEDFONTS" val="False"/>
  <p:tag name="USEBOLDAMS" val="False"/>
  <p:tag name="DEFAULTDISPLAYSOURCE" val="\documentclass{slides}\pagestyle{empty}&#10;%\input{azsty}&#10;% Stuff for doing vector. &#10;\def\vec#1{\mathchoice%&#10;        {\mbox{\boldmath $\displaystyle\bf#1$}}&#10;        {\mbox{\boldmath $\textstyle\bf#1$}}&#10;        {\mbox{\boldmath $\scriptstyle\bf#1$}}&#10;        {\mbox{\boldmath $\scriptscriptstyle\bf#1$}}}&#10;\def\v#1{\protect\vec #1}&#10;&#10;&#10;% Stuff for doing matrix.&#10;\def\mat#1{\mathchoice{\mbox{\boldmath$\displaystyle\tt#1$}}&#10;        {\mbox{\boldmath$\textstyle\tt#1$}}&#10;        {\mbox{\boldmath$\scriptstyle\tt#1$}}&#10;        {\mbox{\boldmath$\scriptscriptstyle\tt#1$}}}&#10;\def\m#1{\protect\mat #1}&#10;&#10;\newcommand{\matx}[1]{{\m #1}}&#10;&#10;\newcommand{\tr}{\mbox{$^{\top}$}}&#10;\newcommand{\mtr}{\mbox{$^{-\top}$}}&#10;&#10;\begin{document}&#10;\end{document}&#10;"/>
  <p:tag name="TEX2PS" val="latex %.tex; dvips -D 300 -t a3 -o %.ps %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300"/>
  <p:tag name="DEFAULTMAGNIFICATION" val="1"/>
  <p:tag name="DEFAULTFONTSIZE" val="10"/>
  <p:tag name="DEFAULTWORDWRAP" val="0"/>
  <p:tag name="DEFAULTWIDTH" val="378"/>
  <p:tag name="DEFAULTHEIGHT" val="29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input{azsty}&#10;\begin{document}&#10;Choose the world coordinate system such that the plane of the&#10;points has zero $\z$ coordinate. Then the $3 \times 4$ matrix~$\m P$&#10;reduces to &#10;\begin{eqnarray*}&#10;\left( \begin{array}{c}&#10;          x_1 \\ x_2 \\ x_3 &#10;          \end{array} \right) =&#10;   \left[ \begin{array}{cccc}&#10;          p_{11} &amp; p_{12} &amp; p_{13} &amp; p_{14} \\&#10;          p_{21} &amp; p_{22} &amp; p_{23} &amp; p_{24} \\&#10;          p_{31} &amp; p_{32} &amp; p_{33} &amp; p_{34}&#10;          \end{array} \right]&#10;   \left( \begin{array}{c}&#10;          \x \\ \y \\ 0 \\ 1&#10;          \end{array} \right) =&#10;   \left[ \begin{array}{cccc}&#10;          p_{11} &amp; p_{12} &amp; p_{14} \\&#10;          p_{21} &amp; p_{22} &amp; p_{24} \\&#10;          p_{31} &amp; p_{32} &amp; p_{34}&#10;          \end{array} \right]&#10;   \left( \begin{array}{c}&#10;          \x \\ \y \\ 1&#10;          \end{array} \right)&#10;\end{eqnarray*}&#10;which is a $3 \times 3$ matrix representing a general plane to plane projective&#10;transformation.&#10;&#10;\end{document}&#10;"/>
  <p:tag name="EXTERNALNAME" val="Edittex"/>
  <p:tag name="BLEND" val="False"/>
  <p:tag name="TRANSPARENT" val="False"/>
  <p:tag name="BITMAPFORMAT" val="bmpmono"/>
  <p:tag name="DEBUGINTERACTIVE" val="True"/>
  <p:tag name="ORIGWIDTH" val="630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input{azsty}&#10;\begin{document}&#10;&#10;\hspace*{1cm}\parbox[b]{4in}{&#10;\[&#10;\left (&#10;\begin{array}{c}&#10;x_1' \\&#10;x_2' \\&#10;x_3'&#10;\end{array}&#10;\right ) = &#10;\left [ \begin{array}{ccc}&#10;h_{11}&amp;h_{12}&amp;h_{13}\\&#10;h_{21}&amp;h_{22}&amp;h_{23}\\&#10;h_{31}&amp;h_{32}&amp;h_{33}&#10;\end{array} \right ]&#10;\left (&#10;\begin{array}{c}&#10;x_1 \\&#10;x_2 \\&#10;x_3&#10;\end{array}&#10;\right )&#10;\]&#10;}&#10;&#10;\end{document}&#10;"/>
  <p:tag name="EXTERNALNAME" val="Edittex"/>
  <p:tag name="BLEND" val="False"/>
  <p:tag name="TRANSPARENT" val="False"/>
  <p:tag name="BITMAPFORMAT" val="bmpmono"/>
  <p:tag name="DEBUGINTERACTIVE" val="True"/>
  <p:tag name="ORIGWIDTH" val="333.875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input{azsty}&#10;\begin{document}&#10;or $\v x' = \m H \v x$, where $\m H$ is a&#10;$3 \times 3$ non-singular homogeneous matrix.&#10;\end{document}&#10;"/>
  <p:tag name="EXTERNALNAME" val="Edittex"/>
  <p:tag name="BLEND" val="False"/>
  <p:tag name="TRANSPARENT" val="False"/>
  <p:tag name="BITMAPFORMAT" val="bmpmono"/>
  <p:tag name="DEBUGINTERACTIVE" val="True"/>
  <p:tag name="ORIGWIDTH" val="466.75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input{azsty}&#10;\begin{document}&#10;Choose the world coordinate system such that the plane of the&#10;points has zero $\z$ coordinate. Then the $3 \times 4$ matrix~$\m P$&#10;reduces to &#10;\begin{eqnarray*}&#10;\left( \begin{array}{c}&#10;          x_1 \\ x_2 \\ x_3 &#10;          \end{array} \right) =&#10;   \left[ \begin{array}{cccc}&#10;          p_{11} &amp; p_{12} &amp; p_{13} &amp; p_{14} \\&#10;          p_{21} &amp; p_{22} &amp; p_{23} &amp; p_{24} \\&#10;          p_{31} &amp; p_{32} &amp; p_{33} &amp; p_{34}&#10;          \end{array} \right]&#10;   \left( \begin{array}{c}&#10;          \x \\ \y \\ 0 \\ 1&#10;          \end{array} \right) =&#10;   \left[ \begin{array}{cccc}&#10;          p_{11} &amp; p_{12} &amp; p_{14} \\&#10;          p_{21} &amp; p_{22} &amp; p_{24} \\&#10;          p_{31} &amp; p_{32} &amp; p_{34}&#10;          \end{array} \right]&#10;   \left( \begin{array}{c}&#10;          \x \\ \y \\ 1&#10;          \end{array} \right)&#10;\end{eqnarray*}&#10;which is a $3 \times 3$ matrix representing a general plane to plane projective&#10;transformation.&#10;&#10;\end{document}&#10;"/>
  <p:tag name="EXTERNALNAME" val="Edittex"/>
  <p:tag name="BLEND" val="False"/>
  <p:tag name="TRANSPARENT" val="False"/>
  <p:tag name="BITMAPFORMAT" val="bmpmono"/>
  <p:tag name="DEBUGINTERACTIVE" val="True"/>
  <p:tag name="ORIGWIDTH" val="630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input{azsty}&#10;\begin{document}&#10;&#10;\hspace*{1cm}\parbox[b]{4in}{&#10;\[&#10;\left (&#10;\begin{array}{c}&#10;x_1' \\&#10;x_2' \\&#10;x_3'&#10;\end{array}&#10;\right ) = &#10;\left [ \begin{array}{ccc}&#10;h_{11}&amp;h_{12}&amp;h_{13}\\&#10;h_{21}&amp;h_{22}&amp;h_{23}\\&#10;h_{31}&amp;h_{32}&amp;h_{33}&#10;\end{array} \right ]&#10;\left (&#10;\begin{array}{c}&#10;x_1 \\&#10;x_2 \\&#10;x_3&#10;\end{array}&#10;\right )&#10;\]&#10;}&#10;&#10;\end{document}&#10;"/>
  <p:tag name="EXTERNALNAME" val="Edittex"/>
  <p:tag name="BLEND" val="False"/>
  <p:tag name="TRANSPARENT" val="False"/>
  <p:tag name="BITMAPFORMAT" val="bmpmono"/>
  <p:tag name="DEBUGINTERACTIVE" val="True"/>
  <p:tag name="ORIGWIDTH" val="333.875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input{azsty}&#10;\begin{document}&#10;or $\v x' = \m H \v x$, where $\m H$ is a&#10;$3 \times 3$ non-singular homogeneous matrix.&#10;\end{document}&#10;"/>
  <p:tag name="EXTERNALNAME" val="Edittex"/>
  <p:tag name="BLEND" val="False"/>
  <p:tag name="TRANSPARENT" val="False"/>
  <p:tag name="BITMAPFORMAT" val="bmpmono"/>
  <p:tag name="DEBUGINTERACTIVE" val="True"/>
  <p:tag name="ORIGWIDTH" val="466.75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input{azsty}&#10;\begin{document}&#10;\[&#10;\v x' = \m H \v 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2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input{azsty}&#10;\begin{document}&#10;\[&#10;\v x' = \m H \v 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2"/>
</p:tagLst>
</file>

<file path=ppt/theme/theme1.xml><?xml version="1.0" encoding="utf-8"?>
<a:theme xmlns:a="http://schemas.openxmlformats.org/drawingml/2006/main" name="rob ">
  <a:themeElements>
    <a:clrScheme name="rob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ob ">
      <a:majorFont>
        <a:latin typeface="Times New Roman"/>
        <a:ea typeface="Arial"/>
        <a:cs typeface="Arial"/>
      </a:majorFont>
      <a:minorFont>
        <a:latin typeface="Time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rob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DPhoto99-seitz-slides">
  <a:themeElements>
    <a:clrScheme name="3DPhoto99-seitz-slides 8">
      <a:dk1>
        <a:srgbClr val="000000"/>
      </a:dk1>
      <a:lt1>
        <a:srgbClr val="000000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DPhoto99-seitz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DPhoto99-seitz-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Photo99-seitz-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8">
        <a:dk1>
          <a:srgbClr val="000000"/>
        </a:dk1>
        <a:lt1>
          <a:srgbClr val="000000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144029</TotalTime>
  <Words>1747</Words>
  <Application>Microsoft Macintosh PowerPoint</Application>
  <PresentationFormat>On-screen Show (4:3)</PresentationFormat>
  <Paragraphs>330</Paragraphs>
  <Slides>56</Slides>
  <Notes>41</Notes>
  <HiddenSlides>1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rob </vt:lpstr>
      <vt:lpstr>3DPhoto99-seitz-slides</vt:lpstr>
      <vt:lpstr>Equation</vt:lpstr>
      <vt:lpstr>Image</vt:lpstr>
      <vt:lpstr>Instance-level recognition I. - Camera geometry and image alignment</vt:lpstr>
      <vt:lpstr>http://www.di.ens.fr/willow/teaching/recvis11/ </vt:lpstr>
      <vt:lpstr>Object recognition and computer vision 2011</vt:lpstr>
      <vt:lpstr>Matlab tutorial</vt:lpstr>
      <vt:lpstr>Research</vt:lpstr>
      <vt:lpstr>Outline</vt:lpstr>
      <vt:lpstr>Reading: Part I. Camera geometry</vt:lpstr>
      <vt:lpstr>Motivation: Stitching panoramas</vt:lpstr>
      <vt:lpstr>Feature-based alignment outline</vt:lpstr>
      <vt:lpstr>Feature-based alignment outline</vt:lpstr>
      <vt:lpstr>Feature-based alignment outline</vt:lpstr>
      <vt:lpstr>Feature-based alignment outline</vt:lpstr>
      <vt:lpstr>Feature-based alignment outline</vt:lpstr>
      <vt:lpstr>Feature-based alignment outline</vt:lpstr>
      <vt:lpstr>2D transformation models</vt:lpstr>
      <vt:lpstr>Camera geometry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Beyond pinhole camera model: Geometric Distortion</vt:lpstr>
      <vt:lpstr>Slide 28</vt:lpstr>
      <vt:lpstr>Radial Distortion Model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Weak perspective (affine) camera</vt:lpstr>
      <vt:lpstr>Geometric Interpretation</vt:lpstr>
      <vt:lpstr>Slide 40</vt:lpstr>
      <vt:lpstr>Other useful geometric properties</vt:lpstr>
      <vt:lpstr>Other useful geometric properties</vt:lpstr>
      <vt:lpstr>Other useful geometric properties</vt:lpstr>
      <vt:lpstr>Re-cap: imaging and camera geometry (with a slight change of notation)</vt:lpstr>
      <vt:lpstr>Slide 45</vt:lpstr>
      <vt:lpstr>Slide 46</vt:lpstr>
      <vt:lpstr>Plane projective transformations</vt:lpstr>
      <vt:lpstr>Projective transformations continued</vt:lpstr>
      <vt:lpstr>Planes under affine projection</vt:lpstr>
      <vt:lpstr>Slide 50</vt:lpstr>
      <vt:lpstr>2D transformation models</vt:lpstr>
      <vt:lpstr>Slide 52</vt:lpstr>
      <vt:lpstr>Case I: Plane projective transformations</vt:lpstr>
      <vt:lpstr>Case I: Projective transformations continued</vt:lpstr>
      <vt:lpstr>Case II: Cameras rotating about their centre</vt:lpstr>
      <vt:lpstr>Case II: Cameras rotating about their centre</vt:lpstr>
    </vt:vector>
  </TitlesOfParts>
  <Manager/>
  <Company>University of Oxford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level grouping for video shot</dc:title>
  <dc:subject/>
  <dc:creator>Josef Sivic</dc:creator>
  <cp:keywords/>
  <dc:description/>
  <cp:lastModifiedBy>josef</cp:lastModifiedBy>
  <cp:revision>2464</cp:revision>
  <cp:lastPrinted>2011-09-27T15:07:58Z</cp:lastPrinted>
  <dcterms:created xsi:type="dcterms:W3CDTF">2011-10-02T21:52:28Z</dcterms:created>
  <dcterms:modified xsi:type="dcterms:W3CDTF">2011-10-02T22:19:43Z</dcterms:modified>
  <cp:category/>
</cp:coreProperties>
</file>