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Default Extension="m1v" ContentType="video/unknown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Default Extension="wmf" ContentType="image/x-wmf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Default Extension="mpeg" ContentType="video/unknown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926" r:id="rId2"/>
    <p:sldId id="1111" r:id="rId3"/>
    <p:sldId id="1112" r:id="rId4"/>
    <p:sldId id="1231" r:id="rId5"/>
    <p:sldId id="1230" r:id="rId6"/>
    <p:sldId id="1204" r:id="rId7"/>
    <p:sldId id="987" r:id="rId8"/>
    <p:sldId id="990" r:id="rId9"/>
    <p:sldId id="1037" r:id="rId10"/>
    <p:sldId id="1156" r:id="rId11"/>
    <p:sldId id="981" r:id="rId12"/>
    <p:sldId id="1160" r:id="rId13"/>
    <p:sldId id="1158" r:id="rId14"/>
    <p:sldId id="1157" r:id="rId15"/>
    <p:sldId id="1228" r:id="rId16"/>
    <p:sldId id="1120" r:id="rId17"/>
    <p:sldId id="1159" r:id="rId18"/>
    <p:sldId id="1121" r:id="rId19"/>
    <p:sldId id="1152" r:id="rId20"/>
    <p:sldId id="1122" r:id="rId21"/>
    <p:sldId id="1123" r:id="rId22"/>
    <p:sldId id="1134" r:id="rId23"/>
    <p:sldId id="1124" r:id="rId24"/>
    <p:sldId id="1125" r:id="rId25"/>
    <p:sldId id="1000" r:id="rId26"/>
    <p:sldId id="1003" r:id="rId27"/>
    <p:sldId id="1119" r:id="rId28"/>
    <p:sldId id="1148" r:id="rId29"/>
    <p:sldId id="1151" r:id="rId30"/>
    <p:sldId id="1154" r:id="rId31"/>
    <p:sldId id="1205" r:id="rId32"/>
    <p:sldId id="1139" r:id="rId33"/>
    <p:sldId id="1140" r:id="rId34"/>
    <p:sldId id="1141" r:id="rId35"/>
    <p:sldId id="1142" r:id="rId36"/>
    <p:sldId id="1147" r:id="rId37"/>
    <p:sldId id="1143" r:id="rId38"/>
    <p:sldId id="1203" r:id="rId39"/>
    <p:sldId id="1137" r:id="rId40"/>
    <p:sldId id="1138" r:id="rId41"/>
    <p:sldId id="1206" r:id="rId42"/>
    <p:sldId id="1207" r:id="rId43"/>
    <p:sldId id="1208" r:id="rId44"/>
    <p:sldId id="1209" r:id="rId45"/>
    <p:sldId id="1210" r:id="rId46"/>
    <p:sldId id="1211" r:id="rId47"/>
    <p:sldId id="1212" r:id="rId48"/>
    <p:sldId id="1213" r:id="rId49"/>
    <p:sldId id="1214" r:id="rId50"/>
    <p:sldId id="1215" r:id="rId51"/>
    <p:sldId id="1216" r:id="rId52"/>
    <p:sldId id="1217" r:id="rId53"/>
    <p:sldId id="1218" r:id="rId54"/>
    <p:sldId id="1219" r:id="rId55"/>
    <p:sldId id="1220" r:id="rId56"/>
    <p:sldId id="1221" r:id="rId57"/>
    <p:sldId id="1222" r:id="rId58"/>
    <p:sldId id="1223" r:id="rId59"/>
    <p:sldId id="1224" r:id="rId60"/>
    <p:sldId id="1225" r:id="rId61"/>
    <p:sldId id="1226" r:id="rId62"/>
    <p:sldId id="1227" r:id="rId63"/>
    <p:sldId id="1161" r:id="rId64"/>
    <p:sldId id="1163" r:id="rId65"/>
    <p:sldId id="1164" r:id="rId66"/>
    <p:sldId id="1146" r:id="rId67"/>
    <p:sldId id="956" r:id="rId68"/>
  </p:sldIdLst>
  <p:sldSz cx="9144000" cy="6858000" type="screen4x3"/>
  <p:notesSz cx="6858000" cy="9144000"/>
  <p:custDataLst>
    <p:tags r:id="rId7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99FF"/>
    <a:srgbClr val="00FF00"/>
    <a:srgbClr val="009900"/>
    <a:srgbClr val="494949"/>
    <a:srgbClr val="4A4A4A"/>
    <a:srgbClr val="474747"/>
    <a:srgbClr val="4B4B4B"/>
    <a:srgbClr val="5F5F5F"/>
    <a:srgbClr val="CCFFFF"/>
    <a:srgbClr val="FFFF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149" autoAdjust="0"/>
    <p:restoredTop sz="88815" autoAdjust="0"/>
  </p:normalViewPr>
  <p:slideViewPr>
    <p:cSldViewPr>
      <p:cViewPr>
        <p:scale>
          <a:sx n="112" d="100"/>
          <a:sy n="112" d="100"/>
        </p:scale>
        <p:origin x="-63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64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viewProps" Target="viewProp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presProps" Target="pres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ags" Target="tags/tag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image" Target="../media/image73.wmf"/><Relationship Id="rId2" Type="http://schemas.openxmlformats.org/officeDocument/2006/relationships/image" Target="../media/image74.wmf"/><Relationship Id="rId3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69B25C65-634D-4F2F-B935-3E8520F681B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9045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C2109851-A9C0-41DE-8B14-D964F55F3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701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60CD-E512-4522-9131-685C95D5872E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11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12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13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20C-7683-4B4F-A46F-D2FB4E31C6D7}" type="slidenum">
              <a:rPr lang="en-US"/>
              <a:pPr/>
              <a:t>14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24F14-E9CB-408D-82CC-BFD63D6C5CC9}" type="slidenum">
              <a:rPr lang="en-US"/>
              <a:pPr/>
              <a:t>16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24F14-E9CB-408D-82CC-BFD63D6C5CC9}" type="slidenum">
              <a:rPr lang="en-US"/>
              <a:pPr/>
              <a:t>17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A1D2A-71FF-42F2-85CF-45E85D9ADE1B}" type="slidenum">
              <a:rPr lang="en-US"/>
              <a:pPr/>
              <a:t>18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A1D2A-71FF-42F2-85CF-45E85D9ADE1B}" type="slidenum">
              <a:rPr lang="en-US"/>
              <a:pPr/>
              <a:t>19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27BEF-1EAE-435C-B1E2-1838D11A2F91}" type="slidenum">
              <a:rPr lang="en-US"/>
              <a:pPr/>
              <a:t>20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519CC-9193-4498-B2B7-CA381AA9D1D7}" type="slidenum">
              <a:rPr lang="en-US"/>
              <a:pPr/>
              <a:t>21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3461-F58C-42B7-99AA-6957E73AB20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76857-530C-4A04-AA78-0810BE3E5260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A399D-0360-47FA-9F3F-3634E83EFE58}" type="slidenum">
              <a:rPr lang="en-US"/>
              <a:pPr/>
              <a:t>23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5D6B8-2449-4E3D-BCF9-4F9F2E8BA66D}" type="slidenum">
              <a:rPr lang="en-US"/>
              <a:pPr/>
              <a:t>24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D88E1-A13E-47BD-B8A9-7E8C92FB55DC}" type="slidenum">
              <a:rPr lang="en-US"/>
              <a:pPr/>
              <a:t>25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771F7-5711-4448-8C9E-63591C56C8E7}" type="slidenum">
              <a:rPr lang="en-US"/>
              <a:pPr/>
              <a:t>26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26437-5F33-48F4-89EE-9B61DB959B02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28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29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8AFEE-3106-4D64-A0C2-31FB3B046332}" type="slidenum">
              <a:rPr lang="en-US"/>
              <a:pPr/>
              <a:t>30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B0239-88C9-4CEA-8123-1F94FE7781E7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308AD-5D4F-4AD0-8E50-64531F05146A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7A8C8-0F9C-4579-95E0-0A8DE07F59A0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E9AE7-000E-46AD-B7F8-B020006A6696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F93B9-E4FB-41EC-90C9-640C49AB2EE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736FF-4020-4C84-B6F9-F99718C30614}" type="slidenum">
              <a:rPr lang="en-US"/>
              <a:pPr/>
              <a:t>37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3461-F58C-42B7-99AA-6957E73AB20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DE867-C87D-4D80-8C1E-F8E5E7A29DCE}" type="slidenum">
              <a:rPr lang="en-US"/>
              <a:pPr/>
              <a:t>42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87239-1CF6-4A6F-B084-AF9D51828B3B}" type="slidenum">
              <a:rPr lang="en-US"/>
              <a:pPr/>
              <a:t>43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49953-F671-4801-AD1D-35FDD76F0E76}" type="slidenum">
              <a:rPr lang="en-US"/>
              <a:pPr/>
              <a:t>44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998" y="686474"/>
            <a:ext cx="4941072" cy="3428114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8D547-F7C6-477C-AE95-D37C96771C45}" type="slidenum">
              <a:rPr lang="en-US"/>
              <a:pPr/>
              <a:t>46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06960-1D92-413F-827C-6B1BA14E6CD7}" type="slidenum">
              <a:rPr lang="en-US"/>
              <a:pPr/>
              <a:t>57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693" y="916244"/>
            <a:ext cx="4507081" cy="3127427"/>
          </a:xfrm>
          <a:solidFill>
            <a:srgbClr val="FFFFFF"/>
          </a:solidFill>
          <a:ln/>
        </p:spPr>
      </p:sp>
      <p:sp>
        <p:nvSpPr>
          <p:cNvPr id="3164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7262" cy="184666"/>
          </a:xfrm>
          <a:ln/>
        </p:spPr>
        <p:txBody>
          <a:bodyPr lIns="0" tIns="0" rIns="0" bIns="0">
            <a:spAutoFit/>
          </a:bodyPr>
          <a:lstStyle/>
          <a:p>
            <a:pPr defTabSz="457155"/>
            <a:endParaRPr lang="fr-FR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5FEEC-E2DB-49A5-A530-47BC193A03B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D9133-5CDE-4DF2-BD23-5D9E904BD682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BA9F9-9414-4AD8-842D-C522A8A1A62C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9C9E1-64DE-4095-8DAB-B471AD820F50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24109-D4F7-46DC-A5D4-A522CF53E950}" type="slidenum">
              <a:rPr lang="en-US"/>
              <a:pPr/>
              <a:t>63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FC659-2085-43AF-80F9-0A3896D1898B}" type="slidenum">
              <a:rPr lang="en-US"/>
              <a:pPr/>
              <a:t>64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DA8FF-5ABF-48DB-A88B-4BF12BBF81E3}" type="slidenum">
              <a:rPr lang="en-US"/>
              <a:pPr/>
              <a:t>7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012EC-185C-4DA4-B518-6405D9EE79EC}" type="slidenum">
              <a:rPr lang="en-US"/>
              <a:pPr/>
              <a:t>65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5FF85-FB7F-411B-915A-B0104555398F}" type="slidenum">
              <a:rPr lang="en-US"/>
              <a:pPr/>
              <a:t>67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89D28-1785-44B5-BFE4-5688594119B2}" type="slidenum">
              <a:rPr lang="en-US"/>
              <a:pPr/>
              <a:t>8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5E958-1B26-4C7E-80EE-206682CAA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89863-4628-4AED-B2E1-425E831EA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33952-6D93-4D0A-A47F-4B7AF601E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2EA3-264D-4CBB-B6D6-8490AAD3DE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20B0A-1B2C-4BB2-8F25-7E07C1272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46A3-9AE0-4802-8888-07F766FAF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60BF0-E12E-459F-A83D-7709CE83E8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BF74D-37CB-4DA1-B1E3-3724A2775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1204-B60E-4263-8D90-AF8537ED7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18AB-500D-40D3-A6F0-F251AEF4C8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F6B7D-5FF9-427A-8CA8-B4FD313AE9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0284F86-BF25-48C6-A5BB-25300ABFBE4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video" Target="../media/media1.m1v"/><Relationship Id="rId2" Type="http://schemas.openxmlformats.org/officeDocument/2006/relationships/slideLayout" Target="../slideLayouts/slideLayout7.xml"/><Relationship Id="rId3" Type="http://schemas.microsoft.com/office/2007/relationships/media" Target="../media/media1.m1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microsoft.com/office/2007/relationships/media" Target="file:///C:\ilaptev\doc\presentations\courses\ENS-ObjectRec09\temple.m1v" TargetMode="External"/><Relationship Id="rId1" Type="http://schemas.openxmlformats.org/officeDocument/2006/relationships/video" Target="file:///C:\ilaptev\doc\presentations\courses\ENS-ObjectRec09\temple.m1v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Relationship Id="rId5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6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file:///C:\ilaptev\doc\presentations\courses\ENS-ObjectRec09\castle-tex-close-slow.avi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video" Target="file:///C:\ilaptev\doc\presentations\courses\ENS-ObjectRec09\castle-tex-close-slow.avi" TargetMode="Externa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46.png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5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5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3.jpeg"/><Relationship Id="rId20" Type="http://schemas.openxmlformats.org/officeDocument/2006/relationships/image" Target="../media/image69.png"/><Relationship Id="rId4" Type="http://schemas.openxmlformats.org/officeDocument/2006/relationships/image" Target="../media/image53.jpeg"/><Relationship Id="rId21" Type="http://schemas.openxmlformats.org/officeDocument/2006/relationships/image" Target="../media/image70.jpeg"/><Relationship Id="rId22" Type="http://schemas.openxmlformats.org/officeDocument/2006/relationships/image" Target="../media/image71.jpeg"/><Relationship Id="rId7" Type="http://schemas.openxmlformats.org/officeDocument/2006/relationships/image" Target="../media/image56.jpe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6" Type="http://schemas.openxmlformats.org/officeDocument/2006/relationships/image" Target="../media/image65.jpeg"/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0" Type="http://schemas.openxmlformats.org/officeDocument/2006/relationships/image" Target="../media/image59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19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9" Type="http://schemas.openxmlformats.org/officeDocument/2006/relationships/image" Target="../media/image58.png"/><Relationship Id="rId3" Type="http://schemas.openxmlformats.org/officeDocument/2006/relationships/image" Target="../media/image52.png"/><Relationship Id="rId18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5.xml"/><Relationship Id="rId6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8.png"/><Relationship Id="rId4" Type="http://schemas.openxmlformats.org/officeDocument/2006/relationships/image" Target="../media/image78.png"/><Relationship Id="rId7" Type="http://schemas.openxmlformats.org/officeDocument/2006/relationships/image" Target="../media/image81.png"/><Relationship Id="rId11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6" Type="http://schemas.openxmlformats.org/officeDocument/2006/relationships/image" Target="../media/image90.png"/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0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19" Type="http://schemas.openxmlformats.org/officeDocument/2006/relationships/image" Target="../media/image93.jpeg"/><Relationship Id="rId2" Type="http://schemas.openxmlformats.org/officeDocument/2006/relationships/notesSlide" Target="../notesSlides/notesSlide40.xml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18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8.png"/><Relationship Id="rId4" Type="http://schemas.openxmlformats.org/officeDocument/2006/relationships/image" Target="../media/image78.png"/><Relationship Id="rId7" Type="http://schemas.openxmlformats.org/officeDocument/2006/relationships/image" Target="../media/image81.png"/><Relationship Id="rId11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6" Type="http://schemas.openxmlformats.org/officeDocument/2006/relationships/image" Target="../media/image90.png"/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0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18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8.png"/><Relationship Id="rId4" Type="http://schemas.openxmlformats.org/officeDocument/2006/relationships/image" Target="../media/image78.png"/><Relationship Id="rId7" Type="http://schemas.openxmlformats.org/officeDocument/2006/relationships/image" Target="../media/image81.png"/><Relationship Id="rId11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6" Type="http://schemas.openxmlformats.org/officeDocument/2006/relationships/image" Target="../media/image90.png"/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0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18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8.png"/><Relationship Id="rId4" Type="http://schemas.openxmlformats.org/officeDocument/2006/relationships/image" Target="../media/image78.png"/><Relationship Id="rId7" Type="http://schemas.openxmlformats.org/officeDocument/2006/relationships/image" Target="../media/image81.png"/><Relationship Id="rId11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6" Type="http://schemas.openxmlformats.org/officeDocument/2006/relationships/image" Target="../media/image90.png"/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0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18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4" Type="http://schemas.openxmlformats.org/officeDocument/2006/relationships/notesSlide" Target="../notesSlides/notesSlide47.xml"/><Relationship Id="rId5" Type="http://schemas.microsoft.com/office/2007/relationships/media" Target="../media/media2.mpeg"/><Relationship Id="rId7" Type="http://schemas.microsoft.com/office/2007/relationships/media" Target="../media/media3.mpeg"/><Relationship Id="rId1" Type="http://schemas.openxmlformats.org/officeDocument/2006/relationships/video" Target="../media/media2.mpeg"/><Relationship Id="rId2" Type="http://schemas.openxmlformats.org/officeDocument/2006/relationships/video" Target="../media/media3.mpeg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5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4" Type="http://schemas.openxmlformats.org/officeDocument/2006/relationships/image" Target="../media/image108.png"/><Relationship Id="rId10" Type="http://schemas.openxmlformats.org/officeDocument/2006/relationships/image" Target="../media/image114.png"/><Relationship Id="rId5" Type="http://schemas.openxmlformats.org/officeDocument/2006/relationships/image" Target="../media/image109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9" Type="http://schemas.openxmlformats.org/officeDocument/2006/relationships/image" Target="../media/image113.png"/><Relationship Id="rId3" Type="http://schemas.openxmlformats.org/officeDocument/2006/relationships/image" Target="../media/image107.png"/><Relationship Id="rId6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9" Type="http://schemas.openxmlformats.org/officeDocument/2006/relationships/image" Target="../media/image121.png"/><Relationship Id="rId3" Type="http://schemas.openxmlformats.org/officeDocument/2006/relationships/image" Target="../media/image115.png"/><Relationship Id="rId6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4.emf"/><Relationship Id="rId5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7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7.jpeg"/><Relationship Id="rId6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5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1"/>
          <p:cNvPicPr>
            <a:picLocks noChangeAspect="1" noChangeArrowheads="1"/>
          </p:cNvPicPr>
          <p:nvPr/>
        </p:nvPicPr>
        <p:blipFill>
          <a:blip r:embed="rId3" cstate="print"/>
          <a:srcRect t="5774"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88086" y="179343"/>
            <a:ext cx="549541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Advantages of lens systems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60948"/>
            <a:ext cx="6840760" cy="29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51720" y="6021288"/>
            <a:ext cx="4860540" cy="5847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E=(</a:t>
            </a:r>
            <a:r>
              <a:rPr lang="en-US" sz="3200" dirty="0">
                <a:latin typeface="Symbol" pitchFamily="18" charset="2"/>
              </a:rPr>
              <a:t>P</a:t>
            </a:r>
            <a:r>
              <a:rPr lang="en-US" sz="3200" dirty="0">
                <a:latin typeface="Times New Roman" pitchFamily="18" charset="0"/>
              </a:rPr>
              <a:t>/4) [ (d/z’)</a:t>
            </a:r>
            <a:r>
              <a:rPr lang="en-US" sz="3200" baseline="30000" dirty="0">
                <a:latin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</a:rPr>
              <a:t> cos</a:t>
            </a:r>
            <a:r>
              <a:rPr lang="en-US" sz="3200" baseline="30000" dirty="0">
                <a:latin typeface="Times New Roman" pitchFamily="18" charset="0"/>
              </a:rPr>
              <a:t>4</a:t>
            </a:r>
            <a:r>
              <a:rPr lang="en-US" sz="3200" dirty="0">
                <a:latin typeface="Symbol" pitchFamily="18" charset="2"/>
              </a:rPr>
              <a:t>a </a:t>
            </a:r>
            <a:r>
              <a:rPr lang="en-US" sz="3200" dirty="0">
                <a:latin typeface="Times New Roman" pitchFamily="18" charset="0"/>
              </a:rPr>
              <a:t>] 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59532" y="1124744"/>
            <a:ext cx="8568952" cy="158417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/>
              <a:t>Lenses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/>
              <a:t>c</a:t>
            </a:r>
            <a:r>
              <a:rPr lang="en-US" sz="2800" kern="0" dirty="0" smtClean="0"/>
              <a:t>an focus sharply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on close and distant objects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/>
              <a:t>transmit more light than a pinhole camera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 bwMode="auto">
          <a:xfrm>
            <a:off x="1833525" y="3136897"/>
            <a:ext cx="61341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Ellipse 16"/>
          <p:cNvSpPr/>
          <p:nvPr/>
        </p:nvSpPr>
        <p:spPr bwMode="auto">
          <a:xfrm>
            <a:off x="3199509" y="2544057"/>
            <a:ext cx="73026" cy="120492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155700" y="177800"/>
            <a:ext cx="72517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Fundamental problem I:</a:t>
            </a:r>
            <a:br>
              <a:rPr lang="en-US" sz="3200" dirty="0" smtClean="0"/>
            </a:br>
            <a:r>
              <a:rPr lang="en-US" sz="900" dirty="0" smtClean="0"/>
              <a:t> </a:t>
            </a:r>
            <a:r>
              <a:rPr lang="en-US" sz="3200" dirty="0" smtClean="0"/>
              <a:t>3D world is “flattened” to 2D images</a:t>
            </a:r>
            <a:endParaRPr lang="en-US" sz="3200" dirty="0"/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2344707" y="1310679"/>
            <a:ext cx="39212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Loss of information</a:t>
            </a:r>
            <a:endParaRPr lang="en-US" sz="3200" dirty="0"/>
          </a:p>
        </p:txBody>
      </p:sp>
      <p:sp>
        <p:nvSpPr>
          <p:cNvPr id="5" name="Flèche droite 4"/>
          <p:cNvSpPr/>
          <p:nvPr/>
        </p:nvSpPr>
        <p:spPr bwMode="auto">
          <a:xfrm>
            <a:off x="1723986" y="1456731"/>
            <a:ext cx="438156" cy="3286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34487" r="6115" b="30362"/>
          <a:stretch>
            <a:fillRect/>
          </a:stretch>
        </p:blipFill>
        <p:spPr bwMode="auto">
          <a:xfrm>
            <a:off x="2784987" y="4471533"/>
            <a:ext cx="3651300" cy="22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e 33"/>
          <p:cNvGrpSpPr/>
          <p:nvPr/>
        </p:nvGrpSpPr>
        <p:grpSpPr>
          <a:xfrm>
            <a:off x="1848528" y="2625714"/>
            <a:ext cx="3506042" cy="839801"/>
            <a:chOff x="1848528" y="2625714"/>
            <a:chExt cx="3506042" cy="839801"/>
          </a:xfrm>
        </p:grpSpPr>
        <p:cxnSp>
          <p:nvCxnSpPr>
            <p:cNvPr id="11" name="Connecteur droit avec flèche 10"/>
            <p:cNvCxnSpPr/>
            <p:nvPr/>
          </p:nvCxnSpPr>
          <p:spPr bwMode="auto">
            <a:xfrm rot="5400000" flipH="1" flipV="1">
              <a:off x="5098185" y="2881306"/>
              <a:ext cx="511182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4" name="Connecteur droit 13"/>
            <p:cNvCxnSpPr/>
            <p:nvPr/>
          </p:nvCxnSpPr>
          <p:spPr bwMode="auto">
            <a:xfrm flipV="1">
              <a:off x="1848528" y="2625714"/>
              <a:ext cx="3490245" cy="8398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8" name="Connecteur droit 17"/>
          <p:cNvCxnSpPr/>
          <p:nvPr/>
        </p:nvCxnSpPr>
        <p:spPr bwMode="auto">
          <a:xfrm rot="5400000">
            <a:off x="1179209" y="3099589"/>
            <a:ext cx="131446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 rot="5400000">
            <a:off x="1668528" y="3316896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5" name="Groupe 34"/>
          <p:cNvGrpSpPr/>
          <p:nvPr/>
        </p:nvGrpSpPr>
        <p:grpSpPr>
          <a:xfrm>
            <a:off x="1852911" y="2153169"/>
            <a:ext cx="5332488" cy="1314469"/>
            <a:chOff x="2709837" y="3392486"/>
            <a:chExt cx="5332488" cy="1314469"/>
          </a:xfrm>
        </p:grpSpPr>
        <p:cxnSp>
          <p:nvCxnSpPr>
            <p:cNvPr id="31" name="Connecteur droit avec flèche 30"/>
            <p:cNvCxnSpPr/>
            <p:nvPr/>
          </p:nvCxnSpPr>
          <p:spPr bwMode="auto">
            <a:xfrm rot="5400000" flipH="1" flipV="1">
              <a:off x="7530348" y="3866361"/>
              <a:ext cx="985851" cy="3810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 flipV="1">
              <a:off x="2709837" y="3429000"/>
              <a:ext cx="5294385" cy="12779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9" name="Groupe 48"/>
          <p:cNvGrpSpPr/>
          <p:nvPr/>
        </p:nvGrpSpPr>
        <p:grpSpPr>
          <a:xfrm>
            <a:off x="4290645" y="2368530"/>
            <a:ext cx="2154273" cy="792000"/>
            <a:chOff x="3513119" y="3525660"/>
            <a:chExt cx="2154273" cy="792000"/>
          </a:xfrm>
        </p:grpSpPr>
        <p:cxnSp>
          <p:nvCxnSpPr>
            <p:cNvPr id="39" name="Connecteur droit avec flèche 38"/>
            <p:cNvCxnSpPr/>
            <p:nvPr/>
          </p:nvCxnSpPr>
          <p:spPr bwMode="auto">
            <a:xfrm rot="5400000" flipH="1" flipV="1">
              <a:off x="4681540" y="4000329"/>
              <a:ext cx="584208" cy="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1" name="Connecteur droit avec flèche 40"/>
            <p:cNvCxnSpPr/>
            <p:nvPr/>
          </p:nvCxnSpPr>
          <p:spPr bwMode="auto">
            <a:xfrm rot="5400000" flipH="1" flipV="1">
              <a:off x="5271391" y="3921659"/>
              <a:ext cx="792000" cy="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3" name="Connecteur droit avec flèche 42"/>
            <p:cNvCxnSpPr/>
            <p:nvPr/>
          </p:nvCxnSpPr>
          <p:spPr bwMode="auto">
            <a:xfrm rot="5400000" flipH="1" flipV="1">
              <a:off x="4024306" y="4086234"/>
              <a:ext cx="438156" cy="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5" name="Connecteur droit avec flèche 44"/>
            <p:cNvCxnSpPr/>
            <p:nvPr/>
          </p:nvCxnSpPr>
          <p:spPr bwMode="auto">
            <a:xfrm rot="5400000" flipH="1" flipV="1">
              <a:off x="3387121" y="4164965"/>
              <a:ext cx="252000" cy="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083182" y="3282948"/>
            <a:ext cx="12763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3D scene</a:t>
            </a:r>
            <a:endParaRPr lang="en-US" sz="2000" dirty="0"/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2819376" y="3757617"/>
            <a:ext cx="72555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Lens</a:t>
            </a:r>
            <a:endParaRPr lang="en-US" sz="2000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350225" y="3757617"/>
            <a:ext cx="93166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Image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89000"/>
            <a:ext cx="8686800" cy="5154613"/>
          </a:xfrm>
          <a:prstGeom prst="rect">
            <a:avLst/>
          </a:prstGeom>
          <a:noFill/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155700" y="177800"/>
            <a:ext cx="67294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Question : how do we see “in 3D” ?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47700" y="6126163"/>
            <a:ext cx="77914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(First-order) answer: with our two eyes.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772816"/>
            <a:ext cx="9144000" cy="35643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928915" y="179343"/>
            <a:ext cx="372249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 smtClean="0"/>
              <a:t>Epipolar</a:t>
            </a:r>
            <a:r>
              <a:rPr lang="en-US" sz="3200" dirty="0" smtClean="0"/>
              <a:t> Geometry</a:t>
            </a:r>
            <a:endParaRPr lang="en-US" sz="3200" dirty="0"/>
          </a:p>
        </p:txBody>
      </p:sp>
      <p:pic>
        <p:nvPicPr>
          <p:cNvPr id="2" name="Picture 1" descr="epic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6900" y="1765300"/>
            <a:ext cx="79375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088816" y="179343"/>
            <a:ext cx="492955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Simulated 3D perception</a:t>
            </a:r>
            <a:endParaRPr lang="en-US" sz="3200" dirty="0"/>
          </a:p>
        </p:txBody>
      </p:sp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1" y="1201707"/>
            <a:ext cx="69246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68" y="4516455"/>
            <a:ext cx="3257532" cy="21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92" y="5039604"/>
            <a:ext cx="2346318" cy="181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8"/>
          <p:cNvCxnSpPr/>
          <p:nvPr/>
        </p:nvCxnSpPr>
        <p:spPr bwMode="auto">
          <a:xfrm>
            <a:off x="5302260" y="4159260"/>
            <a:ext cx="1277955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5025159" y="4159260"/>
            <a:ext cx="65723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5996007" y="4159260"/>
            <a:ext cx="65723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97650" y="3209922"/>
            <a:ext cx="194636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Disparity</a:t>
            </a:r>
            <a:endParaRPr lang="en-US" sz="3200" dirty="0"/>
          </a:p>
        </p:txBody>
      </p:sp>
      <p:cxnSp>
        <p:nvCxnSpPr>
          <p:cNvPr id="14" name="Connecteur droit 13"/>
          <p:cNvCxnSpPr/>
          <p:nvPr/>
        </p:nvCxnSpPr>
        <p:spPr bwMode="auto">
          <a:xfrm flipV="1">
            <a:off x="5813442" y="3649666"/>
            <a:ext cx="584208" cy="4000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skullah-side000.m1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08" y="80628"/>
            <a:ext cx="29194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PMVS</a:t>
            </a:r>
          </a:p>
          <a:p>
            <a:r>
              <a:rPr lang="en-US" dirty="0" smtClean="0"/>
              <a:t>(Furukawa &amp; Ponce,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43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cues: Linear perspective</a:t>
            </a:r>
          </a:p>
        </p:txBody>
      </p:sp>
      <p:pic>
        <p:nvPicPr>
          <p:cNvPr id="335875" name="Picture 3" descr="brunei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11169" y="434935"/>
            <a:ext cx="9131468" cy="642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14980" y="-40302"/>
            <a:ext cx="517641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But there are other cues..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3" cstate="print"/>
          <a:srcRect r="39975"/>
          <a:stretch>
            <a:fillRect/>
          </a:stretch>
        </p:blipFill>
        <p:spPr bwMode="auto">
          <a:xfrm>
            <a:off x="993726" y="881496"/>
            <a:ext cx="54657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0004" r="-53"/>
          <a:stretch>
            <a:fillRect/>
          </a:stretch>
        </p:blipFill>
        <p:spPr bwMode="auto">
          <a:xfrm>
            <a:off x="6472380" y="885864"/>
            <a:ext cx="18256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08918" y="177800"/>
            <a:ext cx="403828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Shape from texture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cues: Aerial perspective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24" name="Picture 4" descr="redwoo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2975" y="6231995"/>
            <a:ext cx="580960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[K. HE, J. Sun and X. Tang, CVPR 2009]</a:t>
            </a:r>
            <a:endParaRPr lang="en-US" sz="2400" dirty="0"/>
          </a:p>
        </p:txBody>
      </p:sp>
      <p:pic>
        <p:nvPicPr>
          <p:cNvPr id="872451" name="Picture 3"/>
          <p:cNvPicPr>
            <a:picLocks noChangeAspect="1" noChangeArrowheads="1"/>
          </p:cNvPicPr>
          <p:nvPr/>
        </p:nvPicPr>
        <p:blipFill>
          <a:blip r:embed="rId3" cstate="print">
            <a:lum bright="27000" contrast="5000"/>
          </a:blip>
          <a:srcRect/>
          <a:stretch>
            <a:fillRect/>
          </a:stretch>
        </p:blipFill>
        <p:spPr bwMode="auto">
          <a:xfrm>
            <a:off x="59392" y="1225609"/>
            <a:ext cx="2956614" cy="44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1664" y="1209133"/>
            <a:ext cx="2956614" cy="444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2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1304" y="1201707"/>
            <a:ext cx="2965086" cy="44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08918" y="177800"/>
            <a:ext cx="351570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Depth from haze</a:t>
            </a:r>
            <a:endParaRPr lang="en-US" sz="3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2020" y="5646356"/>
            <a:ext cx="182934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Input haze image</a:t>
            </a:r>
            <a:endParaRPr lang="en-US" sz="14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476610" y="5656293"/>
            <a:ext cx="228620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Reconstructed images</a:t>
            </a:r>
            <a:endParaRPr lang="en-US" sz="140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23429" y="5656293"/>
            <a:ext cx="2233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/>
              <a:t>Recovered depth map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190500" y="152636"/>
            <a:ext cx="8820150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Reconnaissance d’objets</a:t>
            </a:r>
          </a:p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et vision artificielle</a:t>
            </a:r>
            <a:endParaRPr lang="en-US" sz="6000" u="non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65250" y="3355975"/>
            <a:ext cx="6346825" cy="3046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u="none" dirty="0">
                <a:latin typeface="Comic Sans MS" pitchFamily="66" charset="0"/>
              </a:rPr>
              <a:t>Jean Ponce (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ponce@di.ens.fr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http://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www.di.ens.fr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/~ponce</a:t>
            </a:r>
          </a:p>
          <a:p>
            <a:pPr algn="ctr"/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Equipe-projet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 WILLOW</a:t>
            </a:r>
          </a:p>
          <a:p>
            <a:pPr algn="ctr"/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ENS/INRIA/CNRS UMR 8548</a:t>
            </a:r>
            <a:endParaRPr lang="en-US" sz="3200" u="none" dirty="0">
              <a:latin typeface="Comic Sans MS" pitchFamily="66" charset="0"/>
            </a:endParaRPr>
          </a:p>
          <a:p>
            <a:pPr algn="ctr"/>
            <a:r>
              <a:rPr lang="en-US" sz="3200" u="none" dirty="0" err="1">
                <a:latin typeface="Comic Sans MS" pitchFamily="66" charset="0"/>
              </a:rPr>
              <a:t>Laboratoire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d’Informatique</a:t>
            </a:r>
            <a:endParaRPr lang="en-US" sz="3200" u="none" dirty="0">
              <a:latin typeface="Comic Sans MS" pitchFamily="66" charset="0"/>
            </a:endParaRPr>
          </a:p>
          <a:p>
            <a:pPr algn="ctr"/>
            <a:r>
              <a:rPr lang="en-US" sz="3200" u="none" dirty="0" err="1">
                <a:latin typeface="Comic Sans MS" pitchFamily="66" charset="0"/>
              </a:rPr>
              <a:t>Ecole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Normale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Sup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érieure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, Paris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45689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http://</a:t>
            </a:r>
            <a:r>
              <a:rPr lang="en-US" sz="3200" dirty="0" err="1">
                <a:solidFill>
                  <a:schemeClr val="accent2"/>
                </a:solidFill>
              </a:rPr>
              <a:t>www.di.ens.fr</a:t>
            </a:r>
            <a:r>
              <a:rPr lang="en-US" sz="3200" dirty="0">
                <a:solidFill>
                  <a:schemeClr val="accent2"/>
                </a:solidFill>
              </a:rPr>
              <a:t>/willow/teaching/recvis11/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and lighting cues: Shading</a:t>
            </a:r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543300" cy="5095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5105400" cy="510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6564313" y="6583363"/>
            <a:ext cx="16795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96313" cy="587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6564313" y="6583363"/>
            <a:ext cx="16795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 descr="Image 171.jpg"/>
          <p:cNvPicPr>
            <a:picLocks noChangeAspect="1"/>
          </p:cNvPicPr>
          <p:nvPr/>
        </p:nvPicPr>
        <p:blipFill>
          <a:blip r:embed="rId3" cstate="print"/>
          <a:srcRect l="55206" b="20676"/>
          <a:stretch>
            <a:fillRect/>
          </a:stretch>
        </p:blipFill>
        <p:spPr bwMode="auto">
          <a:xfrm>
            <a:off x="322263" y="1058863"/>
            <a:ext cx="40671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 2" descr="Image 219.jpg"/>
          <p:cNvPicPr>
            <a:picLocks noChangeAspect="1"/>
          </p:cNvPicPr>
          <p:nvPr/>
        </p:nvPicPr>
        <p:blipFill>
          <a:blip r:embed="rId4" cstate="print">
            <a:lum bright="38000" contrast="64000"/>
          </a:blip>
          <a:srcRect l="51617" r="4962" b="25639"/>
          <a:stretch>
            <a:fillRect/>
          </a:stretch>
        </p:blipFill>
        <p:spPr bwMode="auto">
          <a:xfrm>
            <a:off x="4608513" y="1058863"/>
            <a:ext cx="42052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88925" y="190500"/>
            <a:ext cx="87026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u="none" dirty="0" smtClean="0">
                <a:latin typeface="Comic Sans MS" pitchFamily="66" charset="0"/>
              </a:rPr>
              <a:t>What is happening with the shadows?</a:t>
            </a:r>
            <a:endParaRPr lang="en-US" sz="36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83" y="946116"/>
            <a:ext cx="7886808" cy="48301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7254875" y="6583363"/>
            <a:ext cx="186690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Arial" pitchFamily="34" charset="0"/>
              </a:rPr>
              <a:t>Image 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17463"/>
            <a:ext cx="7772400" cy="782638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Challenges or opportunities?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264150"/>
            <a:ext cx="8316912" cy="1549400"/>
          </a:xfrm>
        </p:spPr>
        <p:txBody>
          <a:bodyPr/>
          <a:lstStyle/>
          <a:p>
            <a:r>
              <a:rPr lang="en-US" sz="2800" dirty="0">
                <a:latin typeface="Comic Sans MS" pitchFamily="66" charset="0"/>
              </a:rPr>
              <a:t>Images are confusing, but they also reveal the</a:t>
            </a:r>
          </a:p>
          <a:p>
            <a:pPr>
              <a:buFontTx/>
              <a:buNone/>
            </a:pPr>
            <a:r>
              <a:rPr lang="en-US" sz="2800" dirty="0">
                <a:latin typeface="Comic Sans MS" pitchFamily="66" charset="0"/>
              </a:rPr>
              <a:t>	structure of the world through numerous cues.</a:t>
            </a:r>
          </a:p>
          <a:p>
            <a:r>
              <a:rPr lang="en-US" sz="2800" dirty="0">
                <a:latin typeface="Comic Sans MS" pitchFamily="66" charset="0"/>
              </a:rPr>
              <a:t>Our job is to interpret the cues!</a:t>
            </a:r>
          </a:p>
        </p:txBody>
      </p:sp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63" y="836613"/>
            <a:ext cx="3390900" cy="4289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6227763" y="4941888"/>
            <a:ext cx="211931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Image 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80963"/>
            <a:ext cx="7772400" cy="963612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The goal of computer vision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189538"/>
            <a:ext cx="7559675" cy="15875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Comic Sans MS" pitchFamily="66" charset="0"/>
              </a:rPr>
              <a:t>To perceive the “world behind the picture”, e.g.,</a:t>
            </a:r>
          </a:p>
          <a:p>
            <a:r>
              <a:rPr lang="en-US" sz="2400" dirty="0">
                <a:latin typeface="Comic Sans MS" pitchFamily="66" charset="0"/>
              </a:rPr>
              <a:t>as a metric measurement device</a:t>
            </a:r>
          </a:p>
          <a:p>
            <a:r>
              <a:rPr lang="en-US" sz="2400" dirty="0">
                <a:latin typeface="Comic Sans MS" pitchFamily="66" charset="0"/>
              </a:rPr>
              <a:t>as a device for </a:t>
            </a:r>
            <a:r>
              <a:rPr lang="en-US" sz="2400" dirty="0" smtClean="0">
                <a:latin typeface="Comic Sans MS" pitchFamily="66" charset="0"/>
              </a:rPr>
              <a:t>measuring “semantic” </a:t>
            </a:r>
            <a:r>
              <a:rPr lang="en-US" sz="2400" dirty="0">
                <a:latin typeface="Comic Sans MS" pitchFamily="66" charset="0"/>
              </a:rPr>
              <a:t>information</a:t>
            </a:r>
          </a:p>
        </p:txBody>
      </p:sp>
      <p:pic>
        <p:nvPicPr>
          <p:cNvPr id="290824" name="Picture 8" descr="eye_ti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196975"/>
            <a:ext cx="5329238" cy="3638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80963"/>
            <a:ext cx="7772400" cy="963612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The goal of computer vision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189538"/>
            <a:ext cx="7559675" cy="15875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latin typeface="Comic Sans MS" pitchFamily="66" charset="0"/>
              </a:rPr>
              <a:t>To perceive the “world behind the picture”, e.g.,</a:t>
            </a:r>
          </a:p>
          <a:p>
            <a:r>
              <a:rPr lang="en-US" sz="2400">
                <a:latin typeface="Comic Sans MS" pitchFamily="66" charset="0"/>
              </a:rPr>
              <a:t>as a metric measurement device</a:t>
            </a:r>
          </a:p>
          <a:p>
            <a:r>
              <a:rPr lang="en-US" sz="2400">
                <a:latin typeface="Comic Sans MS" pitchFamily="66" charset="0"/>
              </a:rPr>
              <a:t>as a device for “measuring” semantic information</a:t>
            </a:r>
          </a:p>
        </p:txBody>
      </p:sp>
      <p:pic>
        <p:nvPicPr>
          <p:cNvPr id="296964" name="Picture 4" descr="im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738" y="1196975"/>
            <a:ext cx="5327650" cy="364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le.m1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177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73005" y="106317"/>
            <a:ext cx="825193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u="none" dirty="0" smtClean="0">
                <a:latin typeface="Comic Sans MS" pitchFamily="66" charset="0"/>
              </a:rPr>
              <a:t>Vision as metric measurement device: Furukawa &amp; Ponce (CVPR’07)</a:t>
            </a:r>
          </a:p>
          <a:p>
            <a:r>
              <a:rPr lang="en-US" sz="2000" u="none" dirty="0" smtClean="0">
                <a:latin typeface="Comic Sans MS" pitchFamily="66" charset="0"/>
              </a:rPr>
              <a:t>(</a:t>
            </a:r>
            <a:r>
              <a:rPr lang="en-US" sz="2000" u="none" dirty="0" err="1" smtClean="0">
                <a:latin typeface="Comic Sans MS" pitchFamily="66" charset="0"/>
              </a:rPr>
              <a:t>cf</a:t>
            </a:r>
            <a:r>
              <a:rPr lang="en-US" sz="2000" u="none" dirty="0" smtClean="0">
                <a:latin typeface="Comic Sans MS" pitchFamily="66" charset="0"/>
              </a:rPr>
              <a:t> also </a:t>
            </a:r>
            <a:r>
              <a:rPr lang="en-US" sz="2000" u="none" dirty="0" err="1" smtClean="0">
                <a:latin typeface="Comic Sans MS" pitchFamily="66" charset="0"/>
              </a:rPr>
              <a:t>Keriven’s</a:t>
            </a:r>
            <a:r>
              <a:rPr lang="en-US" sz="2000" u="none" dirty="0" smtClean="0">
                <a:latin typeface="Comic Sans MS" pitchFamily="66" charset="0"/>
              </a:rPr>
              <a:t> class “Vision et reconstruction 3D)</a:t>
            </a:r>
            <a:endParaRPr lang="fr-FR" sz="2000" u="none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281113" y="3368675"/>
            <a:ext cx="5119687" cy="3413125"/>
            <a:chOff x="576" y="1488"/>
            <a:chExt cx="3225" cy="2150"/>
          </a:xfrm>
        </p:grpSpPr>
        <p:pic>
          <p:nvPicPr>
            <p:cNvPr id="142340" name="Picture 4" descr="casinoroyale_bonddrink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488"/>
              <a:ext cx="3225" cy="2150"/>
            </a:xfrm>
            <a:prstGeom prst="rect">
              <a:avLst/>
            </a:prstGeom>
            <a:noFill/>
          </p:spPr>
        </p:pic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1872" y="2592"/>
              <a:ext cx="624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glass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400" y="3072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candle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1776" y="1680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720" y="2160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drinking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87" name="Rectangle 51"/>
            <p:cNvSpPr>
              <a:spLocks noChangeArrowheads="1"/>
            </p:cNvSpPr>
            <p:nvPr/>
          </p:nvSpPr>
          <p:spPr bwMode="auto">
            <a:xfrm>
              <a:off x="608" y="1536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indoors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143000" y="3368675"/>
            <a:ext cx="5181600" cy="3430588"/>
            <a:chOff x="1296" y="1920"/>
            <a:chExt cx="3264" cy="2161"/>
          </a:xfrm>
        </p:grpSpPr>
        <p:pic>
          <p:nvPicPr>
            <p:cNvPr id="142354" name="Picture 18" descr="casinoroyale_kidnappi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6" y="1920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55" name="Rectangle 19"/>
            <p:cNvSpPr>
              <a:spLocks noChangeArrowheads="1"/>
            </p:cNvSpPr>
            <p:nvPr/>
          </p:nvSpPr>
          <p:spPr bwMode="auto">
            <a:xfrm>
              <a:off x="3600" y="355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6" name="Rectangle 20"/>
            <p:cNvSpPr>
              <a:spLocks noChangeArrowheads="1"/>
            </p:cNvSpPr>
            <p:nvPr/>
          </p:nvSpPr>
          <p:spPr bwMode="auto">
            <a:xfrm>
              <a:off x="2640" y="259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7" name="Rectangle 21"/>
            <p:cNvSpPr>
              <a:spLocks noChangeArrowheads="1"/>
            </p:cNvSpPr>
            <p:nvPr/>
          </p:nvSpPr>
          <p:spPr bwMode="auto">
            <a:xfrm>
              <a:off x="2112" y="3408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8" name="Rectangle 22"/>
            <p:cNvSpPr>
              <a:spLocks noChangeArrowheads="1"/>
            </p:cNvSpPr>
            <p:nvPr/>
          </p:nvSpPr>
          <p:spPr bwMode="auto">
            <a:xfrm>
              <a:off x="2368" y="2880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9" name="Rectangle 23"/>
            <p:cNvSpPr>
              <a:spLocks noChangeArrowheads="1"/>
            </p:cNvSpPr>
            <p:nvPr/>
          </p:nvSpPr>
          <p:spPr bwMode="auto">
            <a:xfrm>
              <a:off x="3408" y="2496"/>
              <a:ext cx="115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kidnapping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60" name="Rectangle 24"/>
            <p:cNvSpPr>
              <a:spLocks noChangeArrowheads="1"/>
            </p:cNvSpPr>
            <p:nvPr/>
          </p:nvSpPr>
          <p:spPr bwMode="auto">
            <a:xfrm>
              <a:off x="1584" y="2256"/>
              <a:ext cx="72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house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1" name="Rectangle 25"/>
            <p:cNvSpPr>
              <a:spLocks noChangeArrowheads="1"/>
            </p:cNvSpPr>
            <p:nvPr/>
          </p:nvSpPr>
          <p:spPr bwMode="auto">
            <a:xfrm>
              <a:off x="1392" y="3600"/>
              <a:ext cx="67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street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2" name="Rectangle 26"/>
            <p:cNvSpPr>
              <a:spLocks noChangeArrowheads="1"/>
            </p:cNvSpPr>
            <p:nvPr/>
          </p:nvSpPr>
          <p:spPr bwMode="auto">
            <a:xfrm>
              <a:off x="3408" y="1920"/>
              <a:ext cx="100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1219200" y="3351213"/>
            <a:ext cx="5146675" cy="3430587"/>
            <a:chOff x="1488" y="1872"/>
            <a:chExt cx="3242" cy="2161"/>
          </a:xfrm>
        </p:grpSpPr>
        <p:pic>
          <p:nvPicPr>
            <p:cNvPr id="142365" name="Picture 29" descr="casinoroyale_carent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187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66" name="Rectangle 30"/>
            <p:cNvSpPr>
              <a:spLocks noChangeArrowheads="1"/>
            </p:cNvSpPr>
            <p:nvPr/>
          </p:nvSpPr>
          <p:spPr bwMode="auto">
            <a:xfrm>
              <a:off x="3936" y="2352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67" name="Rectangle 31"/>
            <p:cNvSpPr>
              <a:spLocks noChangeArrowheads="1"/>
            </p:cNvSpPr>
            <p:nvPr/>
          </p:nvSpPr>
          <p:spPr bwMode="auto">
            <a:xfrm>
              <a:off x="2016" y="3072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68" name="Rectangle 32"/>
            <p:cNvSpPr>
              <a:spLocks noChangeArrowheads="1"/>
            </p:cNvSpPr>
            <p:nvPr/>
          </p:nvSpPr>
          <p:spPr bwMode="auto">
            <a:xfrm>
              <a:off x="3840" y="3408"/>
              <a:ext cx="67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street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69" name="Rectangle 33"/>
            <p:cNvSpPr>
              <a:spLocks noChangeArrowheads="1"/>
            </p:cNvSpPr>
            <p:nvPr/>
          </p:nvSpPr>
          <p:spPr bwMode="auto">
            <a:xfrm>
              <a:off x="1728" y="1968"/>
              <a:ext cx="96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  <p:sp>
          <p:nvSpPr>
            <p:cNvPr id="142370" name="Rectangle 34"/>
            <p:cNvSpPr>
              <a:spLocks noChangeArrowheads="1"/>
            </p:cNvSpPr>
            <p:nvPr/>
          </p:nvSpPr>
          <p:spPr bwMode="auto">
            <a:xfrm>
              <a:off x="3120" y="2016"/>
              <a:ext cx="624" cy="446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car enter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1177925" y="3352800"/>
            <a:ext cx="5146675" cy="3430588"/>
            <a:chOff x="720" y="2112"/>
            <a:chExt cx="3242" cy="2161"/>
          </a:xfrm>
        </p:grpSpPr>
        <p:pic>
          <p:nvPicPr>
            <p:cNvPr id="142372" name="Picture 36" descr="casinoroyale_caraccid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" y="211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73" name="Rectangle 37"/>
            <p:cNvSpPr>
              <a:spLocks noChangeArrowheads="1"/>
            </p:cNvSpPr>
            <p:nvPr/>
          </p:nvSpPr>
          <p:spPr bwMode="auto">
            <a:xfrm>
              <a:off x="3168" y="2256"/>
              <a:ext cx="76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person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74" name="Rectangle 38"/>
            <p:cNvSpPr>
              <a:spLocks noChangeArrowheads="1"/>
            </p:cNvSpPr>
            <p:nvPr/>
          </p:nvSpPr>
          <p:spPr bwMode="auto">
            <a:xfrm>
              <a:off x="2160" y="2880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75" name="Rectangle 39"/>
            <p:cNvSpPr>
              <a:spLocks noChangeArrowheads="1"/>
            </p:cNvSpPr>
            <p:nvPr/>
          </p:nvSpPr>
          <p:spPr bwMode="auto">
            <a:xfrm>
              <a:off x="864" y="3312"/>
              <a:ext cx="624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road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76" name="Rectangle 40"/>
            <p:cNvSpPr>
              <a:spLocks noChangeArrowheads="1"/>
            </p:cNvSpPr>
            <p:nvPr/>
          </p:nvSpPr>
          <p:spPr bwMode="auto">
            <a:xfrm>
              <a:off x="3120" y="3504"/>
              <a:ext cx="57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field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77" name="Rectangle 41"/>
            <p:cNvSpPr>
              <a:spLocks noChangeArrowheads="1"/>
            </p:cNvSpPr>
            <p:nvPr/>
          </p:nvSpPr>
          <p:spPr bwMode="auto">
            <a:xfrm>
              <a:off x="816" y="2160"/>
              <a:ext cx="1248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countryside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  <p:sp>
          <p:nvSpPr>
            <p:cNvPr id="142378" name="Rectangle 42"/>
            <p:cNvSpPr>
              <a:spLocks noChangeArrowheads="1"/>
            </p:cNvSpPr>
            <p:nvPr/>
          </p:nvSpPr>
          <p:spPr bwMode="auto">
            <a:xfrm>
              <a:off x="2832" y="2736"/>
              <a:ext cx="672" cy="446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car crash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1066800" y="3368675"/>
            <a:ext cx="5181600" cy="3430588"/>
            <a:chOff x="672" y="2122"/>
            <a:chExt cx="3264" cy="2161"/>
          </a:xfrm>
        </p:grpSpPr>
        <p:pic>
          <p:nvPicPr>
            <p:cNvPr id="142348" name="Picture 12" descr="casinoroyale_hotelexi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2" y="2122"/>
              <a:ext cx="3242" cy="2161"/>
            </a:xfrm>
            <a:prstGeom prst="rect">
              <a:avLst/>
            </a:prstGeom>
            <a:noFill/>
          </p:spPr>
        </p:pic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2688" y="2170"/>
              <a:ext cx="912" cy="6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FF00"/>
                  </a:solidFill>
                </a:rPr>
                <a:t>exit through a door</a:t>
              </a:r>
              <a:endParaRPr lang="fr-FR" sz="2000" b="1" u="none">
                <a:solidFill>
                  <a:srgbClr val="FFFF00"/>
                </a:solidFill>
                <a:latin typeface="Times New Roman" pitchFamily="-65" charset="0"/>
              </a:endParaRPr>
            </a:p>
          </p:txBody>
        </p:sp>
        <p:sp>
          <p:nvSpPr>
            <p:cNvPr id="142350" name="Rectangle 14"/>
            <p:cNvSpPr>
              <a:spLocks noChangeArrowheads="1"/>
            </p:cNvSpPr>
            <p:nvPr/>
          </p:nvSpPr>
          <p:spPr bwMode="auto">
            <a:xfrm>
              <a:off x="816" y="2688"/>
              <a:ext cx="912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/>
                <a:t>building</a:t>
              </a:r>
              <a:endParaRPr lang="fr-FR" sz="2000" b="1" u="none">
                <a:latin typeface="Times New Roman" pitchFamily="-65" charset="0"/>
              </a:endParaRPr>
            </a:p>
          </p:txBody>
        </p:sp>
        <p:sp>
          <p:nvSpPr>
            <p:cNvPr id="142351" name="Rectangle 15"/>
            <p:cNvSpPr>
              <a:spLocks noChangeArrowheads="1"/>
            </p:cNvSpPr>
            <p:nvPr/>
          </p:nvSpPr>
          <p:spPr bwMode="auto">
            <a:xfrm>
              <a:off x="3456" y="3706"/>
              <a:ext cx="48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car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52" name="Rectangle 16"/>
            <p:cNvSpPr>
              <a:spLocks noChangeArrowheads="1"/>
            </p:cNvSpPr>
            <p:nvPr/>
          </p:nvSpPr>
          <p:spPr bwMode="auto">
            <a:xfrm>
              <a:off x="1584" y="3370"/>
              <a:ext cx="816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FF0000"/>
                  </a:solidFill>
                </a:rPr>
                <a:t>people</a:t>
              </a:r>
              <a:endParaRPr lang="fr-FR" sz="2000" b="1" u="none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142389" name="Rectangle 53"/>
            <p:cNvSpPr>
              <a:spLocks noChangeArrowheads="1"/>
            </p:cNvSpPr>
            <p:nvPr/>
          </p:nvSpPr>
          <p:spPr bwMode="auto">
            <a:xfrm>
              <a:off x="720" y="2160"/>
              <a:ext cx="960" cy="25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7000"/>
                  </a:schemeClr>
                </a:gs>
                <a:gs pos="100000">
                  <a:srgbClr val="767676">
                    <a:alpha val="49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b="1" u="none">
                  <a:solidFill>
                    <a:srgbClr val="00FF00"/>
                  </a:solidFill>
                </a:rPr>
                <a:t>outdoors</a:t>
              </a:r>
              <a:endParaRPr lang="fr-FR" sz="2000" b="1" u="none">
                <a:solidFill>
                  <a:srgbClr val="00FF00"/>
                </a:solidFill>
                <a:latin typeface="Times New Roman" pitchFamily="-65" charset="0"/>
              </a:endParaRPr>
            </a:p>
          </p:txBody>
        </p:sp>
      </p:grp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336492" y="-17463"/>
            <a:ext cx="8926581" cy="7826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But </a:t>
            </a:r>
            <a:r>
              <a:rPr lang="en-US" sz="4000" kern="0" dirty="0" smtClean="0">
                <a:ea typeface="+mj-ea"/>
                <a:cs typeface="+mj-cs"/>
              </a:rPr>
              <a:t>w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 want much more than 3D: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ex: Visual scene analysis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3 0.00439 L -0.26164 -0.406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20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5834 -0.3967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35 -0.396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43524 -0.1386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0" y="-6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81" name="Rectangle 45"/>
          <p:cNvSpPr>
            <a:spLocks noChangeArrowheads="1"/>
          </p:cNvSpPr>
          <p:nvPr/>
        </p:nvSpPr>
        <p:spPr bwMode="auto">
          <a:xfrm>
            <a:off x="544622" y="335603"/>
            <a:ext cx="8518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sz="3600" u="none" dirty="0" smtClean="0"/>
              <a:t>How to make sense of “pixel-chaos”?</a:t>
            </a:r>
            <a:endParaRPr lang="fr-FR" sz="3600" u="none" dirty="0"/>
          </a:p>
        </p:txBody>
      </p:sp>
      <p:pic>
        <p:nvPicPr>
          <p:cNvPr id="199682" name="Picture 2" descr="C:\ilaptev\doc\presentations\willow\matlab\frames\fram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717" y="1542195"/>
            <a:ext cx="4787581" cy="2394543"/>
          </a:xfrm>
          <a:prstGeom prst="rect">
            <a:avLst/>
          </a:prstGeom>
          <a:noFill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 cstate="print"/>
          <a:srcRect l="17003" t="43299" r="38367" b="20961"/>
          <a:stretch>
            <a:fillRect/>
          </a:stretch>
        </p:blipFill>
        <p:spPr bwMode="auto">
          <a:xfrm>
            <a:off x="327546" y="5015763"/>
            <a:ext cx="2756848" cy="1705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00" t="24993" r="5045" b="25614"/>
          <a:stretch>
            <a:fillRect/>
          </a:stretch>
        </p:blipFill>
        <p:spPr bwMode="auto">
          <a:xfrm>
            <a:off x="6072298" y="1774210"/>
            <a:ext cx="2743822" cy="2129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420" t="297" r="5045" b="75327"/>
          <a:stretch>
            <a:fillRect/>
          </a:stretch>
        </p:blipFill>
        <p:spPr bwMode="auto">
          <a:xfrm>
            <a:off x="7042243" y="1776483"/>
            <a:ext cx="1776152" cy="121237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AutoShape 12"/>
          <p:cNvSpPr>
            <a:spLocks noChangeArrowheads="1"/>
          </p:cNvSpPr>
          <p:nvPr/>
        </p:nvSpPr>
        <p:spPr bwMode="auto">
          <a:xfrm>
            <a:off x="5262349" y="2240887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AutoShape 12"/>
          <p:cNvSpPr>
            <a:spLocks noChangeArrowheads="1"/>
          </p:cNvSpPr>
          <p:nvPr/>
        </p:nvSpPr>
        <p:spPr bwMode="auto">
          <a:xfrm rot="1989738" flipV="1">
            <a:off x="5132607" y="3769934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5895832" y="4178714"/>
            <a:ext cx="32481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3D Scene reconstruction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5857164" y="1339758"/>
            <a:ext cx="33004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Object class recognition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495868" y="4576555"/>
            <a:ext cx="25202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Face recognition</a:t>
            </a:r>
            <a:endParaRPr lang="en-US" sz="2000" u="none" dirty="0">
              <a:latin typeface="Comic Sans MS" pitchFamily="66" charset="0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3473359" y="4578828"/>
            <a:ext cx="25202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u="none" dirty="0" smtClean="0">
                <a:latin typeface="Comic Sans MS" pitchFamily="66" charset="0"/>
              </a:rPr>
              <a:t>Action recognition</a:t>
            </a:r>
            <a:endParaRPr lang="en-US" sz="2000" u="none" dirty="0">
              <a:latin typeface="Comic Sans MS" pitchFamily="66" charset="0"/>
            </a:endParaRPr>
          </a:p>
        </p:txBody>
      </p:sp>
      <p:pic>
        <p:nvPicPr>
          <p:cNvPr id="199683" name="Picture 3" descr="C:\Temp\frame0.png"/>
          <p:cNvPicPr>
            <a:picLocks noChangeAspect="1" noChangeArrowheads="1"/>
          </p:cNvPicPr>
          <p:nvPr/>
        </p:nvPicPr>
        <p:blipFill>
          <a:blip r:embed="rId7" cstate="print"/>
          <a:srcRect l="10205" r="8203"/>
          <a:stretch>
            <a:fillRect/>
          </a:stretch>
        </p:blipFill>
        <p:spPr bwMode="auto">
          <a:xfrm>
            <a:off x="3630305" y="5036173"/>
            <a:ext cx="2293272" cy="1623934"/>
          </a:xfrm>
          <a:prstGeom prst="rect">
            <a:avLst/>
          </a:prstGeom>
          <a:noFill/>
        </p:spPr>
      </p:pic>
      <p:sp>
        <p:nvSpPr>
          <p:cNvPr id="60" name="ZoneTexte 61"/>
          <p:cNvSpPr txBox="1">
            <a:spLocks noChangeArrowheads="1"/>
          </p:cNvSpPr>
          <p:nvPr/>
        </p:nvSpPr>
        <p:spPr bwMode="auto">
          <a:xfrm>
            <a:off x="4640833" y="6373695"/>
            <a:ext cx="8418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u="none" dirty="0" smtClean="0"/>
              <a:t>Drinking</a:t>
            </a:r>
            <a:endParaRPr lang="fr-FR" sz="1400" u="none" dirty="0"/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 rot="3933897" flipV="1">
            <a:off x="4275072" y="4167995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AutoShape 12"/>
          <p:cNvSpPr>
            <a:spLocks noChangeArrowheads="1"/>
          </p:cNvSpPr>
          <p:nvPr/>
        </p:nvSpPr>
        <p:spPr bwMode="auto">
          <a:xfrm rot="5400000" flipV="1">
            <a:off x="1424964" y="4197566"/>
            <a:ext cx="457200" cy="254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9" name="castle-tex-close-slow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78572" y="4670442"/>
            <a:ext cx="2670078" cy="2002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130" y="636973"/>
            <a:ext cx="2154267" cy="2437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5" name="ZoneTexte 4"/>
          <p:cNvSpPr txBox="1">
            <a:spLocks noChangeArrowheads="1"/>
          </p:cNvSpPr>
          <p:nvPr/>
        </p:nvSpPr>
        <p:spPr bwMode="auto">
          <a:xfrm>
            <a:off x="5161922" y="0"/>
            <a:ext cx="3280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none" dirty="0" err="1">
                <a:latin typeface="Comic Sans MS" pitchFamily="66" charset="0"/>
              </a:rPr>
              <a:t>Cordelia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Schmid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4614227" y="3102507"/>
            <a:ext cx="41488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u="none" dirty="0">
                <a:latin typeface="Comic Sans MS" pitchFamily="66" charset="0"/>
              </a:rPr>
              <a:t>http://lear.inrialpes.fr/~schmid/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722" y="4013208"/>
            <a:ext cx="1804675" cy="24463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1192618" y="3465513"/>
            <a:ext cx="2358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Josef </a:t>
            </a:r>
            <a:r>
              <a:rPr lang="en-US" sz="3200" dirty="0" err="1" smtClean="0"/>
              <a:t>Sivic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7949" y="6461112"/>
            <a:ext cx="36952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u="none" dirty="0">
                <a:latin typeface="Comic Sans MS" pitchFamily="66" charset="0"/>
              </a:rPr>
              <a:t>http://www.di.ens.fr/~josef/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6707" y="626130"/>
            <a:ext cx="2095284" cy="24463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>
            <a:lum bright="12000" contrast="12000"/>
          </a:blip>
          <a:srcRect/>
          <a:stretch>
            <a:fillRect/>
          </a:stretch>
        </p:blipFill>
        <p:spPr bwMode="auto">
          <a:xfrm>
            <a:off x="5965208" y="4049721"/>
            <a:ext cx="1752624" cy="24385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1190655" y="6966"/>
            <a:ext cx="2310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none" dirty="0" smtClean="0">
                <a:latin typeface="Comic Sans MS" pitchFamily="66" charset="0"/>
              </a:rPr>
              <a:t>Jean Ponce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55815" y="3100383"/>
            <a:ext cx="37401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http://www.di.ens.fr/~ponce/</a:t>
            </a:r>
            <a:endParaRPr lang="fr-FR" sz="2000" u="none" dirty="0">
              <a:latin typeface="Comic Sans MS" pitchFamily="66" charset="0"/>
            </a:endParaRPr>
          </a:p>
        </p:txBody>
      </p: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5563565" y="3502026"/>
            <a:ext cx="24320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Ivan Laptev</a:t>
            </a:r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25948" y="6496092"/>
            <a:ext cx="4600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http://www.irisa.fr/vista/Equipe/People/Ivan.Laptev.html</a:t>
            </a:r>
            <a:endParaRPr lang="fr-FR" sz="12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81" name="Rectangle 45"/>
          <p:cNvSpPr>
            <a:spLocks noChangeArrowheads="1"/>
          </p:cNvSpPr>
          <p:nvPr/>
        </p:nvSpPr>
        <p:spPr bwMode="auto">
          <a:xfrm>
            <a:off x="920700" y="179343"/>
            <a:ext cx="79963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sz="3600" u="none" dirty="0" smtClean="0"/>
              <a:t>Fundamental problem II:</a:t>
            </a:r>
            <a:br>
              <a:rPr lang="en-US" sz="3600" u="none" dirty="0" smtClean="0"/>
            </a:br>
            <a:r>
              <a:rPr lang="en-US" sz="3600" u="none" dirty="0" smtClean="0"/>
              <a:t>Images do not measure the meaning</a:t>
            </a:r>
            <a:endParaRPr lang="fr-FR" sz="3600" u="none" dirty="0"/>
          </a:p>
        </p:txBody>
      </p:sp>
      <p:pic>
        <p:nvPicPr>
          <p:cNvPr id="871427" name="Picture 3"/>
          <p:cNvPicPr>
            <a:picLocks noChangeAspect="1" noChangeArrowheads="1"/>
          </p:cNvPicPr>
          <p:nvPr/>
        </p:nvPicPr>
        <p:blipFill>
          <a:blip r:embed="rId3" cstate="print"/>
          <a:srcRect t="66322"/>
          <a:stretch>
            <a:fillRect/>
          </a:stretch>
        </p:blipFill>
        <p:spPr bwMode="auto">
          <a:xfrm>
            <a:off x="814920" y="4203786"/>
            <a:ext cx="3314700" cy="18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470336" y="1603350"/>
            <a:ext cx="4673664" cy="33591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We need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lots of prior knowledge to make meaningful interpretations of an image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b="67618"/>
          <a:stretch>
            <a:fillRect/>
          </a:stretch>
        </p:blipFill>
        <p:spPr bwMode="auto">
          <a:xfrm>
            <a:off x="819144" y="2457510"/>
            <a:ext cx="3314700" cy="17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1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748" y="3809133"/>
            <a:ext cx="2524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lèche droite 6"/>
          <p:cNvSpPr/>
          <p:nvPr/>
        </p:nvSpPr>
        <p:spPr bwMode="auto">
          <a:xfrm>
            <a:off x="4243383" y="1676376"/>
            <a:ext cx="438156" cy="3286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 noChangeArrowheads="1"/>
          </p:cNvPicPr>
          <p:nvPr/>
        </p:nvPicPr>
        <p:blipFill>
          <a:blip r:embed="rId3" cstate="print"/>
          <a:srcRect t="7133" r="43402"/>
          <a:stretch>
            <a:fillRect/>
          </a:stretch>
        </p:blipFill>
        <p:spPr bwMode="auto">
          <a:xfrm>
            <a:off x="42863" y="2132013"/>
            <a:ext cx="4638675" cy="29940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9219" name="Picture 24"/>
          <p:cNvPicPr>
            <a:picLocks noChangeAspect="1" noChangeArrowheads="1"/>
          </p:cNvPicPr>
          <p:nvPr/>
        </p:nvPicPr>
        <p:blipFill>
          <a:blip r:embed="rId3" cstate="print"/>
          <a:srcRect l="58336" t="7133"/>
          <a:stretch>
            <a:fillRect/>
          </a:stretch>
        </p:blipFill>
        <p:spPr bwMode="auto">
          <a:xfrm>
            <a:off x="4754563" y="1730375"/>
            <a:ext cx="4352925" cy="38163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9220" name="Rectangle 51"/>
          <p:cNvSpPr>
            <a:spLocks noChangeArrowheads="1"/>
          </p:cNvSpPr>
          <p:nvPr/>
        </p:nvSpPr>
        <p:spPr bwMode="auto">
          <a:xfrm>
            <a:off x="85725" y="34766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u="none" dirty="0" smtClean="0">
                <a:latin typeface="Comic Sans MS" pitchFamily="66" charset="0"/>
                <a:cs typeface="Times New Roman" pitchFamily="18" charset="0"/>
              </a:rPr>
              <a:t>Specific object detection</a:t>
            </a:r>
            <a:endParaRPr lang="fr-FR" sz="2400" u="none" dirty="0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052638" y="6240463"/>
            <a:ext cx="5076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sz="2400" u="none">
                <a:latin typeface="Comic Sans MS" pitchFamily="66" charset="0"/>
              </a:rPr>
              <a:t>(Lowe, 2004)</a:t>
            </a:r>
            <a:endParaRPr lang="en-US" sz="2400" u="non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738" y="2522538"/>
            <a:ext cx="4505325" cy="203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738" y="4624388"/>
            <a:ext cx="4491037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738" y="1033463"/>
            <a:ext cx="4491037" cy="142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5" name="Rectangle 51"/>
          <p:cNvSpPr>
            <a:spLocks noChangeArrowheads="1"/>
          </p:cNvSpPr>
          <p:nvPr/>
        </p:nvSpPr>
        <p:spPr bwMode="auto">
          <a:xfrm>
            <a:off x="85725" y="22701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u="none" dirty="0" smtClean="0">
                <a:latin typeface="Comic Sans MS" pitchFamily="66" charset="0"/>
              </a:rPr>
              <a:t>Image classification</a:t>
            </a:r>
            <a:endParaRPr lang="fr-FR" sz="2400" u="none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77788" y="6351588"/>
            <a:ext cx="8985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u="none">
                <a:latin typeface="Comic Sans MS" pitchFamily="66" charset="0"/>
              </a:rPr>
              <a:t>Caltech 101 : http://www.vision.caltech.edu/Image_Datasets/Caltech101/</a:t>
            </a:r>
            <a:endParaRPr lang="fr-FR" sz="2000" u="non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371600"/>
            <a:ext cx="8458200" cy="4849813"/>
            <a:chOff x="336" y="864"/>
            <a:chExt cx="5328" cy="305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36" y="864"/>
              <a:ext cx="5328" cy="3055"/>
              <a:chOff x="336" y="864"/>
              <a:chExt cx="5328" cy="3055"/>
            </a:xfrm>
          </p:grpSpPr>
          <p:pic>
            <p:nvPicPr>
              <p:cNvPr id="12328" name="Picture 4" descr="00077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72" y="2976"/>
                <a:ext cx="1200" cy="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29" name="Picture 5" descr="00099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32" y="1920"/>
                <a:ext cx="1392" cy="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0" name="Picture 6" descr="00099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72" y="1920"/>
                <a:ext cx="1296" cy="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1" name="Picture 7" descr="0010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20" y="960"/>
                <a:ext cx="1200" cy="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2" name="Picture 8" descr="00117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" y="2976"/>
                <a:ext cx="1392" cy="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3" name="Picture 9" descr="00125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56" y="2880"/>
                <a:ext cx="774" cy="1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4" name="Picture 10" descr="0013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176" y="960"/>
                <a:ext cx="1200" cy="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5" name="Picture 11" descr="00162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20" y="2960"/>
                <a:ext cx="1440" cy="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6" name="Picture 12" descr="00163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2" y="864"/>
                <a:ext cx="1440" cy="1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7" name="Picture 13" descr="00164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36" y="1920"/>
                <a:ext cx="1248" cy="9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8" name="Picture 14" descr="00197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4" y="96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9" name="Picture 15" descr="velo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16" y="1920"/>
                <a:ext cx="1248" cy="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312" name="Rectangle 16"/>
            <p:cNvSpPr>
              <a:spLocks noChangeArrowheads="1"/>
            </p:cNvSpPr>
            <p:nvPr/>
          </p:nvSpPr>
          <p:spPr bwMode="auto">
            <a:xfrm>
              <a:off x="624" y="960"/>
              <a:ext cx="1200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3" name="Rectangle 17"/>
            <p:cNvSpPr>
              <a:spLocks noChangeArrowheads="1"/>
            </p:cNvSpPr>
            <p:nvPr/>
          </p:nvSpPr>
          <p:spPr bwMode="auto">
            <a:xfrm>
              <a:off x="2032" y="1056"/>
              <a:ext cx="752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4" name="Rectangle 18"/>
            <p:cNvSpPr>
              <a:spLocks noChangeArrowheads="1"/>
            </p:cNvSpPr>
            <p:nvPr/>
          </p:nvSpPr>
          <p:spPr bwMode="auto">
            <a:xfrm>
              <a:off x="4512" y="1056"/>
              <a:ext cx="960" cy="72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5" name="Rectangle 19"/>
            <p:cNvSpPr>
              <a:spLocks noChangeArrowheads="1"/>
            </p:cNvSpPr>
            <p:nvPr/>
          </p:nvSpPr>
          <p:spPr bwMode="auto">
            <a:xfrm>
              <a:off x="1760" y="2304"/>
              <a:ext cx="824" cy="536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6" name="Rectangle 20"/>
            <p:cNvSpPr>
              <a:spLocks noChangeArrowheads="1"/>
            </p:cNvSpPr>
            <p:nvPr/>
          </p:nvSpPr>
          <p:spPr bwMode="auto">
            <a:xfrm>
              <a:off x="864" y="3336"/>
              <a:ext cx="864" cy="52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7" name="Rectangle 21"/>
            <p:cNvSpPr>
              <a:spLocks noChangeArrowheads="1"/>
            </p:cNvSpPr>
            <p:nvPr/>
          </p:nvSpPr>
          <p:spPr bwMode="auto">
            <a:xfrm>
              <a:off x="752" y="2072"/>
              <a:ext cx="728" cy="76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8" name="Rectangle 22"/>
            <p:cNvSpPr>
              <a:spLocks noChangeArrowheads="1"/>
            </p:cNvSpPr>
            <p:nvPr/>
          </p:nvSpPr>
          <p:spPr bwMode="auto">
            <a:xfrm>
              <a:off x="3184" y="2112"/>
              <a:ext cx="1040" cy="70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9" name="Rectangle 23"/>
            <p:cNvSpPr>
              <a:spLocks noChangeArrowheads="1"/>
            </p:cNvSpPr>
            <p:nvPr/>
          </p:nvSpPr>
          <p:spPr bwMode="auto">
            <a:xfrm>
              <a:off x="4432" y="1960"/>
              <a:ext cx="1232" cy="776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0" name="Rectangle 24"/>
            <p:cNvSpPr>
              <a:spLocks noChangeArrowheads="1"/>
            </p:cNvSpPr>
            <p:nvPr/>
          </p:nvSpPr>
          <p:spPr bwMode="auto">
            <a:xfrm>
              <a:off x="3264" y="3120"/>
              <a:ext cx="1296" cy="7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1" name="Rectangle 25"/>
            <p:cNvSpPr>
              <a:spLocks noChangeArrowheads="1"/>
            </p:cNvSpPr>
            <p:nvPr/>
          </p:nvSpPr>
          <p:spPr bwMode="auto">
            <a:xfrm>
              <a:off x="1928" y="3136"/>
              <a:ext cx="1088" cy="6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2" name="Rectangle 26"/>
            <p:cNvSpPr>
              <a:spLocks noChangeArrowheads="1"/>
            </p:cNvSpPr>
            <p:nvPr/>
          </p:nvSpPr>
          <p:spPr bwMode="auto">
            <a:xfrm>
              <a:off x="4608" y="2896"/>
              <a:ext cx="768" cy="100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3" name="Rectangle 27"/>
            <p:cNvSpPr>
              <a:spLocks noChangeArrowheads="1"/>
            </p:cNvSpPr>
            <p:nvPr/>
          </p:nvSpPr>
          <p:spPr bwMode="auto">
            <a:xfrm>
              <a:off x="3264" y="1248"/>
              <a:ext cx="384" cy="28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4" name="Rectangle 28"/>
            <p:cNvSpPr>
              <a:spLocks noChangeArrowheads="1"/>
            </p:cNvSpPr>
            <p:nvPr/>
          </p:nvSpPr>
          <p:spPr bwMode="auto">
            <a:xfrm>
              <a:off x="3888" y="1440"/>
              <a:ext cx="192" cy="192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5" name="Rectangle 29"/>
            <p:cNvSpPr>
              <a:spLocks noChangeArrowheads="1"/>
            </p:cNvSpPr>
            <p:nvPr/>
          </p:nvSpPr>
          <p:spPr bwMode="auto">
            <a:xfrm>
              <a:off x="3648" y="1248"/>
              <a:ext cx="192" cy="384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6" name="Rectangle 30"/>
            <p:cNvSpPr>
              <a:spLocks noChangeArrowheads="1"/>
            </p:cNvSpPr>
            <p:nvPr/>
          </p:nvSpPr>
          <p:spPr bwMode="auto">
            <a:xfrm>
              <a:off x="3183" y="1248"/>
              <a:ext cx="192" cy="2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7" name="Rectangle 31"/>
            <p:cNvSpPr>
              <a:spLocks noChangeArrowheads="1"/>
            </p:cNvSpPr>
            <p:nvPr/>
          </p:nvSpPr>
          <p:spPr bwMode="auto">
            <a:xfrm>
              <a:off x="4032" y="1392"/>
              <a:ext cx="144" cy="24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16096" name="Picture 32" descr="001977"/>
          <p:cNvPicPr>
            <a:picLocks noChangeAspect="1" noChangeArrowheads="1"/>
          </p:cNvPicPr>
          <p:nvPr/>
        </p:nvPicPr>
        <p:blipFill>
          <a:blip r:embed="rId15" cstate="print"/>
          <a:srcRect l="11806" t="16667" r="9027" b="5556"/>
          <a:stretch>
            <a:fillRect/>
          </a:stretch>
        </p:blipFill>
        <p:spPr bwMode="auto">
          <a:xfrm>
            <a:off x="7200900" y="171450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7" name="Picture 33" descr="001640"/>
          <p:cNvPicPr>
            <a:picLocks noChangeAspect="1" noChangeArrowheads="1"/>
          </p:cNvPicPr>
          <p:nvPr/>
        </p:nvPicPr>
        <p:blipFill>
          <a:blip r:embed="rId16" cstate="print"/>
          <a:srcRect l="34616" t="20512" r="11539" b="2563"/>
          <a:stretch>
            <a:fillRect/>
          </a:stretch>
        </p:blipFill>
        <p:spPr bwMode="auto">
          <a:xfrm>
            <a:off x="1219200" y="33528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8" name="Picture 34" descr="001251"/>
          <p:cNvPicPr>
            <a:picLocks noChangeAspect="1" noChangeArrowheads="1"/>
          </p:cNvPicPr>
          <p:nvPr/>
        </p:nvPicPr>
        <p:blipFill>
          <a:blip r:embed="rId8" cstate="print"/>
          <a:srcRect t="4651" r="6978" b="2325"/>
          <a:stretch>
            <a:fillRect/>
          </a:stretch>
        </p:blipFill>
        <p:spPr bwMode="auto">
          <a:xfrm>
            <a:off x="7366000" y="4648200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0800" y="1295400"/>
            <a:ext cx="406400" cy="4648200"/>
            <a:chOff x="32" y="816"/>
            <a:chExt cx="256" cy="2928"/>
          </a:xfrm>
        </p:grpSpPr>
        <p:sp>
          <p:nvSpPr>
            <p:cNvPr id="12309" name="Line 36"/>
            <p:cNvSpPr>
              <a:spLocks noChangeShapeType="1"/>
            </p:cNvSpPr>
            <p:nvPr/>
          </p:nvSpPr>
          <p:spPr bwMode="auto">
            <a:xfrm flipV="1">
              <a:off x="288" y="816"/>
              <a:ext cx="0" cy="292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0" name="Rectangle 37"/>
            <p:cNvSpPr>
              <a:spLocks noChangeArrowheads="1"/>
            </p:cNvSpPr>
            <p:nvPr/>
          </p:nvSpPr>
          <p:spPr bwMode="auto">
            <a:xfrm rot="-5400000">
              <a:off x="-400" y="2344"/>
              <a:ext cx="11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u="none">
                  <a:solidFill>
                    <a:srgbClr val="FF0000"/>
                  </a:solidFill>
                  <a:cs typeface="Times New Roman" pitchFamily="18" charset="0"/>
                </a:rPr>
                <a:t>View variation</a:t>
              </a:r>
              <a:endParaRPr lang="fr-FR" sz="2000" u="none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6102" name="Picture 38" descr="000775"/>
          <p:cNvPicPr>
            <a:picLocks noChangeAspect="1" noChangeArrowheads="1"/>
          </p:cNvPicPr>
          <p:nvPr/>
        </p:nvPicPr>
        <p:blipFill>
          <a:blip r:embed="rId17" cstate="print"/>
          <a:srcRect l="3999" t="10324" r="8000" b="17419"/>
          <a:stretch>
            <a:fillRect/>
          </a:stretch>
        </p:blipFill>
        <p:spPr bwMode="auto">
          <a:xfrm>
            <a:off x="4152900" y="4152900"/>
            <a:ext cx="1219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3" name="Picture 39" descr="001632"/>
          <p:cNvPicPr>
            <a:picLocks noChangeAspect="1" noChangeArrowheads="1"/>
          </p:cNvPicPr>
          <p:nvPr/>
        </p:nvPicPr>
        <p:blipFill>
          <a:blip r:embed="rId18" cstate="print"/>
          <a:srcRect l="16667" t="14386" r="6667" b="13686"/>
          <a:stretch>
            <a:fillRect/>
          </a:stretch>
        </p:blipFill>
        <p:spPr bwMode="auto">
          <a:xfrm>
            <a:off x="2603500" y="1651000"/>
            <a:ext cx="1371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4" name="Picture 40" descr="velo"/>
          <p:cNvPicPr>
            <a:picLocks noChangeAspect="1" noChangeArrowheads="1"/>
          </p:cNvPicPr>
          <p:nvPr/>
        </p:nvPicPr>
        <p:blipFill>
          <a:blip r:embed="rId19" cstate="print"/>
          <a:srcRect l="3847" t="5627" r="3847" b="4338"/>
          <a:stretch>
            <a:fillRect/>
          </a:stretch>
        </p:blipFill>
        <p:spPr bwMode="auto">
          <a:xfrm>
            <a:off x="7200900" y="2794000"/>
            <a:ext cx="13335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1"/>
          <p:cNvGrpSpPr>
            <a:grpSpLocks/>
          </p:cNvGrpSpPr>
          <p:nvPr/>
        </p:nvGrpSpPr>
        <p:grpSpPr bwMode="auto">
          <a:xfrm rot="5400000">
            <a:off x="4711700" y="4203700"/>
            <a:ext cx="406400" cy="4648200"/>
            <a:chOff x="32" y="816"/>
            <a:chExt cx="256" cy="2928"/>
          </a:xfrm>
        </p:grpSpPr>
        <p:sp>
          <p:nvSpPr>
            <p:cNvPr id="12307" name="Line 42"/>
            <p:cNvSpPr>
              <a:spLocks noChangeShapeType="1"/>
            </p:cNvSpPr>
            <p:nvPr/>
          </p:nvSpPr>
          <p:spPr bwMode="auto">
            <a:xfrm flipV="1">
              <a:off x="288" y="816"/>
              <a:ext cx="0" cy="292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8" name="Rectangle 43"/>
            <p:cNvSpPr>
              <a:spLocks noChangeArrowheads="1"/>
            </p:cNvSpPr>
            <p:nvPr/>
          </p:nvSpPr>
          <p:spPr bwMode="auto">
            <a:xfrm rot="-5400000">
              <a:off x="-657" y="2087"/>
              <a:ext cx="16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u="none">
                  <a:solidFill>
                    <a:srgbClr val="FF0000"/>
                  </a:solidFill>
                  <a:cs typeface="Times New Roman" pitchFamily="18" charset="0"/>
                </a:rPr>
                <a:t>Within-class variation</a:t>
              </a:r>
              <a:endParaRPr lang="fr-FR" sz="2000" u="none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6108" name="Picture 44" descr="velo"/>
          <p:cNvPicPr>
            <a:picLocks noChangeAspect="1" noChangeArrowheads="1"/>
          </p:cNvPicPr>
          <p:nvPr/>
        </p:nvPicPr>
        <p:blipFill>
          <a:blip r:embed="rId14" cstate="print"/>
          <a:srcRect l="3847" t="5627" r="3847" b="4338"/>
          <a:stretch>
            <a:fillRect/>
          </a:stretch>
        </p:blipFill>
        <p:spPr bwMode="auto">
          <a:xfrm>
            <a:off x="6388100" y="50165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9" name="Picture 45" descr="000775"/>
          <p:cNvPicPr>
            <a:picLocks noChangeAspect="1" noChangeArrowheads="1"/>
          </p:cNvPicPr>
          <p:nvPr/>
        </p:nvPicPr>
        <p:blipFill>
          <a:blip r:embed="rId20" cstate="print"/>
          <a:srcRect l="3999" t="10324" r="8000" b="17419"/>
          <a:stretch>
            <a:fillRect/>
          </a:stretch>
        </p:blipFill>
        <p:spPr bwMode="auto">
          <a:xfrm>
            <a:off x="4254500" y="5092700"/>
            <a:ext cx="1981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10" name="Picture 46" descr="001632"/>
          <p:cNvPicPr>
            <a:picLocks noChangeAspect="1" noChangeArrowheads="1"/>
          </p:cNvPicPr>
          <p:nvPr/>
        </p:nvPicPr>
        <p:blipFill>
          <a:blip r:embed="rId11" cstate="print"/>
          <a:srcRect l="16667" t="14386" r="6667" b="13686"/>
          <a:stretch>
            <a:fillRect/>
          </a:stretch>
        </p:blipFill>
        <p:spPr bwMode="auto">
          <a:xfrm>
            <a:off x="2120900" y="5054600"/>
            <a:ext cx="19812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11" name="Picture 47" descr="001174"/>
          <p:cNvPicPr>
            <a:picLocks noChangeAspect="1" noChangeArrowheads="1"/>
          </p:cNvPicPr>
          <p:nvPr/>
        </p:nvPicPr>
        <p:blipFill>
          <a:blip r:embed="rId21" cstate="print"/>
          <a:srcRect l="27586" t="36246" r="6897"/>
          <a:stretch>
            <a:fillRect/>
          </a:stretch>
        </p:blipFill>
        <p:spPr bwMode="auto">
          <a:xfrm>
            <a:off x="2667000" y="3983038"/>
            <a:ext cx="114300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112" name="Rectangle 48"/>
          <p:cNvSpPr>
            <a:spLocks noChangeArrowheads="1"/>
          </p:cNvSpPr>
          <p:nvPr/>
        </p:nvSpPr>
        <p:spPr bwMode="auto">
          <a:xfrm>
            <a:off x="2730500" y="3136900"/>
            <a:ext cx="1914526" cy="396875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u="none" dirty="0">
                <a:solidFill>
                  <a:srgbClr val="FF0000"/>
                </a:solidFill>
                <a:cs typeface="Times New Roman" pitchFamily="18" charset="0"/>
              </a:rPr>
              <a:t>Light variation</a:t>
            </a:r>
            <a:endParaRPr lang="fr-FR" sz="2000" u="none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16113" name="Picture 49" descr="001624"/>
          <p:cNvPicPr>
            <a:picLocks noChangeAspect="1" noChangeArrowheads="1"/>
          </p:cNvPicPr>
          <p:nvPr/>
        </p:nvPicPr>
        <p:blipFill>
          <a:blip r:embed="rId22" cstate="print">
            <a:lum contrast="24000"/>
          </a:blip>
          <a:srcRect/>
          <a:stretch>
            <a:fillRect/>
          </a:stretch>
        </p:blipFill>
        <p:spPr bwMode="auto">
          <a:xfrm>
            <a:off x="5638800" y="3684588"/>
            <a:ext cx="16764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114" name="Rectangle 50"/>
          <p:cNvSpPr>
            <a:spLocks noChangeArrowheads="1"/>
          </p:cNvSpPr>
          <p:nvPr/>
        </p:nvSpPr>
        <p:spPr bwMode="auto">
          <a:xfrm>
            <a:off x="5562600" y="3429000"/>
            <a:ext cx="2039979" cy="396875"/>
          </a:xfrm>
          <a:prstGeom prst="rect">
            <a:avLst/>
          </a:prstGeom>
          <a:solidFill>
            <a:schemeClr val="tx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u="none" dirty="0">
                <a:solidFill>
                  <a:srgbClr val="FF0000"/>
                </a:solidFill>
                <a:cs typeface="Times New Roman" pitchFamily="18" charset="0"/>
              </a:rPr>
              <a:t>Partial visibility</a:t>
            </a:r>
            <a:endParaRPr lang="fr-FR" sz="2000" u="none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306" name="Rectangle 51"/>
          <p:cNvSpPr>
            <a:spLocks noChangeArrowheads="1"/>
          </p:cNvSpPr>
          <p:nvPr/>
        </p:nvSpPr>
        <p:spPr bwMode="auto">
          <a:xfrm>
            <a:off x="85725" y="227013"/>
            <a:ext cx="89725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/>
              <a:t>Object category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725 -0.03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0" y="-1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132 L 0.07084 -0.097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5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5 -0.072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1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1609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73473 -0.055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6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1805 0.527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16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16103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5417 0.1712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6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8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16102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5209 0.3611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18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16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16111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73472E-18 L 0.04166 -0.05555 " pathEditMode="relative" ptsTypes="AA">
                                      <p:cBhvr>
                                        <p:cTn id="59" dur="500" fill="hold"/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2" grpId="0" animBg="1"/>
      <p:bldP spid="2161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42938" y="165100"/>
            <a:ext cx="7789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u="none" dirty="0">
                <a:latin typeface="Comic Sans MS" pitchFamily="66" charset="0"/>
              </a:rPr>
              <a:t>Model 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≡ locally rigid </a:t>
            </a:r>
            <a:r>
              <a:rPr lang="en-US" sz="3200" u="none" dirty="0">
                <a:latin typeface="Comic Sans MS" pitchFamily="66" charset="0"/>
              </a:rPr>
              <a:t>assembly of parts</a:t>
            </a:r>
          </a:p>
          <a:p>
            <a:pPr eaLnBrk="1" hangingPunct="1"/>
            <a:r>
              <a:rPr lang="en-US" sz="3200" u="none" dirty="0">
                <a:latin typeface="Comic Sans MS" pitchFamily="66" charset="0"/>
              </a:rPr>
              <a:t>Part 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≡</a:t>
            </a:r>
            <a:r>
              <a:rPr lang="en-US" sz="3200" u="none" dirty="0">
                <a:latin typeface="Comic Sans MS" pitchFamily="66" charset="0"/>
              </a:rPr>
              <a:t> locally rigid assembly of features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38113" y="6381750"/>
            <a:ext cx="88534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u="none">
                <a:latin typeface="Comic Sans MS" pitchFamily="66" charset="0"/>
              </a:rPr>
              <a:t>Qualitative experiments on Pascal VOC’07 (Kushal, Schmid, Ponce, 2008)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90" r="5045"/>
          <a:stretch>
            <a:fillRect/>
          </a:stretch>
        </p:blipFill>
        <p:spPr bwMode="auto">
          <a:xfrm>
            <a:off x="0" y="1295400"/>
            <a:ext cx="9102725" cy="497363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84187" y="-3222"/>
            <a:ext cx="5657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Scene understanding</a:t>
            </a:r>
            <a:endParaRPr lang="fr-FR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4024305" y="649609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A. </a:t>
            </a:r>
            <a:r>
              <a:rPr lang="en-US" dirty="0" err="1" smtClean="0"/>
              <a:t>Efros</a:t>
            </a:r>
            <a:r>
              <a:rPr lang="en-US" dirty="0" smtClean="0"/>
              <a:t>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762000"/>
            <a:ext cx="5715000" cy="5715000"/>
            <a:chOff x="1776" y="480"/>
            <a:chExt cx="3600" cy="3600"/>
          </a:xfrm>
        </p:grpSpPr>
        <p:graphicFrame>
          <p:nvGraphicFramePr>
            <p:cNvPr id="331779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p:oleObj spid="_x0000_s655489" name="Image File" r:id="rId4" imgW="3251160" imgH="3251160" progId="">
                <p:embed/>
              </p:oleObj>
            </a:graphicData>
          </a:graphic>
        </p:graphicFrame>
        <p:graphicFrame>
          <p:nvGraphicFramePr>
            <p:cNvPr id="331780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p:oleObj spid="_x0000_s655490" name="Image File" r:id="rId5" imgW="3251160" imgH="3251160" progId="">
                <p:embed/>
              </p:oleObj>
            </a:graphicData>
          </a:graphic>
        </p:graphicFrame>
        <p:graphicFrame>
          <p:nvGraphicFramePr>
            <p:cNvPr id="331781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p:oleObj spid="_x0000_s655491" name="Image" r:id="rId6" imgW="3250794" imgH="3250794" progId="">
                <p:embed/>
              </p:oleObj>
            </a:graphicData>
          </a:graphic>
        </p:graphicFrame>
        <p:graphicFrame>
          <p:nvGraphicFramePr>
            <p:cNvPr id="331782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p:oleObj spid="_x0000_s655492" name="Image" r:id="rId7" imgW="3250794" imgH="3250794" progId="">
                <p:embed/>
              </p:oleObj>
            </a:graphicData>
          </a:graphic>
        </p:graphicFrame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971800" y="1219200"/>
            <a:ext cx="4495800" cy="5257800"/>
            <a:chOff x="1872" y="768"/>
            <a:chExt cx="2832" cy="3312"/>
          </a:xfrm>
        </p:grpSpPr>
        <p:sp>
          <p:nvSpPr>
            <p:cNvPr id="331784" name="Oval 8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5" name="Oval 9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6" name="Oval 10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7" name="Oval 11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8" name="Oval 12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89" name="Oval 13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90" name="Oval 14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791" name="Oval 15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331792" name="Object 16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p:oleObj spid="_x0000_s655493" name="Image File" r:id="rId8" imgW="3251160" imgH="3251160" progId="">
              <p:embed/>
            </p:oleObj>
          </a:graphicData>
        </a:graphic>
      </p:graphicFrame>
      <p:sp>
        <p:nvSpPr>
          <p:cNvPr id="33179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53937"/>
            <a:ext cx="9144000" cy="563562"/>
          </a:xfrm>
          <a:noFill/>
          <a:ln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Local ambiguity and global scene interpretation</a:t>
            </a:r>
            <a:endParaRPr 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31794" name="Text Box 18"/>
          <p:cNvSpPr txBox="1">
            <a:spLocks noChangeArrowheads="1"/>
          </p:cNvSpPr>
          <p:nvPr/>
        </p:nvSpPr>
        <p:spPr bwMode="auto">
          <a:xfrm>
            <a:off x="6253163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964052"/>
              </p:ext>
            </p:extLst>
          </p:nvPr>
        </p:nvGraphicFramePr>
        <p:xfrm>
          <a:off x="324036" y="1304764"/>
          <a:ext cx="8640452" cy="5005984"/>
        </p:xfrm>
        <a:graphic>
          <a:graphicData uri="http://schemas.openxmlformats.org/drawingml/2006/table">
            <a:tbl>
              <a:tblPr/>
              <a:tblGrid>
                <a:gridCol w="8640452"/>
              </a:tblGrid>
              <a:tr h="230947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1. Introduction plus </a:t>
                      </a:r>
                      <a:r>
                        <a:rPr lang="fr-FR" sz="2000" dirty="0" err="1" smtClean="0"/>
                        <a:t>recap</a:t>
                      </a:r>
                      <a:r>
                        <a:rPr lang="fr-FR" sz="2000" dirty="0" smtClean="0"/>
                        <a:t> on </a:t>
                      </a:r>
                      <a:r>
                        <a:rPr lang="fr-FR" sz="2000" dirty="0" err="1" smtClean="0"/>
                        <a:t>geometry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/>
                        <a:t>(J. </a:t>
                      </a:r>
                      <a:r>
                        <a:rPr lang="fr-FR" sz="2000" dirty="0" smtClean="0"/>
                        <a:t>Ponce, J. </a:t>
                      </a:r>
                      <a:r>
                        <a:rPr lang="fr-FR" sz="2000" dirty="0" err="1" smtClean="0"/>
                        <a:t>Sivics</a:t>
                      </a:r>
                      <a:r>
                        <a:rPr lang="fr-FR" sz="2000" dirty="0" smtClean="0"/>
                        <a:t>)</a:t>
                      </a:r>
                      <a:endParaRPr lang="fr-FR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Instance-level </a:t>
                      </a:r>
                      <a:r>
                        <a:rPr lang="en-US" sz="2000" dirty="0"/>
                        <a:t>recognition I. - Local invariant features 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3. Instance-</a:t>
                      </a:r>
                      <a:r>
                        <a:rPr lang="fr-FR" sz="2000" dirty="0" err="1" smtClean="0"/>
                        <a:t>level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/>
                        <a:t>recognition II. - </a:t>
                      </a:r>
                      <a:r>
                        <a:rPr lang="fr-FR" sz="2000" dirty="0" err="1"/>
                        <a:t>Correspondence</a:t>
                      </a:r>
                      <a:r>
                        <a:rPr lang="fr-FR" sz="2000" dirty="0"/>
                        <a:t>, efficient </a:t>
                      </a:r>
                      <a:r>
                        <a:rPr lang="fr-FR" sz="2000" dirty="0" err="1"/>
                        <a:t>visual</a:t>
                      </a:r>
                      <a:r>
                        <a:rPr lang="fr-FR" sz="2000" dirty="0"/>
                        <a:t> </a:t>
                      </a:r>
                      <a:r>
                        <a:rPr lang="fr-FR" sz="2000" dirty="0" err="1"/>
                        <a:t>search</a:t>
                      </a:r>
                      <a:r>
                        <a:rPr lang="fr-FR" sz="2000" dirty="0"/>
                        <a:t> (J. </a:t>
                      </a:r>
                      <a:r>
                        <a:rPr lang="fr-FR" sz="2000" dirty="0" err="1"/>
                        <a:t>Sivic</a:t>
                      </a:r>
                      <a:r>
                        <a:rPr lang="fr-FR" sz="2000" dirty="0" smtClean="0"/>
                        <a:t>)</a:t>
                      </a:r>
                      <a:endParaRPr lang="fr-FR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Very </a:t>
                      </a:r>
                      <a:r>
                        <a:rPr lang="en-US" sz="2000" dirty="0"/>
                        <a:t>large scale image </a:t>
                      </a:r>
                      <a:r>
                        <a:rPr lang="en-US" sz="2000" dirty="0" smtClean="0"/>
                        <a:t>indexing;</a:t>
                      </a:r>
                      <a:r>
                        <a:rPr lang="en-US" sz="2000" baseline="0" dirty="0" smtClean="0"/>
                        <a:t> b</a:t>
                      </a:r>
                      <a:r>
                        <a:rPr lang="en-US" sz="2000" dirty="0" smtClean="0"/>
                        <a:t>ag</a:t>
                      </a:r>
                      <a:r>
                        <a:rPr lang="en-US" sz="2000" dirty="0"/>
                        <a:t>-of-feature models for category-level recognition 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7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Sparse coding (J.</a:t>
                      </a:r>
                      <a:r>
                        <a:rPr lang="en-US" sz="2000" baseline="0" dirty="0" smtClean="0"/>
                        <a:t> Ponce); object detection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(J</a:t>
                      </a:r>
                      <a:r>
                        <a:rPr lang="en-US" sz="2000" dirty="0" smtClean="0"/>
                        <a:t>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Sivic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 Holiday,</a:t>
                      </a:r>
                      <a:r>
                        <a:rPr lang="en-US" sz="2000" baseline="0" dirty="0" smtClean="0"/>
                        <a:t> no lecture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 Neural</a:t>
                      </a:r>
                      <a:r>
                        <a:rPr lang="en-US" sz="2000" baseline="0" dirty="0" smtClean="0"/>
                        <a:t> networks; optimization (N. Le Roux)</a:t>
                      </a:r>
                      <a:r>
                        <a:rPr lang="en-US" sz="2000" dirty="0"/>
                        <a:t> 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 Object</a:t>
                      </a:r>
                      <a:r>
                        <a:rPr lang="en-US" sz="2000" baseline="0" dirty="0" smtClean="0"/>
                        <a:t> detection; pictorial structures; human pose </a:t>
                      </a:r>
                      <a:r>
                        <a:rPr lang="en-US" sz="2000" dirty="0" smtClean="0"/>
                        <a:t>(</a:t>
                      </a:r>
                      <a:r>
                        <a:rPr lang="en-US" sz="2000" dirty="0"/>
                        <a:t>I. </a:t>
                      </a:r>
                      <a:r>
                        <a:rPr lang="en-US" sz="2000" dirty="0" smtClean="0"/>
                        <a:t>Laptev, J. </a:t>
                      </a:r>
                      <a:r>
                        <a:rPr lang="en-US" sz="2000" dirty="0" err="1" smtClean="0"/>
                        <a:t>Sivic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7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9. Motion</a:t>
                      </a:r>
                      <a:r>
                        <a:rPr lang="en-US" sz="2000" baseline="0" dirty="0" smtClean="0"/>
                        <a:t> and human action (I. Laptev)</a:t>
                      </a:r>
                      <a:endParaRPr lang="en-US" sz="2000" dirty="0"/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065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10. </a:t>
                      </a:r>
                      <a:r>
                        <a:rPr lang="en-US" sz="2000" dirty="0"/>
                        <a:t>Face detection and </a:t>
                      </a:r>
                      <a:r>
                        <a:rPr lang="en-US" sz="2000" dirty="0" smtClean="0"/>
                        <a:t>recognition;</a:t>
                      </a:r>
                      <a:r>
                        <a:rPr lang="en-US" sz="2000" baseline="0" dirty="0" smtClean="0"/>
                        <a:t> segmentation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(C. </a:t>
                      </a:r>
                      <a:r>
                        <a:rPr lang="en-US" sz="2000" dirty="0" err="1"/>
                        <a:t>Schmid</a:t>
                      </a:r>
                      <a:r>
                        <a:rPr lang="en-US" sz="2000" dirty="0"/>
                        <a:t>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55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11. Scenes</a:t>
                      </a:r>
                      <a:r>
                        <a:rPr lang="en-US" sz="2000" baseline="0" dirty="0" smtClean="0"/>
                        <a:t> and objects </a:t>
                      </a:r>
                      <a:r>
                        <a:rPr lang="en-US" sz="2000" dirty="0" smtClean="0"/>
                        <a:t>(</a:t>
                      </a:r>
                      <a:r>
                        <a:rPr lang="en-US" sz="2000" dirty="0"/>
                        <a:t>I. Laptev, J. </a:t>
                      </a:r>
                      <a:r>
                        <a:rPr lang="en-US" sz="2000" dirty="0" err="1"/>
                        <a:t>Sivic</a:t>
                      </a:r>
                      <a:r>
                        <a:rPr lang="en-US" sz="2000" dirty="0"/>
                        <a:t>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12. Final </a:t>
                      </a:r>
                      <a:r>
                        <a:rPr lang="en-US" sz="2000" dirty="0"/>
                        <a:t>project presentations (J. </a:t>
                      </a:r>
                      <a:r>
                        <a:rPr lang="en-US" sz="2000" dirty="0" err="1"/>
                        <a:t>Sivic</a:t>
                      </a:r>
                      <a:r>
                        <a:rPr lang="en-US" sz="2000" dirty="0"/>
                        <a:t>, I. Laptev) </a:t>
                      </a:r>
                    </a:p>
                  </a:txBody>
                  <a:tcPr marL="9262" marR="9262" marT="9262" marB="9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455876" y="404664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This class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22510" y="224644"/>
            <a:ext cx="5477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Computer vision books</a:t>
            </a:r>
            <a:endParaRPr lang="fr-FR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088740"/>
            <a:ext cx="871296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D.A. Forsyth and J. Ponce, “Computer Vision: A Modern Approach, Prentice-Hall, 2003 (2</a:t>
            </a:r>
            <a:r>
              <a:rPr lang="en-US" sz="2400" baseline="30000" dirty="0" smtClean="0">
                <a:solidFill>
                  <a:schemeClr val="tx2"/>
                </a:solidFill>
              </a:rPr>
              <a:t>nd</a:t>
            </a:r>
            <a:r>
              <a:rPr lang="en-US" sz="2400" dirty="0" smtClean="0">
                <a:solidFill>
                  <a:schemeClr val="tx2"/>
                </a:solidFill>
              </a:rPr>
              <a:t> edition coming up Oct. 2011).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J. Ponce, M. Hebert, C. </a:t>
            </a:r>
            <a:r>
              <a:rPr lang="en-US" sz="2400" dirty="0" err="1" smtClean="0"/>
              <a:t>Schmid</a:t>
            </a:r>
            <a:r>
              <a:rPr lang="en-US" sz="2400" dirty="0" smtClean="0"/>
              <a:t>, and A. </a:t>
            </a:r>
            <a:r>
              <a:rPr lang="en-US" sz="2400" dirty="0" err="1" smtClean="0"/>
              <a:t>Zisserman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“Toward category-level object recognition”, </a:t>
            </a:r>
          </a:p>
          <a:p>
            <a:r>
              <a:rPr lang="en-US" sz="2400" dirty="0" smtClean="0"/>
              <a:t>Springer LNCS, 2007.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R. </a:t>
            </a:r>
            <a:r>
              <a:rPr lang="en-US" sz="2400" dirty="0" err="1" smtClean="0"/>
              <a:t>Szeliski</a:t>
            </a:r>
            <a:r>
              <a:rPr lang="en-US" sz="2400" dirty="0" smtClean="0"/>
              <a:t>, “Computer Vision: Algorithms and </a:t>
            </a:r>
          </a:p>
          <a:p>
            <a:r>
              <a:rPr lang="en-US" sz="2400" dirty="0" smtClean="0"/>
              <a:t>Applications”, Springer, 2010.</a:t>
            </a:r>
          </a:p>
          <a:p>
            <a:r>
              <a:rPr lang="en-US" sz="2400" dirty="0" smtClean="0"/>
              <a:t>O. </a:t>
            </a:r>
            <a:r>
              <a:rPr lang="en-US" sz="2400" dirty="0" err="1" smtClean="0"/>
              <a:t>Faugeras</a:t>
            </a:r>
            <a:r>
              <a:rPr lang="en-US" sz="2400" dirty="0" smtClean="0"/>
              <a:t>, Q.T. </a:t>
            </a:r>
            <a:r>
              <a:rPr lang="en-US" sz="2400" dirty="0" err="1" smtClean="0"/>
              <a:t>Luong</a:t>
            </a:r>
            <a:r>
              <a:rPr lang="en-US" sz="2400" dirty="0" smtClean="0"/>
              <a:t>, and T. </a:t>
            </a:r>
            <a:r>
              <a:rPr lang="en-US" sz="2400" dirty="0" err="1" smtClean="0"/>
              <a:t>Papadopoulo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“Geometry of Multiple Images,” MIT Press, 2001.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R. Hartley and A. </a:t>
            </a:r>
            <a:r>
              <a:rPr lang="en-US" sz="2400" dirty="0" err="1" smtClean="0"/>
              <a:t>Zisserman</a:t>
            </a:r>
            <a:r>
              <a:rPr lang="en-US" sz="2400" dirty="0" smtClean="0"/>
              <a:t>, “Multiple View </a:t>
            </a:r>
          </a:p>
          <a:p>
            <a:r>
              <a:rPr lang="en-US" sz="2400" dirty="0" smtClean="0"/>
              <a:t>Geometry in Computer Vision”, Cambridge </a:t>
            </a:r>
          </a:p>
          <a:p>
            <a:r>
              <a:rPr lang="en-US" sz="2400" dirty="0" smtClean="0"/>
              <a:t>University Press, 2004.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J. </a:t>
            </a:r>
            <a:r>
              <a:rPr lang="en-US" sz="2400" dirty="0" err="1" smtClean="0"/>
              <a:t>Koenderink</a:t>
            </a:r>
            <a:r>
              <a:rPr lang="en-US" sz="2400" dirty="0" smtClean="0"/>
              <a:t>, “Solid Shape”, MIT Press, 1990.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556792"/>
            <a:ext cx="59085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Nous </a:t>
            </a:r>
            <a:r>
              <a:rPr lang="en-US" sz="6000" dirty="0" err="1" smtClean="0"/>
              <a:t>cherchons</a:t>
            </a:r>
            <a:r>
              <a:rPr lang="en-US" sz="6000" dirty="0" smtClean="0"/>
              <a:t> </a:t>
            </a:r>
          </a:p>
          <a:p>
            <a:pPr algn="ctr"/>
            <a:r>
              <a:rPr lang="en-US" sz="6000" dirty="0" err="1" smtClean="0"/>
              <a:t>toujours</a:t>
            </a:r>
            <a:r>
              <a:rPr lang="en-US" sz="6000" dirty="0" smtClean="0"/>
              <a:t> </a:t>
            </a:r>
          </a:p>
          <a:p>
            <a:pPr algn="ctr"/>
            <a:r>
              <a:rPr lang="en-US" sz="6000" dirty="0" smtClean="0"/>
              <a:t>des </a:t>
            </a:r>
            <a:r>
              <a:rPr lang="en-US" sz="6000" dirty="0" err="1" smtClean="0"/>
              <a:t>stagiaires</a:t>
            </a:r>
            <a:endParaRPr lang="en-US" sz="6000" dirty="0" smtClean="0"/>
          </a:p>
          <a:p>
            <a:pPr algn="ctr"/>
            <a:r>
              <a:rPr lang="en-US" sz="6000" dirty="0" err="1" smtClean="0"/>
              <a:t>à</a:t>
            </a:r>
            <a:r>
              <a:rPr lang="en-US" sz="6000" dirty="0" smtClean="0"/>
              <a:t> la fin du </a:t>
            </a:r>
            <a:r>
              <a:rPr lang="en-US" sz="6000" dirty="0" err="1" smtClean="0"/>
              <a:t>cours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78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3785" y="836577"/>
            <a:ext cx="379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Class web-page</a:t>
            </a:r>
            <a:endParaRPr lang="fr-FR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263466" y="1968480"/>
            <a:ext cx="905097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http://www.di.ens.fr/willow/teaching/recvis11</a:t>
            </a: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Slides available after classes:</a:t>
            </a:r>
          </a:p>
          <a:p>
            <a:endParaRPr lang="en-US" sz="2800" dirty="0" smtClean="0"/>
          </a:p>
          <a:p>
            <a:r>
              <a:rPr lang="en-US" sz="2400" dirty="0" smtClean="0"/>
              <a:t>http://www.di.ens.fr/willow/teaching/recvis11/</a:t>
            </a:r>
            <a:r>
              <a:rPr lang="en-US" sz="2400" dirty="0" smtClean="0"/>
              <a:t>lecture01</a:t>
            </a:r>
            <a:r>
              <a:rPr lang="en-US" sz="2400" dirty="0" smtClean="0"/>
              <a:t>.pptx</a:t>
            </a:r>
            <a:endParaRPr lang="en-US" sz="3200" dirty="0" smtClean="0"/>
          </a:p>
          <a:p>
            <a:r>
              <a:rPr lang="en-US" sz="2400" dirty="0" smtClean="0"/>
              <a:t>http://www.di.ens.fr/willow/teaching/recvis11</a:t>
            </a:r>
            <a:r>
              <a:rPr lang="en-US" sz="2400" smtClean="0"/>
              <a:t>/</a:t>
            </a:r>
            <a:r>
              <a:rPr lang="en-US" sz="2400" smtClean="0"/>
              <a:t>lecture01</a:t>
            </a:r>
            <a:r>
              <a:rPr lang="en-US" sz="2400" dirty="0" smtClean="0"/>
              <a:t>.pdf</a:t>
            </a:r>
          </a:p>
          <a:p>
            <a:endParaRPr lang="en-US" sz="2000" dirty="0" smtClean="0"/>
          </a:p>
          <a:p>
            <a:endParaRPr lang="en-US" sz="2800" dirty="0" smtClean="0"/>
          </a:p>
          <a:p>
            <a:r>
              <a:rPr lang="en-US" sz="2800" dirty="0" smtClean="0"/>
              <a:t>Note: Much of the material used in this lecture </a:t>
            </a:r>
          </a:p>
          <a:p>
            <a:r>
              <a:rPr lang="en-US" sz="2800" dirty="0" smtClean="0"/>
              <a:t>is courtesy of Svetlana </a:t>
            </a:r>
            <a:r>
              <a:rPr lang="en-US" sz="2800" dirty="0" err="1" smtClean="0"/>
              <a:t>Lazebnik</a:t>
            </a:r>
            <a:r>
              <a:rPr lang="en-US" sz="2800" dirty="0" smtClean="0"/>
              <a:t>:,</a:t>
            </a:r>
          </a:p>
          <a:p>
            <a:r>
              <a:rPr lang="en-US" sz="2800" dirty="0" smtClean="0"/>
              <a:t>http://www.cs.unc.edu/~lazebnik/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390525"/>
            <a:ext cx="7851775" cy="3765550"/>
            <a:chOff x="227" y="1406"/>
            <a:chExt cx="5321" cy="2224"/>
          </a:xfrm>
        </p:grpSpPr>
        <p:sp>
          <p:nvSpPr>
            <p:cNvPr id="309251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252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92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9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0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1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2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3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4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5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6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7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8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9269" name="Picture 21" descr="jcjy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49700" y="555625"/>
            <a:ext cx="1143000" cy="842963"/>
          </a:xfrm>
          <a:prstGeom prst="rect">
            <a:avLst/>
          </a:prstGeom>
          <a:noFill/>
        </p:spPr>
      </p:pic>
      <p:sp>
        <p:nvSpPr>
          <p:cNvPr id="309270" name="Text Box 22"/>
          <p:cNvSpPr txBox="1">
            <a:spLocks noChangeArrowheads="1"/>
          </p:cNvSpPr>
          <p:nvPr/>
        </p:nvSpPr>
        <p:spPr bwMode="auto">
          <a:xfrm>
            <a:off x="1068388" y="4651375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Variability</a:t>
            </a:r>
            <a:r>
              <a:rPr lang="en-US" sz="240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9271" name="Text Box 23"/>
          <p:cNvSpPr txBox="1">
            <a:spLocks noChangeArrowheads="1"/>
          </p:cNvSpPr>
          <p:nvPr/>
        </p:nvSpPr>
        <p:spPr bwMode="auto">
          <a:xfrm>
            <a:off x="3433763" y="4660900"/>
            <a:ext cx="35766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Camera position</a:t>
            </a:r>
          </a:p>
          <a:p>
            <a:r>
              <a:rPr lang="en-US" sz="2800"/>
              <a:t>Illumination</a:t>
            </a:r>
          </a:p>
          <a:p>
            <a:r>
              <a:rPr lang="en-US" sz="2800"/>
              <a:t>Internal parameters</a:t>
            </a:r>
          </a:p>
        </p:txBody>
      </p:sp>
      <p:sp>
        <p:nvSpPr>
          <p:cNvPr id="309272" name="Text Box 24"/>
          <p:cNvSpPr txBox="1">
            <a:spLocks noChangeArrowheads="1"/>
          </p:cNvSpPr>
          <p:nvPr/>
        </p:nvSpPr>
        <p:spPr bwMode="auto">
          <a:xfrm>
            <a:off x="3459163" y="5946775"/>
            <a:ext cx="3998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Within-class variations</a:t>
            </a:r>
          </a:p>
        </p:txBody>
      </p:sp>
      <p:sp>
        <p:nvSpPr>
          <p:cNvPr id="309273" name="AutoShape 25"/>
          <p:cNvSpPr>
            <a:spLocks noChangeArrowheads="1"/>
          </p:cNvSpPr>
          <p:nvPr/>
        </p:nvSpPr>
        <p:spPr bwMode="auto">
          <a:xfrm>
            <a:off x="1746250" y="6000750"/>
            <a:ext cx="1138238" cy="420688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9274" name="Freeform 26"/>
          <p:cNvSpPr>
            <a:spLocks/>
          </p:cNvSpPr>
          <p:nvPr/>
        </p:nvSpPr>
        <p:spPr bwMode="auto">
          <a:xfrm>
            <a:off x="5429250" y="1785938"/>
            <a:ext cx="2176463" cy="15382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7" y="88"/>
              </a:cxn>
              <a:cxn ang="0">
                <a:pos x="414" y="228"/>
              </a:cxn>
              <a:cxn ang="0">
                <a:pos x="525" y="408"/>
              </a:cxn>
              <a:cxn ang="0">
                <a:pos x="621" y="537"/>
              </a:cxn>
              <a:cxn ang="0">
                <a:pos x="752" y="626"/>
              </a:cxn>
              <a:cxn ang="0">
                <a:pos x="869" y="665"/>
              </a:cxn>
              <a:cxn ang="0">
                <a:pos x="1048" y="712"/>
              </a:cxn>
              <a:cxn ang="0">
                <a:pos x="1157" y="774"/>
              </a:cxn>
              <a:cxn ang="0">
                <a:pos x="1227" y="836"/>
              </a:cxn>
              <a:cxn ang="0">
                <a:pos x="1371" y="969"/>
              </a:cxn>
            </a:cxnLst>
            <a:rect l="0" t="0" r="r" b="b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9275" name="Freeform 27"/>
          <p:cNvSpPr>
            <a:spLocks/>
          </p:cNvSpPr>
          <p:nvPr/>
        </p:nvSpPr>
        <p:spPr bwMode="auto">
          <a:xfrm>
            <a:off x="7600950" y="2043113"/>
            <a:ext cx="871538" cy="1281112"/>
          </a:xfrm>
          <a:custGeom>
            <a:avLst/>
            <a:gdLst/>
            <a:ahLst/>
            <a:cxnLst>
              <a:cxn ang="0">
                <a:pos x="0" y="807"/>
              </a:cxn>
              <a:cxn ang="0">
                <a:pos x="48" y="684"/>
              </a:cxn>
              <a:cxn ang="0">
                <a:pos x="141" y="483"/>
              </a:cxn>
              <a:cxn ang="0">
                <a:pos x="222" y="363"/>
              </a:cxn>
              <a:cxn ang="0">
                <a:pos x="339" y="261"/>
              </a:cxn>
              <a:cxn ang="0">
                <a:pos x="417" y="204"/>
              </a:cxn>
              <a:cxn ang="0">
                <a:pos x="498" y="117"/>
              </a:cxn>
              <a:cxn ang="0">
                <a:pos x="549" y="0"/>
              </a:cxn>
            </a:cxnLst>
            <a:rect l="0" t="0" r="r" b="b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1838325"/>
            <a:ext cx="3043237" cy="1538288"/>
            <a:chOff x="3516" y="1221"/>
            <a:chExt cx="1917" cy="969"/>
          </a:xfrm>
        </p:grpSpPr>
        <p:sp>
          <p:nvSpPr>
            <p:cNvPr id="309277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7" y="88"/>
                </a:cxn>
                <a:cxn ang="0">
                  <a:pos x="414" y="228"/>
                </a:cxn>
                <a:cxn ang="0">
                  <a:pos x="525" y="408"/>
                </a:cxn>
                <a:cxn ang="0">
                  <a:pos x="621" y="537"/>
                </a:cxn>
                <a:cxn ang="0">
                  <a:pos x="752" y="626"/>
                </a:cxn>
                <a:cxn ang="0">
                  <a:pos x="869" y="665"/>
                </a:cxn>
                <a:cxn ang="0">
                  <a:pos x="1048" y="712"/>
                </a:cxn>
                <a:cxn ang="0">
                  <a:pos x="1157" y="774"/>
                </a:cxn>
                <a:cxn ang="0">
                  <a:pos x="1227" y="836"/>
                </a:cxn>
                <a:cxn ang="0">
                  <a:pos x="1371" y="969"/>
                </a:cxn>
              </a:cxnLst>
              <a:rect l="0" t="0" r="r" b="b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278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/>
              <a:ahLst/>
              <a:cxnLst>
                <a:cxn ang="0">
                  <a:pos x="0" y="807"/>
                </a:cxn>
                <a:cxn ang="0">
                  <a:pos x="48" y="684"/>
                </a:cxn>
                <a:cxn ang="0">
                  <a:pos x="141" y="483"/>
                </a:cxn>
                <a:cxn ang="0">
                  <a:pos x="222" y="363"/>
                </a:cxn>
                <a:cxn ang="0">
                  <a:pos x="339" y="261"/>
                </a:cxn>
                <a:cxn ang="0">
                  <a:pos x="417" y="204"/>
                </a:cxn>
                <a:cxn ang="0">
                  <a:pos x="498" y="117"/>
                </a:cxn>
                <a:cxn ang="0">
                  <a:pos x="549" y="0"/>
                </a:cxn>
              </a:cxnLst>
              <a:rect l="0" t="0" r="r" b="b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1895475"/>
            <a:ext cx="3057525" cy="1538288"/>
            <a:chOff x="3516" y="1221"/>
            <a:chExt cx="1917" cy="969"/>
          </a:xfrm>
        </p:grpSpPr>
        <p:sp>
          <p:nvSpPr>
            <p:cNvPr id="309280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7" y="88"/>
                </a:cxn>
                <a:cxn ang="0">
                  <a:pos x="414" y="228"/>
                </a:cxn>
                <a:cxn ang="0">
                  <a:pos x="525" y="408"/>
                </a:cxn>
                <a:cxn ang="0">
                  <a:pos x="621" y="537"/>
                </a:cxn>
                <a:cxn ang="0">
                  <a:pos x="752" y="626"/>
                </a:cxn>
                <a:cxn ang="0">
                  <a:pos x="869" y="665"/>
                </a:cxn>
                <a:cxn ang="0">
                  <a:pos x="1048" y="712"/>
                </a:cxn>
                <a:cxn ang="0">
                  <a:pos x="1157" y="774"/>
                </a:cxn>
                <a:cxn ang="0">
                  <a:pos x="1227" y="836"/>
                </a:cxn>
                <a:cxn ang="0">
                  <a:pos x="1371" y="969"/>
                </a:cxn>
              </a:cxnLst>
              <a:rect l="0" t="0" r="r" b="b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281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/>
              <a:ahLst/>
              <a:cxnLst>
                <a:cxn ang="0">
                  <a:pos x="0" y="807"/>
                </a:cxn>
                <a:cxn ang="0">
                  <a:pos x="48" y="684"/>
                </a:cxn>
                <a:cxn ang="0">
                  <a:pos x="141" y="483"/>
                </a:cxn>
                <a:cxn ang="0">
                  <a:pos x="222" y="363"/>
                </a:cxn>
                <a:cxn ang="0">
                  <a:pos x="339" y="261"/>
                </a:cxn>
                <a:cxn ang="0">
                  <a:pos x="417" y="204"/>
                </a:cxn>
                <a:cxn ang="0">
                  <a:pos x="498" y="117"/>
                </a:cxn>
                <a:cxn ang="0">
                  <a:pos x="549" y="0"/>
                </a:cxn>
              </a:cxnLst>
              <a:rect l="0" t="0" r="r" b="b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09282" name="Rectangle 34"/>
          <p:cNvSpPr>
            <a:spLocks noChangeArrowheads="1"/>
          </p:cNvSpPr>
          <p:nvPr/>
        </p:nvSpPr>
        <p:spPr bwMode="auto">
          <a:xfrm>
            <a:off x="3949700" y="5588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9283" name="Rectangle 35"/>
          <p:cNvSpPr>
            <a:spLocks noChangeArrowheads="1"/>
          </p:cNvSpPr>
          <p:nvPr/>
        </p:nvSpPr>
        <p:spPr bwMode="auto">
          <a:xfrm>
            <a:off x="4241800" y="5588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9284" name="Line 36"/>
          <p:cNvSpPr>
            <a:spLocks noChangeShapeType="1"/>
          </p:cNvSpPr>
          <p:nvPr/>
        </p:nvSpPr>
        <p:spPr bwMode="auto">
          <a:xfrm>
            <a:off x="4508500" y="5588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9285" name="Rectangle 37"/>
          <p:cNvSpPr>
            <a:spLocks noChangeArrowheads="1"/>
          </p:cNvSpPr>
          <p:nvPr/>
        </p:nvSpPr>
        <p:spPr bwMode="auto">
          <a:xfrm>
            <a:off x="3949700" y="8128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9286" name="Oval 38"/>
          <p:cNvSpPr>
            <a:spLocks noChangeArrowheads="1"/>
          </p:cNvSpPr>
          <p:nvPr/>
        </p:nvSpPr>
        <p:spPr bwMode="auto">
          <a:xfrm>
            <a:off x="6007100" y="1511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9287" name="Freeform 39"/>
          <p:cNvSpPr>
            <a:spLocks/>
          </p:cNvSpPr>
          <p:nvPr/>
        </p:nvSpPr>
        <p:spPr bwMode="auto">
          <a:xfrm>
            <a:off x="5168900" y="9906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72" grpId="0" autoUpdateAnimBg="0"/>
      <p:bldP spid="309273" grpId="0" animBg="1"/>
      <p:bldP spid="309274" grpId="0" animBg="1"/>
      <p:bldP spid="3092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225425"/>
            <a:ext cx="7851775" cy="3765550"/>
            <a:chOff x="227" y="1406"/>
            <a:chExt cx="5321" cy="2224"/>
          </a:xfrm>
        </p:grpSpPr>
        <p:sp>
          <p:nvSpPr>
            <p:cNvPr id="31129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30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113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5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6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7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9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0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1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2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3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4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5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16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1318" name="Text Box 22"/>
          <p:cNvSpPr txBox="1">
            <a:spLocks noChangeArrowheads="1"/>
          </p:cNvSpPr>
          <p:nvPr/>
        </p:nvSpPr>
        <p:spPr bwMode="auto">
          <a:xfrm>
            <a:off x="1068388" y="4486275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Variability</a:t>
            </a:r>
            <a:r>
              <a:rPr lang="en-US" sz="240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11319" name="Text Box 23"/>
          <p:cNvSpPr txBox="1">
            <a:spLocks noChangeArrowheads="1"/>
          </p:cNvSpPr>
          <p:nvPr/>
        </p:nvSpPr>
        <p:spPr bwMode="auto">
          <a:xfrm>
            <a:off x="3433763" y="4495800"/>
            <a:ext cx="35766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Camera position</a:t>
            </a:r>
          </a:p>
          <a:p>
            <a:r>
              <a:rPr lang="en-US" sz="2800"/>
              <a:t>Illumination</a:t>
            </a:r>
          </a:p>
          <a:p>
            <a:r>
              <a:rPr lang="en-US" sz="2800"/>
              <a:t>Internal parameters</a:t>
            </a:r>
          </a:p>
        </p:txBody>
      </p:sp>
      <p:sp>
        <p:nvSpPr>
          <p:cNvPr id="311330" name="Rectangle 34"/>
          <p:cNvSpPr>
            <a:spLocks noChangeArrowheads="1"/>
          </p:cNvSpPr>
          <p:nvPr/>
        </p:nvSpPr>
        <p:spPr bwMode="auto">
          <a:xfrm>
            <a:off x="39497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1" name="Rectangle 35"/>
          <p:cNvSpPr>
            <a:spLocks noChangeArrowheads="1"/>
          </p:cNvSpPr>
          <p:nvPr/>
        </p:nvSpPr>
        <p:spPr bwMode="auto">
          <a:xfrm>
            <a:off x="42418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1332" name="Line 36"/>
          <p:cNvSpPr>
            <a:spLocks noChangeShapeType="1"/>
          </p:cNvSpPr>
          <p:nvPr/>
        </p:nvSpPr>
        <p:spPr bwMode="auto">
          <a:xfrm>
            <a:off x="45085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3" name="Rectangle 37"/>
          <p:cNvSpPr>
            <a:spLocks noChangeArrowheads="1"/>
          </p:cNvSpPr>
          <p:nvPr/>
        </p:nvSpPr>
        <p:spPr bwMode="auto">
          <a:xfrm>
            <a:off x="39497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1334" name="Oval 38"/>
          <p:cNvSpPr>
            <a:spLocks noChangeArrowheads="1"/>
          </p:cNvSpPr>
          <p:nvPr/>
        </p:nvSpPr>
        <p:spPr bwMode="auto">
          <a:xfrm>
            <a:off x="60071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5" name="Freeform 39"/>
          <p:cNvSpPr>
            <a:spLocks/>
          </p:cNvSpPr>
          <p:nvPr/>
        </p:nvSpPr>
        <p:spPr bwMode="auto">
          <a:xfrm>
            <a:off x="5168900" y="8255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6" name="Rectangle 40"/>
          <p:cNvSpPr>
            <a:spLocks noChangeArrowheads="1"/>
          </p:cNvSpPr>
          <p:nvPr/>
        </p:nvSpPr>
        <p:spPr bwMode="auto">
          <a:xfrm>
            <a:off x="3384550" y="4451350"/>
            <a:ext cx="3671888" cy="1512888"/>
          </a:xfrm>
          <a:prstGeom prst="rect">
            <a:avLst/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1337" name="Line 41"/>
          <p:cNvSpPr>
            <a:spLocks noChangeShapeType="1"/>
          </p:cNvSpPr>
          <p:nvPr/>
        </p:nvSpPr>
        <p:spPr bwMode="auto">
          <a:xfrm flipH="1" flipV="1">
            <a:off x="4356100" y="2471738"/>
            <a:ext cx="863600" cy="19796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1338" name="Text Box 42"/>
          <p:cNvSpPr txBox="1">
            <a:spLocks noChangeArrowheads="1"/>
          </p:cNvSpPr>
          <p:nvPr/>
        </p:nvSpPr>
        <p:spPr bwMode="auto">
          <a:xfrm>
            <a:off x="3984625" y="1824038"/>
            <a:ext cx="395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468313" y="6129338"/>
            <a:ext cx="8235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Roberts (1963)</a:t>
            </a:r>
            <a:r>
              <a:rPr lang="en-US" sz="2000"/>
              <a:t>; Lowe (1987); Faugeras &amp; Hebert (1986); Grimson &amp; </a:t>
            </a:r>
          </a:p>
          <a:p>
            <a:r>
              <a:rPr lang="en-US" sz="2000"/>
              <a:t>Lozano-Perez (1986); Huttenlocher &amp; Ullman (1987)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7938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Origins of computer vision</a:t>
            </a: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87438"/>
            <a:ext cx="4360863" cy="55102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88772" name="Rectangle 4"/>
          <p:cNvSpPr>
            <a:spLocks noChangeArrowheads="1"/>
          </p:cNvSpPr>
          <p:nvPr/>
        </p:nvSpPr>
        <p:spPr bwMode="auto">
          <a:xfrm>
            <a:off x="4800600" y="4052914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>
                <a:latin typeface="Arial" pitchFamily="34" charset="0"/>
              </a:rPr>
              <a:t>L. G. Roberts, </a:t>
            </a:r>
            <a:r>
              <a:rPr lang="en-US" sz="2000" i="1" dirty="0">
                <a:latin typeface="Arial" pitchFamily="34" charset="0"/>
              </a:rPr>
              <a:t>Machine Perception of Three Dimensional Solids,</a:t>
            </a:r>
            <a:r>
              <a:rPr lang="en-US" sz="2000" dirty="0">
                <a:latin typeface="Arial" pitchFamily="34" charset="0"/>
              </a:rPr>
              <a:t> Ph.D. thesis, MIT Department of Electrical Engineering, 1963.</a:t>
            </a:r>
            <a:r>
              <a:rPr lang="en-US" sz="2000" b="1" dirty="0">
                <a:latin typeface="Arial" pitchFamily="34" charset="0"/>
              </a:rPr>
              <a:t> </a:t>
            </a:r>
          </a:p>
        </p:txBody>
      </p:sp>
      <p:pic>
        <p:nvPicPr>
          <p:cNvPr id="288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55" y="1405849"/>
            <a:ext cx="2008215" cy="241246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428625" y="393700"/>
            <a:ext cx="5830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Huttenlocher &amp; Ullman (1987)</a:t>
            </a:r>
          </a:p>
        </p:txBody>
      </p:sp>
      <p:pic>
        <p:nvPicPr>
          <p:cNvPr id="300035" name="Picture 3" descr="~lwf0000 copy"/>
          <p:cNvPicPr>
            <a:picLocks noChangeAspect="1" noChangeArrowheads="1"/>
          </p:cNvPicPr>
          <p:nvPr/>
        </p:nvPicPr>
        <p:blipFill>
          <a:blip r:embed="rId3" cstate="print"/>
          <a:srcRect l="4445" t="2174" b="6281"/>
          <a:stretch>
            <a:fillRect/>
          </a:stretch>
        </p:blipFill>
        <p:spPr bwMode="auto">
          <a:xfrm>
            <a:off x="469900" y="1320800"/>
            <a:ext cx="81915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50000" y="4381500"/>
            <a:ext cx="1562100" cy="1212850"/>
            <a:chOff x="4000" y="2664"/>
            <a:chExt cx="984" cy="764"/>
          </a:xfrm>
        </p:grpSpPr>
        <p:sp>
          <p:nvSpPr>
            <p:cNvPr id="300037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38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39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0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1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2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3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0044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sp>
        <p:nvSpPr>
          <p:cNvPr id="300045" name="Rectangle 13"/>
          <p:cNvSpPr>
            <a:spLocks noChangeArrowheads="1"/>
          </p:cNvSpPr>
          <p:nvPr/>
        </p:nvSpPr>
        <p:spPr bwMode="auto">
          <a:xfrm>
            <a:off x="9144000" y="6362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0046" name="Rectangle 14"/>
          <p:cNvSpPr>
            <a:spLocks noChangeArrowheads="1"/>
          </p:cNvSpPr>
          <p:nvPr/>
        </p:nvSpPr>
        <p:spPr bwMode="auto">
          <a:xfrm>
            <a:off x="457200" y="1320800"/>
            <a:ext cx="8204200" cy="4991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24000" y="4219575"/>
            <a:ext cx="2209800" cy="2162175"/>
            <a:chOff x="960" y="2562"/>
            <a:chExt cx="1392" cy="1362"/>
          </a:xfrm>
        </p:grpSpPr>
        <p:sp>
          <p:nvSpPr>
            <p:cNvPr id="300048" name="Oval 16"/>
            <p:cNvSpPr>
              <a:spLocks noChangeArrowheads="1"/>
            </p:cNvSpPr>
            <p:nvPr/>
          </p:nvSpPr>
          <p:spPr bwMode="auto">
            <a:xfrm>
              <a:off x="1098" y="333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49" name="Oval 17"/>
            <p:cNvSpPr>
              <a:spLocks noChangeArrowheads="1"/>
            </p:cNvSpPr>
            <p:nvPr/>
          </p:nvSpPr>
          <p:spPr bwMode="auto">
            <a:xfrm>
              <a:off x="1326" y="339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0" name="Oval 18"/>
            <p:cNvSpPr>
              <a:spLocks noChangeArrowheads="1"/>
            </p:cNvSpPr>
            <p:nvPr/>
          </p:nvSpPr>
          <p:spPr bwMode="auto">
            <a:xfrm>
              <a:off x="1362" y="36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1" name="Oval 19"/>
            <p:cNvSpPr>
              <a:spLocks noChangeArrowheads="1"/>
            </p:cNvSpPr>
            <p:nvPr/>
          </p:nvSpPr>
          <p:spPr bwMode="auto">
            <a:xfrm>
              <a:off x="1119" y="358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2" name="Oval 20"/>
            <p:cNvSpPr>
              <a:spLocks noChangeArrowheads="1"/>
            </p:cNvSpPr>
            <p:nvPr/>
          </p:nvSpPr>
          <p:spPr bwMode="auto">
            <a:xfrm>
              <a:off x="1203" y="347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3" name="Oval 21"/>
            <p:cNvSpPr>
              <a:spLocks noChangeArrowheads="1"/>
            </p:cNvSpPr>
            <p:nvPr/>
          </p:nvSpPr>
          <p:spPr bwMode="auto">
            <a:xfrm>
              <a:off x="1317" y="36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4" name="Oval 22"/>
            <p:cNvSpPr>
              <a:spLocks noChangeArrowheads="1"/>
            </p:cNvSpPr>
            <p:nvPr/>
          </p:nvSpPr>
          <p:spPr bwMode="auto">
            <a:xfrm>
              <a:off x="1206" y="34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5" name="Oval 23"/>
            <p:cNvSpPr>
              <a:spLocks noChangeArrowheads="1"/>
            </p:cNvSpPr>
            <p:nvPr/>
          </p:nvSpPr>
          <p:spPr bwMode="auto">
            <a:xfrm>
              <a:off x="1260" y="329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6" name="Oval 24"/>
            <p:cNvSpPr>
              <a:spLocks noChangeArrowheads="1"/>
            </p:cNvSpPr>
            <p:nvPr/>
          </p:nvSpPr>
          <p:spPr bwMode="auto">
            <a:xfrm>
              <a:off x="1353" y="325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7" name="Oval 25"/>
            <p:cNvSpPr>
              <a:spLocks noChangeArrowheads="1"/>
            </p:cNvSpPr>
            <p:nvPr/>
          </p:nvSpPr>
          <p:spPr bwMode="auto">
            <a:xfrm>
              <a:off x="1341" y="335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8" name="Oval 26"/>
            <p:cNvSpPr>
              <a:spLocks noChangeArrowheads="1"/>
            </p:cNvSpPr>
            <p:nvPr/>
          </p:nvSpPr>
          <p:spPr bwMode="auto">
            <a:xfrm>
              <a:off x="1434" y="330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59" name="Oval 27"/>
            <p:cNvSpPr>
              <a:spLocks noChangeArrowheads="1"/>
            </p:cNvSpPr>
            <p:nvPr/>
          </p:nvSpPr>
          <p:spPr bwMode="auto">
            <a:xfrm>
              <a:off x="1590" y="33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0" name="Oval 28"/>
            <p:cNvSpPr>
              <a:spLocks noChangeArrowheads="1"/>
            </p:cNvSpPr>
            <p:nvPr/>
          </p:nvSpPr>
          <p:spPr bwMode="auto">
            <a:xfrm>
              <a:off x="1596" y="356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1" name="Oval 29"/>
            <p:cNvSpPr>
              <a:spLocks noChangeArrowheads="1"/>
            </p:cNvSpPr>
            <p:nvPr/>
          </p:nvSpPr>
          <p:spPr bwMode="auto">
            <a:xfrm>
              <a:off x="1575" y="339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2" name="Oval 30"/>
            <p:cNvSpPr>
              <a:spLocks noChangeArrowheads="1"/>
            </p:cNvSpPr>
            <p:nvPr/>
          </p:nvSpPr>
          <p:spPr bwMode="auto">
            <a:xfrm>
              <a:off x="1221" y="30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3" name="Oval 31"/>
            <p:cNvSpPr>
              <a:spLocks noChangeArrowheads="1"/>
            </p:cNvSpPr>
            <p:nvPr/>
          </p:nvSpPr>
          <p:spPr bwMode="auto">
            <a:xfrm>
              <a:off x="1347" y="29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4" name="Oval 32"/>
            <p:cNvSpPr>
              <a:spLocks noChangeArrowheads="1"/>
            </p:cNvSpPr>
            <p:nvPr/>
          </p:nvSpPr>
          <p:spPr bwMode="auto">
            <a:xfrm>
              <a:off x="1698" y="27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5" name="Oval 33"/>
            <p:cNvSpPr>
              <a:spLocks noChangeArrowheads="1"/>
            </p:cNvSpPr>
            <p:nvPr/>
          </p:nvSpPr>
          <p:spPr bwMode="auto">
            <a:xfrm>
              <a:off x="2037" y="303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6" name="Oval 34"/>
            <p:cNvSpPr>
              <a:spLocks noChangeArrowheads="1"/>
            </p:cNvSpPr>
            <p:nvPr/>
          </p:nvSpPr>
          <p:spPr bwMode="auto">
            <a:xfrm>
              <a:off x="2202" y="332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7" name="Oval 35"/>
            <p:cNvSpPr>
              <a:spLocks noChangeArrowheads="1"/>
            </p:cNvSpPr>
            <p:nvPr/>
          </p:nvSpPr>
          <p:spPr bwMode="auto">
            <a:xfrm>
              <a:off x="1971" y="342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8" name="Oval 36"/>
            <p:cNvSpPr>
              <a:spLocks noChangeArrowheads="1"/>
            </p:cNvSpPr>
            <p:nvPr/>
          </p:nvSpPr>
          <p:spPr bwMode="auto">
            <a:xfrm>
              <a:off x="1782" y="306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69" name="Oval 37"/>
            <p:cNvSpPr>
              <a:spLocks noChangeArrowheads="1"/>
            </p:cNvSpPr>
            <p:nvPr/>
          </p:nvSpPr>
          <p:spPr bwMode="auto">
            <a:xfrm>
              <a:off x="1944" y="307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0" name="Oval 38"/>
            <p:cNvSpPr>
              <a:spLocks noChangeArrowheads="1"/>
            </p:cNvSpPr>
            <p:nvPr/>
          </p:nvSpPr>
          <p:spPr bwMode="auto">
            <a:xfrm>
              <a:off x="2103" y="339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1" name="Oval 39"/>
            <p:cNvSpPr>
              <a:spLocks noChangeArrowheads="1"/>
            </p:cNvSpPr>
            <p:nvPr/>
          </p:nvSpPr>
          <p:spPr bwMode="auto">
            <a:xfrm>
              <a:off x="1506" y="352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2" name="Oval 40"/>
            <p:cNvSpPr>
              <a:spLocks noChangeArrowheads="1"/>
            </p:cNvSpPr>
            <p:nvPr/>
          </p:nvSpPr>
          <p:spPr bwMode="auto">
            <a:xfrm>
              <a:off x="1839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3" name="Oval 41"/>
            <p:cNvSpPr>
              <a:spLocks noChangeArrowheads="1"/>
            </p:cNvSpPr>
            <p:nvPr/>
          </p:nvSpPr>
          <p:spPr bwMode="auto">
            <a:xfrm>
              <a:off x="1719" y="299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4" name="Oval 42"/>
            <p:cNvSpPr>
              <a:spLocks noChangeArrowheads="1"/>
            </p:cNvSpPr>
            <p:nvPr/>
          </p:nvSpPr>
          <p:spPr bwMode="auto">
            <a:xfrm>
              <a:off x="960" y="2562"/>
              <a:ext cx="1392" cy="13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0075" name="Oval 43"/>
            <p:cNvSpPr>
              <a:spLocks noChangeArrowheads="1"/>
            </p:cNvSpPr>
            <p:nvPr/>
          </p:nvSpPr>
          <p:spPr bwMode="auto">
            <a:xfrm>
              <a:off x="1107" y="282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6" name="Oval 44"/>
            <p:cNvSpPr>
              <a:spLocks noChangeArrowheads="1"/>
            </p:cNvSpPr>
            <p:nvPr/>
          </p:nvSpPr>
          <p:spPr bwMode="auto">
            <a:xfrm>
              <a:off x="1267" y="27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7" name="Oval 45"/>
            <p:cNvSpPr>
              <a:spLocks noChangeArrowheads="1"/>
            </p:cNvSpPr>
            <p:nvPr/>
          </p:nvSpPr>
          <p:spPr bwMode="auto">
            <a:xfrm>
              <a:off x="1203" y="27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8" name="Oval 46"/>
            <p:cNvSpPr>
              <a:spLocks noChangeArrowheads="1"/>
            </p:cNvSpPr>
            <p:nvPr/>
          </p:nvSpPr>
          <p:spPr bwMode="auto">
            <a:xfrm>
              <a:off x="1267" y="27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79" name="Oval 47"/>
            <p:cNvSpPr>
              <a:spLocks noChangeArrowheads="1"/>
            </p:cNvSpPr>
            <p:nvPr/>
          </p:nvSpPr>
          <p:spPr bwMode="auto">
            <a:xfrm>
              <a:off x="1331" y="27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0" name="Oval 48"/>
            <p:cNvSpPr>
              <a:spLocks noChangeArrowheads="1"/>
            </p:cNvSpPr>
            <p:nvPr/>
          </p:nvSpPr>
          <p:spPr bwMode="auto">
            <a:xfrm>
              <a:off x="1311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1" name="Oval 49"/>
            <p:cNvSpPr>
              <a:spLocks noChangeArrowheads="1"/>
            </p:cNvSpPr>
            <p:nvPr/>
          </p:nvSpPr>
          <p:spPr bwMode="auto">
            <a:xfrm>
              <a:off x="1443" y="27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2" name="Oval 50"/>
            <p:cNvSpPr>
              <a:spLocks noChangeArrowheads="1"/>
            </p:cNvSpPr>
            <p:nvPr/>
          </p:nvSpPr>
          <p:spPr bwMode="auto">
            <a:xfrm>
              <a:off x="1519" y="28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3" name="Oval 51"/>
            <p:cNvSpPr>
              <a:spLocks noChangeArrowheads="1"/>
            </p:cNvSpPr>
            <p:nvPr/>
          </p:nvSpPr>
          <p:spPr bwMode="auto">
            <a:xfrm>
              <a:off x="1587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4" name="Oval 52"/>
            <p:cNvSpPr>
              <a:spLocks noChangeArrowheads="1"/>
            </p:cNvSpPr>
            <p:nvPr/>
          </p:nvSpPr>
          <p:spPr bwMode="auto">
            <a:xfrm>
              <a:off x="1403" y="262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5" name="Oval 53"/>
            <p:cNvSpPr>
              <a:spLocks noChangeArrowheads="1"/>
            </p:cNvSpPr>
            <p:nvPr/>
          </p:nvSpPr>
          <p:spPr bwMode="auto">
            <a:xfrm>
              <a:off x="1375" y="265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6" name="Oval 54"/>
            <p:cNvSpPr>
              <a:spLocks noChangeArrowheads="1"/>
            </p:cNvSpPr>
            <p:nvPr/>
          </p:nvSpPr>
          <p:spPr bwMode="auto">
            <a:xfrm>
              <a:off x="1475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7" name="Oval 55"/>
            <p:cNvSpPr>
              <a:spLocks noChangeArrowheads="1"/>
            </p:cNvSpPr>
            <p:nvPr/>
          </p:nvSpPr>
          <p:spPr bwMode="auto">
            <a:xfrm>
              <a:off x="1503" y="264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8" name="Oval 56"/>
            <p:cNvSpPr>
              <a:spLocks noChangeArrowheads="1"/>
            </p:cNvSpPr>
            <p:nvPr/>
          </p:nvSpPr>
          <p:spPr bwMode="auto">
            <a:xfrm>
              <a:off x="1527" y="267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89" name="Oval 57"/>
            <p:cNvSpPr>
              <a:spLocks noChangeArrowheads="1"/>
            </p:cNvSpPr>
            <p:nvPr/>
          </p:nvSpPr>
          <p:spPr bwMode="auto">
            <a:xfrm>
              <a:off x="1615" y="262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0" name="Oval 58"/>
            <p:cNvSpPr>
              <a:spLocks noChangeArrowheads="1"/>
            </p:cNvSpPr>
            <p:nvPr/>
          </p:nvSpPr>
          <p:spPr bwMode="auto">
            <a:xfrm>
              <a:off x="1631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1" name="Oval 59"/>
            <p:cNvSpPr>
              <a:spLocks noChangeArrowheads="1"/>
            </p:cNvSpPr>
            <p:nvPr/>
          </p:nvSpPr>
          <p:spPr bwMode="auto">
            <a:xfrm>
              <a:off x="1779" y="26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2" name="Oval 60"/>
            <p:cNvSpPr>
              <a:spLocks noChangeArrowheads="1"/>
            </p:cNvSpPr>
            <p:nvPr/>
          </p:nvSpPr>
          <p:spPr bwMode="auto">
            <a:xfrm>
              <a:off x="1739" y="26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3" name="Oval 61"/>
            <p:cNvSpPr>
              <a:spLocks noChangeArrowheads="1"/>
            </p:cNvSpPr>
            <p:nvPr/>
          </p:nvSpPr>
          <p:spPr bwMode="auto">
            <a:xfrm>
              <a:off x="1647" y="26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4" name="Oval 62"/>
            <p:cNvSpPr>
              <a:spLocks noChangeArrowheads="1"/>
            </p:cNvSpPr>
            <p:nvPr/>
          </p:nvSpPr>
          <p:spPr bwMode="auto">
            <a:xfrm>
              <a:off x="1527" y="273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5" name="Oval 63"/>
            <p:cNvSpPr>
              <a:spLocks noChangeArrowheads="1"/>
            </p:cNvSpPr>
            <p:nvPr/>
          </p:nvSpPr>
          <p:spPr bwMode="auto">
            <a:xfrm>
              <a:off x="1291" y="29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6" name="Oval 64"/>
            <p:cNvSpPr>
              <a:spLocks noChangeArrowheads="1"/>
            </p:cNvSpPr>
            <p:nvPr/>
          </p:nvSpPr>
          <p:spPr bwMode="auto">
            <a:xfrm>
              <a:off x="1139" y="29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7" name="Oval 65"/>
            <p:cNvSpPr>
              <a:spLocks noChangeArrowheads="1"/>
            </p:cNvSpPr>
            <p:nvPr/>
          </p:nvSpPr>
          <p:spPr bwMode="auto">
            <a:xfrm>
              <a:off x="1367" y="28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8" name="Oval 66"/>
            <p:cNvSpPr>
              <a:spLocks noChangeArrowheads="1"/>
            </p:cNvSpPr>
            <p:nvPr/>
          </p:nvSpPr>
          <p:spPr bwMode="auto">
            <a:xfrm>
              <a:off x="1695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099" name="Oval 67"/>
            <p:cNvSpPr>
              <a:spLocks noChangeArrowheads="1"/>
            </p:cNvSpPr>
            <p:nvPr/>
          </p:nvSpPr>
          <p:spPr bwMode="auto">
            <a:xfrm>
              <a:off x="1771" y="35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0" name="Oval 68"/>
            <p:cNvSpPr>
              <a:spLocks noChangeArrowheads="1"/>
            </p:cNvSpPr>
            <p:nvPr/>
          </p:nvSpPr>
          <p:spPr bwMode="auto">
            <a:xfrm>
              <a:off x="1651" y="360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1" name="Oval 69"/>
            <p:cNvSpPr>
              <a:spLocks noChangeArrowheads="1"/>
            </p:cNvSpPr>
            <p:nvPr/>
          </p:nvSpPr>
          <p:spPr bwMode="auto">
            <a:xfrm>
              <a:off x="1847" y="30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2" name="Oval 70"/>
            <p:cNvSpPr>
              <a:spLocks noChangeArrowheads="1"/>
            </p:cNvSpPr>
            <p:nvPr/>
          </p:nvSpPr>
          <p:spPr bwMode="auto">
            <a:xfrm>
              <a:off x="1891" y="30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3" name="Oval 71"/>
            <p:cNvSpPr>
              <a:spLocks noChangeArrowheads="1"/>
            </p:cNvSpPr>
            <p:nvPr/>
          </p:nvSpPr>
          <p:spPr bwMode="auto">
            <a:xfrm>
              <a:off x="1503" y="339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0104" name="Oval 72"/>
            <p:cNvSpPr>
              <a:spLocks noChangeArrowheads="1"/>
            </p:cNvSpPr>
            <p:nvPr/>
          </p:nvSpPr>
          <p:spPr bwMode="auto">
            <a:xfrm>
              <a:off x="1519" y="32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0105" name="Rectangle 73"/>
          <p:cNvSpPr>
            <a:spLocks noChangeArrowheads="1"/>
          </p:cNvSpPr>
          <p:nvPr/>
        </p:nvSpPr>
        <p:spPr bwMode="auto">
          <a:xfrm>
            <a:off x="4470400" y="1320800"/>
            <a:ext cx="254000" cy="49911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0106" name="Rectangle 74"/>
          <p:cNvSpPr>
            <a:spLocks noChangeArrowheads="1"/>
          </p:cNvSpPr>
          <p:nvPr/>
        </p:nvSpPr>
        <p:spPr bwMode="auto">
          <a:xfrm>
            <a:off x="457200" y="3670300"/>
            <a:ext cx="8204200" cy="2794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225425"/>
            <a:ext cx="7851775" cy="3765550"/>
            <a:chOff x="227" y="1406"/>
            <a:chExt cx="5321" cy="2224"/>
          </a:xfrm>
        </p:grpSpPr>
        <p:sp>
          <p:nvSpPr>
            <p:cNvPr id="313347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348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133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7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8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5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0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1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2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3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64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3365" name="Text Box 21"/>
          <p:cNvSpPr txBox="1">
            <a:spLocks noChangeArrowheads="1"/>
          </p:cNvSpPr>
          <p:nvPr/>
        </p:nvSpPr>
        <p:spPr bwMode="auto">
          <a:xfrm>
            <a:off x="409518" y="4486275"/>
            <a:ext cx="4823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Variability</a:t>
            </a:r>
            <a:r>
              <a:rPr lang="en-US" sz="2400" dirty="0">
                <a:solidFill>
                  <a:schemeClr val="tx2"/>
                </a:solidFill>
              </a:rPr>
              <a:t>      </a:t>
            </a:r>
            <a:r>
              <a:rPr lang="en-US" sz="2800" dirty="0">
                <a:solidFill>
                  <a:schemeClr val="tx2"/>
                </a:solidFill>
              </a:rPr>
              <a:t>Invariance to:</a:t>
            </a:r>
          </a:p>
        </p:txBody>
      </p:sp>
      <p:sp>
        <p:nvSpPr>
          <p:cNvPr id="313366" name="Text Box 22"/>
          <p:cNvSpPr txBox="1">
            <a:spLocks noChangeArrowheads="1"/>
          </p:cNvSpPr>
          <p:nvPr/>
        </p:nvSpPr>
        <p:spPr bwMode="auto">
          <a:xfrm>
            <a:off x="5230871" y="4495800"/>
            <a:ext cx="3576637" cy="13731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Camera position</a:t>
            </a:r>
          </a:p>
          <a:p>
            <a:r>
              <a:rPr lang="en-US" sz="2800" dirty="0"/>
              <a:t>Illumination</a:t>
            </a:r>
          </a:p>
          <a:p>
            <a:r>
              <a:rPr lang="en-US" sz="2800" dirty="0"/>
              <a:t>Internal parameters</a:t>
            </a:r>
          </a:p>
        </p:txBody>
      </p:sp>
      <p:sp>
        <p:nvSpPr>
          <p:cNvPr id="313368" name="Rectangle 24"/>
          <p:cNvSpPr>
            <a:spLocks noChangeArrowheads="1"/>
          </p:cNvSpPr>
          <p:nvPr/>
        </p:nvSpPr>
        <p:spPr bwMode="auto">
          <a:xfrm>
            <a:off x="39497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3369" name="Rectangle 25"/>
          <p:cNvSpPr>
            <a:spLocks noChangeArrowheads="1"/>
          </p:cNvSpPr>
          <p:nvPr/>
        </p:nvSpPr>
        <p:spPr bwMode="auto">
          <a:xfrm>
            <a:off x="42418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3370" name="Line 26"/>
          <p:cNvSpPr>
            <a:spLocks noChangeShapeType="1"/>
          </p:cNvSpPr>
          <p:nvPr/>
        </p:nvSpPr>
        <p:spPr bwMode="auto">
          <a:xfrm>
            <a:off x="45085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3371" name="Rectangle 27"/>
          <p:cNvSpPr>
            <a:spLocks noChangeArrowheads="1"/>
          </p:cNvSpPr>
          <p:nvPr/>
        </p:nvSpPr>
        <p:spPr bwMode="auto">
          <a:xfrm>
            <a:off x="39497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13372" name="Oval 28"/>
          <p:cNvSpPr>
            <a:spLocks noChangeArrowheads="1"/>
          </p:cNvSpPr>
          <p:nvPr/>
        </p:nvSpPr>
        <p:spPr bwMode="auto">
          <a:xfrm>
            <a:off x="60071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3373" name="Freeform 29"/>
          <p:cNvSpPr>
            <a:spLocks/>
          </p:cNvSpPr>
          <p:nvPr/>
        </p:nvSpPr>
        <p:spPr bwMode="auto">
          <a:xfrm>
            <a:off x="5168900" y="8255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13378" name="Line 34"/>
          <p:cNvSpPr>
            <a:spLocks noChangeShapeType="1"/>
          </p:cNvSpPr>
          <p:nvPr/>
        </p:nvSpPr>
        <p:spPr bwMode="auto">
          <a:xfrm flipH="1">
            <a:off x="547631" y="4441825"/>
            <a:ext cx="1765300" cy="685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3379" name="Line 35"/>
          <p:cNvSpPr>
            <a:spLocks noChangeShapeType="1"/>
          </p:cNvSpPr>
          <p:nvPr/>
        </p:nvSpPr>
        <p:spPr bwMode="auto">
          <a:xfrm>
            <a:off x="446031" y="4416425"/>
            <a:ext cx="1866900" cy="685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3380" name="Text Box 36"/>
          <p:cNvSpPr txBox="1">
            <a:spLocks noChangeArrowheads="1"/>
          </p:cNvSpPr>
          <p:nvPr/>
        </p:nvSpPr>
        <p:spPr bwMode="auto">
          <a:xfrm>
            <a:off x="969963" y="6075363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Duda &amp; Hart ( 1972); Weiss (1987); Mundy et al. (1992-94);</a:t>
            </a:r>
          </a:p>
          <a:p>
            <a:r>
              <a:rPr lang="en-US" sz="2000"/>
              <a:t>Rothwell et al. (1992); Burns et al. (1993)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608013" y="5851525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BUT: </a:t>
            </a:r>
            <a:r>
              <a:rPr lang="en-US" sz="2800"/>
              <a:t>True 3D objects do not admit monocular </a:t>
            </a:r>
          </a:p>
          <a:p>
            <a:r>
              <a:rPr lang="en-US" sz="2800"/>
              <a:t>viewpoint invariants (Burns et al., 1993) !!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1925" y="3032125"/>
            <a:ext cx="8740775" cy="2568575"/>
            <a:chOff x="102" y="2126"/>
            <a:chExt cx="5506" cy="1618"/>
          </a:xfrm>
        </p:grpSpPr>
        <p:pic>
          <p:nvPicPr>
            <p:cNvPr id="302084" name="Picture 4" descr="invarsystem"/>
            <p:cNvPicPr>
              <a:picLocks noChangeAspect="1" noChangeArrowheads="1"/>
            </p:cNvPicPr>
            <p:nvPr/>
          </p:nvPicPr>
          <p:blipFill>
            <a:blip r:embed="rId2" cstate="print"/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</p:spPr>
        </p:pic>
        <p:sp>
          <p:nvSpPr>
            <p:cNvPr id="302085" name="Text Box 5"/>
            <p:cNvSpPr txBox="1">
              <a:spLocks noChangeArrowheads="1"/>
            </p:cNvSpPr>
            <p:nvPr/>
          </p:nvSpPr>
          <p:spPr bwMode="auto">
            <a:xfrm>
              <a:off x="102" y="2126"/>
              <a:ext cx="47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/>
                <a:t>Projective invariants (Rothwell et al., 1992):</a:t>
              </a:r>
            </a:p>
          </p:txBody>
        </p:sp>
        <p:pic>
          <p:nvPicPr>
            <p:cNvPr id="302086" name="Picture 6" descr="invarsystem"/>
            <p:cNvPicPr>
              <a:picLocks noChangeAspect="1" noChangeArrowheads="1"/>
            </p:cNvPicPr>
            <p:nvPr/>
          </p:nvPicPr>
          <p:blipFill>
            <a:blip r:embed="rId2" cstate="print"/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</p:spPr>
        </p:pic>
        <p:sp>
          <p:nvSpPr>
            <p:cNvPr id="30208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8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8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5" name="AutoShape 15"/>
            <p:cNvSpPr>
              <a:spLocks noChangeArrowheads="1"/>
            </p:cNvSpPr>
            <p:nvPr/>
          </p:nvSpPr>
          <p:spPr bwMode="auto">
            <a:xfrm>
              <a:off x="4248" y="2696"/>
              <a:ext cx="116" cy="280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209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8" name="Freeform 18"/>
            <p:cNvSpPr>
              <a:spLocks/>
            </p:cNvSpPr>
            <p:nvPr/>
          </p:nvSpPr>
          <p:spPr bwMode="auto">
            <a:xfrm>
              <a:off x="5052" y="3097"/>
              <a:ext cx="377" cy="288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80" y="23"/>
                </a:cxn>
                <a:cxn ang="0">
                  <a:pos x="176" y="3"/>
                </a:cxn>
                <a:cxn ang="0">
                  <a:pos x="308" y="23"/>
                </a:cxn>
                <a:cxn ang="0">
                  <a:pos x="376" y="139"/>
                </a:cxn>
                <a:cxn ang="0">
                  <a:pos x="300" y="255"/>
                </a:cxn>
                <a:cxn ang="0">
                  <a:pos x="164" y="287"/>
                </a:cxn>
                <a:cxn ang="0">
                  <a:pos x="44" y="259"/>
                </a:cxn>
              </a:cxnLst>
              <a:rect l="0" t="0" r="r" b="b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2099" name="AutoShape 19"/>
            <p:cNvSpPr>
              <a:spLocks noChangeArrowheads="1"/>
            </p:cNvSpPr>
            <p:nvPr/>
          </p:nvSpPr>
          <p:spPr bwMode="auto">
            <a:xfrm rot="-1164423">
              <a:off x="5080" y="3132"/>
              <a:ext cx="304" cy="208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50950" y="781050"/>
            <a:ext cx="6680200" cy="1978025"/>
            <a:chOff x="788" y="492"/>
            <a:chExt cx="4208" cy="1246"/>
          </a:xfrm>
        </p:grpSpPr>
        <p:sp>
          <p:nvSpPr>
            <p:cNvPr id="302101" name="Line 21"/>
            <p:cNvSpPr>
              <a:spLocks noChangeShapeType="1"/>
            </p:cNvSpPr>
            <p:nvPr/>
          </p:nvSpPr>
          <p:spPr bwMode="auto">
            <a:xfrm flipV="1">
              <a:off x="4066" y="871"/>
              <a:ext cx="740" cy="74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2" name="Line 22"/>
            <p:cNvSpPr>
              <a:spLocks noChangeShapeType="1"/>
            </p:cNvSpPr>
            <p:nvPr/>
          </p:nvSpPr>
          <p:spPr bwMode="auto">
            <a:xfrm flipH="1" flipV="1">
              <a:off x="3449" y="623"/>
              <a:ext cx="617" cy="9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3" name="Freeform 23"/>
            <p:cNvSpPr>
              <a:spLocks/>
            </p:cNvSpPr>
            <p:nvPr/>
          </p:nvSpPr>
          <p:spPr bwMode="auto">
            <a:xfrm>
              <a:off x="3757" y="623"/>
              <a:ext cx="802" cy="496"/>
            </a:xfrm>
            <a:custGeom>
              <a:avLst/>
              <a:gdLst/>
              <a:ahLst/>
              <a:cxnLst>
                <a:cxn ang="0">
                  <a:pos x="936" y="576"/>
                </a:cxn>
                <a:cxn ang="0">
                  <a:pos x="576" y="0"/>
                </a:cxn>
                <a:cxn ang="0">
                  <a:pos x="0" y="576"/>
                </a:cxn>
              </a:cxnLst>
              <a:rect l="0" t="0" r="r" b="b"/>
              <a:pathLst>
                <a:path w="936" h="576">
                  <a:moveTo>
                    <a:pt x="936" y="576"/>
                  </a:moveTo>
                  <a:lnTo>
                    <a:pt x="576" y="0"/>
                  </a:lnTo>
                  <a:lnTo>
                    <a:pt x="0" y="57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4" name="Freeform 24"/>
            <p:cNvSpPr>
              <a:spLocks/>
            </p:cNvSpPr>
            <p:nvPr/>
          </p:nvSpPr>
          <p:spPr bwMode="auto">
            <a:xfrm>
              <a:off x="3449" y="623"/>
              <a:ext cx="1357" cy="9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0" y="1152"/>
                </a:cxn>
                <a:cxn ang="0">
                  <a:pos x="1584" y="288"/>
                </a:cxn>
                <a:cxn ang="0">
                  <a:pos x="936" y="0"/>
                </a:cxn>
                <a:cxn ang="0">
                  <a:pos x="0" y="0"/>
                </a:cxn>
              </a:cxnLst>
              <a:rect l="0" t="0" r="r" b="b"/>
              <a:pathLst>
                <a:path w="1584" h="1152">
                  <a:moveTo>
                    <a:pt x="0" y="0"/>
                  </a:moveTo>
                  <a:lnTo>
                    <a:pt x="720" y="1152"/>
                  </a:lnTo>
                  <a:lnTo>
                    <a:pt x="1584" y="288"/>
                  </a:lnTo>
                  <a:lnTo>
                    <a:pt x="936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5" name="Line 25"/>
            <p:cNvSpPr>
              <a:spLocks noChangeShapeType="1"/>
            </p:cNvSpPr>
            <p:nvPr/>
          </p:nvSpPr>
          <p:spPr bwMode="auto">
            <a:xfrm flipV="1">
              <a:off x="856" y="685"/>
              <a:ext cx="370" cy="86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6" name="Freeform 26"/>
            <p:cNvSpPr>
              <a:spLocks/>
            </p:cNvSpPr>
            <p:nvPr/>
          </p:nvSpPr>
          <p:spPr bwMode="auto">
            <a:xfrm>
              <a:off x="1041" y="1119"/>
              <a:ext cx="864" cy="433"/>
            </a:xfrm>
            <a:custGeom>
              <a:avLst/>
              <a:gdLst/>
              <a:ahLst/>
              <a:cxnLst>
                <a:cxn ang="0">
                  <a:pos x="792" y="504"/>
                </a:cxn>
                <a:cxn ang="0">
                  <a:pos x="1008" y="0"/>
                </a:cxn>
                <a:cxn ang="0">
                  <a:pos x="0" y="0"/>
                </a:cxn>
              </a:cxnLst>
              <a:rect l="0" t="0" r="r" b="b"/>
              <a:pathLst>
                <a:path w="1008" h="504">
                  <a:moveTo>
                    <a:pt x="792" y="504"/>
                  </a:moveTo>
                  <a:lnTo>
                    <a:pt x="1008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7" name="Freeform 27"/>
            <p:cNvSpPr>
              <a:spLocks/>
            </p:cNvSpPr>
            <p:nvPr/>
          </p:nvSpPr>
          <p:spPr bwMode="auto">
            <a:xfrm>
              <a:off x="856" y="685"/>
              <a:ext cx="1295" cy="867"/>
            </a:xfrm>
            <a:custGeom>
              <a:avLst/>
              <a:gdLst/>
              <a:ahLst/>
              <a:cxnLst>
                <a:cxn ang="0">
                  <a:pos x="432" y="0"/>
                </a:cxn>
                <a:cxn ang="0">
                  <a:pos x="1224" y="504"/>
                </a:cxn>
                <a:cxn ang="0">
                  <a:pos x="1512" y="1008"/>
                </a:cxn>
                <a:cxn ang="0">
                  <a:pos x="0" y="1008"/>
                </a:cxn>
                <a:cxn ang="0">
                  <a:pos x="432" y="0"/>
                </a:cxn>
              </a:cxnLst>
              <a:rect l="0" t="0" r="r" b="b"/>
              <a:pathLst>
                <a:path w="1512" h="1008">
                  <a:moveTo>
                    <a:pt x="432" y="0"/>
                  </a:moveTo>
                  <a:lnTo>
                    <a:pt x="1224" y="504"/>
                  </a:lnTo>
                  <a:lnTo>
                    <a:pt x="1512" y="1008"/>
                  </a:lnTo>
                  <a:lnTo>
                    <a:pt x="0" y="1008"/>
                  </a:lnTo>
                  <a:lnTo>
                    <a:pt x="432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8" name="Freeform 28"/>
            <p:cNvSpPr>
              <a:spLocks noEditPoints="1"/>
            </p:cNvSpPr>
            <p:nvPr/>
          </p:nvSpPr>
          <p:spPr bwMode="auto">
            <a:xfrm>
              <a:off x="788" y="1637"/>
              <a:ext cx="89" cy="101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0" y="10"/>
                </a:cxn>
                <a:cxn ang="0">
                  <a:pos x="86" y="12"/>
                </a:cxn>
                <a:cxn ang="0">
                  <a:pos x="98" y="18"/>
                </a:cxn>
                <a:cxn ang="0">
                  <a:pos x="82" y="18"/>
                </a:cxn>
                <a:cxn ang="0">
                  <a:pos x="96" y="24"/>
                </a:cxn>
                <a:cxn ang="0">
                  <a:pos x="76" y="28"/>
                </a:cxn>
                <a:cxn ang="0">
                  <a:pos x="72" y="32"/>
                </a:cxn>
                <a:cxn ang="0">
                  <a:pos x="96" y="34"/>
                </a:cxn>
                <a:cxn ang="0">
                  <a:pos x="70" y="34"/>
                </a:cxn>
                <a:cxn ang="0">
                  <a:pos x="76" y="36"/>
                </a:cxn>
                <a:cxn ang="0">
                  <a:pos x="82" y="40"/>
                </a:cxn>
                <a:cxn ang="0">
                  <a:pos x="82" y="40"/>
                </a:cxn>
                <a:cxn ang="0">
                  <a:pos x="72" y="44"/>
                </a:cxn>
                <a:cxn ang="0">
                  <a:pos x="82" y="42"/>
                </a:cxn>
                <a:cxn ang="0">
                  <a:pos x="94" y="44"/>
                </a:cxn>
                <a:cxn ang="0">
                  <a:pos x="62" y="48"/>
                </a:cxn>
                <a:cxn ang="0">
                  <a:pos x="60" y="48"/>
                </a:cxn>
                <a:cxn ang="0">
                  <a:pos x="94" y="50"/>
                </a:cxn>
                <a:cxn ang="0">
                  <a:pos x="58" y="50"/>
                </a:cxn>
                <a:cxn ang="0">
                  <a:pos x="64" y="52"/>
                </a:cxn>
                <a:cxn ang="0">
                  <a:pos x="80" y="54"/>
                </a:cxn>
                <a:cxn ang="0">
                  <a:pos x="80" y="54"/>
                </a:cxn>
                <a:cxn ang="0">
                  <a:pos x="62" y="58"/>
                </a:cxn>
                <a:cxn ang="0">
                  <a:pos x="80" y="56"/>
                </a:cxn>
                <a:cxn ang="0">
                  <a:pos x="92" y="58"/>
                </a:cxn>
                <a:cxn ang="0">
                  <a:pos x="52" y="62"/>
                </a:cxn>
                <a:cxn ang="0">
                  <a:pos x="50" y="62"/>
                </a:cxn>
                <a:cxn ang="0">
                  <a:pos x="92" y="64"/>
                </a:cxn>
                <a:cxn ang="0">
                  <a:pos x="48" y="64"/>
                </a:cxn>
                <a:cxn ang="0">
                  <a:pos x="52" y="68"/>
                </a:cxn>
                <a:cxn ang="0">
                  <a:pos x="78" y="70"/>
                </a:cxn>
                <a:cxn ang="0">
                  <a:pos x="78" y="70"/>
                </a:cxn>
                <a:cxn ang="0">
                  <a:pos x="48" y="74"/>
                </a:cxn>
                <a:cxn ang="0">
                  <a:pos x="78" y="72"/>
                </a:cxn>
                <a:cxn ang="0">
                  <a:pos x="92" y="76"/>
                </a:cxn>
                <a:cxn ang="0">
                  <a:pos x="38" y="80"/>
                </a:cxn>
                <a:cxn ang="0">
                  <a:pos x="76" y="80"/>
                </a:cxn>
                <a:cxn ang="0">
                  <a:pos x="42" y="84"/>
                </a:cxn>
                <a:cxn ang="0">
                  <a:pos x="76" y="82"/>
                </a:cxn>
                <a:cxn ang="0">
                  <a:pos x="90" y="84"/>
                </a:cxn>
                <a:cxn ang="0">
                  <a:pos x="32" y="88"/>
                </a:cxn>
                <a:cxn ang="0">
                  <a:pos x="32" y="88"/>
                </a:cxn>
                <a:cxn ang="0">
                  <a:pos x="90" y="90"/>
                </a:cxn>
                <a:cxn ang="0">
                  <a:pos x="30" y="90"/>
                </a:cxn>
                <a:cxn ang="0">
                  <a:pos x="34" y="92"/>
                </a:cxn>
                <a:cxn ang="0">
                  <a:pos x="76" y="94"/>
                </a:cxn>
                <a:cxn ang="0">
                  <a:pos x="74" y="94"/>
                </a:cxn>
                <a:cxn ang="0">
                  <a:pos x="30" y="98"/>
                </a:cxn>
                <a:cxn ang="0">
                  <a:pos x="74" y="96"/>
                </a:cxn>
                <a:cxn ang="0">
                  <a:pos x="88" y="98"/>
                </a:cxn>
                <a:cxn ang="0">
                  <a:pos x="22" y="102"/>
                </a:cxn>
                <a:cxn ang="0">
                  <a:pos x="20" y="102"/>
                </a:cxn>
                <a:cxn ang="0">
                  <a:pos x="88" y="104"/>
                </a:cxn>
                <a:cxn ang="0">
                  <a:pos x="18" y="104"/>
                </a:cxn>
                <a:cxn ang="0">
                  <a:pos x="24" y="106"/>
                </a:cxn>
                <a:cxn ang="0">
                  <a:pos x="72" y="108"/>
                </a:cxn>
                <a:cxn ang="0">
                  <a:pos x="72" y="108"/>
                </a:cxn>
                <a:cxn ang="0">
                  <a:pos x="26" y="112"/>
                </a:cxn>
                <a:cxn ang="0">
                  <a:pos x="72" y="110"/>
                </a:cxn>
                <a:cxn ang="0">
                  <a:pos x="92" y="112"/>
                </a:cxn>
                <a:cxn ang="0">
                  <a:pos x="0" y="118"/>
                </a:cxn>
              </a:cxnLst>
              <a:rect l="0" t="0" r="r" b="b"/>
              <a:pathLst>
                <a:path w="104" h="118">
                  <a:moveTo>
                    <a:pt x="94" y="0"/>
                  </a:moveTo>
                  <a:lnTo>
                    <a:pt x="98" y="0"/>
                  </a:lnTo>
                  <a:lnTo>
                    <a:pt x="98" y="4"/>
                  </a:lnTo>
                  <a:lnTo>
                    <a:pt x="94" y="4"/>
                  </a:lnTo>
                  <a:lnTo>
                    <a:pt x="94" y="0"/>
                  </a:lnTo>
                  <a:close/>
                  <a:moveTo>
                    <a:pt x="92" y="4"/>
                  </a:moveTo>
                  <a:lnTo>
                    <a:pt x="98" y="4"/>
                  </a:lnTo>
                  <a:lnTo>
                    <a:pt x="98" y="6"/>
                  </a:lnTo>
                  <a:lnTo>
                    <a:pt x="92" y="6"/>
                  </a:lnTo>
                  <a:lnTo>
                    <a:pt x="92" y="4"/>
                  </a:lnTo>
                  <a:close/>
                  <a:moveTo>
                    <a:pt x="90" y="6"/>
                  </a:moveTo>
                  <a:lnTo>
                    <a:pt x="98" y="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90" y="6"/>
                  </a:lnTo>
                  <a:close/>
                  <a:moveTo>
                    <a:pt x="88" y="10"/>
                  </a:moveTo>
                  <a:lnTo>
                    <a:pt x="98" y="10"/>
                  </a:lnTo>
                  <a:lnTo>
                    <a:pt x="98" y="12"/>
                  </a:lnTo>
                  <a:lnTo>
                    <a:pt x="88" y="12"/>
                  </a:lnTo>
                  <a:lnTo>
                    <a:pt x="88" y="10"/>
                  </a:lnTo>
                  <a:close/>
                  <a:moveTo>
                    <a:pt x="86" y="12"/>
                  </a:moveTo>
                  <a:lnTo>
                    <a:pt x="98" y="12"/>
                  </a:lnTo>
                  <a:lnTo>
                    <a:pt x="98" y="14"/>
                  </a:lnTo>
                  <a:lnTo>
                    <a:pt x="86" y="14"/>
                  </a:lnTo>
                  <a:lnTo>
                    <a:pt x="86" y="12"/>
                  </a:lnTo>
                  <a:close/>
                  <a:moveTo>
                    <a:pt x="84" y="14"/>
                  </a:moveTo>
                  <a:lnTo>
                    <a:pt x="98" y="14"/>
                  </a:lnTo>
                  <a:lnTo>
                    <a:pt x="98" y="18"/>
                  </a:lnTo>
                  <a:lnTo>
                    <a:pt x="84" y="18"/>
                  </a:lnTo>
                  <a:lnTo>
                    <a:pt x="84" y="14"/>
                  </a:lnTo>
                  <a:close/>
                  <a:moveTo>
                    <a:pt x="82" y="18"/>
                  </a:moveTo>
                  <a:lnTo>
                    <a:pt x="98" y="18"/>
                  </a:lnTo>
                  <a:lnTo>
                    <a:pt x="98" y="20"/>
                  </a:lnTo>
                  <a:lnTo>
                    <a:pt x="82" y="20"/>
                  </a:lnTo>
                  <a:lnTo>
                    <a:pt x="82" y="18"/>
                  </a:lnTo>
                  <a:close/>
                  <a:moveTo>
                    <a:pt x="80" y="20"/>
                  </a:moveTo>
                  <a:lnTo>
                    <a:pt x="96" y="20"/>
                  </a:lnTo>
                  <a:lnTo>
                    <a:pt x="96" y="24"/>
                  </a:lnTo>
                  <a:lnTo>
                    <a:pt x="80" y="24"/>
                  </a:lnTo>
                  <a:lnTo>
                    <a:pt x="80" y="20"/>
                  </a:lnTo>
                  <a:close/>
                  <a:moveTo>
                    <a:pt x="78" y="24"/>
                  </a:moveTo>
                  <a:lnTo>
                    <a:pt x="96" y="24"/>
                  </a:lnTo>
                  <a:lnTo>
                    <a:pt x="96" y="26"/>
                  </a:lnTo>
                  <a:lnTo>
                    <a:pt x="78" y="26"/>
                  </a:lnTo>
                  <a:lnTo>
                    <a:pt x="78" y="24"/>
                  </a:lnTo>
                  <a:close/>
                  <a:moveTo>
                    <a:pt x="76" y="26"/>
                  </a:moveTo>
                  <a:lnTo>
                    <a:pt x="96" y="26"/>
                  </a:lnTo>
                  <a:lnTo>
                    <a:pt x="96" y="28"/>
                  </a:lnTo>
                  <a:lnTo>
                    <a:pt x="76" y="28"/>
                  </a:lnTo>
                  <a:lnTo>
                    <a:pt x="76" y="26"/>
                  </a:lnTo>
                  <a:close/>
                  <a:moveTo>
                    <a:pt x="74" y="28"/>
                  </a:moveTo>
                  <a:lnTo>
                    <a:pt x="96" y="28"/>
                  </a:lnTo>
                  <a:lnTo>
                    <a:pt x="96" y="32"/>
                  </a:lnTo>
                  <a:lnTo>
                    <a:pt x="74" y="32"/>
                  </a:lnTo>
                  <a:lnTo>
                    <a:pt x="74" y="28"/>
                  </a:lnTo>
                  <a:close/>
                  <a:moveTo>
                    <a:pt x="72" y="32"/>
                  </a:moveTo>
                  <a:lnTo>
                    <a:pt x="80" y="32"/>
                  </a:lnTo>
                  <a:lnTo>
                    <a:pt x="80" y="34"/>
                  </a:lnTo>
                  <a:lnTo>
                    <a:pt x="72" y="34"/>
                  </a:lnTo>
                  <a:lnTo>
                    <a:pt x="72" y="32"/>
                  </a:lnTo>
                  <a:close/>
                  <a:moveTo>
                    <a:pt x="82" y="32"/>
                  </a:moveTo>
                  <a:lnTo>
                    <a:pt x="96" y="32"/>
                  </a:lnTo>
                  <a:lnTo>
                    <a:pt x="96" y="34"/>
                  </a:lnTo>
                  <a:lnTo>
                    <a:pt x="82" y="34"/>
                  </a:lnTo>
                  <a:lnTo>
                    <a:pt x="82" y="32"/>
                  </a:lnTo>
                  <a:close/>
                  <a:moveTo>
                    <a:pt x="70" y="34"/>
                  </a:moveTo>
                  <a:lnTo>
                    <a:pt x="78" y="34"/>
                  </a:lnTo>
                  <a:lnTo>
                    <a:pt x="78" y="36"/>
                  </a:lnTo>
                  <a:lnTo>
                    <a:pt x="70" y="36"/>
                  </a:lnTo>
                  <a:lnTo>
                    <a:pt x="70" y="34"/>
                  </a:lnTo>
                  <a:close/>
                  <a:moveTo>
                    <a:pt x="82" y="34"/>
                  </a:moveTo>
                  <a:lnTo>
                    <a:pt x="96" y="34"/>
                  </a:lnTo>
                  <a:lnTo>
                    <a:pt x="96" y="36"/>
                  </a:lnTo>
                  <a:lnTo>
                    <a:pt x="82" y="36"/>
                  </a:lnTo>
                  <a:lnTo>
                    <a:pt x="82" y="34"/>
                  </a:lnTo>
                  <a:close/>
                  <a:moveTo>
                    <a:pt x="68" y="36"/>
                  </a:moveTo>
                  <a:lnTo>
                    <a:pt x="76" y="36"/>
                  </a:lnTo>
                  <a:lnTo>
                    <a:pt x="76" y="40"/>
                  </a:lnTo>
                  <a:lnTo>
                    <a:pt x="68" y="40"/>
                  </a:lnTo>
                  <a:lnTo>
                    <a:pt x="68" y="36"/>
                  </a:lnTo>
                  <a:close/>
                  <a:moveTo>
                    <a:pt x="82" y="36"/>
                  </a:moveTo>
                  <a:lnTo>
                    <a:pt x="96" y="36"/>
                  </a:lnTo>
                  <a:lnTo>
                    <a:pt x="96" y="40"/>
                  </a:lnTo>
                  <a:lnTo>
                    <a:pt x="82" y="40"/>
                  </a:lnTo>
                  <a:lnTo>
                    <a:pt x="82" y="36"/>
                  </a:lnTo>
                  <a:close/>
                  <a:moveTo>
                    <a:pt x="66" y="40"/>
                  </a:moveTo>
                  <a:lnTo>
                    <a:pt x="74" y="40"/>
                  </a:lnTo>
                  <a:lnTo>
                    <a:pt x="74" y="42"/>
                  </a:lnTo>
                  <a:lnTo>
                    <a:pt x="66" y="42"/>
                  </a:lnTo>
                  <a:lnTo>
                    <a:pt x="66" y="40"/>
                  </a:lnTo>
                  <a:close/>
                  <a:moveTo>
                    <a:pt x="82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82" y="42"/>
                  </a:lnTo>
                  <a:lnTo>
                    <a:pt x="82" y="40"/>
                  </a:lnTo>
                  <a:close/>
                  <a:moveTo>
                    <a:pt x="64" y="42"/>
                  </a:moveTo>
                  <a:lnTo>
                    <a:pt x="72" y="42"/>
                  </a:lnTo>
                  <a:lnTo>
                    <a:pt x="72" y="44"/>
                  </a:lnTo>
                  <a:lnTo>
                    <a:pt x="64" y="44"/>
                  </a:lnTo>
                  <a:lnTo>
                    <a:pt x="64" y="42"/>
                  </a:lnTo>
                  <a:close/>
                  <a:moveTo>
                    <a:pt x="82" y="42"/>
                  </a:moveTo>
                  <a:lnTo>
                    <a:pt x="94" y="42"/>
                  </a:lnTo>
                  <a:lnTo>
                    <a:pt x="94" y="44"/>
                  </a:lnTo>
                  <a:lnTo>
                    <a:pt x="82" y="44"/>
                  </a:lnTo>
                  <a:lnTo>
                    <a:pt x="82" y="42"/>
                  </a:lnTo>
                  <a:close/>
                  <a:moveTo>
                    <a:pt x="64" y="44"/>
                  </a:moveTo>
                  <a:lnTo>
                    <a:pt x="70" y="44"/>
                  </a:lnTo>
                  <a:lnTo>
                    <a:pt x="70" y="46"/>
                  </a:lnTo>
                  <a:lnTo>
                    <a:pt x="64" y="46"/>
                  </a:lnTo>
                  <a:lnTo>
                    <a:pt x="64" y="44"/>
                  </a:lnTo>
                  <a:close/>
                  <a:moveTo>
                    <a:pt x="80" y="44"/>
                  </a:moveTo>
                  <a:lnTo>
                    <a:pt x="94" y="44"/>
                  </a:lnTo>
                  <a:lnTo>
                    <a:pt x="94" y="46"/>
                  </a:lnTo>
                  <a:lnTo>
                    <a:pt x="80" y="46"/>
                  </a:lnTo>
                  <a:lnTo>
                    <a:pt x="80" y="44"/>
                  </a:lnTo>
                  <a:close/>
                  <a:moveTo>
                    <a:pt x="62" y="46"/>
                  </a:moveTo>
                  <a:lnTo>
                    <a:pt x="68" y="46"/>
                  </a:lnTo>
                  <a:lnTo>
                    <a:pt x="68" y="48"/>
                  </a:lnTo>
                  <a:lnTo>
                    <a:pt x="62" y="48"/>
                  </a:lnTo>
                  <a:lnTo>
                    <a:pt x="62" y="46"/>
                  </a:lnTo>
                  <a:close/>
                  <a:moveTo>
                    <a:pt x="80" y="46"/>
                  </a:moveTo>
                  <a:lnTo>
                    <a:pt x="94" y="46"/>
                  </a:lnTo>
                  <a:lnTo>
                    <a:pt x="94" y="48"/>
                  </a:lnTo>
                  <a:lnTo>
                    <a:pt x="80" y="48"/>
                  </a:lnTo>
                  <a:lnTo>
                    <a:pt x="80" y="46"/>
                  </a:lnTo>
                  <a:close/>
                  <a:moveTo>
                    <a:pt x="60" y="48"/>
                  </a:moveTo>
                  <a:lnTo>
                    <a:pt x="68" y="48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60" y="48"/>
                  </a:lnTo>
                  <a:close/>
                  <a:moveTo>
                    <a:pt x="80" y="48"/>
                  </a:moveTo>
                  <a:lnTo>
                    <a:pt x="94" y="48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80" y="48"/>
                  </a:lnTo>
                  <a:close/>
                  <a:moveTo>
                    <a:pt x="58" y="50"/>
                  </a:moveTo>
                  <a:lnTo>
                    <a:pt x="66" y="50"/>
                  </a:lnTo>
                  <a:lnTo>
                    <a:pt x="66" y="52"/>
                  </a:lnTo>
                  <a:lnTo>
                    <a:pt x="58" y="52"/>
                  </a:lnTo>
                  <a:lnTo>
                    <a:pt x="58" y="50"/>
                  </a:lnTo>
                  <a:close/>
                  <a:moveTo>
                    <a:pt x="80" y="50"/>
                  </a:moveTo>
                  <a:lnTo>
                    <a:pt x="94" y="50"/>
                  </a:lnTo>
                  <a:lnTo>
                    <a:pt x="94" y="52"/>
                  </a:lnTo>
                  <a:lnTo>
                    <a:pt x="80" y="52"/>
                  </a:lnTo>
                  <a:lnTo>
                    <a:pt x="80" y="50"/>
                  </a:lnTo>
                  <a:close/>
                  <a:moveTo>
                    <a:pt x="58" y="52"/>
                  </a:moveTo>
                  <a:lnTo>
                    <a:pt x="64" y="52"/>
                  </a:lnTo>
                  <a:lnTo>
                    <a:pt x="64" y="54"/>
                  </a:lnTo>
                  <a:lnTo>
                    <a:pt x="58" y="54"/>
                  </a:lnTo>
                  <a:lnTo>
                    <a:pt x="58" y="52"/>
                  </a:lnTo>
                  <a:close/>
                  <a:moveTo>
                    <a:pt x="80" y="52"/>
                  </a:moveTo>
                  <a:lnTo>
                    <a:pt x="94" y="52"/>
                  </a:lnTo>
                  <a:lnTo>
                    <a:pt x="94" y="54"/>
                  </a:lnTo>
                  <a:lnTo>
                    <a:pt x="80" y="54"/>
                  </a:lnTo>
                  <a:lnTo>
                    <a:pt x="80" y="52"/>
                  </a:lnTo>
                  <a:close/>
                  <a:moveTo>
                    <a:pt x="56" y="54"/>
                  </a:moveTo>
                  <a:lnTo>
                    <a:pt x="62" y="54"/>
                  </a:lnTo>
                  <a:lnTo>
                    <a:pt x="62" y="56"/>
                  </a:lnTo>
                  <a:lnTo>
                    <a:pt x="56" y="56"/>
                  </a:lnTo>
                  <a:lnTo>
                    <a:pt x="56" y="54"/>
                  </a:lnTo>
                  <a:close/>
                  <a:moveTo>
                    <a:pt x="80" y="54"/>
                  </a:moveTo>
                  <a:lnTo>
                    <a:pt x="94" y="54"/>
                  </a:lnTo>
                  <a:lnTo>
                    <a:pt x="94" y="56"/>
                  </a:lnTo>
                  <a:lnTo>
                    <a:pt x="80" y="56"/>
                  </a:lnTo>
                  <a:lnTo>
                    <a:pt x="80" y="54"/>
                  </a:lnTo>
                  <a:close/>
                  <a:moveTo>
                    <a:pt x="54" y="56"/>
                  </a:moveTo>
                  <a:lnTo>
                    <a:pt x="62" y="56"/>
                  </a:lnTo>
                  <a:lnTo>
                    <a:pt x="62" y="58"/>
                  </a:lnTo>
                  <a:lnTo>
                    <a:pt x="54" y="58"/>
                  </a:lnTo>
                  <a:lnTo>
                    <a:pt x="54" y="56"/>
                  </a:lnTo>
                  <a:close/>
                  <a:moveTo>
                    <a:pt x="80" y="56"/>
                  </a:moveTo>
                  <a:lnTo>
                    <a:pt x="94" y="56"/>
                  </a:lnTo>
                  <a:lnTo>
                    <a:pt x="94" y="58"/>
                  </a:lnTo>
                  <a:lnTo>
                    <a:pt x="80" y="58"/>
                  </a:lnTo>
                  <a:lnTo>
                    <a:pt x="80" y="56"/>
                  </a:lnTo>
                  <a:close/>
                  <a:moveTo>
                    <a:pt x="54" y="58"/>
                  </a:moveTo>
                  <a:lnTo>
                    <a:pt x="60" y="58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54" y="58"/>
                  </a:lnTo>
                  <a:close/>
                  <a:moveTo>
                    <a:pt x="80" y="58"/>
                  </a:moveTo>
                  <a:lnTo>
                    <a:pt x="92" y="58"/>
                  </a:lnTo>
                  <a:lnTo>
                    <a:pt x="92" y="60"/>
                  </a:lnTo>
                  <a:lnTo>
                    <a:pt x="80" y="60"/>
                  </a:lnTo>
                  <a:lnTo>
                    <a:pt x="80" y="58"/>
                  </a:lnTo>
                  <a:close/>
                  <a:moveTo>
                    <a:pt x="52" y="60"/>
                  </a:moveTo>
                  <a:lnTo>
                    <a:pt x="58" y="60"/>
                  </a:lnTo>
                  <a:lnTo>
                    <a:pt x="58" y="62"/>
                  </a:lnTo>
                  <a:lnTo>
                    <a:pt x="52" y="62"/>
                  </a:lnTo>
                  <a:lnTo>
                    <a:pt x="52" y="60"/>
                  </a:lnTo>
                  <a:close/>
                  <a:moveTo>
                    <a:pt x="78" y="60"/>
                  </a:moveTo>
                  <a:lnTo>
                    <a:pt x="92" y="60"/>
                  </a:lnTo>
                  <a:lnTo>
                    <a:pt x="92" y="62"/>
                  </a:lnTo>
                  <a:lnTo>
                    <a:pt x="78" y="62"/>
                  </a:lnTo>
                  <a:lnTo>
                    <a:pt x="78" y="60"/>
                  </a:lnTo>
                  <a:close/>
                  <a:moveTo>
                    <a:pt x="50" y="62"/>
                  </a:moveTo>
                  <a:lnTo>
                    <a:pt x="56" y="62"/>
                  </a:lnTo>
                  <a:lnTo>
                    <a:pt x="56" y="64"/>
                  </a:lnTo>
                  <a:lnTo>
                    <a:pt x="50" y="64"/>
                  </a:lnTo>
                  <a:lnTo>
                    <a:pt x="50" y="62"/>
                  </a:lnTo>
                  <a:close/>
                  <a:moveTo>
                    <a:pt x="78" y="62"/>
                  </a:moveTo>
                  <a:lnTo>
                    <a:pt x="92" y="62"/>
                  </a:lnTo>
                  <a:lnTo>
                    <a:pt x="92" y="64"/>
                  </a:lnTo>
                  <a:lnTo>
                    <a:pt x="78" y="64"/>
                  </a:lnTo>
                  <a:lnTo>
                    <a:pt x="78" y="62"/>
                  </a:lnTo>
                  <a:close/>
                  <a:moveTo>
                    <a:pt x="48" y="64"/>
                  </a:moveTo>
                  <a:lnTo>
                    <a:pt x="54" y="64"/>
                  </a:lnTo>
                  <a:lnTo>
                    <a:pt x="54" y="68"/>
                  </a:lnTo>
                  <a:lnTo>
                    <a:pt x="48" y="68"/>
                  </a:lnTo>
                  <a:lnTo>
                    <a:pt x="48" y="64"/>
                  </a:lnTo>
                  <a:close/>
                  <a:moveTo>
                    <a:pt x="78" y="64"/>
                  </a:moveTo>
                  <a:lnTo>
                    <a:pt x="92" y="64"/>
                  </a:lnTo>
                  <a:lnTo>
                    <a:pt x="92" y="68"/>
                  </a:lnTo>
                  <a:lnTo>
                    <a:pt x="78" y="68"/>
                  </a:lnTo>
                  <a:lnTo>
                    <a:pt x="78" y="64"/>
                  </a:lnTo>
                  <a:close/>
                  <a:moveTo>
                    <a:pt x="46" y="68"/>
                  </a:moveTo>
                  <a:lnTo>
                    <a:pt x="52" y="68"/>
                  </a:lnTo>
                  <a:lnTo>
                    <a:pt x="52" y="70"/>
                  </a:lnTo>
                  <a:lnTo>
                    <a:pt x="46" y="70"/>
                  </a:lnTo>
                  <a:lnTo>
                    <a:pt x="46" y="68"/>
                  </a:lnTo>
                  <a:close/>
                  <a:moveTo>
                    <a:pt x="78" y="68"/>
                  </a:moveTo>
                  <a:lnTo>
                    <a:pt x="92" y="68"/>
                  </a:lnTo>
                  <a:lnTo>
                    <a:pt x="92" y="70"/>
                  </a:lnTo>
                  <a:lnTo>
                    <a:pt x="78" y="70"/>
                  </a:lnTo>
                  <a:lnTo>
                    <a:pt x="78" y="68"/>
                  </a:lnTo>
                  <a:close/>
                  <a:moveTo>
                    <a:pt x="44" y="70"/>
                  </a:moveTo>
                  <a:lnTo>
                    <a:pt x="50" y="70"/>
                  </a:lnTo>
                  <a:lnTo>
                    <a:pt x="50" y="72"/>
                  </a:lnTo>
                  <a:lnTo>
                    <a:pt x="44" y="72"/>
                  </a:lnTo>
                  <a:lnTo>
                    <a:pt x="44" y="70"/>
                  </a:lnTo>
                  <a:close/>
                  <a:moveTo>
                    <a:pt x="78" y="70"/>
                  </a:moveTo>
                  <a:lnTo>
                    <a:pt x="92" y="70"/>
                  </a:lnTo>
                  <a:lnTo>
                    <a:pt x="92" y="72"/>
                  </a:lnTo>
                  <a:lnTo>
                    <a:pt x="78" y="72"/>
                  </a:lnTo>
                  <a:lnTo>
                    <a:pt x="78" y="70"/>
                  </a:lnTo>
                  <a:close/>
                  <a:moveTo>
                    <a:pt x="42" y="72"/>
                  </a:moveTo>
                  <a:lnTo>
                    <a:pt x="48" y="72"/>
                  </a:lnTo>
                  <a:lnTo>
                    <a:pt x="48" y="74"/>
                  </a:lnTo>
                  <a:lnTo>
                    <a:pt x="42" y="74"/>
                  </a:lnTo>
                  <a:lnTo>
                    <a:pt x="42" y="72"/>
                  </a:lnTo>
                  <a:close/>
                  <a:moveTo>
                    <a:pt x="78" y="72"/>
                  </a:moveTo>
                  <a:lnTo>
                    <a:pt x="92" y="72"/>
                  </a:lnTo>
                  <a:lnTo>
                    <a:pt x="92" y="74"/>
                  </a:lnTo>
                  <a:lnTo>
                    <a:pt x="78" y="74"/>
                  </a:lnTo>
                  <a:lnTo>
                    <a:pt x="78" y="72"/>
                  </a:lnTo>
                  <a:close/>
                  <a:moveTo>
                    <a:pt x="42" y="74"/>
                  </a:moveTo>
                  <a:lnTo>
                    <a:pt x="92" y="74"/>
                  </a:lnTo>
                  <a:lnTo>
                    <a:pt x="92" y="76"/>
                  </a:lnTo>
                  <a:lnTo>
                    <a:pt x="42" y="76"/>
                  </a:lnTo>
                  <a:lnTo>
                    <a:pt x="42" y="74"/>
                  </a:lnTo>
                  <a:close/>
                  <a:moveTo>
                    <a:pt x="40" y="76"/>
                  </a:moveTo>
                  <a:lnTo>
                    <a:pt x="92" y="76"/>
                  </a:lnTo>
                  <a:lnTo>
                    <a:pt x="92" y="78"/>
                  </a:lnTo>
                  <a:lnTo>
                    <a:pt x="40" y="78"/>
                  </a:lnTo>
                  <a:lnTo>
                    <a:pt x="40" y="76"/>
                  </a:lnTo>
                  <a:close/>
                  <a:moveTo>
                    <a:pt x="38" y="78"/>
                  </a:moveTo>
                  <a:lnTo>
                    <a:pt x="90" y="78"/>
                  </a:lnTo>
                  <a:lnTo>
                    <a:pt x="90" y="80"/>
                  </a:lnTo>
                  <a:lnTo>
                    <a:pt x="38" y="80"/>
                  </a:lnTo>
                  <a:lnTo>
                    <a:pt x="38" y="78"/>
                  </a:lnTo>
                  <a:close/>
                  <a:moveTo>
                    <a:pt x="38" y="80"/>
                  </a:moveTo>
                  <a:lnTo>
                    <a:pt x="42" y="80"/>
                  </a:lnTo>
                  <a:lnTo>
                    <a:pt x="42" y="82"/>
                  </a:lnTo>
                  <a:lnTo>
                    <a:pt x="38" y="82"/>
                  </a:lnTo>
                  <a:lnTo>
                    <a:pt x="38" y="80"/>
                  </a:lnTo>
                  <a:close/>
                  <a:moveTo>
                    <a:pt x="76" y="80"/>
                  </a:moveTo>
                  <a:lnTo>
                    <a:pt x="90" y="80"/>
                  </a:lnTo>
                  <a:lnTo>
                    <a:pt x="90" y="82"/>
                  </a:lnTo>
                  <a:lnTo>
                    <a:pt x="76" y="82"/>
                  </a:lnTo>
                  <a:lnTo>
                    <a:pt x="76" y="80"/>
                  </a:lnTo>
                  <a:close/>
                  <a:moveTo>
                    <a:pt x="36" y="82"/>
                  </a:moveTo>
                  <a:lnTo>
                    <a:pt x="42" y="82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6" y="82"/>
                  </a:lnTo>
                  <a:close/>
                  <a:moveTo>
                    <a:pt x="76" y="82"/>
                  </a:moveTo>
                  <a:lnTo>
                    <a:pt x="90" y="82"/>
                  </a:lnTo>
                  <a:lnTo>
                    <a:pt x="90" y="84"/>
                  </a:lnTo>
                  <a:lnTo>
                    <a:pt x="76" y="84"/>
                  </a:lnTo>
                  <a:lnTo>
                    <a:pt x="76" y="82"/>
                  </a:lnTo>
                  <a:close/>
                  <a:moveTo>
                    <a:pt x="34" y="84"/>
                  </a:moveTo>
                  <a:lnTo>
                    <a:pt x="40" y="84"/>
                  </a:lnTo>
                  <a:lnTo>
                    <a:pt x="40" y="86"/>
                  </a:lnTo>
                  <a:lnTo>
                    <a:pt x="34" y="86"/>
                  </a:lnTo>
                  <a:lnTo>
                    <a:pt x="34" y="84"/>
                  </a:lnTo>
                  <a:close/>
                  <a:moveTo>
                    <a:pt x="76" y="84"/>
                  </a:moveTo>
                  <a:lnTo>
                    <a:pt x="90" y="84"/>
                  </a:lnTo>
                  <a:lnTo>
                    <a:pt x="90" y="86"/>
                  </a:lnTo>
                  <a:lnTo>
                    <a:pt x="76" y="86"/>
                  </a:lnTo>
                  <a:lnTo>
                    <a:pt x="76" y="84"/>
                  </a:lnTo>
                  <a:close/>
                  <a:moveTo>
                    <a:pt x="32" y="86"/>
                  </a:moveTo>
                  <a:lnTo>
                    <a:pt x="38" y="86"/>
                  </a:lnTo>
                  <a:lnTo>
                    <a:pt x="38" y="88"/>
                  </a:lnTo>
                  <a:lnTo>
                    <a:pt x="32" y="88"/>
                  </a:lnTo>
                  <a:lnTo>
                    <a:pt x="32" y="86"/>
                  </a:lnTo>
                  <a:close/>
                  <a:moveTo>
                    <a:pt x="76" y="86"/>
                  </a:moveTo>
                  <a:lnTo>
                    <a:pt x="90" y="86"/>
                  </a:lnTo>
                  <a:lnTo>
                    <a:pt x="90" y="88"/>
                  </a:lnTo>
                  <a:lnTo>
                    <a:pt x="76" y="88"/>
                  </a:lnTo>
                  <a:lnTo>
                    <a:pt x="76" y="86"/>
                  </a:lnTo>
                  <a:close/>
                  <a:moveTo>
                    <a:pt x="32" y="88"/>
                  </a:moveTo>
                  <a:lnTo>
                    <a:pt x="36" y="88"/>
                  </a:lnTo>
                  <a:lnTo>
                    <a:pt x="36" y="90"/>
                  </a:lnTo>
                  <a:lnTo>
                    <a:pt x="32" y="90"/>
                  </a:lnTo>
                  <a:lnTo>
                    <a:pt x="32" y="88"/>
                  </a:lnTo>
                  <a:close/>
                  <a:moveTo>
                    <a:pt x="76" y="88"/>
                  </a:moveTo>
                  <a:lnTo>
                    <a:pt x="90" y="88"/>
                  </a:lnTo>
                  <a:lnTo>
                    <a:pt x="90" y="90"/>
                  </a:lnTo>
                  <a:lnTo>
                    <a:pt x="76" y="90"/>
                  </a:lnTo>
                  <a:lnTo>
                    <a:pt x="76" y="88"/>
                  </a:lnTo>
                  <a:close/>
                  <a:moveTo>
                    <a:pt x="30" y="90"/>
                  </a:moveTo>
                  <a:lnTo>
                    <a:pt x="36" y="90"/>
                  </a:lnTo>
                  <a:lnTo>
                    <a:pt x="36" y="92"/>
                  </a:lnTo>
                  <a:lnTo>
                    <a:pt x="30" y="92"/>
                  </a:lnTo>
                  <a:lnTo>
                    <a:pt x="30" y="90"/>
                  </a:lnTo>
                  <a:close/>
                  <a:moveTo>
                    <a:pt x="76" y="90"/>
                  </a:moveTo>
                  <a:lnTo>
                    <a:pt x="90" y="90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76" y="90"/>
                  </a:lnTo>
                  <a:close/>
                  <a:moveTo>
                    <a:pt x="28" y="92"/>
                  </a:moveTo>
                  <a:lnTo>
                    <a:pt x="34" y="92"/>
                  </a:lnTo>
                  <a:lnTo>
                    <a:pt x="34" y="94"/>
                  </a:lnTo>
                  <a:lnTo>
                    <a:pt x="28" y="94"/>
                  </a:lnTo>
                  <a:lnTo>
                    <a:pt x="28" y="92"/>
                  </a:lnTo>
                  <a:close/>
                  <a:moveTo>
                    <a:pt x="76" y="92"/>
                  </a:moveTo>
                  <a:lnTo>
                    <a:pt x="90" y="92"/>
                  </a:lnTo>
                  <a:lnTo>
                    <a:pt x="90" y="94"/>
                  </a:lnTo>
                  <a:lnTo>
                    <a:pt x="76" y="94"/>
                  </a:lnTo>
                  <a:lnTo>
                    <a:pt x="76" y="92"/>
                  </a:lnTo>
                  <a:close/>
                  <a:moveTo>
                    <a:pt x="26" y="94"/>
                  </a:moveTo>
                  <a:lnTo>
                    <a:pt x="32" y="94"/>
                  </a:lnTo>
                  <a:lnTo>
                    <a:pt x="32" y="96"/>
                  </a:lnTo>
                  <a:lnTo>
                    <a:pt x="26" y="96"/>
                  </a:lnTo>
                  <a:lnTo>
                    <a:pt x="26" y="94"/>
                  </a:lnTo>
                  <a:close/>
                  <a:moveTo>
                    <a:pt x="74" y="94"/>
                  </a:moveTo>
                  <a:lnTo>
                    <a:pt x="90" y="94"/>
                  </a:lnTo>
                  <a:lnTo>
                    <a:pt x="90" y="96"/>
                  </a:lnTo>
                  <a:lnTo>
                    <a:pt x="74" y="96"/>
                  </a:lnTo>
                  <a:lnTo>
                    <a:pt x="74" y="94"/>
                  </a:lnTo>
                  <a:close/>
                  <a:moveTo>
                    <a:pt x="26" y="96"/>
                  </a:moveTo>
                  <a:lnTo>
                    <a:pt x="30" y="96"/>
                  </a:lnTo>
                  <a:lnTo>
                    <a:pt x="30" y="98"/>
                  </a:lnTo>
                  <a:lnTo>
                    <a:pt x="26" y="98"/>
                  </a:lnTo>
                  <a:lnTo>
                    <a:pt x="26" y="96"/>
                  </a:lnTo>
                  <a:close/>
                  <a:moveTo>
                    <a:pt x="74" y="96"/>
                  </a:moveTo>
                  <a:lnTo>
                    <a:pt x="88" y="96"/>
                  </a:lnTo>
                  <a:lnTo>
                    <a:pt x="88" y="98"/>
                  </a:lnTo>
                  <a:lnTo>
                    <a:pt x="74" y="98"/>
                  </a:lnTo>
                  <a:lnTo>
                    <a:pt x="74" y="96"/>
                  </a:lnTo>
                  <a:close/>
                  <a:moveTo>
                    <a:pt x="24" y="98"/>
                  </a:moveTo>
                  <a:lnTo>
                    <a:pt x="30" y="98"/>
                  </a:lnTo>
                  <a:lnTo>
                    <a:pt x="30" y="100"/>
                  </a:lnTo>
                  <a:lnTo>
                    <a:pt x="24" y="100"/>
                  </a:lnTo>
                  <a:lnTo>
                    <a:pt x="24" y="98"/>
                  </a:lnTo>
                  <a:close/>
                  <a:moveTo>
                    <a:pt x="74" y="98"/>
                  </a:moveTo>
                  <a:lnTo>
                    <a:pt x="88" y="98"/>
                  </a:lnTo>
                  <a:lnTo>
                    <a:pt x="88" y="100"/>
                  </a:lnTo>
                  <a:lnTo>
                    <a:pt x="74" y="100"/>
                  </a:lnTo>
                  <a:lnTo>
                    <a:pt x="74" y="98"/>
                  </a:lnTo>
                  <a:close/>
                  <a:moveTo>
                    <a:pt x="22" y="100"/>
                  </a:moveTo>
                  <a:lnTo>
                    <a:pt x="28" y="100"/>
                  </a:lnTo>
                  <a:lnTo>
                    <a:pt x="28" y="102"/>
                  </a:lnTo>
                  <a:lnTo>
                    <a:pt x="22" y="102"/>
                  </a:lnTo>
                  <a:lnTo>
                    <a:pt x="22" y="100"/>
                  </a:lnTo>
                  <a:close/>
                  <a:moveTo>
                    <a:pt x="74" y="100"/>
                  </a:moveTo>
                  <a:lnTo>
                    <a:pt x="88" y="100"/>
                  </a:lnTo>
                  <a:lnTo>
                    <a:pt x="88" y="102"/>
                  </a:lnTo>
                  <a:lnTo>
                    <a:pt x="74" y="102"/>
                  </a:lnTo>
                  <a:lnTo>
                    <a:pt x="74" y="100"/>
                  </a:lnTo>
                  <a:close/>
                  <a:moveTo>
                    <a:pt x="20" y="102"/>
                  </a:moveTo>
                  <a:lnTo>
                    <a:pt x="28" y="102"/>
                  </a:lnTo>
                  <a:lnTo>
                    <a:pt x="28" y="104"/>
                  </a:lnTo>
                  <a:lnTo>
                    <a:pt x="20" y="104"/>
                  </a:lnTo>
                  <a:lnTo>
                    <a:pt x="20" y="102"/>
                  </a:lnTo>
                  <a:close/>
                  <a:moveTo>
                    <a:pt x="74" y="102"/>
                  </a:moveTo>
                  <a:lnTo>
                    <a:pt x="88" y="102"/>
                  </a:lnTo>
                  <a:lnTo>
                    <a:pt x="88" y="104"/>
                  </a:lnTo>
                  <a:lnTo>
                    <a:pt x="74" y="104"/>
                  </a:lnTo>
                  <a:lnTo>
                    <a:pt x="74" y="102"/>
                  </a:lnTo>
                  <a:close/>
                  <a:moveTo>
                    <a:pt x="18" y="104"/>
                  </a:moveTo>
                  <a:lnTo>
                    <a:pt x="26" y="104"/>
                  </a:lnTo>
                  <a:lnTo>
                    <a:pt x="26" y="106"/>
                  </a:lnTo>
                  <a:lnTo>
                    <a:pt x="18" y="106"/>
                  </a:lnTo>
                  <a:lnTo>
                    <a:pt x="18" y="104"/>
                  </a:lnTo>
                  <a:close/>
                  <a:moveTo>
                    <a:pt x="74" y="104"/>
                  </a:moveTo>
                  <a:lnTo>
                    <a:pt x="88" y="104"/>
                  </a:lnTo>
                  <a:lnTo>
                    <a:pt x="88" y="106"/>
                  </a:lnTo>
                  <a:lnTo>
                    <a:pt x="74" y="106"/>
                  </a:lnTo>
                  <a:lnTo>
                    <a:pt x="74" y="104"/>
                  </a:lnTo>
                  <a:close/>
                  <a:moveTo>
                    <a:pt x="16" y="106"/>
                  </a:moveTo>
                  <a:lnTo>
                    <a:pt x="24" y="106"/>
                  </a:lnTo>
                  <a:lnTo>
                    <a:pt x="24" y="108"/>
                  </a:lnTo>
                  <a:lnTo>
                    <a:pt x="16" y="108"/>
                  </a:lnTo>
                  <a:lnTo>
                    <a:pt x="16" y="106"/>
                  </a:lnTo>
                  <a:close/>
                  <a:moveTo>
                    <a:pt x="72" y="106"/>
                  </a:moveTo>
                  <a:lnTo>
                    <a:pt x="88" y="106"/>
                  </a:lnTo>
                  <a:lnTo>
                    <a:pt x="88" y="108"/>
                  </a:lnTo>
                  <a:lnTo>
                    <a:pt x="72" y="108"/>
                  </a:lnTo>
                  <a:lnTo>
                    <a:pt x="72" y="106"/>
                  </a:lnTo>
                  <a:close/>
                  <a:moveTo>
                    <a:pt x="14" y="108"/>
                  </a:moveTo>
                  <a:lnTo>
                    <a:pt x="24" y="108"/>
                  </a:lnTo>
                  <a:lnTo>
                    <a:pt x="24" y="110"/>
                  </a:lnTo>
                  <a:lnTo>
                    <a:pt x="14" y="110"/>
                  </a:lnTo>
                  <a:lnTo>
                    <a:pt x="14" y="108"/>
                  </a:lnTo>
                  <a:close/>
                  <a:moveTo>
                    <a:pt x="72" y="108"/>
                  </a:moveTo>
                  <a:lnTo>
                    <a:pt x="88" y="108"/>
                  </a:lnTo>
                  <a:lnTo>
                    <a:pt x="88" y="110"/>
                  </a:lnTo>
                  <a:lnTo>
                    <a:pt x="72" y="110"/>
                  </a:lnTo>
                  <a:lnTo>
                    <a:pt x="72" y="108"/>
                  </a:lnTo>
                  <a:close/>
                  <a:moveTo>
                    <a:pt x="12" y="110"/>
                  </a:moveTo>
                  <a:lnTo>
                    <a:pt x="26" y="110"/>
                  </a:lnTo>
                  <a:lnTo>
                    <a:pt x="26" y="112"/>
                  </a:lnTo>
                  <a:lnTo>
                    <a:pt x="12" y="112"/>
                  </a:lnTo>
                  <a:lnTo>
                    <a:pt x="12" y="110"/>
                  </a:lnTo>
                  <a:close/>
                  <a:moveTo>
                    <a:pt x="72" y="110"/>
                  </a:moveTo>
                  <a:lnTo>
                    <a:pt x="90" y="110"/>
                  </a:lnTo>
                  <a:lnTo>
                    <a:pt x="90" y="112"/>
                  </a:lnTo>
                  <a:lnTo>
                    <a:pt x="72" y="112"/>
                  </a:lnTo>
                  <a:lnTo>
                    <a:pt x="72" y="110"/>
                  </a:lnTo>
                  <a:close/>
                  <a:moveTo>
                    <a:pt x="10" y="112"/>
                  </a:moveTo>
                  <a:lnTo>
                    <a:pt x="26" y="112"/>
                  </a:lnTo>
                  <a:lnTo>
                    <a:pt x="26" y="114"/>
                  </a:lnTo>
                  <a:lnTo>
                    <a:pt x="10" y="114"/>
                  </a:lnTo>
                  <a:lnTo>
                    <a:pt x="10" y="112"/>
                  </a:lnTo>
                  <a:close/>
                  <a:moveTo>
                    <a:pt x="70" y="112"/>
                  </a:moveTo>
                  <a:lnTo>
                    <a:pt x="92" y="112"/>
                  </a:lnTo>
                  <a:lnTo>
                    <a:pt x="92" y="114"/>
                  </a:lnTo>
                  <a:lnTo>
                    <a:pt x="70" y="114"/>
                  </a:lnTo>
                  <a:lnTo>
                    <a:pt x="70" y="112"/>
                  </a:lnTo>
                  <a:close/>
                  <a:moveTo>
                    <a:pt x="0" y="114"/>
                  </a:moveTo>
                  <a:lnTo>
                    <a:pt x="34" y="114"/>
                  </a:lnTo>
                  <a:lnTo>
                    <a:pt x="34" y="118"/>
                  </a:lnTo>
                  <a:lnTo>
                    <a:pt x="0" y="118"/>
                  </a:lnTo>
                  <a:lnTo>
                    <a:pt x="0" y="114"/>
                  </a:lnTo>
                  <a:close/>
                  <a:moveTo>
                    <a:pt x="58" y="114"/>
                  </a:moveTo>
                  <a:lnTo>
                    <a:pt x="104" y="114"/>
                  </a:lnTo>
                  <a:lnTo>
                    <a:pt x="104" y="118"/>
                  </a:lnTo>
                  <a:lnTo>
                    <a:pt x="58" y="118"/>
                  </a:lnTo>
                  <a:lnTo>
                    <a:pt x="58" y="114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09" name="Freeform 29"/>
            <p:cNvSpPr>
              <a:spLocks/>
            </p:cNvSpPr>
            <p:nvPr/>
          </p:nvSpPr>
          <p:spPr bwMode="auto">
            <a:xfrm>
              <a:off x="1172" y="522"/>
              <a:ext cx="94" cy="103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02" y="36"/>
                </a:cxn>
                <a:cxn ang="0">
                  <a:pos x="98" y="36"/>
                </a:cxn>
                <a:cxn ang="0">
                  <a:pos x="98" y="28"/>
                </a:cxn>
                <a:cxn ang="0">
                  <a:pos x="98" y="22"/>
                </a:cxn>
                <a:cxn ang="0">
                  <a:pos x="96" y="18"/>
                </a:cxn>
                <a:cxn ang="0">
                  <a:pos x="94" y="14"/>
                </a:cxn>
                <a:cxn ang="0">
                  <a:pos x="92" y="10"/>
                </a:cxn>
                <a:cxn ang="0">
                  <a:pos x="88" y="8"/>
                </a:cxn>
                <a:cxn ang="0">
                  <a:pos x="84" y="6"/>
                </a:cxn>
                <a:cxn ang="0">
                  <a:pos x="78" y="6"/>
                </a:cxn>
                <a:cxn ang="0">
                  <a:pos x="74" y="4"/>
                </a:cxn>
                <a:cxn ang="0">
                  <a:pos x="64" y="6"/>
                </a:cxn>
                <a:cxn ang="0">
                  <a:pos x="54" y="8"/>
                </a:cxn>
                <a:cxn ang="0">
                  <a:pos x="46" y="14"/>
                </a:cxn>
                <a:cxn ang="0">
                  <a:pos x="38" y="22"/>
                </a:cxn>
                <a:cxn ang="0">
                  <a:pos x="30" y="32"/>
                </a:cxn>
                <a:cxn ang="0">
                  <a:pos x="24" y="44"/>
                </a:cxn>
                <a:cxn ang="0">
                  <a:pos x="18" y="60"/>
                </a:cxn>
                <a:cxn ang="0">
                  <a:pos x="18" y="76"/>
                </a:cxn>
                <a:cxn ang="0">
                  <a:pos x="18" y="88"/>
                </a:cxn>
                <a:cxn ang="0">
                  <a:pos x="22" y="96"/>
                </a:cxn>
                <a:cxn ang="0">
                  <a:pos x="26" y="104"/>
                </a:cxn>
                <a:cxn ang="0">
                  <a:pos x="34" y="110"/>
                </a:cxn>
                <a:cxn ang="0">
                  <a:pos x="42" y="114"/>
                </a:cxn>
                <a:cxn ang="0">
                  <a:pos x="52" y="114"/>
                </a:cxn>
                <a:cxn ang="0">
                  <a:pos x="64" y="114"/>
                </a:cxn>
                <a:cxn ang="0">
                  <a:pos x="74" y="110"/>
                </a:cxn>
                <a:cxn ang="0">
                  <a:pos x="82" y="104"/>
                </a:cxn>
                <a:cxn ang="0">
                  <a:pos x="90" y="94"/>
                </a:cxn>
                <a:cxn ang="0">
                  <a:pos x="94" y="94"/>
                </a:cxn>
                <a:cxn ang="0">
                  <a:pos x="88" y="102"/>
                </a:cxn>
                <a:cxn ang="0">
                  <a:pos x="82" y="108"/>
                </a:cxn>
                <a:cxn ang="0">
                  <a:pos x="74" y="114"/>
                </a:cxn>
                <a:cxn ang="0">
                  <a:pos x="66" y="118"/>
                </a:cxn>
                <a:cxn ang="0">
                  <a:pos x="58" y="120"/>
                </a:cxn>
                <a:cxn ang="0">
                  <a:pos x="48" y="120"/>
                </a:cxn>
                <a:cxn ang="0">
                  <a:pos x="38" y="120"/>
                </a:cxn>
                <a:cxn ang="0">
                  <a:pos x="30" y="118"/>
                </a:cxn>
                <a:cxn ang="0">
                  <a:pos x="22" y="114"/>
                </a:cxn>
                <a:cxn ang="0">
                  <a:pos x="16" y="110"/>
                </a:cxn>
                <a:cxn ang="0">
                  <a:pos x="10" y="104"/>
                </a:cxn>
                <a:cxn ang="0">
                  <a:pos x="6" y="98"/>
                </a:cxn>
                <a:cxn ang="0">
                  <a:pos x="2" y="86"/>
                </a:cxn>
                <a:cxn ang="0">
                  <a:pos x="0" y="74"/>
                </a:cxn>
                <a:cxn ang="0">
                  <a:pos x="4" y="56"/>
                </a:cxn>
                <a:cxn ang="0">
                  <a:pos x="10" y="38"/>
                </a:cxn>
                <a:cxn ang="0">
                  <a:pos x="18" y="28"/>
                </a:cxn>
                <a:cxn ang="0">
                  <a:pos x="28" y="18"/>
                </a:cxn>
                <a:cxn ang="0">
                  <a:pos x="38" y="12"/>
                </a:cxn>
                <a:cxn ang="0">
                  <a:pos x="56" y="4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92" y="4"/>
                </a:cxn>
                <a:cxn ang="0">
                  <a:pos x="96" y="6"/>
                </a:cxn>
                <a:cxn ang="0">
                  <a:pos x="98" y="6"/>
                </a:cxn>
                <a:cxn ang="0">
                  <a:pos x="100" y="6"/>
                </a:cxn>
                <a:cxn ang="0">
                  <a:pos x="102" y="6"/>
                </a:cxn>
                <a:cxn ang="0">
                  <a:pos x="104" y="4"/>
                </a:cxn>
                <a:cxn ang="0">
                  <a:pos x="108" y="0"/>
                </a:cxn>
                <a:cxn ang="0">
                  <a:pos x="110" y="0"/>
                </a:cxn>
              </a:cxnLst>
              <a:rect l="0" t="0" r="r" b="b"/>
              <a:pathLst>
                <a:path w="110" h="120">
                  <a:moveTo>
                    <a:pt x="110" y="0"/>
                  </a:moveTo>
                  <a:lnTo>
                    <a:pt x="102" y="36"/>
                  </a:lnTo>
                  <a:lnTo>
                    <a:pt x="98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92" y="10"/>
                  </a:lnTo>
                  <a:lnTo>
                    <a:pt x="88" y="8"/>
                  </a:lnTo>
                  <a:lnTo>
                    <a:pt x="84" y="6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64" y="6"/>
                  </a:lnTo>
                  <a:lnTo>
                    <a:pt x="54" y="8"/>
                  </a:lnTo>
                  <a:lnTo>
                    <a:pt x="46" y="14"/>
                  </a:lnTo>
                  <a:lnTo>
                    <a:pt x="38" y="22"/>
                  </a:lnTo>
                  <a:lnTo>
                    <a:pt x="30" y="32"/>
                  </a:lnTo>
                  <a:lnTo>
                    <a:pt x="24" y="44"/>
                  </a:lnTo>
                  <a:lnTo>
                    <a:pt x="18" y="60"/>
                  </a:lnTo>
                  <a:lnTo>
                    <a:pt x="18" y="76"/>
                  </a:lnTo>
                  <a:lnTo>
                    <a:pt x="18" y="88"/>
                  </a:lnTo>
                  <a:lnTo>
                    <a:pt x="22" y="96"/>
                  </a:lnTo>
                  <a:lnTo>
                    <a:pt x="26" y="104"/>
                  </a:lnTo>
                  <a:lnTo>
                    <a:pt x="34" y="110"/>
                  </a:lnTo>
                  <a:lnTo>
                    <a:pt x="42" y="114"/>
                  </a:lnTo>
                  <a:lnTo>
                    <a:pt x="52" y="114"/>
                  </a:lnTo>
                  <a:lnTo>
                    <a:pt x="64" y="114"/>
                  </a:lnTo>
                  <a:lnTo>
                    <a:pt x="74" y="110"/>
                  </a:lnTo>
                  <a:lnTo>
                    <a:pt x="82" y="104"/>
                  </a:lnTo>
                  <a:lnTo>
                    <a:pt x="90" y="94"/>
                  </a:lnTo>
                  <a:lnTo>
                    <a:pt x="94" y="94"/>
                  </a:lnTo>
                  <a:lnTo>
                    <a:pt x="88" y="102"/>
                  </a:lnTo>
                  <a:lnTo>
                    <a:pt x="82" y="108"/>
                  </a:lnTo>
                  <a:lnTo>
                    <a:pt x="74" y="114"/>
                  </a:lnTo>
                  <a:lnTo>
                    <a:pt x="66" y="118"/>
                  </a:lnTo>
                  <a:lnTo>
                    <a:pt x="58" y="120"/>
                  </a:lnTo>
                  <a:lnTo>
                    <a:pt x="48" y="120"/>
                  </a:lnTo>
                  <a:lnTo>
                    <a:pt x="38" y="120"/>
                  </a:lnTo>
                  <a:lnTo>
                    <a:pt x="30" y="118"/>
                  </a:lnTo>
                  <a:lnTo>
                    <a:pt x="22" y="114"/>
                  </a:lnTo>
                  <a:lnTo>
                    <a:pt x="16" y="110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2" y="86"/>
                  </a:lnTo>
                  <a:lnTo>
                    <a:pt x="0" y="74"/>
                  </a:lnTo>
                  <a:lnTo>
                    <a:pt x="4" y="56"/>
                  </a:lnTo>
                  <a:lnTo>
                    <a:pt x="10" y="38"/>
                  </a:lnTo>
                  <a:lnTo>
                    <a:pt x="18" y="28"/>
                  </a:lnTo>
                  <a:lnTo>
                    <a:pt x="28" y="18"/>
                  </a:lnTo>
                  <a:lnTo>
                    <a:pt x="38" y="12"/>
                  </a:lnTo>
                  <a:lnTo>
                    <a:pt x="56" y="4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92" y="4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4" y="4"/>
                  </a:lnTo>
                  <a:lnTo>
                    <a:pt x="108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0" name="Freeform 30"/>
            <p:cNvSpPr>
              <a:spLocks noEditPoints="1"/>
            </p:cNvSpPr>
            <p:nvPr/>
          </p:nvSpPr>
          <p:spPr bwMode="auto">
            <a:xfrm>
              <a:off x="1934" y="956"/>
              <a:ext cx="106" cy="10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86" y="2"/>
                </a:cxn>
                <a:cxn ang="0">
                  <a:pos x="108" y="10"/>
                </a:cxn>
                <a:cxn ang="0">
                  <a:pos x="118" y="24"/>
                </a:cxn>
                <a:cxn ang="0">
                  <a:pos x="124" y="40"/>
                </a:cxn>
                <a:cxn ang="0">
                  <a:pos x="124" y="58"/>
                </a:cxn>
                <a:cxn ang="0">
                  <a:pos x="116" y="80"/>
                </a:cxn>
                <a:cxn ang="0">
                  <a:pos x="106" y="94"/>
                </a:cxn>
                <a:cxn ang="0">
                  <a:pos x="88" y="108"/>
                </a:cxn>
                <a:cxn ang="0">
                  <a:pos x="68" y="114"/>
                </a:cxn>
                <a:cxn ang="0">
                  <a:pos x="48" y="116"/>
                </a:cxn>
                <a:cxn ang="0">
                  <a:pos x="2" y="112"/>
                </a:cxn>
                <a:cxn ang="0">
                  <a:pos x="10" y="112"/>
                </a:cxn>
                <a:cxn ang="0">
                  <a:pos x="16" y="108"/>
                </a:cxn>
                <a:cxn ang="0">
                  <a:pos x="22" y="94"/>
                </a:cxn>
                <a:cxn ang="0">
                  <a:pos x="42" y="16"/>
                </a:cxn>
                <a:cxn ang="0">
                  <a:pos x="42" y="8"/>
                </a:cxn>
                <a:cxn ang="0">
                  <a:pos x="38" y="4"/>
                </a:cxn>
                <a:cxn ang="0">
                  <a:pos x="30" y="4"/>
                </a:cxn>
                <a:cxn ang="0">
                  <a:pos x="36" y="96"/>
                </a:cxn>
                <a:cxn ang="0">
                  <a:pos x="34" y="104"/>
                </a:cxn>
                <a:cxn ang="0">
                  <a:pos x="34" y="108"/>
                </a:cxn>
                <a:cxn ang="0">
                  <a:pos x="34" y="110"/>
                </a:cxn>
                <a:cxn ang="0">
                  <a:pos x="40" y="110"/>
                </a:cxn>
                <a:cxn ang="0">
                  <a:pos x="56" y="110"/>
                </a:cxn>
                <a:cxn ang="0">
                  <a:pos x="78" y="104"/>
                </a:cxn>
                <a:cxn ang="0">
                  <a:pos x="92" y="94"/>
                </a:cxn>
                <a:cxn ang="0">
                  <a:pos x="102" y="78"/>
                </a:cxn>
                <a:cxn ang="0">
                  <a:pos x="108" y="58"/>
                </a:cxn>
                <a:cxn ang="0">
                  <a:pos x="108" y="36"/>
                </a:cxn>
                <a:cxn ang="0">
                  <a:pos x="102" y="22"/>
                </a:cxn>
                <a:cxn ang="0">
                  <a:pos x="94" y="12"/>
                </a:cxn>
                <a:cxn ang="0">
                  <a:pos x="80" y="6"/>
                </a:cxn>
                <a:cxn ang="0">
                  <a:pos x="66" y="6"/>
                </a:cxn>
              </a:cxnLst>
              <a:rect l="0" t="0" r="r" b="b"/>
              <a:pathLst>
                <a:path w="124" h="116">
                  <a:moveTo>
                    <a:pt x="30" y="4"/>
                  </a:moveTo>
                  <a:lnTo>
                    <a:pt x="32" y="0"/>
                  </a:lnTo>
                  <a:lnTo>
                    <a:pt x="68" y="0"/>
                  </a:lnTo>
                  <a:lnTo>
                    <a:pt x="86" y="2"/>
                  </a:lnTo>
                  <a:lnTo>
                    <a:pt x="100" y="6"/>
                  </a:lnTo>
                  <a:lnTo>
                    <a:pt x="108" y="10"/>
                  </a:lnTo>
                  <a:lnTo>
                    <a:pt x="114" y="16"/>
                  </a:lnTo>
                  <a:lnTo>
                    <a:pt x="118" y="24"/>
                  </a:lnTo>
                  <a:lnTo>
                    <a:pt x="122" y="30"/>
                  </a:lnTo>
                  <a:lnTo>
                    <a:pt x="124" y="40"/>
                  </a:lnTo>
                  <a:lnTo>
                    <a:pt x="124" y="48"/>
                  </a:lnTo>
                  <a:lnTo>
                    <a:pt x="124" y="58"/>
                  </a:lnTo>
                  <a:lnTo>
                    <a:pt x="120" y="70"/>
                  </a:lnTo>
                  <a:lnTo>
                    <a:pt x="116" y="80"/>
                  </a:lnTo>
                  <a:lnTo>
                    <a:pt x="112" y="86"/>
                  </a:lnTo>
                  <a:lnTo>
                    <a:pt x="106" y="94"/>
                  </a:lnTo>
                  <a:lnTo>
                    <a:pt x="98" y="100"/>
                  </a:lnTo>
                  <a:lnTo>
                    <a:pt x="88" y="108"/>
                  </a:lnTo>
                  <a:lnTo>
                    <a:pt x="76" y="112"/>
                  </a:lnTo>
                  <a:lnTo>
                    <a:pt x="68" y="114"/>
                  </a:lnTo>
                  <a:lnTo>
                    <a:pt x="58" y="116"/>
                  </a:lnTo>
                  <a:lnTo>
                    <a:pt x="48" y="116"/>
                  </a:lnTo>
                  <a:lnTo>
                    <a:pt x="0" y="116"/>
                  </a:lnTo>
                  <a:lnTo>
                    <a:pt x="2" y="112"/>
                  </a:lnTo>
                  <a:lnTo>
                    <a:pt x="8" y="112"/>
                  </a:lnTo>
                  <a:lnTo>
                    <a:pt x="10" y="112"/>
                  </a:lnTo>
                  <a:lnTo>
                    <a:pt x="14" y="110"/>
                  </a:lnTo>
                  <a:lnTo>
                    <a:pt x="16" y="108"/>
                  </a:lnTo>
                  <a:lnTo>
                    <a:pt x="18" y="102"/>
                  </a:lnTo>
                  <a:lnTo>
                    <a:pt x="22" y="94"/>
                  </a:lnTo>
                  <a:lnTo>
                    <a:pt x="40" y="24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0" y="4"/>
                  </a:lnTo>
                  <a:close/>
                  <a:moveTo>
                    <a:pt x="60" y="6"/>
                  </a:moveTo>
                  <a:lnTo>
                    <a:pt x="36" y="96"/>
                  </a:lnTo>
                  <a:lnTo>
                    <a:pt x="34" y="100"/>
                  </a:lnTo>
                  <a:lnTo>
                    <a:pt x="34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6" y="110"/>
                  </a:lnTo>
                  <a:lnTo>
                    <a:pt x="40" y="110"/>
                  </a:lnTo>
                  <a:lnTo>
                    <a:pt x="44" y="110"/>
                  </a:lnTo>
                  <a:lnTo>
                    <a:pt x="56" y="110"/>
                  </a:lnTo>
                  <a:lnTo>
                    <a:pt x="68" y="108"/>
                  </a:lnTo>
                  <a:lnTo>
                    <a:pt x="78" y="104"/>
                  </a:lnTo>
                  <a:lnTo>
                    <a:pt x="86" y="100"/>
                  </a:lnTo>
                  <a:lnTo>
                    <a:pt x="92" y="94"/>
                  </a:lnTo>
                  <a:lnTo>
                    <a:pt x="98" y="86"/>
                  </a:lnTo>
                  <a:lnTo>
                    <a:pt x="102" y="78"/>
                  </a:lnTo>
                  <a:lnTo>
                    <a:pt x="106" y="68"/>
                  </a:lnTo>
                  <a:lnTo>
                    <a:pt x="108" y="58"/>
                  </a:lnTo>
                  <a:lnTo>
                    <a:pt x="108" y="4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2" y="22"/>
                  </a:lnTo>
                  <a:lnTo>
                    <a:pt x="98" y="16"/>
                  </a:lnTo>
                  <a:lnTo>
                    <a:pt x="94" y="12"/>
                  </a:lnTo>
                  <a:lnTo>
                    <a:pt x="88" y="8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1" name="Freeform 31"/>
            <p:cNvSpPr>
              <a:spLocks noEditPoints="1"/>
            </p:cNvSpPr>
            <p:nvPr/>
          </p:nvSpPr>
          <p:spPr bwMode="auto">
            <a:xfrm>
              <a:off x="2151" y="1638"/>
              <a:ext cx="90" cy="1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0" y="2"/>
                </a:cxn>
                <a:cxn ang="0">
                  <a:pos x="96" y="8"/>
                </a:cxn>
                <a:cxn ang="0">
                  <a:pos x="104" y="18"/>
                </a:cxn>
                <a:cxn ang="0">
                  <a:pos x="104" y="32"/>
                </a:cxn>
                <a:cxn ang="0">
                  <a:pos x="98" y="44"/>
                </a:cxn>
                <a:cxn ang="0">
                  <a:pos x="84" y="52"/>
                </a:cxn>
                <a:cxn ang="0">
                  <a:pos x="80" y="58"/>
                </a:cxn>
                <a:cxn ang="0">
                  <a:pos x="90" y="66"/>
                </a:cxn>
                <a:cxn ang="0">
                  <a:pos x="96" y="80"/>
                </a:cxn>
                <a:cxn ang="0">
                  <a:pos x="90" y="96"/>
                </a:cxn>
                <a:cxn ang="0">
                  <a:pos x="80" y="108"/>
                </a:cxn>
                <a:cxn ang="0">
                  <a:pos x="64" y="114"/>
                </a:cxn>
                <a:cxn ang="0">
                  <a:pos x="50" y="116"/>
                </a:cxn>
                <a:cxn ang="0">
                  <a:pos x="0" y="116"/>
                </a:cxn>
                <a:cxn ang="0">
                  <a:pos x="6" y="112"/>
                </a:cxn>
                <a:cxn ang="0">
                  <a:pos x="12" y="110"/>
                </a:cxn>
                <a:cxn ang="0">
                  <a:pos x="16" y="104"/>
                </a:cxn>
                <a:cxn ang="0">
                  <a:pos x="20" y="94"/>
                </a:cxn>
                <a:cxn ang="0">
                  <a:pos x="40" y="16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30" y="4"/>
                </a:cxn>
                <a:cxn ang="0">
                  <a:pos x="46" y="52"/>
                </a:cxn>
                <a:cxn ang="0">
                  <a:pos x="54" y="52"/>
                </a:cxn>
                <a:cxn ang="0">
                  <a:pos x="72" y="50"/>
                </a:cxn>
                <a:cxn ang="0">
                  <a:pos x="84" y="40"/>
                </a:cxn>
                <a:cxn ang="0">
                  <a:pos x="88" y="26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66" y="6"/>
                </a:cxn>
                <a:cxn ang="0">
                  <a:pos x="58" y="8"/>
                </a:cxn>
                <a:cxn ang="0">
                  <a:pos x="30" y="110"/>
                </a:cxn>
                <a:cxn ang="0">
                  <a:pos x="44" y="110"/>
                </a:cxn>
                <a:cxn ang="0">
                  <a:pos x="62" y="106"/>
                </a:cxn>
                <a:cxn ang="0">
                  <a:pos x="74" y="96"/>
                </a:cxn>
                <a:cxn ang="0">
                  <a:pos x="80" y="80"/>
                </a:cxn>
                <a:cxn ang="0">
                  <a:pos x="76" y="68"/>
                </a:cxn>
                <a:cxn ang="0">
                  <a:pos x="68" y="60"/>
                </a:cxn>
                <a:cxn ang="0">
                  <a:pos x="52" y="56"/>
                </a:cxn>
                <a:cxn ang="0">
                  <a:pos x="44" y="56"/>
                </a:cxn>
              </a:cxnLst>
              <a:rect l="0" t="0" r="r" b="b"/>
              <a:pathLst>
                <a:path w="104" h="116">
                  <a:moveTo>
                    <a:pt x="28" y="4"/>
                  </a:moveTo>
                  <a:lnTo>
                    <a:pt x="28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8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2" y="38"/>
                  </a:lnTo>
                  <a:lnTo>
                    <a:pt x="98" y="44"/>
                  </a:lnTo>
                  <a:lnTo>
                    <a:pt x="92" y="48"/>
                  </a:lnTo>
                  <a:lnTo>
                    <a:pt x="84" y="52"/>
                  </a:lnTo>
                  <a:lnTo>
                    <a:pt x="72" y="54"/>
                  </a:lnTo>
                  <a:lnTo>
                    <a:pt x="80" y="58"/>
                  </a:lnTo>
                  <a:lnTo>
                    <a:pt x="86" y="62"/>
                  </a:lnTo>
                  <a:lnTo>
                    <a:pt x="90" y="66"/>
                  </a:lnTo>
                  <a:lnTo>
                    <a:pt x="94" y="72"/>
                  </a:lnTo>
                  <a:lnTo>
                    <a:pt x="96" y="80"/>
                  </a:lnTo>
                  <a:lnTo>
                    <a:pt x="94" y="88"/>
                  </a:lnTo>
                  <a:lnTo>
                    <a:pt x="90" y="96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2"/>
                  </a:lnTo>
                  <a:lnTo>
                    <a:pt x="64" y="114"/>
                  </a:lnTo>
                  <a:lnTo>
                    <a:pt x="58" y="116"/>
                  </a:lnTo>
                  <a:lnTo>
                    <a:pt x="50" y="116"/>
                  </a:lnTo>
                  <a:lnTo>
                    <a:pt x="42" y="116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6" y="112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16" y="104"/>
                  </a:lnTo>
                  <a:lnTo>
                    <a:pt x="18" y="100"/>
                  </a:lnTo>
                  <a:lnTo>
                    <a:pt x="20" y="9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4"/>
                  </a:lnTo>
                  <a:close/>
                  <a:moveTo>
                    <a:pt x="46" y="52"/>
                  </a:moveTo>
                  <a:lnTo>
                    <a:pt x="50" y="52"/>
                  </a:lnTo>
                  <a:lnTo>
                    <a:pt x="54" y="52"/>
                  </a:lnTo>
                  <a:lnTo>
                    <a:pt x="64" y="52"/>
                  </a:lnTo>
                  <a:lnTo>
                    <a:pt x="72" y="50"/>
                  </a:lnTo>
                  <a:lnTo>
                    <a:pt x="80" y="46"/>
                  </a:lnTo>
                  <a:lnTo>
                    <a:pt x="84" y="40"/>
                  </a:lnTo>
                  <a:lnTo>
                    <a:pt x="88" y="32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6" y="16"/>
                  </a:lnTo>
                  <a:lnTo>
                    <a:pt x="82" y="12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66" y="6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46" y="52"/>
                  </a:lnTo>
                  <a:close/>
                  <a:moveTo>
                    <a:pt x="30" y="110"/>
                  </a:moveTo>
                  <a:lnTo>
                    <a:pt x="38" y="110"/>
                  </a:lnTo>
                  <a:lnTo>
                    <a:pt x="44" y="110"/>
                  </a:lnTo>
                  <a:lnTo>
                    <a:pt x="54" y="110"/>
                  </a:lnTo>
                  <a:lnTo>
                    <a:pt x="62" y="106"/>
                  </a:lnTo>
                  <a:lnTo>
                    <a:pt x="68" y="102"/>
                  </a:lnTo>
                  <a:lnTo>
                    <a:pt x="74" y="96"/>
                  </a:lnTo>
                  <a:lnTo>
                    <a:pt x="78" y="88"/>
                  </a:lnTo>
                  <a:lnTo>
                    <a:pt x="80" y="80"/>
                  </a:lnTo>
                  <a:lnTo>
                    <a:pt x="78" y="72"/>
                  </a:lnTo>
                  <a:lnTo>
                    <a:pt x="76" y="68"/>
                  </a:lnTo>
                  <a:lnTo>
                    <a:pt x="74" y="62"/>
                  </a:lnTo>
                  <a:lnTo>
                    <a:pt x="68" y="60"/>
                  </a:lnTo>
                  <a:lnTo>
                    <a:pt x="60" y="58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30" y="11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2" name="Freeform 32"/>
            <p:cNvSpPr>
              <a:spLocks noEditPoints="1"/>
            </p:cNvSpPr>
            <p:nvPr/>
          </p:nvSpPr>
          <p:spPr bwMode="auto">
            <a:xfrm>
              <a:off x="3874" y="1637"/>
              <a:ext cx="89" cy="101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90" y="96"/>
                </a:cxn>
                <a:cxn ang="0">
                  <a:pos x="88" y="102"/>
                </a:cxn>
                <a:cxn ang="0">
                  <a:pos x="88" y="104"/>
                </a:cxn>
                <a:cxn ang="0">
                  <a:pos x="88" y="108"/>
                </a:cxn>
                <a:cxn ang="0">
                  <a:pos x="90" y="110"/>
                </a:cxn>
                <a:cxn ang="0">
                  <a:pos x="92" y="112"/>
                </a:cxn>
                <a:cxn ang="0">
                  <a:pos x="94" y="114"/>
                </a:cxn>
                <a:cxn ang="0">
                  <a:pos x="98" y="114"/>
                </a:cxn>
                <a:cxn ang="0">
                  <a:pos x="104" y="114"/>
                </a:cxn>
                <a:cxn ang="0">
                  <a:pos x="102" y="118"/>
                </a:cxn>
                <a:cxn ang="0">
                  <a:pos x="58" y="118"/>
                </a:cxn>
                <a:cxn ang="0">
                  <a:pos x="58" y="114"/>
                </a:cxn>
                <a:cxn ang="0">
                  <a:pos x="60" y="114"/>
                </a:cxn>
                <a:cxn ang="0">
                  <a:pos x="66" y="114"/>
                </a:cxn>
                <a:cxn ang="0">
                  <a:pos x="70" y="112"/>
                </a:cxn>
                <a:cxn ang="0">
                  <a:pos x="72" y="110"/>
                </a:cxn>
                <a:cxn ang="0">
                  <a:pos x="72" y="106"/>
                </a:cxn>
                <a:cxn ang="0">
                  <a:pos x="74" y="102"/>
                </a:cxn>
                <a:cxn ang="0">
                  <a:pos x="74" y="94"/>
                </a:cxn>
                <a:cxn ang="0">
                  <a:pos x="76" y="80"/>
                </a:cxn>
                <a:cxn ang="0">
                  <a:pos x="42" y="80"/>
                </a:cxn>
                <a:cxn ang="0">
                  <a:pos x="30" y="96"/>
                </a:cxn>
                <a:cxn ang="0">
                  <a:pos x="28" y="100"/>
                </a:cxn>
                <a:cxn ang="0">
                  <a:pos x="26" y="104"/>
                </a:cxn>
                <a:cxn ang="0">
                  <a:pos x="24" y="106"/>
                </a:cxn>
                <a:cxn ang="0">
                  <a:pos x="24" y="108"/>
                </a:cxn>
                <a:cxn ang="0">
                  <a:pos x="26" y="110"/>
                </a:cxn>
                <a:cxn ang="0">
                  <a:pos x="26" y="112"/>
                </a:cxn>
                <a:cxn ang="0">
                  <a:pos x="30" y="114"/>
                </a:cxn>
                <a:cxn ang="0">
                  <a:pos x="34" y="114"/>
                </a:cxn>
                <a:cxn ang="0">
                  <a:pos x="34" y="118"/>
                </a:cxn>
                <a:cxn ang="0">
                  <a:pos x="0" y="118"/>
                </a:cxn>
                <a:cxn ang="0">
                  <a:pos x="0" y="114"/>
                </a:cxn>
                <a:cxn ang="0">
                  <a:pos x="6" y="114"/>
                </a:cxn>
                <a:cxn ang="0">
                  <a:pos x="12" y="110"/>
                </a:cxn>
                <a:cxn ang="0">
                  <a:pos x="14" y="108"/>
                </a:cxn>
                <a:cxn ang="0">
                  <a:pos x="20" y="102"/>
                </a:cxn>
                <a:cxn ang="0">
                  <a:pos x="26" y="94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82" y="28"/>
                </a:cxn>
                <a:cxn ang="0">
                  <a:pos x="46" y="74"/>
                </a:cxn>
                <a:cxn ang="0">
                  <a:pos x="76" y="74"/>
                </a:cxn>
                <a:cxn ang="0">
                  <a:pos x="82" y="28"/>
                </a:cxn>
              </a:cxnLst>
              <a:rect l="0" t="0" r="r" b="b"/>
              <a:pathLst>
                <a:path w="104" h="118">
                  <a:moveTo>
                    <a:pt x="98" y="0"/>
                  </a:moveTo>
                  <a:lnTo>
                    <a:pt x="90" y="96"/>
                  </a:lnTo>
                  <a:lnTo>
                    <a:pt x="88" y="102"/>
                  </a:lnTo>
                  <a:lnTo>
                    <a:pt x="88" y="104"/>
                  </a:lnTo>
                  <a:lnTo>
                    <a:pt x="88" y="108"/>
                  </a:lnTo>
                  <a:lnTo>
                    <a:pt x="90" y="110"/>
                  </a:lnTo>
                  <a:lnTo>
                    <a:pt x="92" y="112"/>
                  </a:lnTo>
                  <a:lnTo>
                    <a:pt x="94" y="114"/>
                  </a:lnTo>
                  <a:lnTo>
                    <a:pt x="98" y="114"/>
                  </a:lnTo>
                  <a:lnTo>
                    <a:pt x="104" y="114"/>
                  </a:lnTo>
                  <a:lnTo>
                    <a:pt x="102" y="118"/>
                  </a:lnTo>
                  <a:lnTo>
                    <a:pt x="58" y="118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6" y="114"/>
                  </a:lnTo>
                  <a:lnTo>
                    <a:pt x="70" y="112"/>
                  </a:lnTo>
                  <a:lnTo>
                    <a:pt x="72" y="110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4"/>
                  </a:lnTo>
                  <a:lnTo>
                    <a:pt x="76" y="80"/>
                  </a:lnTo>
                  <a:lnTo>
                    <a:pt x="42" y="80"/>
                  </a:lnTo>
                  <a:lnTo>
                    <a:pt x="30" y="96"/>
                  </a:lnTo>
                  <a:lnTo>
                    <a:pt x="28" y="100"/>
                  </a:lnTo>
                  <a:lnTo>
                    <a:pt x="26" y="104"/>
                  </a:lnTo>
                  <a:lnTo>
                    <a:pt x="24" y="106"/>
                  </a:lnTo>
                  <a:lnTo>
                    <a:pt x="24" y="108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30" y="114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6" y="114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20" y="102"/>
                  </a:lnTo>
                  <a:lnTo>
                    <a:pt x="26" y="94"/>
                  </a:lnTo>
                  <a:lnTo>
                    <a:pt x="94" y="0"/>
                  </a:lnTo>
                  <a:lnTo>
                    <a:pt x="98" y="0"/>
                  </a:lnTo>
                  <a:close/>
                  <a:moveTo>
                    <a:pt x="82" y="28"/>
                  </a:moveTo>
                  <a:lnTo>
                    <a:pt x="46" y="74"/>
                  </a:lnTo>
                  <a:lnTo>
                    <a:pt x="76" y="74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3" name="Freeform 33"/>
            <p:cNvSpPr>
              <a:spLocks/>
            </p:cNvSpPr>
            <p:nvPr/>
          </p:nvSpPr>
          <p:spPr bwMode="auto">
            <a:xfrm>
              <a:off x="3990" y="1637"/>
              <a:ext cx="19" cy="43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24"/>
                </a:cxn>
                <a:cxn ang="0">
                  <a:pos x="4" y="16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0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4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2" y="24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4" name="Freeform 34"/>
            <p:cNvSpPr>
              <a:spLocks noEditPoints="1"/>
            </p:cNvSpPr>
            <p:nvPr/>
          </p:nvSpPr>
          <p:spPr bwMode="auto">
            <a:xfrm>
              <a:off x="4868" y="833"/>
              <a:ext cx="88" cy="1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0" y="2"/>
                </a:cxn>
                <a:cxn ang="0">
                  <a:pos x="96" y="8"/>
                </a:cxn>
                <a:cxn ang="0">
                  <a:pos x="104" y="18"/>
                </a:cxn>
                <a:cxn ang="0">
                  <a:pos x="104" y="32"/>
                </a:cxn>
                <a:cxn ang="0">
                  <a:pos x="98" y="44"/>
                </a:cxn>
                <a:cxn ang="0">
                  <a:pos x="84" y="52"/>
                </a:cxn>
                <a:cxn ang="0">
                  <a:pos x="80" y="58"/>
                </a:cxn>
                <a:cxn ang="0">
                  <a:pos x="90" y="66"/>
                </a:cxn>
                <a:cxn ang="0">
                  <a:pos x="96" y="80"/>
                </a:cxn>
                <a:cxn ang="0">
                  <a:pos x="90" y="96"/>
                </a:cxn>
                <a:cxn ang="0">
                  <a:pos x="80" y="108"/>
                </a:cxn>
                <a:cxn ang="0">
                  <a:pos x="64" y="114"/>
                </a:cxn>
                <a:cxn ang="0">
                  <a:pos x="50" y="116"/>
                </a:cxn>
                <a:cxn ang="0">
                  <a:pos x="0" y="116"/>
                </a:cxn>
                <a:cxn ang="0">
                  <a:pos x="6" y="112"/>
                </a:cxn>
                <a:cxn ang="0">
                  <a:pos x="12" y="110"/>
                </a:cxn>
                <a:cxn ang="0">
                  <a:pos x="16" y="104"/>
                </a:cxn>
                <a:cxn ang="0">
                  <a:pos x="20" y="94"/>
                </a:cxn>
                <a:cxn ang="0">
                  <a:pos x="40" y="16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30" y="4"/>
                </a:cxn>
                <a:cxn ang="0">
                  <a:pos x="46" y="52"/>
                </a:cxn>
                <a:cxn ang="0">
                  <a:pos x="54" y="52"/>
                </a:cxn>
                <a:cxn ang="0">
                  <a:pos x="72" y="50"/>
                </a:cxn>
                <a:cxn ang="0">
                  <a:pos x="84" y="40"/>
                </a:cxn>
                <a:cxn ang="0">
                  <a:pos x="88" y="26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66" y="6"/>
                </a:cxn>
                <a:cxn ang="0">
                  <a:pos x="58" y="8"/>
                </a:cxn>
                <a:cxn ang="0">
                  <a:pos x="30" y="110"/>
                </a:cxn>
                <a:cxn ang="0">
                  <a:pos x="44" y="110"/>
                </a:cxn>
                <a:cxn ang="0">
                  <a:pos x="62" y="106"/>
                </a:cxn>
                <a:cxn ang="0">
                  <a:pos x="74" y="96"/>
                </a:cxn>
                <a:cxn ang="0">
                  <a:pos x="80" y="80"/>
                </a:cxn>
                <a:cxn ang="0">
                  <a:pos x="76" y="68"/>
                </a:cxn>
                <a:cxn ang="0">
                  <a:pos x="68" y="60"/>
                </a:cxn>
                <a:cxn ang="0">
                  <a:pos x="52" y="56"/>
                </a:cxn>
                <a:cxn ang="0">
                  <a:pos x="44" y="56"/>
                </a:cxn>
              </a:cxnLst>
              <a:rect l="0" t="0" r="r" b="b"/>
              <a:pathLst>
                <a:path w="104" h="116">
                  <a:moveTo>
                    <a:pt x="28" y="4"/>
                  </a:moveTo>
                  <a:lnTo>
                    <a:pt x="28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8"/>
                  </a:lnTo>
                  <a:lnTo>
                    <a:pt x="104" y="26"/>
                  </a:lnTo>
                  <a:lnTo>
                    <a:pt x="104" y="32"/>
                  </a:lnTo>
                  <a:lnTo>
                    <a:pt x="102" y="38"/>
                  </a:lnTo>
                  <a:lnTo>
                    <a:pt x="98" y="44"/>
                  </a:lnTo>
                  <a:lnTo>
                    <a:pt x="92" y="48"/>
                  </a:lnTo>
                  <a:lnTo>
                    <a:pt x="84" y="52"/>
                  </a:lnTo>
                  <a:lnTo>
                    <a:pt x="72" y="54"/>
                  </a:lnTo>
                  <a:lnTo>
                    <a:pt x="80" y="58"/>
                  </a:lnTo>
                  <a:lnTo>
                    <a:pt x="86" y="62"/>
                  </a:lnTo>
                  <a:lnTo>
                    <a:pt x="90" y="66"/>
                  </a:lnTo>
                  <a:lnTo>
                    <a:pt x="94" y="72"/>
                  </a:lnTo>
                  <a:lnTo>
                    <a:pt x="96" y="80"/>
                  </a:lnTo>
                  <a:lnTo>
                    <a:pt x="94" y="88"/>
                  </a:lnTo>
                  <a:lnTo>
                    <a:pt x="90" y="96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2"/>
                  </a:lnTo>
                  <a:lnTo>
                    <a:pt x="64" y="114"/>
                  </a:lnTo>
                  <a:lnTo>
                    <a:pt x="58" y="116"/>
                  </a:lnTo>
                  <a:lnTo>
                    <a:pt x="50" y="116"/>
                  </a:lnTo>
                  <a:lnTo>
                    <a:pt x="42" y="116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6" y="112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4" y="108"/>
                  </a:lnTo>
                  <a:lnTo>
                    <a:pt x="16" y="104"/>
                  </a:lnTo>
                  <a:lnTo>
                    <a:pt x="18" y="100"/>
                  </a:lnTo>
                  <a:lnTo>
                    <a:pt x="20" y="9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4"/>
                  </a:lnTo>
                  <a:close/>
                  <a:moveTo>
                    <a:pt x="46" y="52"/>
                  </a:moveTo>
                  <a:lnTo>
                    <a:pt x="50" y="52"/>
                  </a:lnTo>
                  <a:lnTo>
                    <a:pt x="54" y="52"/>
                  </a:lnTo>
                  <a:lnTo>
                    <a:pt x="64" y="52"/>
                  </a:lnTo>
                  <a:lnTo>
                    <a:pt x="72" y="50"/>
                  </a:lnTo>
                  <a:lnTo>
                    <a:pt x="80" y="46"/>
                  </a:lnTo>
                  <a:lnTo>
                    <a:pt x="84" y="40"/>
                  </a:lnTo>
                  <a:lnTo>
                    <a:pt x="88" y="32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6" y="16"/>
                  </a:lnTo>
                  <a:lnTo>
                    <a:pt x="82" y="12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66" y="6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46" y="52"/>
                  </a:lnTo>
                  <a:close/>
                  <a:moveTo>
                    <a:pt x="30" y="110"/>
                  </a:moveTo>
                  <a:lnTo>
                    <a:pt x="38" y="110"/>
                  </a:lnTo>
                  <a:lnTo>
                    <a:pt x="44" y="110"/>
                  </a:lnTo>
                  <a:lnTo>
                    <a:pt x="54" y="110"/>
                  </a:lnTo>
                  <a:lnTo>
                    <a:pt x="62" y="106"/>
                  </a:lnTo>
                  <a:lnTo>
                    <a:pt x="68" y="102"/>
                  </a:lnTo>
                  <a:lnTo>
                    <a:pt x="74" y="96"/>
                  </a:lnTo>
                  <a:lnTo>
                    <a:pt x="78" y="88"/>
                  </a:lnTo>
                  <a:lnTo>
                    <a:pt x="80" y="80"/>
                  </a:lnTo>
                  <a:lnTo>
                    <a:pt x="78" y="72"/>
                  </a:lnTo>
                  <a:lnTo>
                    <a:pt x="76" y="68"/>
                  </a:lnTo>
                  <a:lnTo>
                    <a:pt x="74" y="62"/>
                  </a:lnTo>
                  <a:lnTo>
                    <a:pt x="68" y="60"/>
                  </a:lnTo>
                  <a:lnTo>
                    <a:pt x="60" y="58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30" y="11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5" name="Freeform 35"/>
            <p:cNvSpPr>
              <a:spLocks/>
            </p:cNvSpPr>
            <p:nvPr/>
          </p:nvSpPr>
          <p:spPr bwMode="auto">
            <a:xfrm>
              <a:off x="4978" y="831"/>
              <a:ext cx="18" cy="43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24"/>
                </a:cxn>
                <a:cxn ang="0">
                  <a:pos x="4" y="16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0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4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2" y="24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6" name="Freeform 36"/>
            <p:cNvSpPr>
              <a:spLocks/>
            </p:cNvSpPr>
            <p:nvPr/>
          </p:nvSpPr>
          <p:spPr bwMode="auto">
            <a:xfrm>
              <a:off x="3304" y="522"/>
              <a:ext cx="92" cy="10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0" y="36"/>
                </a:cxn>
                <a:cxn ang="0">
                  <a:pos x="96" y="36"/>
                </a:cxn>
                <a:cxn ang="0">
                  <a:pos x="96" y="28"/>
                </a:cxn>
                <a:cxn ang="0">
                  <a:pos x="96" y="22"/>
                </a:cxn>
                <a:cxn ang="0">
                  <a:pos x="94" y="18"/>
                </a:cxn>
                <a:cxn ang="0">
                  <a:pos x="92" y="14"/>
                </a:cxn>
                <a:cxn ang="0">
                  <a:pos x="90" y="10"/>
                </a:cxn>
                <a:cxn ang="0">
                  <a:pos x="86" y="8"/>
                </a:cxn>
                <a:cxn ang="0">
                  <a:pos x="82" y="6"/>
                </a:cxn>
                <a:cxn ang="0">
                  <a:pos x="76" y="6"/>
                </a:cxn>
                <a:cxn ang="0">
                  <a:pos x="72" y="4"/>
                </a:cxn>
                <a:cxn ang="0">
                  <a:pos x="62" y="6"/>
                </a:cxn>
                <a:cxn ang="0">
                  <a:pos x="52" y="8"/>
                </a:cxn>
                <a:cxn ang="0">
                  <a:pos x="44" y="14"/>
                </a:cxn>
                <a:cxn ang="0">
                  <a:pos x="36" y="22"/>
                </a:cxn>
                <a:cxn ang="0">
                  <a:pos x="28" y="32"/>
                </a:cxn>
                <a:cxn ang="0">
                  <a:pos x="22" y="44"/>
                </a:cxn>
                <a:cxn ang="0">
                  <a:pos x="16" y="60"/>
                </a:cxn>
                <a:cxn ang="0">
                  <a:pos x="16" y="76"/>
                </a:cxn>
                <a:cxn ang="0">
                  <a:pos x="16" y="88"/>
                </a:cxn>
                <a:cxn ang="0">
                  <a:pos x="20" y="96"/>
                </a:cxn>
                <a:cxn ang="0">
                  <a:pos x="24" y="104"/>
                </a:cxn>
                <a:cxn ang="0">
                  <a:pos x="32" y="110"/>
                </a:cxn>
                <a:cxn ang="0">
                  <a:pos x="40" y="114"/>
                </a:cxn>
                <a:cxn ang="0">
                  <a:pos x="50" y="114"/>
                </a:cxn>
                <a:cxn ang="0">
                  <a:pos x="62" y="114"/>
                </a:cxn>
                <a:cxn ang="0">
                  <a:pos x="72" y="110"/>
                </a:cxn>
                <a:cxn ang="0">
                  <a:pos x="80" y="104"/>
                </a:cxn>
                <a:cxn ang="0">
                  <a:pos x="88" y="94"/>
                </a:cxn>
                <a:cxn ang="0">
                  <a:pos x="92" y="94"/>
                </a:cxn>
                <a:cxn ang="0">
                  <a:pos x="86" y="102"/>
                </a:cxn>
                <a:cxn ang="0">
                  <a:pos x="80" y="108"/>
                </a:cxn>
                <a:cxn ang="0">
                  <a:pos x="72" y="114"/>
                </a:cxn>
                <a:cxn ang="0">
                  <a:pos x="64" y="118"/>
                </a:cxn>
                <a:cxn ang="0">
                  <a:pos x="56" y="120"/>
                </a:cxn>
                <a:cxn ang="0">
                  <a:pos x="46" y="120"/>
                </a:cxn>
                <a:cxn ang="0">
                  <a:pos x="36" y="120"/>
                </a:cxn>
                <a:cxn ang="0">
                  <a:pos x="28" y="118"/>
                </a:cxn>
                <a:cxn ang="0">
                  <a:pos x="20" y="114"/>
                </a:cxn>
                <a:cxn ang="0">
                  <a:pos x="14" y="110"/>
                </a:cxn>
                <a:cxn ang="0">
                  <a:pos x="8" y="104"/>
                </a:cxn>
                <a:cxn ang="0">
                  <a:pos x="4" y="98"/>
                </a:cxn>
                <a:cxn ang="0">
                  <a:pos x="0" y="86"/>
                </a:cxn>
                <a:cxn ang="0">
                  <a:pos x="0" y="74"/>
                </a:cxn>
                <a:cxn ang="0">
                  <a:pos x="2" y="56"/>
                </a:cxn>
                <a:cxn ang="0">
                  <a:pos x="8" y="38"/>
                </a:cxn>
                <a:cxn ang="0">
                  <a:pos x="16" y="28"/>
                </a:cxn>
                <a:cxn ang="0">
                  <a:pos x="26" y="18"/>
                </a:cxn>
                <a:cxn ang="0">
                  <a:pos x="36" y="12"/>
                </a:cxn>
                <a:cxn ang="0">
                  <a:pos x="54" y="4"/>
                </a:cxn>
                <a:cxn ang="0">
                  <a:pos x="72" y="0"/>
                </a:cxn>
                <a:cxn ang="0">
                  <a:pos x="80" y="2"/>
                </a:cxn>
                <a:cxn ang="0">
                  <a:pos x="90" y="4"/>
                </a:cxn>
                <a:cxn ang="0">
                  <a:pos x="94" y="6"/>
                </a:cxn>
                <a:cxn ang="0">
                  <a:pos x="96" y="6"/>
                </a:cxn>
                <a:cxn ang="0">
                  <a:pos x="98" y="6"/>
                </a:cxn>
                <a:cxn ang="0">
                  <a:pos x="100" y="6"/>
                </a:cxn>
                <a:cxn ang="0">
                  <a:pos x="102" y="4"/>
                </a:cxn>
                <a:cxn ang="0">
                  <a:pos x="106" y="0"/>
                </a:cxn>
                <a:cxn ang="0">
                  <a:pos x="108" y="0"/>
                </a:cxn>
              </a:cxnLst>
              <a:rect l="0" t="0" r="r" b="b"/>
              <a:pathLst>
                <a:path w="108" h="120">
                  <a:moveTo>
                    <a:pt x="108" y="0"/>
                  </a:moveTo>
                  <a:lnTo>
                    <a:pt x="100" y="36"/>
                  </a:lnTo>
                  <a:lnTo>
                    <a:pt x="96" y="36"/>
                  </a:lnTo>
                  <a:lnTo>
                    <a:pt x="96" y="28"/>
                  </a:lnTo>
                  <a:lnTo>
                    <a:pt x="96" y="22"/>
                  </a:lnTo>
                  <a:lnTo>
                    <a:pt x="94" y="18"/>
                  </a:lnTo>
                  <a:lnTo>
                    <a:pt x="92" y="14"/>
                  </a:lnTo>
                  <a:lnTo>
                    <a:pt x="90" y="10"/>
                  </a:lnTo>
                  <a:lnTo>
                    <a:pt x="86" y="8"/>
                  </a:lnTo>
                  <a:lnTo>
                    <a:pt x="82" y="6"/>
                  </a:lnTo>
                  <a:lnTo>
                    <a:pt x="76" y="6"/>
                  </a:lnTo>
                  <a:lnTo>
                    <a:pt x="72" y="4"/>
                  </a:lnTo>
                  <a:lnTo>
                    <a:pt x="62" y="6"/>
                  </a:lnTo>
                  <a:lnTo>
                    <a:pt x="52" y="8"/>
                  </a:lnTo>
                  <a:lnTo>
                    <a:pt x="44" y="14"/>
                  </a:lnTo>
                  <a:lnTo>
                    <a:pt x="36" y="22"/>
                  </a:lnTo>
                  <a:lnTo>
                    <a:pt x="28" y="32"/>
                  </a:lnTo>
                  <a:lnTo>
                    <a:pt x="22" y="44"/>
                  </a:lnTo>
                  <a:lnTo>
                    <a:pt x="16" y="60"/>
                  </a:lnTo>
                  <a:lnTo>
                    <a:pt x="16" y="76"/>
                  </a:lnTo>
                  <a:lnTo>
                    <a:pt x="16" y="88"/>
                  </a:lnTo>
                  <a:lnTo>
                    <a:pt x="20" y="96"/>
                  </a:lnTo>
                  <a:lnTo>
                    <a:pt x="24" y="104"/>
                  </a:lnTo>
                  <a:lnTo>
                    <a:pt x="32" y="110"/>
                  </a:lnTo>
                  <a:lnTo>
                    <a:pt x="40" y="114"/>
                  </a:lnTo>
                  <a:lnTo>
                    <a:pt x="50" y="114"/>
                  </a:lnTo>
                  <a:lnTo>
                    <a:pt x="62" y="114"/>
                  </a:lnTo>
                  <a:lnTo>
                    <a:pt x="72" y="110"/>
                  </a:lnTo>
                  <a:lnTo>
                    <a:pt x="80" y="104"/>
                  </a:lnTo>
                  <a:lnTo>
                    <a:pt x="88" y="94"/>
                  </a:lnTo>
                  <a:lnTo>
                    <a:pt x="92" y="94"/>
                  </a:lnTo>
                  <a:lnTo>
                    <a:pt x="86" y="102"/>
                  </a:lnTo>
                  <a:lnTo>
                    <a:pt x="80" y="108"/>
                  </a:lnTo>
                  <a:lnTo>
                    <a:pt x="72" y="114"/>
                  </a:lnTo>
                  <a:lnTo>
                    <a:pt x="64" y="118"/>
                  </a:lnTo>
                  <a:lnTo>
                    <a:pt x="56" y="120"/>
                  </a:lnTo>
                  <a:lnTo>
                    <a:pt x="46" y="120"/>
                  </a:lnTo>
                  <a:lnTo>
                    <a:pt x="36" y="120"/>
                  </a:lnTo>
                  <a:lnTo>
                    <a:pt x="28" y="118"/>
                  </a:lnTo>
                  <a:lnTo>
                    <a:pt x="20" y="114"/>
                  </a:lnTo>
                  <a:lnTo>
                    <a:pt x="14" y="110"/>
                  </a:lnTo>
                  <a:lnTo>
                    <a:pt x="8" y="104"/>
                  </a:lnTo>
                  <a:lnTo>
                    <a:pt x="4" y="98"/>
                  </a:lnTo>
                  <a:lnTo>
                    <a:pt x="0" y="86"/>
                  </a:lnTo>
                  <a:lnTo>
                    <a:pt x="0" y="74"/>
                  </a:lnTo>
                  <a:lnTo>
                    <a:pt x="2" y="56"/>
                  </a:lnTo>
                  <a:lnTo>
                    <a:pt x="8" y="38"/>
                  </a:lnTo>
                  <a:lnTo>
                    <a:pt x="16" y="28"/>
                  </a:lnTo>
                  <a:lnTo>
                    <a:pt x="26" y="18"/>
                  </a:lnTo>
                  <a:lnTo>
                    <a:pt x="36" y="12"/>
                  </a:lnTo>
                  <a:lnTo>
                    <a:pt x="54" y="4"/>
                  </a:lnTo>
                  <a:lnTo>
                    <a:pt x="72" y="0"/>
                  </a:lnTo>
                  <a:lnTo>
                    <a:pt x="80" y="2"/>
                  </a:lnTo>
                  <a:lnTo>
                    <a:pt x="90" y="4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4"/>
                  </a:lnTo>
                  <a:lnTo>
                    <a:pt x="106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7" name="Freeform 37"/>
            <p:cNvSpPr>
              <a:spLocks/>
            </p:cNvSpPr>
            <p:nvPr/>
          </p:nvSpPr>
          <p:spPr bwMode="auto">
            <a:xfrm>
              <a:off x="3412" y="522"/>
              <a:ext cx="18" cy="42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4" y="24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10" y="4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26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lnTo>
                    <a:pt x="4" y="24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6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8" name="Freeform 38"/>
            <p:cNvSpPr>
              <a:spLocks noEditPoints="1"/>
            </p:cNvSpPr>
            <p:nvPr/>
          </p:nvSpPr>
          <p:spPr bwMode="auto">
            <a:xfrm>
              <a:off x="4311" y="492"/>
              <a:ext cx="106" cy="1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86" y="2"/>
                </a:cxn>
                <a:cxn ang="0">
                  <a:pos x="108" y="10"/>
                </a:cxn>
                <a:cxn ang="0">
                  <a:pos x="118" y="24"/>
                </a:cxn>
                <a:cxn ang="0">
                  <a:pos x="124" y="40"/>
                </a:cxn>
                <a:cxn ang="0">
                  <a:pos x="124" y="58"/>
                </a:cxn>
                <a:cxn ang="0">
                  <a:pos x="116" y="80"/>
                </a:cxn>
                <a:cxn ang="0">
                  <a:pos x="106" y="94"/>
                </a:cxn>
                <a:cxn ang="0">
                  <a:pos x="88" y="108"/>
                </a:cxn>
                <a:cxn ang="0">
                  <a:pos x="68" y="114"/>
                </a:cxn>
                <a:cxn ang="0">
                  <a:pos x="48" y="116"/>
                </a:cxn>
                <a:cxn ang="0">
                  <a:pos x="2" y="112"/>
                </a:cxn>
                <a:cxn ang="0">
                  <a:pos x="10" y="112"/>
                </a:cxn>
                <a:cxn ang="0">
                  <a:pos x="16" y="108"/>
                </a:cxn>
                <a:cxn ang="0">
                  <a:pos x="22" y="94"/>
                </a:cxn>
                <a:cxn ang="0">
                  <a:pos x="42" y="16"/>
                </a:cxn>
                <a:cxn ang="0">
                  <a:pos x="42" y="8"/>
                </a:cxn>
                <a:cxn ang="0">
                  <a:pos x="38" y="4"/>
                </a:cxn>
                <a:cxn ang="0">
                  <a:pos x="30" y="4"/>
                </a:cxn>
                <a:cxn ang="0">
                  <a:pos x="36" y="96"/>
                </a:cxn>
                <a:cxn ang="0">
                  <a:pos x="34" y="104"/>
                </a:cxn>
                <a:cxn ang="0">
                  <a:pos x="34" y="108"/>
                </a:cxn>
                <a:cxn ang="0">
                  <a:pos x="34" y="110"/>
                </a:cxn>
                <a:cxn ang="0">
                  <a:pos x="40" y="110"/>
                </a:cxn>
                <a:cxn ang="0">
                  <a:pos x="56" y="110"/>
                </a:cxn>
                <a:cxn ang="0">
                  <a:pos x="78" y="104"/>
                </a:cxn>
                <a:cxn ang="0">
                  <a:pos x="92" y="94"/>
                </a:cxn>
                <a:cxn ang="0">
                  <a:pos x="102" y="78"/>
                </a:cxn>
                <a:cxn ang="0">
                  <a:pos x="108" y="58"/>
                </a:cxn>
                <a:cxn ang="0">
                  <a:pos x="108" y="36"/>
                </a:cxn>
                <a:cxn ang="0">
                  <a:pos x="102" y="22"/>
                </a:cxn>
                <a:cxn ang="0">
                  <a:pos x="94" y="12"/>
                </a:cxn>
                <a:cxn ang="0">
                  <a:pos x="80" y="6"/>
                </a:cxn>
                <a:cxn ang="0">
                  <a:pos x="66" y="6"/>
                </a:cxn>
              </a:cxnLst>
              <a:rect l="0" t="0" r="r" b="b"/>
              <a:pathLst>
                <a:path w="124" h="116">
                  <a:moveTo>
                    <a:pt x="30" y="4"/>
                  </a:moveTo>
                  <a:lnTo>
                    <a:pt x="32" y="0"/>
                  </a:lnTo>
                  <a:lnTo>
                    <a:pt x="68" y="0"/>
                  </a:lnTo>
                  <a:lnTo>
                    <a:pt x="86" y="2"/>
                  </a:lnTo>
                  <a:lnTo>
                    <a:pt x="100" y="6"/>
                  </a:lnTo>
                  <a:lnTo>
                    <a:pt x="108" y="10"/>
                  </a:lnTo>
                  <a:lnTo>
                    <a:pt x="114" y="16"/>
                  </a:lnTo>
                  <a:lnTo>
                    <a:pt x="118" y="24"/>
                  </a:lnTo>
                  <a:lnTo>
                    <a:pt x="122" y="30"/>
                  </a:lnTo>
                  <a:lnTo>
                    <a:pt x="124" y="40"/>
                  </a:lnTo>
                  <a:lnTo>
                    <a:pt x="124" y="48"/>
                  </a:lnTo>
                  <a:lnTo>
                    <a:pt x="124" y="58"/>
                  </a:lnTo>
                  <a:lnTo>
                    <a:pt x="120" y="70"/>
                  </a:lnTo>
                  <a:lnTo>
                    <a:pt x="116" y="80"/>
                  </a:lnTo>
                  <a:lnTo>
                    <a:pt x="112" y="86"/>
                  </a:lnTo>
                  <a:lnTo>
                    <a:pt x="106" y="94"/>
                  </a:lnTo>
                  <a:lnTo>
                    <a:pt x="98" y="100"/>
                  </a:lnTo>
                  <a:lnTo>
                    <a:pt x="88" y="108"/>
                  </a:lnTo>
                  <a:lnTo>
                    <a:pt x="76" y="112"/>
                  </a:lnTo>
                  <a:lnTo>
                    <a:pt x="68" y="114"/>
                  </a:lnTo>
                  <a:lnTo>
                    <a:pt x="58" y="116"/>
                  </a:lnTo>
                  <a:lnTo>
                    <a:pt x="48" y="116"/>
                  </a:lnTo>
                  <a:lnTo>
                    <a:pt x="0" y="116"/>
                  </a:lnTo>
                  <a:lnTo>
                    <a:pt x="2" y="112"/>
                  </a:lnTo>
                  <a:lnTo>
                    <a:pt x="8" y="112"/>
                  </a:lnTo>
                  <a:lnTo>
                    <a:pt x="10" y="112"/>
                  </a:lnTo>
                  <a:lnTo>
                    <a:pt x="14" y="110"/>
                  </a:lnTo>
                  <a:lnTo>
                    <a:pt x="16" y="108"/>
                  </a:lnTo>
                  <a:lnTo>
                    <a:pt x="18" y="102"/>
                  </a:lnTo>
                  <a:lnTo>
                    <a:pt x="22" y="94"/>
                  </a:lnTo>
                  <a:lnTo>
                    <a:pt x="40" y="24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0" y="4"/>
                  </a:lnTo>
                  <a:close/>
                  <a:moveTo>
                    <a:pt x="60" y="6"/>
                  </a:moveTo>
                  <a:lnTo>
                    <a:pt x="36" y="96"/>
                  </a:lnTo>
                  <a:lnTo>
                    <a:pt x="34" y="100"/>
                  </a:lnTo>
                  <a:lnTo>
                    <a:pt x="34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6" y="110"/>
                  </a:lnTo>
                  <a:lnTo>
                    <a:pt x="40" y="110"/>
                  </a:lnTo>
                  <a:lnTo>
                    <a:pt x="44" y="110"/>
                  </a:lnTo>
                  <a:lnTo>
                    <a:pt x="56" y="110"/>
                  </a:lnTo>
                  <a:lnTo>
                    <a:pt x="68" y="108"/>
                  </a:lnTo>
                  <a:lnTo>
                    <a:pt x="78" y="104"/>
                  </a:lnTo>
                  <a:lnTo>
                    <a:pt x="86" y="100"/>
                  </a:lnTo>
                  <a:lnTo>
                    <a:pt x="92" y="94"/>
                  </a:lnTo>
                  <a:lnTo>
                    <a:pt x="98" y="86"/>
                  </a:lnTo>
                  <a:lnTo>
                    <a:pt x="102" y="78"/>
                  </a:lnTo>
                  <a:lnTo>
                    <a:pt x="106" y="68"/>
                  </a:lnTo>
                  <a:lnTo>
                    <a:pt x="108" y="58"/>
                  </a:lnTo>
                  <a:lnTo>
                    <a:pt x="108" y="4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2" y="22"/>
                  </a:lnTo>
                  <a:lnTo>
                    <a:pt x="98" y="16"/>
                  </a:lnTo>
                  <a:lnTo>
                    <a:pt x="94" y="12"/>
                  </a:lnTo>
                  <a:lnTo>
                    <a:pt x="88" y="8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19" name="Freeform 39"/>
            <p:cNvSpPr>
              <a:spLocks/>
            </p:cNvSpPr>
            <p:nvPr/>
          </p:nvSpPr>
          <p:spPr bwMode="auto">
            <a:xfrm>
              <a:off x="4438" y="492"/>
              <a:ext cx="18" cy="41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" y="22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2" y="6"/>
                </a:cxn>
                <a:cxn ang="0">
                  <a:pos x="20" y="10"/>
                </a:cxn>
                <a:cxn ang="0">
                  <a:pos x="20" y="12"/>
                </a:cxn>
                <a:cxn ang="0">
                  <a:pos x="18" y="16"/>
                </a:cxn>
                <a:cxn ang="0">
                  <a:pos x="14" y="24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22" h="48">
                  <a:moveTo>
                    <a:pt x="0" y="48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4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0" name="Freeform 40"/>
            <p:cNvSpPr>
              <a:spLocks/>
            </p:cNvSpPr>
            <p:nvPr/>
          </p:nvSpPr>
          <p:spPr bwMode="auto">
            <a:xfrm>
              <a:off x="4035" y="1583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1" name="Freeform 41"/>
            <p:cNvSpPr>
              <a:spLocks/>
            </p:cNvSpPr>
            <p:nvPr/>
          </p:nvSpPr>
          <p:spPr bwMode="auto">
            <a:xfrm>
              <a:off x="4035" y="1583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2" name="Freeform 42"/>
            <p:cNvSpPr>
              <a:spLocks/>
            </p:cNvSpPr>
            <p:nvPr/>
          </p:nvSpPr>
          <p:spPr bwMode="auto">
            <a:xfrm>
              <a:off x="4528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3" name="Freeform 43"/>
            <p:cNvSpPr>
              <a:spLocks/>
            </p:cNvSpPr>
            <p:nvPr/>
          </p:nvSpPr>
          <p:spPr bwMode="auto">
            <a:xfrm>
              <a:off x="4528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4" name="Freeform 44"/>
            <p:cNvSpPr>
              <a:spLocks/>
            </p:cNvSpPr>
            <p:nvPr/>
          </p:nvSpPr>
          <p:spPr bwMode="auto">
            <a:xfrm>
              <a:off x="4282" y="1335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5" name="Freeform 45"/>
            <p:cNvSpPr>
              <a:spLocks/>
            </p:cNvSpPr>
            <p:nvPr/>
          </p:nvSpPr>
          <p:spPr bwMode="auto">
            <a:xfrm>
              <a:off x="4282" y="1335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6" name="Freeform 46"/>
            <p:cNvSpPr>
              <a:spLocks/>
            </p:cNvSpPr>
            <p:nvPr/>
          </p:nvSpPr>
          <p:spPr bwMode="auto">
            <a:xfrm>
              <a:off x="4775" y="839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7" name="Freeform 47"/>
            <p:cNvSpPr>
              <a:spLocks/>
            </p:cNvSpPr>
            <p:nvPr/>
          </p:nvSpPr>
          <p:spPr bwMode="auto">
            <a:xfrm>
              <a:off x="4775" y="839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8" name="Freeform 48"/>
            <p:cNvSpPr>
              <a:spLocks/>
            </p:cNvSpPr>
            <p:nvPr/>
          </p:nvSpPr>
          <p:spPr bwMode="auto">
            <a:xfrm>
              <a:off x="4220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29" name="Freeform 49"/>
            <p:cNvSpPr>
              <a:spLocks/>
            </p:cNvSpPr>
            <p:nvPr/>
          </p:nvSpPr>
          <p:spPr bwMode="auto">
            <a:xfrm>
              <a:off x="4220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0" name="Freeform 50"/>
            <p:cNvSpPr>
              <a:spLocks/>
            </p:cNvSpPr>
            <p:nvPr/>
          </p:nvSpPr>
          <p:spPr bwMode="auto">
            <a:xfrm>
              <a:off x="3418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1" name="Freeform 51"/>
            <p:cNvSpPr>
              <a:spLocks/>
            </p:cNvSpPr>
            <p:nvPr/>
          </p:nvSpPr>
          <p:spPr bwMode="auto">
            <a:xfrm>
              <a:off x="3418" y="592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2" name="Freeform 52"/>
            <p:cNvSpPr>
              <a:spLocks/>
            </p:cNvSpPr>
            <p:nvPr/>
          </p:nvSpPr>
          <p:spPr bwMode="auto">
            <a:xfrm>
              <a:off x="3727" y="1087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3" name="Freeform 53"/>
            <p:cNvSpPr>
              <a:spLocks/>
            </p:cNvSpPr>
            <p:nvPr/>
          </p:nvSpPr>
          <p:spPr bwMode="auto">
            <a:xfrm>
              <a:off x="3727" y="1087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4" name="Freeform 54"/>
            <p:cNvSpPr>
              <a:spLocks/>
            </p:cNvSpPr>
            <p:nvPr/>
          </p:nvSpPr>
          <p:spPr bwMode="auto">
            <a:xfrm>
              <a:off x="826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5" name="Freeform 55"/>
            <p:cNvSpPr>
              <a:spLocks/>
            </p:cNvSpPr>
            <p:nvPr/>
          </p:nvSpPr>
          <p:spPr bwMode="auto">
            <a:xfrm>
              <a:off x="826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6" name="Freeform 56"/>
            <p:cNvSpPr>
              <a:spLocks/>
            </p:cNvSpPr>
            <p:nvPr/>
          </p:nvSpPr>
          <p:spPr bwMode="auto">
            <a:xfrm>
              <a:off x="1011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7" name="Freeform 57"/>
            <p:cNvSpPr>
              <a:spLocks/>
            </p:cNvSpPr>
            <p:nvPr/>
          </p:nvSpPr>
          <p:spPr bwMode="auto">
            <a:xfrm>
              <a:off x="1011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8" name="Freeform 58"/>
            <p:cNvSpPr>
              <a:spLocks/>
            </p:cNvSpPr>
            <p:nvPr/>
          </p:nvSpPr>
          <p:spPr bwMode="auto">
            <a:xfrm>
              <a:off x="1196" y="654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39" name="Freeform 59"/>
            <p:cNvSpPr>
              <a:spLocks/>
            </p:cNvSpPr>
            <p:nvPr/>
          </p:nvSpPr>
          <p:spPr bwMode="auto">
            <a:xfrm>
              <a:off x="1196" y="654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0" name="Freeform 60"/>
            <p:cNvSpPr>
              <a:spLocks/>
            </p:cNvSpPr>
            <p:nvPr/>
          </p:nvSpPr>
          <p:spPr bwMode="auto">
            <a:xfrm>
              <a:off x="1258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1" name="Freeform 61"/>
            <p:cNvSpPr>
              <a:spLocks/>
            </p:cNvSpPr>
            <p:nvPr/>
          </p:nvSpPr>
          <p:spPr bwMode="auto">
            <a:xfrm>
              <a:off x="1258" y="1521"/>
              <a:ext cx="61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2" name="Freeform 62"/>
            <p:cNvSpPr>
              <a:spLocks/>
            </p:cNvSpPr>
            <p:nvPr/>
          </p:nvSpPr>
          <p:spPr bwMode="auto">
            <a:xfrm>
              <a:off x="1689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3" name="Freeform 63"/>
            <p:cNvSpPr>
              <a:spLocks/>
            </p:cNvSpPr>
            <p:nvPr/>
          </p:nvSpPr>
          <p:spPr bwMode="auto">
            <a:xfrm>
              <a:off x="1689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4" name="Freeform 64"/>
            <p:cNvSpPr>
              <a:spLocks/>
            </p:cNvSpPr>
            <p:nvPr/>
          </p:nvSpPr>
          <p:spPr bwMode="auto">
            <a:xfrm>
              <a:off x="2121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5" name="Freeform 65"/>
            <p:cNvSpPr>
              <a:spLocks/>
            </p:cNvSpPr>
            <p:nvPr/>
          </p:nvSpPr>
          <p:spPr bwMode="auto">
            <a:xfrm>
              <a:off x="2121" y="1521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6" name="Freeform 66"/>
            <p:cNvSpPr>
              <a:spLocks/>
            </p:cNvSpPr>
            <p:nvPr/>
          </p:nvSpPr>
          <p:spPr bwMode="auto">
            <a:xfrm>
              <a:off x="1874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7" name="Freeform 67"/>
            <p:cNvSpPr>
              <a:spLocks/>
            </p:cNvSpPr>
            <p:nvPr/>
          </p:nvSpPr>
          <p:spPr bwMode="auto">
            <a:xfrm>
              <a:off x="1874" y="1087"/>
              <a:ext cx="62" cy="62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68" y="54"/>
                </a:cxn>
                <a:cxn ang="0">
                  <a:pos x="54" y="68"/>
                </a:cxn>
                <a:cxn ang="0">
                  <a:pos x="36" y="72"/>
                </a:cxn>
                <a:cxn ang="0">
                  <a:pos x="18" y="68"/>
                </a:cxn>
                <a:cxn ang="0">
                  <a:pos x="4" y="54"/>
                </a:cxn>
                <a:cxn ang="0">
                  <a:pos x="0" y="36"/>
                </a:cxn>
                <a:cxn ang="0">
                  <a:pos x="4" y="18"/>
                </a:cxn>
                <a:cxn ang="0">
                  <a:pos x="18" y="4"/>
                </a:cxn>
                <a:cxn ang="0">
                  <a:pos x="36" y="0"/>
                </a:cxn>
                <a:cxn ang="0">
                  <a:pos x="54" y="4"/>
                </a:cxn>
                <a:cxn ang="0">
                  <a:pos x="68" y="18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68" y="54"/>
                  </a:lnTo>
                  <a:lnTo>
                    <a:pt x="54" y="68"/>
                  </a:lnTo>
                  <a:lnTo>
                    <a:pt x="36" y="72"/>
                  </a:lnTo>
                  <a:lnTo>
                    <a:pt x="18" y="68"/>
                  </a:lnTo>
                  <a:lnTo>
                    <a:pt x="4" y="54"/>
                  </a:lnTo>
                  <a:lnTo>
                    <a:pt x="0" y="36"/>
                  </a:lnTo>
                  <a:lnTo>
                    <a:pt x="4" y="18"/>
                  </a:lnTo>
                  <a:lnTo>
                    <a:pt x="18" y="4"/>
                  </a:lnTo>
                  <a:lnTo>
                    <a:pt x="36" y="0"/>
                  </a:lnTo>
                  <a:lnTo>
                    <a:pt x="54" y="4"/>
                  </a:lnTo>
                  <a:lnTo>
                    <a:pt x="68" y="18"/>
                  </a:lnTo>
                  <a:lnTo>
                    <a:pt x="72" y="3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148" name="AutoShape 68"/>
            <p:cNvSpPr>
              <a:spLocks noChangeArrowheads="1"/>
            </p:cNvSpPr>
            <p:nvPr/>
          </p:nvSpPr>
          <p:spPr bwMode="auto">
            <a:xfrm>
              <a:off x="2424" y="784"/>
              <a:ext cx="800" cy="688"/>
            </a:xfrm>
            <a:prstGeom prst="leftRightArrow">
              <a:avLst>
                <a:gd name="adj1" fmla="val 50000"/>
                <a:gd name="adj2" fmla="val 23256"/>
              </a:avLst>
            </a:prstGeom>
            <a:solidFill>
              <a:schemeClr val="accent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2149" name="Text Box 69"/>
          <p:cNvSpPr txBox="1">
            <a:spLocks noChangeArrowheads="1"/>
          </p:cNvSpPr>
          <p:nvPr/>
        </p:nvSpPr>
        <p:spPr bwMode="auto">
          <a:xfrm>
            <a:off x="136525" y="136525"/>
            <a:ext cx="7596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cs typeface="Times New Roman" pitchFamily="18" charset="0"/>
              </a:rPr>
              <a:t>Example: affine invariants of coplanar points</a:t>
            </a:r>
          </a:p>
        </p:txBody>
      </p:sp>
      <p:sp>
        <p:nvSpPr>
          <p:cNvPr id="302150" name="Line 70"/>
          <p:cNvSpPr>
            <a:spLocks noChangeShapeType="1"/>
          </p:cNvSpPr>
          <p:nvPr/>
        </p:nvSpPr>
        <p:spPr bwMode="auto">
          <a:xfrm flipH="1">
            <a:off x="3213100" y="2463800"/>
            <a:ext cx="2032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1" name="Line 71"/>
          <p:cNvSpPr>
            <a:spLocks noChangeShapeType="1"/>
          </p:cNvSpPr>
          <p:nvPr/>
        </p:nvSpPr>
        <p:spPr bwMode="auto">
          <a:xfrm flipH="1" flipV="1">
            <a:off x="3200400" y="2349500"/>
            <a:ext cx="2159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2" name="Line 72"/>
          <p:cNvSpPr>
            <a:spLocks noChangeShapeType="1"/>
          </p:cNvSpPr>
          <p:nvPr/>
        </p:nvSpPr>
        <p:spPr bwMode="auto">
          <a:xfrm>
            <a:off x="1943100" y="1079500"/>
            <a:ext cx="254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3" name="Line 73"/>
          <p:cNvSpPr>
            <a:spLocks noChangeShapeType="1"/>
          </p:cNvSpPr>
          <p:nvPr/>
        </p:nvSpPr>
        <p:spPr bwMode="auto">
          <a:xfrm flipH="1">
            <a:off x="1714500" y="1079500"/>
            <a:ext cx="228600" cy="17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4" name="Line 74"/>
          <p:cNvSpPr>
            <a:spLocks noChangeShapeType="1"/>
          </p:cNvSpPr>
          <p:nvPr/>
        </p:nvSpPr>
        <p:spPr bwMode="auto">
          <a:xfrm flipH="1">
            <a:off x="7556500" y="1384300"/>
            <a:ext cx="63500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5" name="Line 75"/>
          <p:cNvSpPr>
            <a:spLocks noChangeShapeType="1"/>
          </p:cNvSpPr>
          <p:nvPr/>
        </p:nvSpPr>
        <p:spPr bwMode="auto">
          <a:xfrm flipH="1">
            <a:off x="7366000" y="1371600"/>
            <a:ext cx="254000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6" name="Line 76"/>
          <p:cNvSpPr>
            <a:spLocks noChangeShapeType="1"/>
          </p:cNvSpPr>
          <p:nvPr/>
        </p:nvSpPr>
        <p:spPr bwMode="auto">
          <a:xfrm>
            <a:off x="5473700" y="990600"/>
            <a:ext cx="228600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02157" name="Line 77"/>
          <p:cNvSpPr>
            <a:spLocks noChangeShapeType="1"/>
          </p:cNvSpPr>
          <p:nvPr/>
        </p:nvSpPr>
        <p:spPr bwMode="auto">
          <a:xfrm>
            <a:off x="5473700" y="990600"/>
            <a:ext cx="25400" cy="266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3888" y="428625"/>
            <a:ext cx="7851775" cy="3765550"/>
            <a:chOff x="227" y="1406"/>
            <a:chExt cx="5321" cy="2224"/>
          </a:xfrm>
        </p:grpSpPr>
        <p:sp>
          <p:nvSpPr>
            <p:cNvPr id="303107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108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310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7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8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1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0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1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2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3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124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3125" name="Text Box 21"/>
          <p:cNvSpPr txBox="1">
            <a:spLocks noChangeArrowheads="1"/>
          </p:cNvSpPr>
          <p:nvPr/>
        </p:nvSpPr>
        <p:spPr bwMode="auto">
          <a:xfrm>
            <a:off x="1338263" y="4522788"/>
            <a:ext cx="6343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Empirical models of image variability</a:t>
            </a:r>
            <a:r>
              <a:rPr lang="en-US" sz="2400"/>
              <a:t>: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025900" y="457200"/>
            <a:ext cx="1130300" cy="825500"/>
            <a:chOff x="2488" y="928"/>
            <a:chExt cx="712" cy="520"/>
          </a:xfrm>
        </p:grpSpPr>
        <p:sp>
          <p:nvSpPr>
            <p:cNvPr id="303127" name="Rectangle 23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3128" name="Rectangle 24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3129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3130" name="Rectangle 26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3131" name="Oval 27"/>
          <p:cNvSpPr>
            <a:spLocks noChangeArrowheads="1"/>
          </p:cNvSpPr>
          <p:nvPr/>
        </p:nvSpPr>
        <p:spPr bwMode="auto">
          <a:xfrm>
            <a:off x="5994400" y="1384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3132" name="Freeform 28"/>
          <p:cNvSpPr>
            <a:spLocks/>
          </p:cNvSpPr>
          <p:nvPr/>
        </p:nvSpPr>
        <p:spPr bwMode="auto">
          <a:xfrm>
            <a:off x="5168900" y="863600"/>
            <a:ext cx="868363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6" y="80"/>
              </a:cxn>
              <a:cxn ang="0">
                <a:pos x="544" y="288"/>
              </a:cxn>
            </a:cxnLst>
            <a:rect l="0" t="0" r="r" b="b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7785100" y="76200"/>
            <a:ext cx="1130300" cy="825500"/>
            <a:chOff x="2488" y="928"/>
            <a:chExt cx="712" cy="520"/>
          </a:xfrm>
        </p:grpSpPr>
        <p:sp>
          <p:nvSpPr>
            <p:cNvPr id="303134" name="Rectangle 30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3135" name="Rectangle 31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03136" name="Line 32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303137" name="Rectangle 33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03138" name="Oval 34"/>
          <p:cNvSpPr>
            <a:spLocks noChangeArrowheads="1"/>
          </p:cNvSpPr>
          <p:nvPr/>
        </p:nvSpPr>
        <p:spPr bwMode="auto">
          <a:xfrm>
            <a:off x="7797800" y="1752600"/>
            <a:ext cx="114300" cy="88900"/>
          </a:xfrm>
          <a:prstGeom prst="ellipse">
            <a:avLst/>
          </a:prstGeom>
          <a:solidFill>
            <a:srgbClr val="777777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3139" name="Oval 35"/>
          <p:cNvSpPr>
            <a:spLocks noChangeArrowheads="1"/>
          </p:cNvSpPr>
          <p:nvPr/>
        </p:nvSpPr>
        <p:spPr bwMode="auto">
          <a:xfrm>
            <a:off x="7797800" y="1600200"/>
            <a:ext cx="101600" cy="1143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303140" name="Line 36"/>
          <p:cNvSpPr>
            <a:spLocks noChangeShapeType="1"/>
          </p:cNvSpPr>
          <p:nvPr/>
        </p:nvSpPr>
        <p:spPr bwMode="auto">
          <a:xfrm flipH="1">
            <a:off x="7912100" y="901700"/>
            <a:ext cx="431800" cy="660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03141" name="Text Box 37"/>
          <p:cNvSpPr txBox="1">
            <a:spLocks noChangeArrowheads="1"/>
          </p:cNvSpPr>
          <p:nvPr/>
        </p:nvSpPr>
        <p:spPr bwMode="auto">
          <a:xfrm>
            <a:off x="1619250" y="5218113"/>
            <a:ext cx="5822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  <a:cs typeface="Times New Roman" pitchFamily="18" charset="0"/>
              </a:rPr>
              <a:t>Appearance-based techniques</a:t>
            </a:r>
          </a:p>
        </p:txBody>
      </p:sp>
      <p:sp>
        <p:nvSpPr>
          <p:cNvPr id="303142" name="Text Box 38"/>
          <p:cNvSpPr txBox="1">
            <a:spLocks noChangeArrowheads="1"/>
          </p:cNvSpPr>
          <p:nvPr/>
        </p:nvSpPr>
        <p:spPr bwMode="auto">
          <a:xfrm>
            <a:off x="755650" y="6140450"/>
            <a:ext cx="760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Times New Roman" pitchFamily="18" charset="0"/>
              </a:rPr>
              <a:t>Turk &amp; Pentland (1991); Murase &amp; Nayar (1995);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ortup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700" y="996950"/>
            <a:ext cx="4292600" cy="4038600"/>
          </a:xfrm>
          <a:prstGeom prst="rect">
            <a:avLst/>
          </a:prstGeom>
          <a:noFill/>
        </p:spPr>
      </p:pic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541421" y="219075"/>
            <a:ext cx="6019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/>
              <a:t>Eigenfaces</a:t>
            </a:r>
            <a:r>
              <a:rPr lang="en-US" sz="2800" dirty="0"/>
              <a:t> (Turk &amp; </a:t>
            </a:r>
            <a:r>
              <a:rPr lang="en-US" sz="2800" dirty="0" err="1"/>
              <a:t>Pentland</a:t>
            </a:r>
            <a:r>
              <a:rPr lang="en-US" sz="2800" dirty="0"/>
              <a:t>, 1991)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1482702" y="445892"/>
            <a:ext cx="623575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Initiation à la</a:t>
            </a:r>
          </a:p>
          <a:p>
            <a:pPr algn="ctr">
              <a:defRPr/>
            </a:pPr>
            <a:r>
              <a:rPr lang="fr-FR" sz="6000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vision </a:t>
            </a: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artificielle</a:t>
            </a:r>
            <a:endParaRPr lang="en-US" sz="6000" u="non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4218" y="3508553"/>
            <a:ext cx="6508888" cy="2800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Jean </a:t>
            </a:r>
            <a:r>
              <a:rPr lang="en-US" sz="3600" dirty="0"/>
              <a:t>Ponce (</a:t>
            </a:r>
            <a:r>
              <a:rPr lang="en-US" sz="3600" dirty="0" err="1">
                <a:cs typeface="Times New Roman" pitchFamily="18" charset="0"/>
              </a:rPr>
              <a:t>ponce@di.ens.fr</a:t>
            </a:r>
            <a:r>
              <a:rPr lang="en-US" sz="3600" dirty="0" smtClean="0">
                <a:cs typeface="Times New Roman" pitchFamily="18" charset="0"/>
              </a:rPr>
              <a:t>)</a:t>
            </a:r>
          </a:p>
          <a:p>
            <a:pPr algn="ctr"/>
            <a:endParaRPr lang="en-US" sz="3600" dirty="0">
              <a:cs typeface="Times New Roman" pitchFamily="18" charset="0"/>
            </a:endParaRPr>
          </a:p>
          <a:p>
            <a:pPr algn="ctr"/>
            <a:endParaRPr lang="en-US" sz="3600" dirty="0" smtClean="0"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cs typeface="Times New Roman" pitchFamily="18" charset="0"/>
              </a:rPr>
              <a:t>Jeudis</a:t>
            </a:r>
            <a:r>
              <a:rPr lang="en-US" sz="3600" u="none" dirty="0" smtClean="0"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US" sz="3600" u="none" dirty="0" err="1" smtClean="0">
                <a:latin typeface="Comic Sans MS" pitchFamily="66" charset="0"/>
                <a:cs typeface="Times New Roman" pitchFamily="18" charset="0"/>
              </a:rPr>
              <a:t>salle</a:t>
            </a:r>
            <a:r>
              <a:rPr lang="en-US" sz="3600" u="none" dirty="0" smtClean="0">
                <a:latin typeface="Comic Sans MS" pitchFamily="66" charset="0"/>
                <a:cs typeface="Times New Roman" pitchFamily="18" charset="0"/>
              </a:rPr>
              <a:t> U/V, 9-12h</a:t>
            </a:r>
          </a:p>
          <a:p>
            <a:pPr algn="ctr"/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8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4751388" y="1176338"/>
            <a:ext cx="38195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Appearance manifolds</a:t>
            </a:r>
          </a:p>
          <a:p>
            <a:r>
              <a:rPr lang="en-US" sz="2400"/>
              <a:t>(Murase &amp; Nayar, 1995)</a:t>
            </a:r>
          </a:p>
        </p:txBody>
      </p:sp>
      <p:pic>
        <p:nvPicPr>
          <p:cNvPr id="2" name="eigenspace.mpe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04664"/>
            <a:ext cx="4064000" cy="3048000"/>
          </a:xfrm>
          <a:prstGeom prst="rect">
            <a:avLst/>
          </a:prstGeom>
        </p:spPr>
      </p:pic>
      <p:pic>
        <p:nvPicPr>
          <p:cNvPr id="3" name="100object-recog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8004" y="3356992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1353" y="1092168"/>
            <a:ext cx="5323121" cy="26749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80901" y="288882"/>
            <a:ext cx="898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u="none" dirty="0" err="1">
                <a:latin typeface="Comic Sans MS" pitchFamily="66" charset="0"/>
              </a:rPr>
              <a:t>Correlation</a:t>
            </a:r>
            <a:r>
              <a:rPr lang="fr-FR" sz="3200" u="none" dirty="0">
                <a:latin typeface="Comic Sans MS" pitchFamily="66" charset="0"/>
              </a:rPr>
              <a:t>-</a:t>
            </a:r>
            <a:r>
              <a:rPr lang="fr-FR" sz="3200" u="none" dirty="0" err="1">
                <a:latin typeface="Comic Sans MS" pitchFamily="66" charset="0"/>
              </a:rPr>
              <a:t>based</a:t>
            </a:r>
            <a:r>
              <a:rPr lang="fr-FR" sz="3200" u="none" dirty="0">
                <a:latin typeface="Comic Sans MS" pitchFamily="66" charset="0"/>
              </a:rPr>
              <a:t> </a:t>
            </a:r>
            <a:r>
              <a:rPr lang="fr-FR" sz="3200" u="none" dirty="0" err="1">
                <a:latin typeface="Comic Sans MS" pitchFamily="66" charset="0"/>
              </a:rPr>
              <a:t>template</a:t>
            </a:r>
            <a:r>
              <a:rPr lang="fr-FR" sz="3200" u="none" dirty="0">
                <a:latin typeface="Comic Sans MS" pitchFamily="66" charset="0"/>
              </a:rPr>
              <a:t> </a:t>
            </a:r>
            <a:r>
              <a:rPr lang="fr-FR" sz="3200" u="none" dirty="0" err="1">
                <a:latin typeface="Comic Sans MS" pitchFamily="66" charset="0"/>
              </a:rPr>
              <a:t>matching</a:t>
            </a:r>
            <a:r>
              <a:rPr lang="fr-FR" sz="3200" u="none" dirty="0">
                <a:latin typeface="Comic Sans MS" pitchFamily="66" charset="0"/>
              </a:rPr>
              <a:t> (60s)</a:t>
            </a:r>
          </a:p>
          <a:p>
            <a:pPr algn="ctr"/>
            <a:endParaRPr lang="fr-FR" sz="3200" u="none" dirty="0"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4249" y="3835387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>
                <a:latin typeface="Comic Sans MS" pitchFamily="66" charset="0"/>
              </a:rPr>
              <a:t>Ballard &amp; Brown (1980, Fig. 3.3). Courtesy Bob Fisher</a:t>
            </a:r>
          </a:p>
          <a:p>
            <a:r>
              <a:rPr lang="fr-FR" u="none" dirty="0">
                <a:latin typeface="Comic Sans MS" pitchFamily="66" charset="0"/>
              </a:rPr>
              <a:t>and Ballard &amp; Brown on-line</a:t>
            </a:r>
            <a:r>
              <a:rPr lang="fr-FR" u="none" dirty="0" smtClean="0">
                <a:latin typeface="Comic Sans MS" pitchFamily="66" charset="0"/>
              </a:rPr>
              <a:t>.</a:t>
            </a:r>
            <a:endParaRPr lang="fr-FR" u="none" dirty="0"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60499" y="4560903"/>
            <a:ext cx="54521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none" dirty="0" smtClean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Automated</a:t>
            </a:r>
            <a:r>
              <a:rPr lang="fr-FR" sz="2800" u="none" dirty="0">
                <a:latin typeface="Comic Sans MS" pitchFamily="66" charset="0"/>
              </a:rPr>
              <a:t> </a:t>
            </a:r>
            <a:r>
              <a:rPr lang="fr-FR" sz="2800" u="none" dirty="0" err="1">
                <a:latin typeface="Comic Sans MS" pitchFamily="66" charset="0"/>
              </a:rPr>
              <a:t>target</a:t>
            </a:r>
            <a:r>
              <a:rPr lang="fr-FR" sz="2800" u="none" dirty="0">
                <a:latin typeface="Comic Sans MS" pitchFamily="66" charset="0"/>
              </a:rPr>
              <a:t> recognition</a:t>
            </a:r>
          </a:p>
          <a:p>
            <a:r>
              <a:rPr lang="fr-FR" sz="2800" u="none" dirty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Industrial</a:t>
            </a:r>
            <a:r>
              <a:rPr lang="fr-FR" sz="2800" u="none" dirty="0">
                <a:latin typeface="Comic Sans MS" pitchFamily="66" charset="0"/>
              </a:rPr>
              <a:t> inspection</a:t>
            </a:r>
          </a:p>
          <a:p>
            <a:r>
              <a:rPr lang="fr-FR" sz="2800" u="none" dirty="0">
                <a:latin typeface="Comic Sans MS" pitchFamily="66" charset="0"/>
              </a:rPr>
              <a:t>• Optical </a:t>
            </a:r>
            <a:r>
              <a:rPr lang="fr-FR" sz="2800" u="none" dirty="0" err="1">
                <a:latin typeface="Comic Sans MS" pitchFamily="66" charset="0"/>
              </a:rPr>
              <a:t>character</a:t>
            </a:r>
            <a:r>
              <a:rPr lang="fr-FR" sz="2800" u="none" dirty="0">
                <a:latin typeface="Comic Sans MS" pitchFamily="66" charset="0"/>
              </a:rPr>
              <a:t> recognition</a:t>
            </a:r>
          </a:p>
          <a:p>
            <a:r>
              <a:rPr lang="fr-FR" sz="2800" u="none" dirty="0">
                <a:latin typeface="Comic Sans MS" pitchFamily="66" charset="0"/>
              </a:rPr>
              <a:t>• </a:t>
            </a:r>
            <a:r>
              <a:rPr lang="fr-FR" sz="2800" u="none" dirty="0" err="1">
                <a:latin typeface="Comic Sans MS" pitchFamily="66" charset="0"/>
              </a:rPr>
              <a:t>Stereo</a:t>
            </a:r>
            <a:r>
              <a:rPr lang="fr-FR" sz="2800" u="none" dirty="0">
                <a:latin typeface="Comic Sans MS" pitchFamily="66" charset="0"/>
              </a:rPr>
              <a:t> </a:t>
            </a:r>
            <a:r>
              <a:rPr lang="fr-FR" sz="2800" u="none" dirty="0" err="1">
                <a:latin typeface="Comic Sans MS" pitchFamily="66" charset="0"/>
              </a:rPr>
              <a:t>matching</a:t>
            </a:r>
            <a:endParaRPr lang="fr-FR" sz="2800" u="none" dirty="0">
              <a:latin typeface="Comic Sans MS" pitchFamily="66" charset="0"/>
            </a:endParaRPr>
          </a:p>
          <a:p>
            <a:r>
              <a:rPr lang="fr-FR" sz="2800" u="none" dirty="0">
                <a:latin typeface="Comic Sans MS" pitchFamily="66" charset="0"/>
              </a:rPr>
              <a:t>• Pattern </a:t>
            </a:r>
            <a:r>
              <a:rPr lang="fr-FR" sz="2800" u="none" dirty="0" smtClean="0">
                <a:latin typeface="Comic Sans MS" pitchFamily="66" charset="0"/>
              </a:rPr>
              <a:t>recognition</a:t>
            </a:r>
            <a:endParaRPr lang="fr-FR" sz="28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 cstate="print"/>
          <a:srcRect t="7133"/>
          <a:stretch>
            <a:fillRect/>
          </a:stretch>
        </p:blipFill>
        <p:spPr bwMode="auto">
          <a:xfrm>
            <a:off x="2819400" y="1836738"/>
            <a:ext cx="6122988" cy="223678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2825750" y="1838325"/>
            <a:ext cx="1009650" cy="366713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imes New Roman" pitchFamily="18" charset="0"/>
              </a:rPr>
              <a:t>Lowe’02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13050" y="4090988"/>
            <a:ext cx="6127750" cy="2276475"/>
            <a:chOff x="1820" y="2465"/>
            <a:chExt cx="3756" cy="1402"/>
          </a:xfrm>
        </p:grpSpPr>
        <p:pic>
          <p:nvPicPr>
            <p:cNvPr id="306181" name="Picture 5" descr="detection"/>
            <p:cNvPicPr>
              <a:picLocks noChangeAspect="1" noChangeArrowheads="1"/>
            </p:cNvPicPr>
            <p:nvPr/>
          </p:nvPicPr>
          <p:blipFill>
            <a:blip r:embed="rId3" cstate="print"/>
            <a:srcRect t="2640" r="502" b="4901"/>
            <a:stretch>
              <a:fillRect/>
            </a:stretch>
          </p:blipFill>
          <p:spPr bwMode="auto">
            <a:xfrm>
              <a:off x="1820" y="2465"/>
              <a:ext cx="3756" cy="1402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306182" name="Text Box 6"/>
            <p:cNvSpPr txBox="1">
              <a:spLocks noChangeArrowheads="1"/>
            </p:cNvSpPr>
            <p:nvPr/>
          </p:nvSpPr>
          <p:spPr bwMode="auto">
            <a:xfrm>
              <a:off x="1822" y="2466"/>
              <a:ext cx="1510" cy="226"/>
            </a:xfrm>
            <a:prstGeom prst="rect">
              <a:avLst/>
            </a:prstGeom>
            <a:solidFill>
              <a:schemeClr val="tx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</a:rPr>
                <a:t>Mahamud &amp; Hebert’03</a:t>
              </a:r>
            </a:p>
          </p:txBody>
        </p:sp>
      </p:grp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149225" y="223838"/>
            <a:ext cx="854978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In the </a:t>
            </a:r>
            <a:r>
              <a:rPr lang="en-US" sz="2400" dirty="0" smtClean="0">
                <a:cs typeface="Times New Roman" pitchFamily="18" charset="0"/>
              </a:rPr>
              <a:t>late </a:t>
            </a:r>
            <a:r>
              <a:rPr lang="en-US" sz="2400" dirty="0">
                <a:cs typeface="Times New Roman" pitchFamily="18" charset="0"/>
              </a:rPr>
              <a:t>1990s, a new approach emerges: </a:t>
            </a:r>
          </a:p>
          <a:p>
            <a:r>
              <a:rPr lang="en-US" sz="2400" dirty="0">
                <a:cs typeface="Times New Roman" pitchFamily="18" charset="0"/>
              </a:rPr>
              <a:t>Combining </a:t>
            </a:r>
            <a:r>
              <a:rPr lang="en-US" sz="2400" i="1" dirty="0">
                <a:cs typeface="Times New Roman" pitchFamily="18" charset="0"/>
              </a:rPr>
              <a:t>local</a:t>
            </a:r>
            <a:r>
              <a:rPr lang="en-US" sz="2400" dirty="0">
                <a:cs typeface="Times New Roman" pitchFamily="18" charset="0"/>
              </a:rPr>
              <a:t> appearance, spatial constraints, invariants, </a:t>
            </a:r>
          </a:p>
          <a:p>
            <a:r>
              <a:rPr lang="en-US" sz="2400" dirty="0">
                <a:cs typeface="Times New Roman" pitchFamily="18" charset="0"/>
              </a:rPr>
              <a:t>and classification techniques from machine learning.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3200" y="1816100"/>
            <a:ext cx="2362200" cy="4546600"/>
            <a:chOff x="336" y="1024"/>
            <a:chExt cx="1304" cy="2704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36" y="1024"/>
              <a:ext cx="1304" cy="2704"/>
              <a:chOff x="144" y="928"/>
              <a:chExt cx="1536" cy="3072"/>
            </a:xfrm>
          </p:grpSpPr>
          <p:pic>
            <p:nvPicPr>
              <p:cNvPr id="306186" name="Picture 10" descr="recherche5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" y="928"/>
                <a:ext cx="1536" cy="1536"/>
              </a:xfrm>
              <a:prstGeom prst="rect">
                <a:avLst/>
              </a:prstGeom>
              <a:noFill/>
            </p:spPr>
          </p:pic>
          <p:pic>
            <p:nvPicPr>
              <p:cNvPr id="306187" name="Picture 11" descr="recherche41_re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2464"/>
                <a:ext cx="1536" cy="1536"/>
              </a:xfrm>
              <a:prstGeom prst="rect">
                <a:avLst/>
              </a:prstGeom>
              <a:noFill/>
            </p:spPr>
          </p:pic>
        </p:grpSp>
        <p:sp>
          <p:nvSpPr>
            <p:cNvPr id="306188" name="Text Box 12"/>
            <p:cNvSpPr txBox="1">
              <a:spLocks noChangeArrowheads="1"/>
            </p:cNvSpPr>
            <p:nvPr/>
          </p:nvSpPr>
          <p:spPr bwMode="auto">
            <a:xfrm>
              <a:off x="342" y="1024"/>
              <a:ext cx="417" cy="21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Query</a:t>
              </a:r>
            </a:p>
          </p:txBody>
        </p:sp>
        <p:sp>
          <p:nvSpPr>
            <p:cNvPr id="306189" name="Text Box 13"/>
            <p:cNvSpPr txBox="1">
              <a:spLocks noChangeArrowheads="1"/>
            </p:cNvSpPr>
            <p:nvPr/>
          </p:nvSpPr>
          <p:spPr bwMode="auto">
            <a:xfrm>
              <a:off x="343" y="2377"/>
              <a:ext cx="1055" cy="21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Retrieved (10</a:t>
              </a:r>
              <a:r>
                <a:rPr lang="en-US" baseline="3000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off)</a:t>
              </a:r>
            </a:p>
          </p:txBody>
        </p:sp>
        <p:sp>
          <p:nvSpPr>
            <p:cNvPr id="306190" name="Text Box 14"/>
            <p:cNvSpPr txBox="1">
              <a:spLocks noChangeArrowheads="1"/>
            </p:cNvSpPr>
            <p:nvPr/>
          </p:nvSpPr>
          <p:spPr bwMode="auto">
            <a:xfrm>
              <a:off x="351" y="3497"/>
              <a:ext cx="1097" cy="2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Schmid &amp; Mohr’97</a:t>
              </a:r>
            </a:p>
          </p:txBody>
        </p:sp>
      </p:grpSp>
      <p:sp>
        <p:nvSpPr>
          <p:cNvPr id="306191" name="Rectangle 15"/>
          <p:cNvSpPr>
            <a:spLocks noChangeArrowheads="1"/>
          </p:cNvSpPr>
          <p:nvPr/>
        </p:nvSpPr>
        <p:spPr bwMode="auto">
          <a:xfrm>
            <a:off x="203200" y="1816100"/>
            <a:ext cx="2362200" cy="45466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1582738"/>
            <a:ext cx="4071937" cy="3921125"/>
            <a:chOff x="2966" y="967"/>
            <a:chExt cx="1512" cy="1592"/>
          </a:xfrm>
        </p:grpSpPr>
        <p:sp>
          <p:nvSpPr>
            <p:cNvPr id="307203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204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720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0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741863" y="1570038"/>
            <a:ext cx="3983037" cy="3933825"/>
            <a:chOff x="2080" y="1372"/>
            <a:chExt cx="1600" cy="1576"/>
          </a:xfrm>
        </p:grpSpPr>
        <p:sp>
          <p:nvSpPr>
            <p:cNvPr id="307210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211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7212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3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4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15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16" name="Text Box 16"/>
          <p:cNvSpPr txBox="1">
            <a:spLocks noChangeArrowheads="1"/>
          </p:cNvSpPr>
          <p:nvPr/>
        </p:nvSpPr>
        <p:spPr bwMode="auto">
          <a:xfrm>
            <a:off x="493713" y="5745163"/>
            <a:ext cx="559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ACRONYM (Brooks and Binford, 1981)</a:t>
            </a:r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566738" y="188913"/>
            <a:ext cx="8074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Representing and recognizing object </a:t>
            </a:r>
          </a:p>
          <a:p>
            <a:r>
              <a:rPr lang="en-US" sz="3600">
                <a:cs typeface="Times New Roman" pitchFamily="18" charset="0"/>
              </a:rPr>
              <a:t>categories is harder</a:t>
            </a:r>
          </a:p>
        </p:txBody>
      </p:sp>
      <p:sp>
        <p:nvSpPr>
          <p:cNvPr id="307218" name="Text Box 18"/>
          <p:cNvSpPr txBox="1">
            <a:spLocks noChangeArrowheads="1"/>
          </p:cNvSpPr>
          <p:nvPr/>
        </p:nvSpPr>
        <p:spPr bwMode="auto">
          <a:xfrm>
            <a:off x="503238" y="6308725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Binford (1971), Nevatia &amp; Binford (1972), Marr &amp; Nishihara (1978)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52500" y="1565275"/>
            <a:ext cx="3414713" cy="2259013"/>
            <a:chOff x="600" y="334"/>
            <a:chExt cx="2151" cy="1423"/>
          </a:xfrm>
        </p:grpSpPr>
        <p:sp>
          <p:nvSpPr>
            <p:cNvPr id="357379" name="Rectangle 3"/>
            <p:cNvSpPr>
              <a:spLocks noChangeArrowheads="1"/>
            </p:cNvSpPr>
            <p:nvPr/>
          </p:nvSpPr>
          <p:spPr bwMode="auto">
            <a:xfrm>
              <a:off x="600" y="334"/>
              <a:ext cx="2151" cy="142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80" name="Rectangle 4"/>
            <p:cNvSpPr>
              <a:spLocks noChangeArrowheads="1"/>
            </p:cNvSpPr>
            <p:nvPr/>
          </p:nvSpPr>
          <p:spPr bwMode="auto">
            <a:xfrm>
              <a:off x="600" y="334"/>
              <a:ext cx="2151" cy="14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8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0" y="1186"/>
              <a:ext cx="2151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" y="616"/>
              <a:ext cx="2151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" y="334"/>
              <a:ext cx="215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80063" y="1016000"/>
            <a:ext cx="2628900" cy="3060700"/>
            <a:chOff x="2052" y="1196"/>
            <a:chExt cx="1656" cy="1928"/>
          </a:xfrm>
        </p:grpSpPr>
        <p:sp>
          <p:nvSpPr>
            <p:cNvPr id="357385" name="Rectangle 9"/>
            <p:cNvSpPr>
              <a:spLocks noChangeArrowheads="1"/>
            </p:cNvSpPr>
            <p:nvPr/>
          </p:nvSpPr>
          <p:spPr bwMode="auto">
            <a:xfrm>
              <a:off x="2052" y="1196"/>
              <a:ext cx="1656" cy="192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86" name="Rectangle 10"/>
            <p:cNvSpPr>
              <a:spLocks noChangeArrowheads="1"/>
            </p:cNvSpPr>
            <p:nvPr/>
          </p:nvSpPr>
          <p:spPr bwMode="auto">
            <a:xfrm>
              <a:off x="2052" y="1196"/>
              <a:ext cx="1656" cy="19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8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52" y="2445"/>
              <a:ext cx="165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8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2" y="1766"/>
              <a:ext cx="165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38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2" y="1196"/>
              <a:ext cx="1656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7390" name="Text Box 14"/>
          <p:cNvSpPr txBox="1">
            <a:spLocks noChangeArrowheads="1"/>
          </p:cNvSpPr>
          <p:nvPr/>
        </p:nvSpPr>
        <p:spPr bwMode="auto">
          <a:xfrm>
            <a:off x="860425" y="965200"/>
            <a:ext cx="4533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The Blum transform, 1967</a:t>
            </a:r>
            <a:endParaRPr lang="en-US" sz="2800">
              <a:solidFill>
                <a:schemeClr val="hlink"/>
              </a:solidFill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952500" y="4040188"/>
            <a:ext cx="2913063" cy="2592387"/>
            <a:chOff x="2460" y="1792"/>
            <a:chExt cx="840" cy="736"/>
          </a:xfrm>
        </p:grpSpPr>
        <p:sp>
          <p:nvSpPr>
            <p:cNvPr id="357392" name="Rectangle 16"/>
            <p:cNvSpPr>
              <a:spLocks noChangeArrowheads="1"/>
            </p:cNvSpPr>
            <p:nvPr/>
          </p:nvSpPr>
          <p:spPr bwMode="auto">
            <a:xfrm>
              <a:off x="2460" y="1792"/>
              <a:ext cx="840" cy="73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393" name="Rectangle 17"/>
            <p:cNvSpPr>
              <a:spLocks noChangeArrowheads="1"/>
            </p:cNvSpPr>
            <p:nvPr/>
          </p:nvSpPr>
          <p:spPr bwMode="auto">
            <a:xfrm>
              <a:off x="2460" y="1792"/>
              <a:ext cx="840" cy="7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57394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60" y="1792"/>
              <a:ext cx="840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7395" name="Text Box 19"/>
          <p:cNvSpPr txBox="1">
            <a:spLocks noChangeArrowheads="1"/>
          </p:cNvSpPr>
          <p:nvPr/>
        </p:nvSpPr>
        <p:spPr bwMode="auto">
          <a:xfrm>
            <a:off x="4608513" y="4606925"/>
            <a:ext cx="3756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Generalized cylinders</a:t>
            </a:r>
          </a:p>
          <a:p>
            <a:r>
              <a:rPr lang="en-US" sz="2800"/>
              <a:t>(Binford, 1971)</a:t>
            </a:r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357396" name="Text Box 20"/>
          <p:cNvSpPr txBox="1">
            <a:spLocks noChangeArrowheads="1"/>
          </p:cNvSpPr>
          <p:nvPr/>
        </p:nvSpPr>
        <p:spPr bwMode="auto">
          <a:xfrm>
            <a:off x="2232025" y="152400"/>
            <a:ext cx="4410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Parts and invariants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97" y="1749402"/>
            <a:ext cx="3796882" cy="38338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1338" y="1749402"/>
            <a:ext cx="3483054" cy="38338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" name="Flèche droite 3"/>
          <p:cNvSpPr/>
          <p:nvPr/>
        </p:nvSpPr>
        <p:spPr bwMode="auto">
          <a:xfrm>
            <a:off x="4133844" y="2844792"/>
            <a:ext cx="1204929" cy="120492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8925" y="190500"/>
            <a:ext cx="87026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u="none" dirty="0" smtClean="0">
                <a:latin typeface="Comic Sans MS" pitchFamily="66" charset="0"/>
              </a:rPr>
              <a:t>Generalized cylinders</a:t>
            </a:r>
            <a:endParaRPr lang="en-US" sz="3600" u="none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76291" y="800064"/>
            <a:ext cx="684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latin typeface="Comic Sans MS" pitchFamily="66" charset="0"/>
              </a:rPr>
              <a:t>(</a:t>
            </a:r>
            <a:r>
              <a:rPr lang="en-US" sz="2800" u="none" dirty="0" err="1" smtClean="0">
                <a:latin typeface="Comic Sans MS" pitchFamily="66" charset="0"/>
              </a:rPr>
              <a:t>Binford</a:t>
            </a:r>
            <a:r>
              <a:rPr lang="en-US" sz="2800" u="none" dirty="0" smtClean="0">
                <a:latin typeface="Comic Sans MS" pitchFamily="66" charset="0"/>
              </a:rPr>
              <a:t>, 1971; Marr &amp; Nishihara, 1978)</a:t>
            </a:r>
            <a:endParaRPr lang="fr-FR" sz="2800" u="none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31126" y="5765832"/>
            <a:ext cx="449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latin typeface="Comic Sans MS" pitchFamily="66" charset="0"/>
              </a:rPr>
              <a:t>(</a:t>
            </a:r>
            <a:r>
              <a:rPr lang="en-US" sz="2800" u="none" dirty="0" err="1" smtClean="0">
                <a:latin typeface="Comic Sans MS" pitchFamily="66" charset="0"/>
              </a:rPr>
              <a:t>Nevatia</a:t>
            </a:r>
            <a:r>
              <a:rPr lang="en-US" sz="2800" u="none" dirty="0" smtClean="0">
                <a:latin typeface="Comic Sans MS" pitchFamily="66" charset="0"/>
              </a:rPr>
              <a:t> &amp; </a:t>
            </a:r>
            <a:r>
              <a:rPr lang="en-US" sz="2800" u="none" dirty="0" err="1" smtClean="0">
                <a:latin typeface="Comic Sans MS" pitchFamily="66" charset="0"/>
              </a:rPr>
              <a:t>Binford</a:t>
            </a:r>
            <a:r>
              <a:rPr lang="en-US" sz="2800" u="none" dirty="0" smtClean="0">
                <a:latin typeface="Comic Sans MS" pitchFamily="66" charset="0"/>
              </a:rPr>
              <a:t>, 1972)</a:t>
            </a:r>
            <a:endParaRPr lang="fr-FR" sz="28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600" y="1143000"/>
            <a:ext cx="3708400" cy="2298700"/>
            <a:chOff x="1832" y="2773"/>
            <a:chExt cx="2336" cy="1448"/>
          </a:xfrm>
        </p:grpSpPr>
        <p:sp>
          <p:nvSpPr>
            <p:cNvPr id="30822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2"/>
                </a:cxn>
                <a:cxn ang="0">
                  <a:pos x="59" y="2"/>
                </a:cxn>
              </a:cxnLst>
              <a:rect l="0" t="0" r="r" b="b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9" y="3"/>
                </a:cxn>
                <a:cxn ang="0">
                  <a:pos x="78" y="0"/>
                </a:cxn>
              </a:cxnLst>
              <a:rect l="0" t="0" r="r" b="b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" y="2"/>
                </a:cxn>
                <a:cxn ang="0">
                  <a:pos x="104" y="3"/>
                </a:cxn>
              </a:cxnLst>
              <a:rect l="0" t="0" r="r" b="b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10"/>
                </a:cxn>
                <a:cxn ang="0">
                  <a:pos x="95" y="15"/>
                </a:cxn>
              </a:cxnLst>
              <a:rect l="0" t="0" r="r" b="b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11"/>
                </a:cxn>
                <a:cxn ang="0">
                  <a:pos x="91" y="20"/>
                </a:cxn>
              </a:cxnLst>
              <a:rect l="0" t="0" r="r" b="b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3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7"/>
                </a:cxn>
                <a:cxn ang="0">
                  <a:pos x="92" y="17"/>
                </a:cxn>
              </a:cxnLst>
              <a:rect l="0" t="0" r="r" b="b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6"/>
                </a:cxn>
                <a:cxn ang="0">
                  <a:pos x="76" y="6"/>
                </a:cxn>
              </a:cxnLst>
              <a:rect l="0" t="0" r="r" b="b"/>
              <a:pathLst>
                <a:path w="76" h="6">
                  <a:moveTo>
                    <a:pt x="0" y="0"/>
                  </a:moveTo>
                  <a:lnTo>
                    <a:pt x="76" y="6"/>
                  </a:ln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3" y="2"/>
                </a:cxn>
                <a:cxn ang="0">
                  <a:pos x="76" y="0"/>
                </a:cxn>
              </a:cxnLst>
              <a:rect l="0" t="0" r="r" b="b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45" y="15"/>
                </a:cxn>
                <a:cxn ang="0">
                  <a:pos x="75" y="0"/>
                </a:cxn>
              </a:cxnLst>
              <a:rect l="0" t="0" r="r" b="b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0" y="14"/>
                </a:cxn>
                <a:cxn ang="0">
                  <a:pos x="3" y="0"/>
                </a:cxn>
              </a:cxnLst>
              <a:rect l="0" t="0" r="r" b="b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/>
              <a:ahLst/>
              <a:cxnLst>
                <a:cxn ang="0">
                  <a:pos x="65" y="23"/>
                </a:cxn>
                <a:cxn ang="0">
                  <a:pos x="33" y="8"/>
                </a:cxn>
                <a:cxn ang="0">
                  <a:pos x="0" y="0"/>
                </a:cxn>
              </a:cxnLst>
              <a:rect l="0" t="0" r="r" b="b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4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/>
              <a:ahLst/>
              <a:cxnLst>
                <a:cxn ang="0">
                  <a:pos x="79" y="11"/>
                </a:cxn>
                <a:cxn ang="0">
                  <a:pos x="20" y="3"/>
                </a:cxn>
                <a:cxn ang="0">
                  <a:pos x="0" y="0"/>
                </a:cxn>
              </a:cxnLst>
              <a:rect l="0" t="0" r="r" b="b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/>
              <a:ahLst/>
              <a:cxnLst>
                <a:cxn ang="0">
                  <a:pos x="102" y="9"/>
                </a:cxn>
                <a:cxn ang="0">
                  <a:pos x="49" y="3"/>
                </a:cxn>
                <a:cxn ang="0">
                  <a:pos x="0" y="0"/>
                </a:cxn>
              </a:cxnLst>
              <a:rect l="0" t="0" r="r" b="b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20" y="3"/>
                </a:cxn>
                <a:cxn ang="0">
                  <a:pos x="0" y="0"/>
                </a:cxn>
              </a:cxnLst>
              <a:rect l="0" t="0" r="r" b="b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20" y="1"/>
                </a:cxn>
                <a:cxn ang="0">
                  <a:pos x="0" y="0"/>
                </a:cxn>
              </a:cxnLst>
              <a:rect l="0" t="0" r="r" b="b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/>
              <a:ahLst/>
              <a:cxnLst>
                <a:cxn ang="0">
                  <a:pos x="105" y="1"/>
                </a:cxn>
                <a:cxn ang="0">
                  <a:pos x="59" y="0"/>
                </a:cxn>
                <a:cxn ang="0">
                  <a:pos x="0" y="1"/>
                </a:cxn>
              </a:cxnLst>
              <a:rect l="0" t="0" r="r" b="b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42" y="5"/>
                </a:cxn>
                <a:cxn ang="0">
                  <a:pos x="0" y="10"/>
                </a:cxn>
              </a:cxnLst>
              <a:rect l="0" t="0" r="r" b="b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5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6" y="5"/>
                </a:cxn>
                <a:cxn ang="0">
                  <a:pos x="0" y="7"/>
                </a:cxn>
              </a:cxnLst>
              <a:rect l="0" t="0" r="r" b="b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3" y="8"/>
                </a:cxn>
                <a:cxn ang="0">
                  <a:pos x="0" y="12"/>
                </a:cxn>
              </a:cxnLst>
              <a:rect l="0" t="0" r="r" b="b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8"/>
                </a:cxn>
                <a:cxn ang="0">
                  <a:pos x="19" y="56"/>
                </a:cxn>
              </a:cxnLst>
              <a:rect l="0" t="0" r="r" b="b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/>
              <a:ahLst/>
              <a:cxnLst>
                <a:cxn ang="0">
                  <a:pos x="7" y="155"/>
                </a:cxn>
                <a:cxn ang="0">
                  <a:pos x="59" y="185"/>
                </a:cxn>
                <a:cxn ang="0">
                  <a:pos x="141" y="203"/>
                </a:cxn>
                <a:cxn ang="0">
                  <a:pos x="252" y="203"/>
                </a:cxn>
                <a:cxn ang="0">
                  <a:pos x="351" y="192"/>
                </a:cxn>
                <a:cxn ang="0">
                  <a:pos x="462" y="185"/>
                </a:cxn>
                <a:cxn ang="0">
                  <a:pos x="636" y="195"/>
                </a:cxn>
                <a:cxn ang="0">
                  <a:pos x="786" y="220"/>
                </a:cxn>
                <a:cxn ang="0">
                  <a:pos x="920" y="251"/>
                </a:cxn>
                <a:cxn ang="0">
                  <a:pos x="1055" y="282"/>
                </a:cxn>
                <a:cxn ang="0">
                  <a:pos x="1202" y="306"/>
                </a:cxn>
                <a:cxn ang="0">
                  <a:pos x="1376" y="316"/>
                </a:cxn>
                <a:cxn ang="0">
                  <a:pos x="1503" y="305"/>
                </a:cxn>
                <a:cxn ang="0">
                  <a:pos x="1595" y="275"/>
                </a:cxn>
                <a:cxn ang="0">
                  <a:pos x="1647" y="232"/>
                </a:cxn>
                <a:cxn ang="0">
                  <a:pos x="1647" y="182"/>
                </a:cxn>
                <a:cxn ang="0">
                  <a:pos x="1595" y="143"/>
                </a:cxn>
                <a:cxn ang="0">
                  <a:pos x="1497" y="115"/>
                </a:cxn>
                <a:cxn ang="0">
                  <a:pos x="1376" y="94"/>
                </a:cxn>
                <a:cxn ang="0">
                  <a:pos x="1241" y="78"/>
                </a:cxn>
                <a:cxn ang="0">
                  <a:pos x="1110" y="62"/>
                </a:cxn>
                <a:cxn ang="0">
                  <a:pos x="1002" y="40"/>
                </a:cxn>
                <a:cxn ang="0">
                  <a:pos x="904" y="18"/>
                </a:cxn>
                <a:cxn ang="0">
                  <a:pos x="796" y="2"/>
                </a:cxn>
                <a:cxn ang="0">
                  <a:pos x="665" y="1"/>
                </a:cxn>
                <a:cxn ang="0">
                  <a:pos x="557" y="11"/>
                </a:cxn>
                <a:cxn ang="0">
                  <a:pos x="449" y="23"/>
                </a:cxn>
                <a:cxn ang="0">
                  <a:pos x="324" y="34"/>
                </a:cxn>
                <a:cxn ang="0">
                  <a:pos x="203" y="49"/>
                </a:cxn>
                <a:cxn ang="0">
                  <a:pos x="98" y="68"/>
                </a:cxn>
                <a:cxn ang="0">
                  <a:pos x="26" y="96"/>
                </a:cxn>
                <a:cxn ang="0">
                  <a:pos x="0" y="137"/>
                </a:cxn>
              </a:cxnLst>
              <a:rect l="0" t="0" r="r" b="b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6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7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8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289" y="20"/>
                </a:cxn>
                <a:cxn ang="0">
                  <a:pos x="341" y="43"/>
                </a:cxn>
                <a:cxn ang="0">
                  <a:pos x="393" y="70"/>
                </a:cxn>
                <a:cxn ang="0">
                  <a:pos x="439" y="98"/>
                </a:cxn>
                <a:cxn ang="0">
                  <a:pos x="482" y="129"/>
                </a:cxn>
                <a:cxn ang="0">
                  <a:pos x="518" y="159"/>
                </a:cxn>
                <a:cxn ang="0">
                  <a:pos x="551" y="188"/>
                </a:cxn>
                <a:cxn ang="0">
                  <a:pos x="577" y="218"/>
                </a:cxn>
                <a:cxn ang="0">
                  <a:pos x="593" y="245"/>
                </a:cxn>
                <a:cxn ang="0">
                  <a:pos x="606" y="269"/>
                </a:cxn>
                <a:cxn ang="0">
                  <a:pos x="610" y="290"/>
                </a:cxn>
                <a:cxn ang="0">
                  <a:pos x="606" y="306"/>
                </a:cxn>
                <a:cxn ang="0">
                  <a:pos x="580" y="333"/>
                </a:cxn>
                <a:cxn ang="0">
                  <a:pos x="544" y="359"/>
                </a:cxn>
                <a:cxn ang="0">
                  <a:pos x="495" y="385"/>
                </a:cxn>
                <a:cxn ang="0">
                  <a:pos x="439" y="412"/>
                </a:cxn>
                <a:cxn ang="0">
                  <a:pos x="377" y="440"/>
                </a:cxn>
                <a:cxn ang="0">
                  <a:pos x="315" y="468"/>
                </a:cxn>
                <a:cxn ang="0">
                  <a:pos x="249" y="497"/>
                </a:cxn>
                <a:cxn ang="0">
                  <a:pos x="187" y="528"/>
                </a:cxn>
                <a:cxn ang="0">
                  <a:pos x="128" y="560"/>
                </a:cxn>
                <a:cxn ang="0">
                  <a:pos x="79" y="594"/>
                </a:cxn>
                <a:cxn ang="0">
                  <a:pos x="40" y="631"/>
                </a:cxn>
                <a:cxn ang="0">
                  <a:pos x="10" y="668"/>
                </a:cxn>
                <a:cxn ang="0">
                  <a:pos x="0" y="709"/>
                </a:cxn>
                <a:cxn ang="0">
                  <a:pos x="0" y="728"/>
                </a:cxn>
                <a:cxn ang="0">
                  <a:pos x="10" y="754"/>
                </a:cxn>
                <a:cxn ang="0">
                  <a:pos x="27" y="785"/>
                </a:cxn>
                <a:cxn ang="0">
                  <a:pos x="46" y="819"/>
                </a:cxn>
                <a:cxn ang="0">
                  <a:pos x="76" y="854"/>
                </a:cxn>
                <a:cxn ang="0">
                  <a:pos x="105" y="891"/>
                </a:cxn>
                <a:cxn ang="0">
                  <a:pos x="145" y="927"/>
                </a:cxn>
                <a:cxn ang="0">
                  <a:pos x="187" y="962"/>
                </a:cxn>
                <a:cxn ang="0">
                  <a:pos x="236" y="993"/>
                </a:cxn>
                <a:cxn ang="0">
                  <a:pos x="289" y="1021"/>
                </a:cxn>
              </a:cxnLst>
              <a:rect l="0" t="0" r="r" b="b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200" y="17"/>
                </a:cxn>
                <a:cxn ang="0">
                  <a:pos x="157" y="36"/>
                </a:cxn>
                <a:cxn ang="0">
                  <a:pos x="115" y="58"/>
                </a:cxn>
                <a:cxn ang="0">
                  <a:pos x="72" y="83"/>
                </a:cxn>
                <a:cxn ang="0">
                  <a:pos x="40" y="107"/>
                </a:cxn>
                <a:cxn ang="0">
                  <a:pos x="13" y="134"/>
                </a:cxn>
                <a:cxn ang="0">
                  <a:pos x="0" y="162"/>
                </a:cxn>
                <a:cxn ang="0">
                  <a:pos x="4" y="190"/>
                </a:cxn>
                <a:cxn ang="0">
                  <a:pos x="13" y="214"/>
                </a:cxn>
                <a:cxn ang="0">
                  <a:pos x="23" y="234"/>
                </a:cxn>
                <a:cxn ang="0">
                  <a:pos x="36" y="254"/>
                </a:cxn>
                <a:cxn ang="0">
                  <a:pos x="53" y="272"/>
                </a:cxn>
                <a:cxn ang="0">
                  <a:pos x="76" y="292"/>
                </a:cxn>
                <a:cxn ang="0">
                  <a:pos x="105" y="311"/>
                </a:cxn>
                <a:cxn ang="0">
                  <a:pos x="148" y="333"/>
                </a:cxn>
                <a:cxn ang="0">
                  <a:pos x="200" y="357"/>
                </a:cxn>
                <a:cxn ang="0">
                  <a:pos x="265" y="383"/>
                </a:cxn>
                <a:cxn ang="0">
                  <a:pos x="341" y="414"/>
                </a:cxn>
                <a:cxn ang="0">
                  <a:pos x="413" y="449"/>
                </a:cxn>
                <a:cxn ang="0">
                  <a:pos x="488" y="490"/>
                </a:cxn>
                <a:cxn ang="0">
                  <a:pos x="557" y="535"/>
                </a:cxn>
                <a:cxn ang="0">
                  <a:pos x="619" y="584"/>
                </a:cxn>
                <a:cxn ang="0">
                  <a:pos x="675" y="635"/>
                </a:cxn>
                <a:cxn ang="0">
                  <a:pos x="717" y="690"/>
                </a:cxn>
                <a:cxn ang="0">
                  <a:pos x="750" y="749"/>
                </a:cxn>
                <a:cxn ang="0">
                  <a:pos x="763" y="808"/>
                </a:cxn>
                <a:cxn ang="0">
                  <a:pos x="757" y="827"/>
                </a:cxn>
                <a:cxn ang="0">
                  <a:pos x="744" y="850"/>
                </a:cxn>
                <a:cxn ang="0">
                  <a:pos x="721" y="877"/>
                </a:cxn>
                <a:cxn ang="0">
                  <a:pos x="688" y="905"/>
                </a:cxn>
                <a:cxn ang="0">
                  <a:pos x="649" y="937"/>
                </a:cxn>
                <a:cxn ang="0">
                  <a:pos x="606" y="968"/>
                </a:cxn>
                <a:cxn ang="0">
                  <a:pos x="557" y="1000"/>
                </a:cxn>
                <a:cxn ang="0">
                  <a:pos x="508" y="1031"/>
                </a:cxn>
                <a:cxn ang="0">
                  <a:pos x="452" y="1060"/>
                </a:cxn>
                <a:cxn ang="0">
                  <a:pos x="400" y="1087"/>
                </a:cxn>
              </a:cxnLst>
              <a:rect l="0" t="0" r="r" b="b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29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6" y="7"/>
                </a:cxn>
                <a:cxn ang="0">
                  <a:pos x="55" y="13"/>
                </a:cxn>
                <a:cxn ang="0">
                  <a:pos x="91" y="20"/>
                </a:cxn>
                <a:cxn ang="0">
                  <a:pos x="137" y="29"/>
                </a:cxn>
                <a:cxn ang="0">
                  <a:pos x="186" y="37"/>
                </a:cxn>
                <a:cxn ang="0">
                  <a:pos x="235" y="43"/>
                </a:cxn>
                <a:cxn ang="0">
                  <a:pos x="288" y="48"/>
                </a:cxn>
                <a:cxn ang="0">
                  <a:pos x="337" y="49"/>
                </a:cxn>
                <a:cxn ang="0">
                  <a:pos x="386" y="48"/>
                </a:cxn>
                <a:cxn ang="0">
                  <a:pos x="432" y="43"/>
                </a:cxn>
                <a:cxn ang="0">
                  <a:pos x="474" y="37"/>
                </a:cxn>
                <a:cxn ang="0">
                  <a:pos x="520" y="32"/>
                </a:cxn>
                <a:cxn ang="0">
                  <a:pos x="573" y="30"/>
                </a:cxn>
                <a:cxn ang="0">
                  <a:pos x="661" y="32"/>
                </a:cxn>
                <a:cxn ang="0">
                  <a:pos x="743" y="40"/>
                </a:cxn>
                <a:cxn ang="0">
                  <a:pos x="818" y="49"/>
                </a:cxn>
                <a:cxn ang="0">
                  <a:pos x="887" y="62"/>
                </a:cxn>
                <a:cxn ang="0">
                  <a:pos x="956" y="76"/>
                </a:cxn>
                <a:cxn ang="0">
                  <a:pos x="1025" y="91"/>
                </a:cxn>
                <a:cxn ang="0">
                  <a:pos x="1090" y="107"/>
                </a:cxn>
                <a:cxn ang="0">
                  <a:pos x="1159" y="121"/>
                </a:cxn>
                <a:cxn ang="0">
                  <a:pos x="1228" y="134"/>
                </a:cxn>
                <a:cxn ang="0">
                  <a:pos x="1303" y="143"/>
                </a:cxn>
                <a:cxn ang="0">
                  <a:pos x="1385" y="151"/>
                </a:cxn>
                <a:cxn ang="0">
                  <a:pos x="1477" y="152"/>
                </a:cxn>
                <a:cxn ang="0">
                  <a:pos x="1542" y="149"/>
                </a:cxn>
                <a:cxn ang="0">
                  <a:pos x="1608" y="140"/>
                </a:cxn>
                <a:cxn ang="0">
                  <a:pos x="1670" y="130"/>
                </a:cxn>
              </a:cxnLst>
              <a:rect l="0" t="0" r="r" b="b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/>
              <a:ahLst/>
              <a:cxnLst>
                <a:cxn ang="0">
                  <a:pos x="88" y="176"/>
                </a:cxn>
                <a:cxn ang="0">
                  <a:pos x="157" y="170"/>
                </a:cxn>
                <a:cxn ang="0">
                  <a:pos x="203" y="171"/>
                </a:cxn>
                <a:cxn ang="0">
                  <a:pos x="294" y="180"/>
                </a:cxn>
                <a:cxn ang="0">
                  <a:pos x="288" y="166"/>
                </a:cxn>
                <a:cxn ang="0">
                  <a:pos x="363" y="173"/>
                </a:cxn>
                <a:cxn ang="0">
                  <a:pos x="451" y="155"/>
                </a:cxn>
                <a:cxn ang="0">
                  <a:pos x="451" y="155"/>
                </a:cxn>
                <a:cxn ang="0">
                  <a:pos x="550" y="172"/>
                </a:cxn>
                <a:cxn ang="0">
                  <a:pos x="556" y="158"/>
                </a:cxn>
                <a:cxn ang="0">
                  <a:pos x="664" y="182"/>
                </a:cxn>
                <a:cxn ang="0">
                  <a:pos x="776" y="183"/>
                </a:cxn>
                <a:cxn ang="0">
                  <a:pos x="825" y="192"/>
                </a:cxn>
                <a:cxn ang="0">
                  <a:pos x="897" y="222"/>
                </a:cxn>
                <a:cxn ang="0">
                  <a:pos x="884" y="203"/>
                </a:cxn>
                <a:cxn ang="0">
                  <a:pos x="1015" y="246"/>
                </a:cxn>
                <a:cxn ang="0">
                  <a:pos x="1015" y="246"/>
                </a:cxn>
                <a:cxn ang="0">
                  <a:pos x="1106" y="246"/>
                </a:cxn>
                <a:cxn ang="0">
                  <a:pos x="1188" y="271"/>
                </a:cxn>
                <a:cxn ang="0">
                  <a:pos x="1175" y="270"/>
                </a:cxn>
                <a:cxn ang="0">
                  <a:pos x="1270" y="277"/>
                </a:cxn>
                <a:cxn ang="0">
                  <a:pos x="1267" y="277"/>
                </a:cxn>
                <a:cxn ang="0">
                  <a:pos x="1440" y="261"/>
                </a:cxn>
                <a:cxn ang="0">
                  <a:pos x="1447" y="269"/>
                </a:cxn>
                <a:cxn ang="0">
                  <a:pos x="1535" y="246"/>
                </a:cxn>
                <a:cxn ang="0">
                  <a:pos x="1630" y="230"/>
                </a:cxn>
                <a:cxn ang="0">
                  <a:pos x="1630" y="231"/>
                </a:cxn>
                <a:cxn ang="0">
                  <a:pos x="1621" y="203"/>
                </a:cxn>
                <a:cxn ang="0">
                  <a:pos x="1666" y="166"/>
                </a:cxn>
                <a:cxn ang="0">
                  <a:pos x="1670" y="180"/>
                </a:cxn>
                <a:cxn ang="0">
                  <a:pos x="1637" y="137"/>
                </a:cxn>
                <a:cxn ang="0">
                  <a:pos x="1552" y="125"/>
                </a:cxn>
                <a:cxn ang="0">
                  <a:pos x="1509" y="115"/>
                </a:cxn>
                <a:cxn ang="0">
                  <a:pos x="1440" y="87"/>
                </a:cxn>
                <a:cxn ang="0">
                  <a:pos x="1427" y="100"/>
                </a:cxn>
                <a:cxn ang="0">
                  <a:pos x="1382" y="79"/>
                </a:cxn>
                <a:cxn ang="0">
                  <a:pos x="1296" y="85"/>
                </a:cxn>
                <a:cxn ang="0">
                  <a:pos x="1306" y="71"/>
                </a:cxn>
                <a:cxn ang="0">
                  <a:pos x="1169" y="59"/>
                </a:cxn>
                <a:cxn ang="0">
                  <a:pos x="1159" y="73"/>
                </a:cxn>
                <a:cxn ang="0">
                  <a:pos x="1080" y="48"/>
                </a:cxn>
                <a:cxn ang="0">
                  <a:pos x="985" y="48"/>
                </a:cxn>
                <a:cxn ang="0">
                  <a:pos x="985" y="48"/>
                </a:cxn>
                <a:cxn ang="0">
                  <a:pos x="907" y="15"/>
                </a:cxn>
                <a:cxn ang="0">
                  <a:pos x="890" y="28"/>
                </a:cxn>
                <a:cxn ang="0">
                  <a:pos x="848" y="7"/>
                </a:cxn>
                <a:cxn ang="0">
                  <a:pos x="720" y="15"/>
                </a:cxn>
                <a:cxn ang="0">
                  <a:pos x="720" y="0"/>
                </a:cxn>
                <a:cxn ang="0">
                  <a:pos x="596" y="4"/>
                </a:cxn>
                <a:cxn ang="0">
                  <a:pos x="602" y="18"/>
                </a:cxn>
                <a:cxn ang="0">
                  <a:pos x="540" y="9"/>
                </a:cxn>
                <a:cxn ang="0">
                  <a:pos x="442" y="34"/>
                </a:cxn>
                <a:cxn ang="0">
                  <a:pos x="379" y="39"/>
                </a:cxn>
                <a:cxn ang="0">
                  <a:pos x="373" y="32"/>
                </a:cxn>
                <a:cxn ang="0">
                  <a:pos x="324" y="43"/>
                </a:cxn>
                <a:cxn ang="0">
                  <a:pos x="281" y="31"/>
                </a:cxn>
                <a:cxn ang="0">
                  <a:pos x="160" y="62"/>
                </a:cxn>
                <a:cxn ang="0">
                  <a:pos x="114" y="73"/>
                </a:cxn>
                <a:cxn ang="0">
                  <a:pos x="98" y="67"/>
                </a:cxn>
                <a:cxn ang="0">
                  <a:pos x="68" y="92"/>
                </a:cxn>
                <a:cxn ang="0">
                  <a:pos x="0" y="107"/>
                </a:cxn>
              </a:cxnLst>
              <a:rect l="0" t="0" r="r" b="b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0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8312" name="Text Box 88"/>
          <p:cNvSpPr txBox="1">
            <a:spLocks noChangeArrowheads="1"/>
          </p:cNvSpPr>
          <p:nvPr/>
        </p:nvSpPr>
        <p:spPr bwMode="auto">
          <a:xfrm>
            <a:off x="719138" y="6143625"/>
            <a:ext cx="3186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Zhu and Yuille (1996)</a:t>
            </a:r>
          </a:p>
        </p:txBody>
      </p:sp>
      <p:sp>
        <p:nvSpPr>
          <p:cNvPr id="308313" name="Text Box 89"/>
          <p:cNvSpPr txBox="1">
            <a:spLocks noChangeArrowheads="1"/>
          </p:cNvSpPr>
          <p:nvPr/>
        </p:nvSpPr>
        <p:spPr bwMode="auto">
          <a:xfrm>
            <a:off x="941388" y="3487738"/>
            <a:ext cx="280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Ponce et al. (1989)</a:t>
            </a:r>
          </a:p>
        </p:txBody>
      </p:sp>
      <p:pic>
        <p:nvPicPr>
          <p:cNvPr id="308314" name="Picture 90" descr="dafj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163" y="1187450"/>
            <a:ext cx="4351337" cy="4649788"/>
          </a:xfrm>
          <a:prstGeom prst="rect">
            <a:avLst/>
          </a:prstGeom>
          <a:noFill/>
        </p:spPr>
      </p:pic>
      <p:sp>
        <p:nvSpPr>
          <p:cNvPr id="308315" name="Text Box 91"/>
          <p:cNvSpPr txBox="1">
            <a:spLocks noChangeArrowheads="1"/>
          </p:cNvSpPr>
          <p:nvPr/>
        </p:nvSpPr>
        <p:spPr bwMode="auto">
          <a:xfrm>
            <a:off x="4729163" y="5926138"/>
            <a:ext cx="383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Ioffe and Forsyth (2000)</a:t>
            </a:r>
          </a:p>
        </p:txBody>
      </p:sp>
      <p:sp>
        <p:nvSpPr>
          <p:cNvPr id="308316" name="Text Box 92"/>
          <p:cNvSpPr txBox="1">
            <a:spLocks noChangeArrowheads="1"/>
          </p:cNvSpPr>
          <p:nvPr/>
        </p:nvSpPr>
        <p:spPr bwMode="auto">
          <a:xfrm>
            <a:off x="2011363" y="188913"/>
            <a:ext cx="504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cs typeface="Times New Roman" pitchFamily="18" charset="0"/>
              </a:rPr>
              <a:t>Parts and invariants II</a:t>
            </a:r>
          </a:p>
        </p:txBody>
      </p:sp>
      <p:grpSp>
        <p:nvGrpSpPr>
          <p:cNvPr id="3" name="Group 93"/>
          <p:cNvGrpSpPr>
            <a:grpSpLocks noChangeAspect="1"/>
          </p:cNvGrpSpPr>
          <p:nvPr/>
        </p:nvGrpSpPr>
        <p:grpSpPr bwMode="auto">
          <a:xfrm>
            <a:off x="261938" y="4170363"/>
            <a:ext cx="4106862" cy="1884362"/>
            <a:chOff x="119" y="2627"/>
            <a:chExt cx="2587" cy="1187"/>
          </a:xfrm>
        </p:grpSpPr>
        <p:sp>
          <p:nvSpPr>
            <p:cNvPr id="308318" name="AutoShape 94"/>
            <p:cNvSpPr>
              <a:spLocks noChangeAspect="1" noChangeArrowheads="1" noTextEdit="1"/>
            </p:cNvSpPr>
            <p:nvPr/>
          </p:nvSpPr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319" name="Rectangle 95"/>
            <p:cNvSpPr>
              <a:spLocks noChangeArrowheads="1"/>
            </p:cNvSpPr>
            <p:nvPr/>
          </p:nvSpPr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308320" name="Picture 9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" y="2627"/>
              <a:ext cx="2587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0321" y="909603"/>
            <a:ext cx="2949575" cy="2486189"/>
            <a:chOff x="237" y="537"/>
            <a:chExt cx="2656" cy="3871"/>
          </a:xfrm>
        </p:grpSpPr>
        <p:pic>
          <p:nvPicPr>
            <p:cNvPr id="3153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" y="537"/>
              <a:ext cx="2656" cy="3871"/>
            </a:xfrm>
            <a:prstGeom prst="rect">
              <a:avLst/>
            </a:prstGeom>
            <a:noFill/>
          </p:spPr>
        </p:pic>
      </p:grp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207963" y="760413"/>
            <a:ext cx="490855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979577" y="6257970"/>
            <a:ext cx="516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Fergus, </a:t>
            </a:r>
            <a:r>
              <a:rPr lang="en-US" sz="2400" dirty="0" err="1"/>
              <a:t>Perona</a:t>
            </a:r>
            <a:r>
              <a:rPr lang="en-US" sz="2400" dirty="0"/>
              <a:t> &amp; </a:t>
            </a:r>
            <a:r>
              <a:rPr lang="en-US" sz="2400" dirty="0" err="1"/>
              <a:t>Zisserman</a:t>
            </a:r>
            <a:r>
              <a:rPr lang="en-US" sz="2400" dirty="0"/>
              <a:t> (2003)</a:t>
            </a:r>
          </a:p>
        </p:txBody>
      </p:sp>
      <p:sp>
        <p:nvSpPr>
          <p:cNvPr id="315409" name="Text Box 17"/>
          <p:cNvSpPr txBox="1">
            <a:spLocks noChangeArrowheads="1"/>
          </p:cNvSpPr>
          <p:nvPr/>
        </p:nvSpPr>
        <p:spPr bwMode="auto">
          <a:xfrm>
            <a:off x="993726" y="112713"/>
            <a:ext cx="7375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cs typeface="Times New Roman" pitchFamily="18" charset="0"/>
              </a:rPr>
              <a:t>In the early 2000’s, a new approach ?</a:t>
            </a:r>
            <a:r>
              <a:rPr lang="en-US" sz="2400" dirty="0">
                <a:cs typeface="Times New Roman" pitchFamily="18" charset="0"/>
              </a:rPr>
              <a:t> </a:t>
            </a: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 cstate="print"/>
          <a:srcRect l="34099" t="50638" r="33946"/>
          <a:stretch>
            <a:fillRect/>
          </a:stretch>
        </p:blipFill>
        <p:spPr bwMode="auto">
          <a:xfrm>
            <a:off x="5083182" y="909603"/>
            <a:ext cx="2774988" cy="2482884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23986" y="3827495"/>
            <a:ext cx="2081241" cy="1974850"/>
            <a:chOff x="3650" y="2262"/>
            <a:chExt cx="981" cy="1244"/>
          </a:xfrm>
        </p:grpSpPr>
        <p:sp>
          <p:nvSpPr>
            <p:cNvPr id="22" name="Freeform 26"/>
            <p:cNvSpPr>
              <a:spLocks/>
            </p:cNvSpPr>
            <p:nvPr/>
          </p:nvSpPr>
          <p:spPr bwMode="auto">
            <a:xfrm rot="-1325720">
              <a:off x="3845" y="2925"/>
              <a:ext cx="470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1 w 854"/>
                <a:gd name="T11" fmla="*/ 0 h 217"/>
                <a:gd name="T12" fmla="*/ 1 w 854"/>
                <a:gd name="T13" fmla="*/ 0 h 217"/>
                <a:gd name="T14" fmla="*/ 1 w 854"/>
                <a:gd name="T15" fmla="*/ 0 h 217"/>
                <a:gd name="T16" fmla="*/ 1 w 854"/>
                <a:gd name="T17" fmla="*/ 0 h 217"/>
                <a:gd name="T18" fmla="*/ 1 w 854"/>
                <a:gd name="T19" fmla="*/ 0 h 217"/>
                <a:gd name="T20" fmla="*/ 1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 rot="-6592540">
              <a:off x="4146" y="3047"/>
              <a:ext cx="470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1 w 854"/>
                <a:gd name="T11" fmla="*/ 0 h 217"/>
                <a:gd name="T12" fmla="*/ 1 w 854"/>
                <a:gd name="T13" fmla="*/ 0 h 217"/>
                <a:gd name="T14" fmla="*/ 1 w 854"/>
                <a:gd name="T15" fmla="*/ 0 h 217"/>
                <a:gd name="T16" fmla="*/ 1 w 854"/>
                <a:gd name="T17" fmla="*/ 0 h 217"/>
                <a:gd name="T18" fmla="*/ 1 w 854"/>
                <a:gd name="T19" fmla="*/ 0 h 217"/>
                <a:gd name="T20" fmla="*/ 1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 rot="-8257339">
              <a:off x="3850" y="2644"/>
              <a:ext cx="516" cy="49"/>
            </a:xfrm>
            <a:custGeom>
              <a:avLst/>
              <a:gdLst>
                <a:gd name="T0" fmla="*/ 0 w 854"/>
                <a:gd name="T1" fmla="*/ 0 h 217"/>
                <a:gd name="T2" fmla="*/ 1 w 854"/>
                <a:gd name="T3" fmla="*/ 0 h 217"/>
                <a:gd name="T4" fmla="*/ 1 w 854"/>
                <a:gd name="T5" fmla="*/ 0 h 217"/>
                <a:gd name="T6" fmla="*/ 1 w 854"/>
                <a:gd name="T7" fmla="*/ 0 h 217"/>
                <a:gd name="T8" fmla="*/ 1 w 854"/>
                <a:gd name="T9" fmla="*/ 0 h 217"/>
                <a:gd name="T10" fmla="*/ 2 w 854"/>
                <a:gd name="T11" fmla="*/ 0 h 217"/>
                <a:gd name="T12" fmla="*/ 2 w 854"/>
                <a:gd name="T13" fmla="*/ 0 h 217"/>
                <a:gd name="T14" fmla="*/ 2 w 854"/>
                <a:gd name="T15" fmla="*/ 0 h 217"/>
                <a:gd name="T16" fmla="*/ 2 w 854"/>
                <a:gd name="T17" fmla="*/ 0 h 217"/>
                <a:gd name="T18" fmla="*/ 2 w 854"/>
                <a:gd name="T19" fmla="*/ 0 h 217"/>
                <a:gd name="T20" fmla="*/ 3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 rot="-4048652">
              <a:off x="4208" y="2635"/>
              <a:ext cx="358" cy="77"/>
            </a:xfrm>
            <a:custGeom>
              <a:avLst/>
              <a:gdLst>
                <a:gd name="T0" fmla="*/ 0 w 854"/>
                <a:gd name="T1" fmla="*/ 0 h 217"/>
                <a:gd name="T2" fmla="*/ 0 w 854"/>
                <a:gd name="T3" fmla="*/ 0 h 217"/>
                <a:gd name="T4" fmla="*/ 0 w 854"/>
                <a:gd name="T5" fmla="*/ 0 h 217"/>
                <a:gd name="T6" fmla="*/ 0 w 854"/>
                <a:gd name="T7" fmla="*/ 0 h 217"/>
                <a:gd name="T8" fmla="*/ 0 w 854"/>
                <a:gd name="T9" fmla="*/ 0 h 217"/>
                <a:gd name="T10" fmla="*/ 0 w 854"/>
                <a:gd name="T11" fmla="*/ 0 h 217"/>
                <a:gd name="T12" fmla="*/ 0 w 854"/>
                <a:gd name="T13" fmla="*/ 0 h 217"/>
                <a:gd name="T14" fmla="*/ 0 w 854"/>
                <a:gd name="T15" fmla="*/ 0 h 217"/>
                <a:gd name="T16" fmla="*/ 0 w 854"/>
                <a:gd name="T17" fmla="*/ 0 h 217"/>
                <a:gd name="T18" fmla="*/ 0 w 854"/>
                <a:gd name="T19" fmla="*/ 0 h 217"/>
                <a:gd name="T20" fmla="*/ 0 w 854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4"/>
                <a:gd name="T34" fmla="*/ 0 h 217"/>
                <a:gd name="T35" fmla="*/ 854 w 854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4" h="217">
                  <a:moveTo>
                    <a:pt x="0" y="105"/>
                  </a:moveTo>
                  <a:lnTo>
                    <a:pt x="167" y="105"/>
                  </a:lnTo>
                  <a:lnTo>
                    <a:pt x="272" y="0"/>
                  </a:lnTo>
                  <a:lnTo>
                    <a:pt x="334" y="198"/>
                  </a:lnTo>
                  <a:lnTo>
                    <a:pt x="396" y="18"/>
                  </a:lnTo>
                  <a:lnTo>
                    <a:pt x="452" y="204"/>
                  </a:lnTo>
                  <a:lnTo>
                    <a:pt x="507" y="12"/>
                  </a:lnTo>
                  <a:lnTo>
                    <a:pt x="563" y="217"/>
                  </a:lnTo>
                  <a:lnTo>
                    <a:pt x="613" y="18"/>
                  </a:lnTo>
                  <a:lnTo>
                    <a:pt x="675" y="130"/>
                  </a:lnTo>
                  <a:lnTo>
                    <a:pt x="854" y="13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3715" y="2262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4355" y="2277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3650" y="2927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4332" y="3224"/>
              <a:ext cx="276" cy="28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4253" y="2801"/>
              <a:ext cx="105" cy="111"/>
            </a:xfrm>
            <a:prstGeom prst="ellipse">
              <a:avLst/>
            </a:prstGeom>
            <a:solidFill>
              <a:srgbClr val="00FFFF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 t="50638" r="67656"/>
          <a:stretch>
            <a:fillRect/>
          </a:stretch>
        </p:blipFill>
        <p:spPr bwMode="auto">
          <a:xfrm>
            <a:off x="5085994" y="3575052"/>
            <a:ext cx="2808689" cy="2482884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970" y="1633538"/>
            <a:ext cx="4748375" cy="40592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962001" y="5984910"/>
            <a:ext cx="523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dirty="0">
                <a:latin typeface="Comic Sans MS" pitchFamily="66" charset="0"/>
              </a:rPr>
              <a:t>Ballard &amp; Brown (1980, Fig. 11.5). Courtesy</a:t>
            </a:r>
          </a:p>
          <a:p>
            <a:r>
              <a:rPr lang="en-US" sz="2000" u="none" dirty="0">
                <a:latin typeface="Comic Sans MS" pitchFamily="66" charset="0"/>
              </a:rPr>
              <a:t>Bob Fisher and Ballard &amp; Brown on-line</a:t>
            </a:r>
            <a:r>
              <a:rPr lang="en-US" sz="2000" u="none" dirty="0" smtClean="0">
                <a:latin typeface="Comic Sans MS" pitchFamily="66" charset="0"/>
              </a:rPr>
              <a:t>.</a:t>
            </a:r>
            <a:endParaRPr lang="fr-FR" sz="2000" u="none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7591" y="325395"/>
            <a:ext cx="7601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none" dirty="0">
                <a:latin typeface="Comic Sans MS" pitchFamily="66" charset="0"/>
              </a:rPr>
              <a:t>The “templates and springs” model</a:t>
            </a:r>
          </a:p>
          <a:p>
            <a:pPr algn="ctr"/>
            <a:r>
              <a:rPr lang="fr-FR" sz="3600" u="none" dirty="0">
                <a:latin typeface="Comic Sans MS" pitchFamily="66" charset="0"/>
              </a:rPr>
              <a:t>(Fischler &amp; </a:t>
            </a:r>
            <a:r>
              <a:rPr lang="fr-FR" sz="3600" u="none" dirty="0" err="1">
                <a:latin typeface="Comic Sans MS" pitchFamily="66" charset="0"/>
              </a:rPr>
              <a:t>Elschlager</a:t>
            </a:r>
            <a:r>
              <a:rPr lang="fr-FR" sz="3600" u="none" dirty="0">
                <a:latin typeface="Comic Sans MS" pitchFamily="66" charset="0"/>
              </a:rPr>
              <a:t>, 1973</a:t>
            </a:r>
            <a:r>
              <a:rPr lang="fr-FR" sz="3600" u="none" dirty="0" smtClean="0">
                <a:latin typeface="Comic Sans MS" pitchFamily="66" charset="0"/>
              </a:rPr>
              <a:t>)</a:t>
            </a:r>
            <a:endParaRPr lang="fr-FR" sz="3600" u="non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8200" y="533400"/>
            <a:ext cx="3101975" cy="5519738"/>
            <a:chOff x="528" y="336"/>
            <a:chExt cx="1954" cy="3477"/>
          </a:xfrm>
        </p:grpSpPr>
        <p:pic>
          <p:nvPicPr>
            <p:cNvPr id="3" name="Picture 3" descr="DaVinci_face_onl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4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Object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429000" y="533400"/>
            <a:ext cx="5499100" cy="6096000"/>
            <a:chOff x="2160" y="336"/>
            <a:chExt cx="3464" cy="3840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072" y="1008"/>
              <a:ext cx="2274" cy="3168"/>
              <a:chOff x="3072" y="1008"/>
              <a:chExt cx="2274" cy="3168"/>
            </a:xfrm>
          </p:grpSpPr>
          <p:pic>
            <p:nvPicPr>
              <p:cNvPr id="9" name="Picture 7" descr="lunch-bagtran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2" y="1008"/>
                <a:ext cx="2274" cy="3168"/>
              </a:xfrm>
              <a:prstGeom prst="rect">
                <a:avLst/>
              </a:prstGeom>
              <a:noFill/>
            </p:spPr>
          </p:pic>
          <p:pic>
            <p:nvPicPr>
              <p:cNvPr id="10" name="Picture 8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399" t="22293" r="38898" b="71706"/>
              <a:stretch>
                <a:fillRect/>
              </a:stretch>
            </p:blipFill>
            <p:spPr bwMode="auto">
              <a:xfrm>
                <a:off x="4560" y="3072"/>
                <a:ext cx="480" cy="336"/>
              </a:xfrm>
              <a:prstGeom prst="rect">
                <a:avLst/>
              </a:prstGeom>
              <a:noFill/>
            </p:spPr>
          </p:pic>
          <p:pic>
            <p:nvPicPr>
              <p:cNvPr id="11" name="Picture 9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7591" t="4288" r="29535" b="88853"/>
              <a:stretch>
                <a:fillRect/>
              </a:stretch>
            </p:blipFill>
            <p:spPr bwMode="auto">
              <a:xfrm>
                <a:off x="4224" y="1632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12" name="Picture 10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3547" t="38583" r="43579" b="54558"/>
              <a:stretch>
                <a:fillRect/>
              </a:stretch>
            </p:blipFill>
            <p:spPr bwMode="auto">
              <a:xfrm>
                <a:off x="3360" y="3120"/>
                <a:ext cx="432" cy="314"/>
              </a:xfrm>
              <a:prstGeom prst="rect">
                <a:avLst/>
              </a:prstGeom>
              <a:noFill/>
            </p:spPr>
          </p:pic>
          <p:pic>
            <p:nvPicPr>
              <p:cNvPr id="13" name="Picture 11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8866" t="15433" r="51772" b="79422"/>
              <a:stretch>
                <a:fillRect/>
              </a:stretch>
            </p:blipFill>
            <p:spPr bwMode="auto">
              <a:xfrm>
                <a:off x="4416" y="2496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14" name="Picture 12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0" y="2544"/>
                <a:ext cx="384" cy="336"/>
              </a:xfrm>
              <a:prstGeom prst="rect">
                <a:avLst/>
              </a:prstGeom>
              <a:noFill/>
            </p:spPr>
          </p:pic>
          <p:pic>
            <p:nvPicPr>
              <p:cNvPr id="15" name="Picture 13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6421" t="32582" r="31876" b="62274"/>
              <a:stretch>
                <a:fillRect/>
              </a:stretch>
            </p:blipFill>
            <p:spPr bwMode="auto">
              <a:xfrm>
                <a:off x="4368" y="3600"/>
                <a:ext cx="480" cy="288"/>
              </a:xfrm>
              <a:prstGeom prst="rect">
                <a:avLst/>
              </a:prstGeom>
              <a:noFill/>
            </p:spPr>
          </p:pic>
          <p:pic>
            <p:nvPicPr>
              <p:cNvPr id="16" name="Picture 14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27437" r="31876" b="67418"/>
              <a:stretch>
                <a:fillRect/>
              </a:stretch>
            </p:blipFill>
            <p:spPr bwMode="auto">
              <a:xfrm>
                <a:off x="4512" y="2064"/>
                <a:ext cx="384" cy="288"/>
              </a:xfrm>
              <a:prstGeom prst="rect">
                <a:avLst/>
              </a:prstGeom>
              <a:noFill/>
            </p:spPr>
          </p:pic>
          <p:pic>
            <p:nvPicPr>
              <p:cNvPr id="17" name="Picture 15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9932" t="23151" r="31876" b="71706"/>
              <a:stretch>
                <a:fillRect/>
              </a:stretch>
            </p:blipFill>
            <p:spPr bwMode="auto">
              <a:xfrm>
                <a:off x="4032" y="3024"/>
                <a:ext cx="336" cy="288"/>
              </a:xfrm>
              <a:prstGeom prst="rect">
                <a:avLst/>
              </a:prstGeom>
              <a:noFill/>
            </p:spPr>
          </p:pic>
          <p:pic>
            <p:nvPicPr>
              <p:cNvPr id="18" name="Picture 16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7058" t="24008" r="45920" b="63130"/>
              <a:stretch>
                <a:fillRect/>
              </a:stretch>
            </p:blipFill>
            <p:spPr bwMode="auto">
              <a:xfrm>
                <a:off x="3792" y="1680"/>
                <a:ext cx="288" cy="720"/>
              </a:xfrm>
              <a:prstGeom prst="rect">
                <a:avLst/>
              </a:prstGeom>
              <a:noFill/>
            </p:spPr>
          </p:pic>
          <p:pic>
            <p:nvPicPr>
              <p:cNvPr id="19" name="Picture 17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569" t="17148" r="37727" b="76851"/>
              <a:stretch>
                <a:fillRect/>
              </a:stretch>
            </p:blipFill>
            <p:spPr bwMode="auto">
              <a:xfrm>
                <a:off x="3648" y="3552"/>
                <a:ext cx="480" cy="336"/>
              </a:xfrm>
              <a:prstGeom prst="rect">
                <a:avLst/>
              </a:prstGeom>
              <a:noFill/>
            </p:spPr>
          </p:pic>
        </p:grp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2880" y="336"/>
              <a:ext cx="2744" cy="4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Bag of ‘words’</a:t>
              </a:r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2160" y="576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253163" y="6575425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slide credit: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Fei-Fei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Fergus &amp;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Torralba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 brief recap on geometry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4953000" y="763588"/>
            <a:ext cx="4267200" cy="4894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u="none" dirty="0">
                <a:latin typeface="Comic Sans MS" pitchFamily="66" charset="0"/>
              </a:rPr>
              <a:t>Color histograms (S&amp;B’91)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Local jets (Florack’93)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Spin images (J&amp;H’99)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Sift (Lowe’99)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Shape contexts (B&amp;M’95)</a:t>
            </a:r>
          </a:p>
          <a:p>
            <a:pPr algn="l"/>
            <a:endParaRPr lang="en-US" sz="2400" u="none" dirty="0">
              <a:latin typeface="Comic Sans MS" pitchFamily="66" charset="0"/>
            </a:endParaRPr>
          </a:p>
          <a:p>
            <a:pPr algn="l"/>
            <a:endParaRPr lang="en-US" sz="2400" u="none" dirty="0">
              <a:latin typeface="Comic Sans MS" pitchFamily="66" charset="0"/>
            </a:endParaRPr>
          </a:p>
          <a:p>
            <a:pPr algn="l"/>
            <a:r>
              <a:rPr lang="en-US" sz="2400" u="none" dirty="0" err="1">
                <a:latin typeface="Comic Sans MS" pitchFamily="66" charset="0"/>
              </a:rPr>
              <a:t>Texton</a:t>
            </a:r>
            <a:r>
              <a:rPr lang="en-US" sz="2400" u="none" dirty="0">
                <a:latin typeface="Comic Sans MS" pitchFamily="66" charset="0"/>
              </a:rPr>
              <a:t> histograms (L&amp;M’97)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Gist (O&amp;T’05)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Spatial pyramids (LSP’06)</a:t>
            </a:r>
          </a:p>
          <a:p>
            <a:pPr algn="l"/>
            <a:r>
              <a:rPr lang="en-US" sz="2400" u="none" dirty="0">
                <a:latin typeface="Comic Sans MS" pitchFamily="66" charset="0"/>
              </a:rPr>
              <a:t>Hog (D&amp;T’06)</a:t>
            </a:r>
          </a:p>
          <a:p>
            <a:pPr algn="l"/>
            <a:r>
              <a:rPr lang="en-US" sz="2400" u="none" dirty="0" err="1">
                <a:latin typeface="Comic Sans MS" pitchFamily="66" charset="0"/>
              </a:rPr>
              <a:t>Phog</a:t>
            </a:r>
            <a:r>
              <a:rPr lang="en-US" sz="2400" u="none" dirty="0">
                <a:latin typeface="Comic Sans MS" pitchFamily="66" charset="0"/>
              </a:rPr>
              <a:t> (B&amp;Z’07)</a:t>
            </a:r>
          </a:p>
          <a:p>
            <a:pPr algn="l"/>
            <a:r>
              <a:rPr lang="en-US" sz="2400" u="none" dirty="0" err="1">
                <a:latin typeface="Comic Sans MS" pitchFamily="66" charset="0"/>
              </a:rPr>
              <a:t>Convolutional</a:t>
            </a:r>
            <a:r>
              <a:rPr lang="en-US" sz="2400" u="none" dirty="0">
                <a:latin typeface="Comic Sans MS" pitchFamily="66" charset="0"/>
              </a:rPr>
              <a:t> nets (</a:t>
            </a:r>
            <a:r>
              <a:rPr lang="en-US" sz="2400" u="none" dirty="0" smtClean="0">
                <a:latin typeface="Comic Sans MS" pitchFamily="66" charset="0"/>
              </a:rPr>
              <a:t>LC’90)</a:t>
            </a:r>
            <a:endParaRPr lang="en-US" sz="2400" u="none" dirty="0">
              <a:latin typeface="Comic Sans MS" pitchFamily="66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7088"/>
            <a:ext cx="4929188" cy="475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11175" y="6248400"/>
            <a:ext cx="81391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none">
                <a:latin typeface="Comic Sans MS" pitchFamily="66" charset="0"/>
              </a:rPr>
              <a:t>Locally orderless structure of images (K&amp;vD’99)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5" y="12700"/>
            <a:ext cx="9178925" cy="615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9144000" cy="403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58850" y="5300663"/>
            <a:ext cx="7353300" cy="126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u="none">
                <a:latin typeface="Comic Sans MS" pitchFamily="66" charset="0"/>
              </a:rPr>
              <a:t>Felzwenszalb, McAllester, Ramanan (2007)</a:t>
            </a:r>
          </a:p>
          <a:p>
            <a:pPr algn="l"/>
            <a:r>
              <a:rPr lang="en-US" sz="2400" u="none">
                <a:latin typeface="Comic Sans MS" pitchFamily="66" charset="0"/>
              </a:rPr>
              <a:t> [Wins on 6 of the Pascal’07 classes, see Chum</a:t>
            </a:r>
          </a:p>
          <a:p>
            <a:pPr algn="l"/>
            <a:r>
              <a:rPr lang="en-US" sz="2400" u="none">
                <a:latin typeface="Comic Sans MS" pitchFamily="66" charset="0"/>
              </a:rPr>
              <a:t> &amp; Zisserman (2007) for the other big winner.]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84" name="Picture 32" descr="objrec_paperstat"/>
          <p:cNvPicPr>
            <a:picLocks noChangeAspect="1" noChangeArrowheads="1"/>
          </p:cNvPicPr>
          <p:nvPr/>
        </p:nvPicPr>
        <p:blipFill>
          <a:blip r:embed="rId3" cstate="print"/>
          <a:srcRect l="10669" t="5336" r="6641" b="3964"/>
          <a:stretch>
            <a:fillRect/>
          </a:stretch>
        </p:blipFill>
        <p:spPr bwMode="auto">
          <a:xfrm>
            <a:off x="1295400" y="1600200"/>
            <a:ext cx="6096000" cy="4360863"/>
          </a:xfrm>
          <a:prstGeom prst="rect">
            <a:avLst/>
          </a:prstGeom>
          <a:noFill/>
        </p:spPr>
      </p:pic>
      <p:sp>
        <p:nvSpPr>
          <p:cNvPr id="125985" name="Freeform 33"/>
          <p:cNvSpPr>
            <a:spLocks/>
          </p:cNvSpPr>
          <p:nvPr/>
        </p:nvSpPr>
        <p:spPr bwMode="auto">
          <a:xfrm>
            <a:off x="1524000" y="1733550"/>
            <a:ext cx="5549900" cy="3708400"/>
          </a:xfrm>
          <a:custGeom>
            <a:avLst/>
            <a:gdLst/>
            <a:ahLst/>
            <a:cxnLst>
              <a:cxn ang="0">
                <a:pos x="0" y="2240"/>
              </a:cxn>
              <a:cxn ang="0">
                <a:pos x="528" y="2336"/>
              </a:cxn>
              <a:cxn ang="0">
                <a:pos x="1056" y="2240"/>
              </a:cxn>
              <a:cxn ang="0">
                <a:pos x="1584" y="1952"/>
              </a:cxn>
              <a:cxn ang="0">
                <a:pos x="2016" y="1808"/>
              </a:cxn>
              <a:cxn ang="0">
                <a:pos x="2544" y="1760"/>
              </a:cxn>
              <a:cxn ang="0">
                <a:pos x="2880" y="1520"/>
              </a:cxn>
              <a:cxn ang="0">
                <a:pos x="3408" y="224"/>
              </a:cxn>
              <a:cxn ang="0">
                <a:pos x="3408" y="176"/>
              </a:cxn>
            </a:cxnLst>
            <a:rect l="0" t="0" r="r" b="b"/>
            <a:pathLst>
              <a:path w="3496" h="2336">
                <a:moveTo>
                  <a:pt x="0" y="2240"/>
                </a:moveTo>
                <a:cubicBezTo>
                  <a:pt x="176" y="2288"/>
                  <a:pt x="352" y="2336"/>
                  <a:pt x="528" y="2336"/>
                </a:cubicBezTo>
                <a:cubicBezTo>
                  <a:pt x="704" y="2336"/>
                  <a:pt x="880" y="2304"/>
                  <a:pt x="1056" y="2240"/>
                </a:cubicBezTo>
                <a:cubicBezTo>
                  <a:pt x="1232" y="2176"/>
                  <a:pt x="1424" y="2024"/>
                  <a:pt x="1584" y="1952"/>
                </a:cubicBezTo>
                <a:cubicBezTo>
                  <a:pt x="1744" y="1880"/>
                  <a:pt x="1856" y="1840"/>
                  <a:pt x="2016" y="1808"/>
                </a:cubicBezTo>
                <a:cubicBezTo>
                  <a:pt x="2176" y="1776"/>
                  <a:pt x="2400" y="1808"/>
                  <a:pt x="2544" y="1760"/>
                </a:cubicBezTo>
                <a:cubicBezTo>
                  <a:pt x="2688" y="1712"/>
                  <a:pt x="2736" y="1776"/>
                  <a:pt x="2880" y="1520"/>
                </a:cubicBezTo>
                <a:cubicBezTo>
                  <a:pt x="3024" y="1264"/>
                  <a:pt x="3320" y="448"/>
                  <a:pt x="3408" y="224"/>
                </a:cubicBezTo>
                <a:cubicBezTo>
                  <a:pt x="3496" y="0"/>
                  <a:pt x="3452" y="88"/>
                  <a:pt x="3408" y="176"/>
                </a:cubicBezTo>
              </a:path>
            </a:pathLst>
          </a:custGeom>
          <a:noFill/>
          <a:ln w="1238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774648" y="325395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smtClean="0"/>
              <a:t>Number of research papers with key-words “object </a:t>
            </a:r>
            <a:r>
              <a:rPr lang="en-US" sz="2400" b="1" dirty="0"/>
              <a:t>recognition</a:t>
            </a:r>
            <a:r>
              <a:rPr lang="en-US" sz="2400" b="1" dirty="0" smtClean="0"/>
              <a:t>”, </a:t>
            </a:r>
            <a:r>
              <a:rPr lang="en-US" sz="2400" b="1" dirty="0"/>
              <a:t>source: Springer.com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2209800"/>
            <a:ext cx="6172200" cy="4343400"/>
            <a:chOff x="576" y="1392"/>
            <a:chExt cx="3888" cy="2736"/>
          </a:xfrm>
        </p:grpSpPr>
        <p:pic>
          <p:nvPicPr>
            <p:cNvPr id="180230" name="Picture 6" descr="geometry_paperstat"/>
            <p:cNvPicPr>
              <a:picLocks noChangeAspect="1" noChangeArrowheads="1"/>
            </p:cNvPicPr>
            <p:nvPr/>
          </p:nvPicPr>
          <p:blipFill>
            <a:blip r:embed="rId3" cstate="print"/>
            <a:srcRect l="9335" t="3557" r="6641" b="5743"/>
            <a:stretch>
              <a:fillRect/>
            </a:stretch>
          </p:blipFill>
          <p:spPr bwMode="auto">
            <a:xfrm>
              <a:off x="576" y="1392"/>
              <a:ext cx="3888" cy="2736"/>
            </a:xfrm>
            <a:prstGeom prst="rect">
              <a:avLst/>
            </a:prstGeom>
            <a:noFill/>
          </p:spPr>
        </p:pic>
        <p:sp>
          <p:nvSpPr>
            <p:cNvPr id="180232" name="Freeform 8"/>
            <p:cNvSpPr>
              <a:spLocks/>
            </p:cNvSpPr>
            <p:nvPr/>
          </p:nvSpPr>
          <p:spPr bwMode="auto">
            <a:xfrm>
              <a:off x="864" y="2592"/>
              <a:ext cx="3120" cy="1320"/>
            </a:xfrm>
            <a:custGeom>
              <a:avLst/>
              <a:gdLst/>
              <a:ahLst/>
              <a:cxnLst>
                <a:cxn ang="0">
                  <a:pos x="0" y="976"/>
                </a:cxn>
                <a:cxn ang="0">
                  <a:pos x="768" y="928"/>
                </a:cxn>
                <a:cxn ang="0">
                  <a:pos x="1344" y="352"/>
                </a:cxn>
                <a:cxn ang="0">
                  <a:pos x="1776" y="16"/>
                </a:cxn>
                <a:cxn ang="0">
                  <a:pos x="2112" y="256"/>
                </a:cxn>
                <a:cxn ang="0">
                  <a:pos x="2448" y="544"/>
                </a:cxn>
                <a:cxn ang="0">
                  <a:pos x="2832" y="544"/>
                </a:cxn>
                <a:cxn ang="0">
                  <a:pos x="3120" y="304"/>
                </a:cxn>
              </a:cxnLst>
              <a:rect l="0" t="0" r="r" b="b"/>
              <a:pathLst>
                <a:path w="3120" h="1032">
                  <a:moveTo>
                    <a:pt x="0" y="976"/>
                  </a:moveTo>
                  <a:cubicBezTo>
                    <a:pt x="272" y="1004"/>
                    <a:pt x="544" y="1032"/>
                    <a:pt x="768" y="928"/>
                  </a:cubicBezTo>
                  <a:cubicBezTo>
                    <a:pt x="992" y="824"/>
                    <a:pt x="1176" y="504"/>
                    <a:pt x="1344" y="352"/>
                  </a:cubicBezTo>
                  <a:cubicBezTo>
                    <a:pt x="1512" y="200"/>
                    <a:pt x="1648" y="32"/>
                    <a:pt x="1776" y="16"/>
                  </a:cubicBezTo>
                  <a:cubicBezTo>
                    <a:pt x="1904" y="0"/>
                    <a:pt x="2000" y="168"/>
                    <a:pt x="2112" y="256"/>
                  </a:cubicBezTo>
                  <a:cubicBezTo>
                    <a:pt x="2224" y="344"/>
                    <a:pt x="2328" y="496"/>
                    <a:pt x="2448" y="544"/>
                  </a:cubicBezTo>
                  <a:cubicBezTo>
                    <a:pt x="2568" y="592"/>
                    <a:pt x="2720" y="584"/>
                    <a:pt x="2832" y="544"/>
                  </a:cubicBezTo>
                  <a:cubicBezTo>
                    <a:pt x="2944" y="504"/>
                    <a:pt x="3032" y="404"/>
                    <a:pt x="3120" y="304"/>
                  </a:cubicBezTo>
                </a:path>
              </a:pathLst>
            </a:custGeom>
            <a:noFill/>
            <a:ln w="114300" cap="flat" cmpd="sng">
              <a:solidFill>
                <a:srgbClr val="0099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0235" name="Rectangle 11"/>
          <p:cNvSpPr>
            <a:spLocks noChangeArrowheads="1"/>
          </p:cNvSpPr>
          <p:nvPr/>
        </p:nvSpPr>
        <p:spPr bwMode="auto">
          <a:xfrm>
            <a:off x="7875" y="252369"/>
            <a:ext cx="3276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Aft>
                <a:spcPct val="0"/>
              </a:spcAft>
            </a:pPr>
            <a:r>
              <a:rPr lang="en-US" sz="2400" b="1" dirty="0" smtClean="0"/>
              <a:t>Numbers of papers </a:t>
            </a:r>
            <a:r>
              <a:rPr lang="en-US" sz="2400" b="1" dirty="0"/>
              <a:t>with </a:t>
            </a:r>
            <a:r>
              <a:rPr lang="en-US" sz="2400" b="1" dirty="0" smtClean="0"/>
              <a:t>key-words “</a:t>
            </a:r>
            <a:r>
              <a:rPr lang="en-US" sz="2400" b="1" dirty="0" err="1" smtClean="0"/>
              <a:t>epipolar</a:t>
            </a:r>
            <a:r>
              <a:rPr lang="en-US" sz="2400" b="1" dirty="0" smtClean="0"/>
              <a:t> </a:t>
            </a:r>
            <a:r>
              <a:rPr lang="en-US" sz="2400" b="1" dirty="0"/>
              <a:t>geometry</a:t>
            </a:r>
            <a:r>
              <a:rPr lang="en-US" sz="2400" b="1" dirty="0" smtClean="0"/>
              <a:t>” </a:t>
            </a:r>
            <a:br>
              <a:rPr lang="en-US" sz="2400" b="1" dirty="0" smtClean="0"/>
            </a:br>
            <a:r>
              <a:rPr lang="en-US" sz="2400" b="1" dirty="0" smtClean="0"/>
              <a:t>source</a:t>
            </a:r>
            <a:r>
              <a:rPr lang="en-US" sz="2400" b="1" dirty="0"/>
              <a:t>: Springer.com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048000" y="381000"/>
            <a:ext cx="6096000" cy="4360863"/>
            <a:chOff x="816" y="1008"/>
            <a:chExt cx="3840" cy="2747"/>
          </a:xfrm>
        </p:grpSpPr>
        <p:pic>
          <p:nvPicPr>
            <p:cNvPr id="180237" name="Picture 13" descr="objrec_paperstat"/>
            <p:cNvPicPr>
              <a:picLocks noChangeAspect="1" noChangeArrowheads="1"/>
            </p:cNvPicPr>
            <p:nvPr/>
          </p:nvPicPr>
          <p:blipFill>
            <a:blip r:embed="rId4" cstate="print"/>
            <a:srcRect l="10669" t="5336" r="6641" b="3964"/>
            <a:stretch>
              <a:fillRect/>
            </a:stretch>
          </p:blipFill>
          <p:spPr bwMode="auto">
            <a:xfrm>
              <a:off x="816" y="1008"/>
              <a:ext cx="3840" cy="2747"/>
            </a:xfrm>
            <a:prstGeom prst="rect">
              <a:avLst/>
            </a:prstGeom>
            <a:noFill/>
          </p:spPr>
        </p:pic>
        <p:sp>
          <p:nvSpPr>
            <p:cNvPr id="180238" name="Freeform 14"/>
            <p:cNvSpPr>
              <a:spLocks/>
            </p:cNvSpPr>
            <p:nvPr/>
          </p:nvSpPr>
          <p:spPr bwMode="auto">
            <a:xfrm>
              <a:off x="960" y="1092"/>
              <a:ext cx="3496" cy="2336"/>
            </a:xfrm>
            <a:custGeom>
              <a:avLst/>
              <a:gdLst/>
              <a:ahLst/>
              <a:cxnLst>
                <a:cxn ang="0">
                  <a:pos x="0" y="2240"/>
                </a:cxn>
                <a:cxn ang="0">
                  <a:pos x="528" y="2336"/>
                </a:cxn>
                <a:cxn ang="0">
                  <a:pos x="1056" y="2240"/>
                </a:cxn>
                <a:cxn ang="0">
                  <a:pos x="1584" y="1952"/>
                </a:cxn>
                <a:cxn ang="0">
                  <a:pos x="2016" y="1808"/>
                </a:cxn>
                <a:cxn ang="0">
                  <a:pos x="2544" y="1760"/>
                </a:cxn>
                <a:cxn ang="0">
                  <a:pos x="2880" y="1520"/>
                </a:cxn>
                <a:cxn ang="0">
                  <a:pos x="3408" y="224"/>
                </a:cxn>
                <a:cxn ang="0">
                  <a:pos x="3408" y="176"/>
                </a:cxn>
              </a:cxnLst>
              <a:rect l="0" t="0" r="r" b="b"/>
              <a:pathLst>
                <a:path w="3496" h="2336">
                  <a:moveTo>
                    <a:pt x="0" y="2240"/>
                  </a:moveTo>
                  <a:cubicBezTo>
                    <a:pt x="176" y="2288"/>
                    <a:pt x="352" y="2336"/>
                    <a:pt x="528" y="2336"/>
                  </a:cubicBezTo>
                  <a:cubicBezTo>
                    <a:pt x="704" y="2336"/>
                    <a:pt x="880" y="2304"/>
                    <a:pt x="1056" y="2240"/>
                  </a:cubicBezTo>
                  <a:cubicBezTo>
                    <a:pt x="1232" y="2176"/>
                    <a:pt x="1424" y="2024"/>
                    <a:pt x="1584" y="1952"/>
                  </a:cubicBezTo>
                  <a:cubicBezTo>
                    <a:pt x="1744" y="1880"/>
                    <a:pt x="1856" y="1840"/>
                    <a:pt x="2016" y="1808"/>
                  </a:cubicBezTo>
                  <a:cubicBezTo>
                    <a:pt x="2176" y="1776"/>
                    <a:pt x="2400" y="1808"/>
                    <a:pt x="2544" y="1760"/>
                  </a:cubicBezTo>
                  <a:cubicBezTo>
                    <a:pt x="2688" y="1712"/>
                    <a:pt x="2736" y="1776"/>
                    <a:pt x="2880" y="1520"/>
                  </a:cubicBezTo>
                  <a:cubicBezTo>
                    <a:pt x="3024" y="1264"/>
                    <a:pt x="3320" y="448"/>
                    <a:pt x="3408" y="224"/>
                  </a:cubicBezTo>
                  <a:cubicBezTo>
                    <a:pt x="3496" y="0"/>
                    <a:pt x="3452" y="88"/>
                    <a:pt x="3408" y="176"/>
                  </a:cubicBezTo>
                </a:path>
              </a:pathLst>
            </a:custGeom>
            <a:noFill/>
            <a:ln w="1238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0240" name="Freeform 16"/>
          <p:cNvSpPr>
            <a:spLocks/>
          </p:cNvSpPr>
          <p:nvPr/>
        </p:nvSpPr>
        <p:spPr bwMode="auto">
          <a:xfrm>
            <a:off x="1371600" y="4114800"/>
            <a:ext cx="4953000" cy="2095500"/>
          </a:xfrm>
          <a:custGeom>
            <a:avLst/>
            <a:gdLst/>
            <a:ahLst/>
            <a:cxnLst>
              <a:cxn ang="0">
                <a:pos x="0" y="976"/>
              </a:cxn>
              <a:cxn ang="0">
                <a:pos x="768" y="928"/>
              </a:cxn>
              <a:cxn ang="0">
                <a:pos x="1344" y="352"/>
              </a:cxn>
              <a:cxn ang="0">
                <a:pos x="1776" y="16"/>
              </a:cxn>
              <a:cxn ang="0">
                <a:pos x="2112" y="256"/>
              </a:cxn>
              <a:cxn ang="0">
                <a:pos x="2448" y="544"/>
              </a:cxn>
              <a:cxn ang="0">
                <a:pos x="2832" y="544"/>
              </a:cxn>
              <a:cxn ang="0">
                <a:pos x="3120" y="304"/>
              </a:cxn>
            </a:cxnLst>
            <a:rect l="0" t="0" r="r" b="b"/>
            <a:pathLst>
              <a:path w="3120" h="1032">
                <a:moveTo>
                  <a:pt x="0" y="976"/>
                </a:moveTo>
                <a:cubicBezTo>
                  <a:pt x="272" y="1004"/>
                  <a:pt x="544" y="1032"/>
                  <a:pt x="768" y="928"/>
                </a:cubicBezTo>
                <a:cubicBezTo>
                  <a:pt x="992" y="824"/>
                  <a:pt x="1176" y="504"/>
                  <a:pt x="1344" y="352"/>
                </a:cubicBezTo>
                <a:cubicBezTo>
                  <a:pt x="1512" y="200"/>
                  <a:pt x="1648" y="32"/>
                  <a:pt x="1776" y="16"/>
                </a:cubicBezTo>
                <a:cubicBezTo>
                  <a:pt x="1904" y="0"/>
                  <a:pt x="2000" y="168"/>
                  <a:pt x="2112" y="256"/>
                </a:cubicBezTo>
                <a:cubicBezTo>
                  <a:pt x="2224" y="344"/>
                  <a:pt x="2328" y="496"/>
                  <a:pt x="2448" y="544"/>
                </a:cubicBezTo>
                <a:cubicBezTo>
                  <a:pt x="2568" y="592"/>
                  <a:pt x="2720" y="584"/>
                  <a:pt x="2832" y="544"/>
                </a:cubicBezTo>
                <a:cubicBezTo>
                  <a:pt x="2944" y="504"/>
                  <a:pt x="3032" y="404"/>
                  <a:pt x="3120" y="304"/>
                </a:cubicBezTo>
              </a:path>
            </a:pathLst>
          </a:custGeom>
          <a:noFill/>
          <a:ln w="114300" cap="flat" cmpd="sng">
            <a:solidFill>
              <a:srgbClr val="00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10000" y="1066800"/>
            <a:ext cx="4495800" cy="1812925"/>
            <a:chOff x="2400" y="672"/>
            <a:chExt cx="2832" cy="1142"/>
          </a:xfrm>
        </p:grpSpPr>
        <p:sp>
          <p:nvSpPr>
            <p:cNvPr id="180242" name="Rectangle 18"/>
            <p:cNvSpPr>
              <a:spLocks noChangeArrowheads="1"/>
            </p:cNvSpPr>
            <p:nvPr/>
          </p:nvSpPr>
          <p:spPr bwMode="auto">
            <a:xfrm>
              <a:off x="2400" y="1296"/>
              <a:ext cx="120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400" b="1">
                  <a:solidFill>
                    <a:srgbClr val="009900"/>
                  </a:solidFill>
                </a:rPr>
                <a:t>Visual Geometry</a:t>
              </a:r>
            </a:p>
          </p:txBody>
        </p:sp>
        <p:sp>
          <p:nvSpPr>
            <p:cNvPr id="180243" name="Rectangle 19"/>
            <p:cNvSpPr>
              <a:spLocks noChangeArrowheads="1"/>
            </p:cNvSpPr>
            <p:nvPr/>
          </p:nvSpPr>
          <p:spPr bwMode="auto">
            <a:xfrm>
              <a:off x="3936" y="672"/>
              <a:ext cx="129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</a:rPr>
                <a:t>Object Recognition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22917 -0.297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-14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4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95400" y="1828800"/>
            <a:ext cx="6172200" cy="4343400"/>
            <a:chOff x="576" y="1392"/>
            <a:chExt cx="3888" cy="2736"/>
          </a:xfrm>
        </p:grpSpPr>
        <p:pic>
          <p:nvPicPr>
            <p:cNvPr id="186372" name="Picture 4" descr="geometry_paperstat"/>
            <p:cNvPicPr>
              <a:picLocks noChangeAspect="1" noChangeArrowheads="1"/>
            </p:cNvPicPr>
            <p:nvPr/>
          </p:nvPicPr>
          <p:blipFill>
            <a:blip r:embed="rId3" cstate="print"/>
            <a:srcRect l="9335" t="3557" r="6641" b="5743"/>
            <a:stretch>
              <a:fillRect/>
            </a:stretch>
          </p:blipFill>
          <p:spPr bwMode="auto">
            <a:xfrm>
              <a:off x="576" y="1392"/>
              <a:ext cx="3888" cy="2736"/>
            </a:xfrm>
            <a:prstGeom prst="rect">
              <a:avLst/>
            </a:prstGeom>
            <a:noFill/>
          </p:spPr>
        </p:pic>
        <p:sp>
          <p:nvSpPr>
            <p:cNvPr id="186373" name="Freeform 5"/>
            <p:cNvSpPr>
              <a:spLocks/>
            </p:cNvSpPr>
            <p:nvPr/>
          </p:nvSpPr>
          <p:spPr bwMode="auto">
            <a:xfrm>
              <a:off x="864" y="2592"/>
              <a:ext cx="3120" cy="1320"/>
            </a:xfrm>
            <a:custGeom>
              <a:avLst/>
              <a:gdLst/>
              <a:ahLst/>
              <a:cxnLst>
                <a:cxn ang="0">
                  <a:pos x="0" y="976"/>
                </a:cxn>
                <a:cxn ang="0">
                  <a:pos x="768" y="928"/>
                </a:cxn>
                <a:cxn ang="0">
                  <a:pos x="1344" y="352"/>
                </a:cxn>
                <a:cxn ang="0">
                  <a:pos x="1776" y="16"/>
                </a:cxn>
                <a:cxn ang="0">
                  <a:pos x="2112" y="256"/>
                </a:cxn>
                <a:cxn ang="0">
                  <a:pos x="2448" y="544"/>
                </a:cxn>
                <a:cxn ang="0">
                  <a:pos x="2832" y="544"/>
                </a:cxn>
                <a:cxn ang="0">
                  <a:pos x="3120" y="304"/>
                </a:cxn>
              </a:cxnLst>
              <a:rect l="0" t="0" r="r" b="b"/>
              <a:pathLst>
                <a:path w="3120" h="1032">
                  <a:moveTo>
                    <a:pt x="0" y="976"/>
                  </a:moveTo>
                  <a:cubicBezTo>
                    <a:pt x="272" y="1004"/>
                    <a:pt x="544" y="1032"/>
                    <a:pt x="768" y="928"/>
                  </a:cubicBezTo>
                  <a:cubicBezTo>
                    <a:pt x="992" y="824"/>
                    <a:pt x="1176" y="504"/>
                    <a:pt x="1344" y="352"/>
                  </a:cubicBezTo>
                  <a:cubicBezTo>
                    <a:pt x="1512" y="200"/>
                    <a:pt x="1648" y="32"/>
                    <a:pt x="1776" y="16"/>
                  </a:cubicBezTo>
                  <a:cubicBezTo>
                    <a:pt x="1904" y="0"/>
                    <a:pt x="2000" y="168"/>
                    <a:pt x="2112" y="256"/>
                  </a:cubicBezTo>
                  <a:cubicBezTo>
                    <a:pt x="2224" y="344"/>
                    <a:pt x="2328" y="496"/>
                    <a:pt x="2448" y="544"/>
                  </a:cubicBezTo>
                  <a:cubicBezTo>
                    <a:pt x="2568" y="592"/>
                    <a:pt x="2720" y="584"/>
                    <a:pt x="2832" y="544"/>
                  </a:cubicBezTo>
                  <a:cubicBezTo>
                    <a:pt x="2944" y="504"/>
                    <a:pt x="3032" y="404"/>
                    <a:pt x="3120" y="304"/>
                  </a:cubicBezTo>
                </a:path>
              </a:pathLst>
            </a:custGeom>
            <a:noFill/>
            <a:ln w="114300" cap="flat" cmpd="sng">
              <a:solidFill>
                <a:srgbClr val="0099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533400" y="838200"/>
            <a:ext cx="86106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Aft>
                <a:spcPct val="20000"/>
              </a:spcAft>
            </a:pPr>
            <a:r>
              <a:rPr lang="en-US" sz="2400" b="1"/>
              <a:t>Visual Geometry:</a:t>
            </a:r>
          </a:p>
          <a:p>
            <a:pPr lvl="1" algn="l">
              <a:spcAft>
                <a:spcPct val="20000"/>
              </a:spcAft>
            </a:pPr>
            <a:r>
              <a:rPr lang="en-US" sz="2400" i="1"/>
              <a:t>Problems:</a:t>
            </a:r>
            <a:r>
              <a:rPr lang="en-US" sz="2400"/>
              <a:t> Camera calibration, 3D reconstruction, Structure and motion estimation, …</a:t>
            </a:r>
          </a:p>
          <a:p>
            <a:pPr lvl="1" algn="l">
              <a:spcAft>
                <a:spcPct val="20000"/>
              </a:spcAft>
            </a:pPr>
            <a:r>
              <a:rPr lang="en-US" sz="2400" i="1"/>
              <a:t>Tools:</a:t>
            </a:r>
            <a:r>
              <a:rPr lang="en-US" sz="2400"/>
              <a:t> Bundle adjustment, </a:t>
            </a:r>
            <a:r>
              <a:rPr lang="en-US" sz="2400" u="sng"/>
              <a:t>Wide baseline matching, …</a:t>
            </a:r>
          </a:p>
        </p:txBody>
      </p:sp>
      <p:pic>
        <p:nvPicPr>
          <p:cNvPr id="186386" name="Picture 18" descr="ipdet_boat_2b"/>
          <p:cNvPicPr>
            <a:picLocks noChangeAspect="1" noChangeArrowheads="1"/>
          </p:cNvPicPr>
          <p:nvPr/>
        </p:nvPicPr>
        <p:blipFill>
          <a:blip r:embed="rId4" cstate="print"/>
          <a:srcRect l="12546" t="26814" r="9225" b="30873"/>
          <a:stretch>
            <a:fillRect/>
          </a:stretch>
        </p:blipFill>
        <p:spPr bwMode="auto">
          <a:xfrm>
            <a:off x="533400" y="3048000"/>
            <a:ext cx="8077200" cy="3276600"/>
          </a:xfrm>
          <a:prstGeom prst="rect">
            <a:avLst/>
          </a:prstGeom>
          <a:noFill/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33400" y="2705100"/>
            <a:ext cx="8153400" cy="3619500"/>
            <a:chOff x="336" y="1752"/>
            <a:chExt cx="5136" cy="2280"/>
          </a:xfrm>
        </p:grpSpPr>
        <p:pic>
          <p:nvPicPr>
            <p:cNvPr id="186388" name="Picture 20" descr="ipdet_boat_3a"/>
            <p:cNvPicPr>
              <a:picLocks noChangeAspect="1" noChangeArrowheads="1"/>
            </p:cNvPicPr>
            <p:nvPr/>
          </p:nvPicPr>
          <p:blipFill>
            <a:blip r:embed="rId5" cstate="print"/>
            <a:srcRect l="12546" t="26814" r="9225" b="30873"/>
            <a:stretch>
              <a:fillRect/>
            </a:stretch>
          </p:blipFill>
          <p:spPr bwMode="auto">
            <a:xfrm>
              <a:off x="336" y="1968"/>
              <a:ext cx="5088" cy="2064"/>
            </a:xfrm>
            <a:prstGeom prst="rect">
              <a:avLst/>
            </a:prstGeom>
            <a:noFill/>
          </p:spPr>
        </p:pic>
        <p:sp>
          <p:nvSpPr>
            <p:cNvPr id="186390" name="Rectangle 22"/>
            <p:cNvSpPr>
              <a:spLocks noChangeArrowheads="1"/>
            </p:cNvSpPr>
            <p:nvPr/>
          </p:nvSpPr>
          <p:spPr bwMode="auto">
            <a:xfrm>
              <a:off x="336" y="1752"/>
              <a:ext cx="51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Aft>
                  <a:spcPct val="0"/>
                </a:spcAft>
              </a:pPr>
              <a:r>
                <a:rPr lang="en-US" sz="2000" dirty="0"/>
                <a:t>Scale/affine – invariant regions: SIFT, Harris-Laplace, etc.</a:t>
              </a:r>
            </a:p>
          </p:txBody>
        </p:sp>
      </p:grpSp>
      <p:pic>
        <p:nvPicPr>
          <p:cNvPr id="186384" name="Picture 16" descr="ipdet_boat_3d"/>
          <p:cNvPicPr>
            <a:picLocks noChangeAspect="1" noChangeArrowheads="1"/>
          </p:cNvPicPr>
          <p:nvPr/>
        </p:nvPicPr>
        <p:blipFill>
          <a:blip r:embed="rId6" cstate="print"/>
          <a:srcRect l="12546" t="26814" r="9225" b="30873"/>
          <a:stretch>
            <a:fillRect/>
          </a:stretch>
        </p:blipFill>
        <p:spPr bwMode="auto">
          <a:xfrm>
            <a:off x="533400" y="3048000"/>
            <a:ext cx="8077200" cy="3276600"/>
          </a:xfrm>
          <a:prstGeom prst="rect">
            <a:avLst/>
          </a:prstGeom>
          <a:noFill/>
        </p:spPr>
      </p:pic>
      <p:pic>
        <p:nvPicPr>
          <p:cNvPr id="186385" name="Picture 17" descr="ipdet_boat_3b"/>
          <p:cNvPicPr>
            <a:picLocks noChangeAspect="1" noChangeArrowheads="1"/>
          </p:cNvPicPr>
          <p:nvPr/>
        </p:nvPicPr>
        <p:blipFill>
          <a:blip r:embed="rId7" cstate="print"/>
          <a:srcRect l="12546" t="26814" r="9225" b="30873"/>
          <a:stretch>
            <a:fillRect/>
          </a:stretch>
        </p:blipFill>
        <p:spPr bwMode="auto">
          <a:xfrm>
            <a:off x="533400" y="3060700"/>
            <a:ext cx="80772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0417 -0.394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Outline</a:t>
            </a:r>
            <a:endParaRPr lang="fr-FR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What computer vision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What this class is about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A brief history of visual recognition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A brief recap on geometry -&gt; J. </a:t>
            </a: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Sivic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Will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sailor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"/>
            <a:ext cx="6248400" cy="5986463"/>
          </a:xfrm>
          <a:prstGeom prst="rect">
            <a:avLst/>
          </a:prstGeom>
          <a:noFill/>
        </p:spPr>
      </p:pic>
      <p:sp>
        <p:nvSpPr>
          <p:cNvPr id="252931" name="Freeform 3"/>
          <p:cNvSpPr>
            <a:spLocks/>
          </p:cNvSpPr>
          <p:nvPr/>
        </p:nvSpPr>
        <p:spPr bwMode="auto">
          <a:xfrm>
            <a:off x="1993900" y="1371600"/>
            <a:ext cx="1930400" cy="24892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56" y="1568"/>
              </a:cxn>
              <a:cxn ang="0">
                <a:pos x="1216" y="1552"/>
              </a:cxn>
              <a:cxn ang="0">
                <a:pos x="1192" y="0"/>
              </a:cxn>
              <a:cxn ang="0">
                <a:pos x="0" y="8"/>
              </a:cxn>
            </a:cxnLst>
            <a:rect l="0" t="0" r="r" b="b"/>
            <a:pathLst>
              <a:path w="1216" h="1568">
                <a:moveTo>
                  <a:pt x="0" y="8"/>
                </a:moveTo>
                <a:lnTo>
                  <a:pt x="56" y="1568"/>
                </a:lnTo>
                <a:lnTo>
                  <a:pt x="1216" y="1552"/>
                </a:lnTo>
                <a:lnTo>
                  <a:pt x="1192" y="0"/>
                </a:lnTo>
                <a:lnTo>
                  <a:pt x="0" y="8"/>
                </a:lnTo>
                <a:close/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2" name="Line 4"/>
          <p:cNvSpPr>
            <a:spLocks noChangeShapeType="1"/>
          </p:cNvSpPr>
          <p:nvPr/>
        </p:nvSpPr>
        <p:spPr bwMode="auto">
          <a:xfrm>
            <a:off x="2794000" y="1384300"/>
            <a:ext cx="76200" cy="2463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019300" y="2489200"/>
            <a:ext cx="1879600" cy="15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4" name="Oval 6"/>
          <p:cNvSpPr>
            <a:spLocks noChangeArrowheads="1"/>
          </p:cNvSpPr>
          <p:nvPr/>
        </p:nvSpPr>
        <p:spPr bwMode="auto">
          <a:xfrm>
            <a:off x="2768600" y="2413000"/>
            <a:ext cx="11430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76263" y="6273800"/>
            <a:ext cx="7983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Images are brightness/color patterns drawn in a plane.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>
            <a:off x="4991100" y="3162300"/>
            <a:ext cx="1257300" cy="393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6134100" y="3479800"/>
            <a:ext cx="11430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 flipV="1">
            <a:off x="5334000" y="3225800"/>
            <a:ext cx="279400" cy="50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39" name="Line 11"/>
          <p:cNvSpPr>
            <a:spLocks noChangeShapeType="1"/>
          </p:cNvSpPr>
          <p:nvPr/>
        </p:nvSpPr>
        <p:spPr bwMode="auto">
          <a:xfrm>
            <a:off x="5334000" y="3276600"/>
            <a:ext cx="215900" cy="2159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1911350" y="152400"/>
            <a:ext cx="5556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They are formed by the projection of</a:t>
            </a:r>
          </a:p>
          <a:p>
            <a:r>
              <a:rPr lang="en-US" sz="2400" dirty="0"/>
              <a:t>three-dimensional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nimBg="1"/>
      <p:bldP spid="252932" grpId="0" animBg="1"/>
      <p:bldP spid="252933" grpId="0" animBg="1"/>
      <p:bldP spid="252934" grpId="0" animBg="1"/>
      <p:bldP spid="252936" grpId="0" animBg="1"/>
      <p:bldP spid="252937" grpId="0" animBg="1"/>
      <p:bldP spid="252938" grpId="0" animBg="1"/>
      <p:bldP spid="252939" grpId="0" animBg="1"/>
      <p:bldP spid="25294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52400"/>
            <a:ext cx="8448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9076" name="Picture 4" descr="human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352800"/>
            <a:ext cx="5181600" cy="3311525"/>
          </a:xfrm>
          <a:prstGeom prst="rect">
            <a:avLst/>
          </a:prstGeom>
          <a:noFill/>
        </p:spPr>
      </p:pic>
      <p:pic>
        <p:nvPicPr>
          <p:cNvPr id="259077" name="Picture 5" descr="CpdEy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124200"/>
            <a:ext cx="5638800" cy="3538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5" name="Picture 1"/>
          <p:cNvPicPr>
            <a:picLocks noChangeAspect="1" noChangeArrowheads="1"/>
          </p:cNvPicPr>
          <p:nvPr/>
        </p:nvPicPr>
        <p:blipFill>
          <a:blip r:embed="rId3" cstate="print"/>
          <a:srcRect r="5834" b="35877"/>
          <a:stretch>
            <a:fillRect/>
          </a:stretch>
        </p:blipFill>
        <p:spPr bwMode="auto">
          <a:xfrm>
            <a:off x="0" y="1749402"/>
            <a:ext cx="5124459" cy="404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133" y="3790908"/>
            <a:ext cx="3017810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10156" y="5799123"/>
            <a:ext cx="3979917" cy="952560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800" kern="0" dirty="0" smtClean="0"/>
              <a:t>   Camera </a:t>
            </a:r>
            <a:r>
              <a:rPr lang="fr-FR" sz="2800" dirty="0" err="1" smtClean="0"/>
              <a:t>Obscura</a:t>
            </a:r>
            <a:r>
              <a:rPr lang="fr-FR" sz="2800" dirty="0" smtClean="0"/>
              <a:t> in Edinburgh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39778" y="215856"/>
            <a:ext cx="744865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 smtClean="0"/>
              <a:t>Pinhole camera: trade-off between sharpness and light transmission</a:t>
            </a:r>
            <a:endParaRPr lang="en-US" sz="3200" dirty="0"/>
          </a:p>
        </p:txBody>
      </p:sp>
      <p:pic>
        <p:nvPicPr>
          <p:cNvPr id="70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0159" y="1490590"/>
            <a:ext cx="2811501" cy="210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FIRSTJEAN20PONCE@CGXBVIMFUVWXY5L9" val="325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7040</TotalTime>
  <Words>1985</Words>
  <Application>Microsoft Macintosh PowerPoint</Application>
  <PresentationFormat>On-screen Show (4:3)</PresentationFormat>
  <Paragraphs>360</Paragraphs>
  <Slides>67</Slides>
  <Notes>62</Notes>
  <HiddenSlides>4</HiddenSlides>
  <MMClips>5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Default Design</vt:lpstr>
      <vt:lpstr>Image File</vt:lpstr>
      <vt:lpstr>Image</vt:lpstr>
      <vt:lpstr>Slide 1</vt:lpstr>
      <vt:lpstr>Slide 2</vt:lpstr>
      <vt:lpstr>Slide 3</vt:lpstr>
      <vt:lpstr>Slide 4</vt:lpstr>
      <vt:lpstr>Slide 5</vt:lpstr>
      <vt:lpstr>Outline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Depth cues: Linear perspective</vt:lpstr>
      <vt:lpstr>Slide 17</vt:lpstr>
      <vt:lpstr>Depth cues: Aerial perspective</vt:lpstr>
      <vt:lpstr>Slide 19</vt:lpstr>
      <vt:lpstr>Shape and lighting cues: Shading</vt:lpstr>
      <vt:lpstr>Slide 21</vt:lpstr>
      <vt:lpstr>Slide 22</vt:lpstr>
      <vt:lpstr>Slide 23</vt:lpstr>
      <vt:lpstr>Challenges or opportunities?</vt:lpstr>
      <vt:lpstr>The goal of computer vision</vt:lpstr>
      <vt:lpstr>The goal of computer vision</vt:lpstr>
      <vt:lpstr>Slide 27</vt:lpstr>
      <vt:lpstr>Slide 28</vt:lpstr>
      <vt:lpstr>Slide 29</vt:lpstr>
      <vt:lpstr>Slide 30</vt:lpstr>
      <vt:lpstr>Outline</vt:lpstr>
      <vt:lpstr>Slide 32</vt:lpstr>
      <vt:lpstr>Slide 33</vt:lpstr>
      <vt:lpstr>Slide 34</vt:lpstr>
      <vt:lpstr>Slide 35</vt:lpstr>
      <vt:lpstr>Slide 36</vt:lpstr>
      <vt:lpstr>Local ambiguity and global scene interpretation</vt:lpstr>
      <vt:lpstr>Slide 38</vt:lpstr>
      <vt:lpstr>Slide 39</vt:lpstr>
      <vt:lpstr>Slide 40</vt:lpstr>
      <vt:lpstr>Outline</vt:lpstr>
      <vt:lpstr>Slide 42</vt:lpstr>
      <vt:lpstr>Slide 43</vt:lpstr>
      <vt:lpstr>Origins of computer vision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Outline</vt:lpstr>
      <vt:lpstr>Slide 67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Jean Ponce</dc:creator>
  <cp:lastModifiedBy>josef</cp:lastModifiedBy>
  <cp:revision>2474</cp:revision>
  <dcterms:created xsi:type="dcterms:W3CDTF">2011-10-03T08:37:36Z</dcterms:created>
  <dcterms:modified xsi:type="dcterms:W3CDTF">2011-10-03T08:39:10Z</dcterms:modified>
</cp:coreProperties>
</file>