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49" r:id="rId2"/>
  </p:sldMasterIdLst>
  <p:notesMasterIdLst>
    <p:notesMasterId r:id="rId71"/>
  </p:notesMasterIdLst>
  <p:handoutMasterIdLst>
    <p:handoutMasterId r:id="rId72"/>
  </p:handoutMasterIdLst>
  <p:sldIdLst>
    <p:sldId id="1247" r:id="rId3"/>
    <p:sldId id="1274" r:id="rId4"/>
    <p:sldId id="1275" r:id="rId5"/>
    <p:sldId id="1261" r:id="rId6"/>
    <p:sldId id="1334" r:id="rId7"/>
    <p:sldId id="1203" r:id="rId8"/>
    <p:sldId id="1340" r:id="rId9"/>
    <p:sldId id="1341" r:id="rId10"/>
    <p:sldId id="1342" r:id="rId11"/>
    <p:sldId id="1343" r:id="rId12"/>
    <p:sldId id="1344" r:id="rId13"/>
    <p:sldId id="1346" r:id="rId14"/>
    <p:sldId id="1345" r:id="rId15"/>
    <p:sldId id="1204" r:id="rId16"/>
    <p:sldId id="1205" r:id="rId17"/>
    <p:sldId id="1270" r:id="rId18"/>
    <p:sldId id="1269" r:id="rId19"/>
    <p:sldId id="1200" r:id="rId20"/>
    <p:sldId id="1268" r:id="rId21"/>
    <p:sldId id="1210" r:id="rId22"/>
    <p:sldId id="1211" r:id="rId23"/>
    <p:sldId id="1212" r:id="rId24"/>
    <p:sldId id="1213" r:id="rId25"/>
    <p:sldId id="1193" r:id="rId26"/>
    <p:sldId id="1195" r:id="rId27"/>
    <p:sldId id="1315" r:id="rId28"/>
    <p:sldId id="1316" r:id="rId29"/>
    <p:sldId id="1317" r:id="rId30"/>
    <p:sldId id="1318" r:id="rId31"/>
    <p:sldId id="1320" r:id="rId32"/>
    <p:sldId id="1321" r:id="rId33"/>
    <p:sldId id="1322" r:id="rId34"/>
    <p:sldId id="1323" r:id="rId35"/>
    <p:sldId id="1335" r:id="rId36"/>
    <p:sldId id="1324" r:id="rId37"/>
    <p:sldId id="1325" r:id="rId38"/>
    <p:sldId id="1301" r:id="rId39"/>
    <p:sldId id="1326" r:id="rId40"/>
    <p:sldId id="1327" r:id="rId41"/>
    <p:sldId id="1328" r:id="rId42"/>
    <p:sldId id="1329" r:id="rId43"/>
    <p:sldId id="1330" r:id="rId44"/>
    <p:sldId id="1331" r:id="rId45"/>
    <p:sldId id="1332" r:id="rId46"/>
    <p:sldId id="1276" r:id="rId47"/>
    <p:sldId id="1338" r:id="rId48"/>
    <p:sldId id="1339" r:id="rId49"/>
    <p:sldId id="1277" r:id="rId50"/>
    <p:sldId id="1278" r:id="rId51"/>
    <p:sldId id="1279" r:id="rId52"/>
    <p:sldId id="1280" r:id="rId53"/>
    <p:sldId id="1281" r:id="rId54"/>
    <p:sldId id="1282" r:id="rId55"/>
    <p:sldId id="1302" r:id="rId56"/>
    <p:sldId id="1291" r:id="rId57"/>
    <p:sldId id="1292" r:id="rId58"/>
    <p:sldId id="1293" r:id="rId59"/>
    <p:sldId id="1294" r:id="rId60"/>
    <p:sldId id="1305" r:id="rId61"/>
    <p:sldId id="1308" r:id="rId62"/>
    <p:sldId id="1296" r:id="rId63"/>
    <p:sldId id="1297" r:id="rId64"/>
    <p:sldId id="1309" r:id="rId65"/>
    <p:sldId id="1299" r:id="rId66"/>
    <p:sldId id="1303" r:id="rId67"/>
    <p:sldId id="1333" r:id="rId68"/>
    <p:sldId id="1300" r:id="rId69"/>
    <p:sldId id="1298" r:id="rId70"/>
  </p:sldIdLst>
  <p:sldSz cx="9144000" cy="6858000" type="screen4x3"/>
  <p:notesSz cx="7099300" cy="10234613"/>
  <p:embeddedFontLst>
    <p:embeddedFont>
      <p:font typeface="Comic Sans MS" pitchFamily="66" charset="0"/>
      <p:regular r:id="rId73"/>
      <p:bold r:id="rId74"/>
    </p:embeddedFont>
    <p:embeddedFont>
      <p:font typeface="cmsy10" pitchFamily="34" charset="0"/>
      <p:regular r:id="rId75"/>
    </p:embeddedFont>
    <p:embeddedFont>
      <p:font typeface="msbm9" pitchFamily="34" charset="0"/>
      <p:regular r:id="rId76"/>
    </p:embeddedFont>
    <p:embeddedFont>
      <p:font typeface="cmmi10" pitchFamily="34" charset="0"/>
      <p:regular r:id="rId77"/>
    </p:embeddedFont>
    <p:embeddedFont>
      <p:font typeface="Verdana" pitchFamily="34" charset="0"/>
      <p:regular r:id="rId78"/>
      <p:bold r:id="rId79"/>
      <p:italic r:id="rId80"/>
      <p:boldItalic r:id="rId81"/>
    </p:embeddedFont>
  </p:embeddedFontLst>
  <p:custDataLst>
    <p:tags r:id="rId82"/>
  </p:custDataLst>
  <p:defaultTextStyle>
    <a:defPPr>
      <a:defRPr lang="en-US"/>
    </a:defPPr>
    <a:lvl1pPr algn="l" rtl="0" fontAlgn="base">
      <a:spcBef>
        <a:spcPct val="0"/>
      </a:spcBef>
      <a:spcAft>
        <a:spcPct val="0"/>
      </a:spcAft>
      <a:defRPr u="sng" kern="1200">
        <a:solidFill>
          <a:schemeClr val="tx1"/>
        </a:solidFill>
        <a:latin typeface="Arial" pitchFamily="34" charset="0"/>
        <a:ea typeface="+mn-ea"/>
        <a:cs typeface="+mn-cs"/>
      </a:defRPr>
    </a:lvl1pPr>
    <a:lvl2pPr marL="457200" algn="l" rtl="0" fontAlgn="base">
      <a:spcBef>
        <a:spcPct val="0"/>
      </a:spcBef>
      <a:spcAft>
        <a:spcPct val="0"/>
      </a:spcAft>
      <a:defRPr u="sng" kern="1200">
        <a:solidFill>
          <a:schemeClr val="tx1"/>
        </a:solidFill>
        <a:latin typeface="Arial" pitchFamily="34" charset="0"/>
        <a:ea typeface="+mn-ea"/>
        <a:cs typeface="+mn-cs"/>
      </a:defRPr>
    </a:lvl2pPr>
    <a:lvl3pPr marL="914400" algn="l" rtl="0" fontAlgn="base">
      <a:spcBef>
        <a:spcPct val="0"/>
      </a:spcBef>
      <a:spcAft>
        <a:spcPct val="0"/>
      </a:spcAft>
      <a:defRPr u="sng" kern="1200">
        <a:solidFill>
          <a:schemeClr val="tx1"/>
        </a:solidFill>
        <a:latin typeface="Arial" pitchFamily="34" charset="0"/>
        <a:ea typeface="+mn-ea"/>
        <a:cs typeface="+mn-cs"/>
      </a:defRPr>
    </a:lvl3pPr>
    <a:lvl4pPr marL="1371600" algn="l" rtl="0" fontAlgn="base">
      <a:spcBef>
        <a:spcPct val="0"/>
      </a:spcBef>
      <a:spcAft>
        <a:spcPct val="0"/>
      </a:spcAft>
      <a:defRPr u="sng" kern="1200">
        <a:solidFill>
          <a:schemeClr val="tx1"/>
        </a:solidFill>
        <a:latin typeface="Arial" pitchFamily="34" charset="0"/>
        <a:ea typeface="+mn-ea"/>
        <a:cs typeface="+mn-cs"/>
      </a:defRPr>
    </a:lvl4pPr>
    <a:lvl5pPr marL="1828800" algn="l" rtl="0" fontAlgn="base">
      <a:spcBef>
        <a:spcPct val="0"/>
      </a:spcBef>
      <a:spcAft>
        <a:spcPct val="0"/>
      </a:spcAft>
      <a:defRPr u="sng" kern="1200">
        <a:solidFill>
          <a:schemeClr val="tx1"/>
        </a:solidFill>
        <a:latin typeface="Arial" pitchFamily="34" charset="0"/>
        <a:ea typeface="+mn-ea"/>
        <a:cs typeface="+mn-cs"/>
      </a:defRPr>
    </a:lvl5pPr>
    <a:lvl6pPr marL="2286000" algn="l" defTabSz="914400" rtl="0" eaLnBrk="1" latinLnBrk="0" hangingPunct="1">
      <a:defRPr u="sng" kern="1200">
        <a:solidFill>
          <a:schemeClr val="tx1"/>
        </a:solidFill>
        <a:latin typeface="Arial" pitchFamily="34" charset="0"/>
        <a:ea typeface="+mn-ea"/>
        <a:cs typeface="+mn-cs"/>
      </a:defRPr>
    </a:lvl6pPr>
    <a:lvl7pPr marL="2743200" algn="l" defTabSz="914400" rtl="0" eaLnBrk="1" latinLnBrk="0" hangingPunct="1">
      <a:defRPr u="sng" kern="1200">
        <a:solidFill>
          <a:schemeClr val="tx1"/>
        </a:solidFill>
        <a:latin typeface="Arial" pitchFamily="34" charset="0"/>
        <a:ea typeface="+mn-ea"/>
        <a:cs typeface="+mn-cs"/>
      </a:defRPr>
    </a:lvl7pPr>
    <a:lvl8pPr marL="3200400" algn="l" defTabSz="914400" rtl="0" eaLnBrk="1" latinLnBrk="0" hangingPunct="1">
      <a:defRPr u="sng" kern="1200">
        <a:solidFill>
          <a:schemeClr val="tx1"/>
        </a:solidFill>
        <a:latin typeface="Arial" pitchFamily="34" charset="0"/>
        <a:ea typeface="+mn-ea"/>
        <a:cs typeface="+mn-cs"/>
      </a:defRPr>
    </a:lvl8pPr>
    <a:lvl9pPr marL="3657600" algn="l" defTabSz="914400" rtl="0" eaLnBrk="1" latinLnBrk="0" hangingPunct="1">
      <a:defRPr u="sng"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FF66FF"/>
    <a:srgbClr val="FF3300"/>
    <a:srgbClr val="FF0000"/>
    <a:srgbClr val="800000"/>
    <a:srgbClr val="919AED"/>
    <a:srgbClr val="FF6600"/>
    <a:srgbClr val="0066FF"/>
    <a:srgbClr val="B2B2B2"/>
    <a:srgbClr val="99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09" autoAdjust="0"/>
    <p:restoredTop sz="96661" autoAdjust="0"/>
  </p:normalViewPr>
  <p:slideViewPr>
    <p:cSldViewPr snapToGrid="0">
      <p:cViewPr>
        <p:scale>
          <a:sx n="80" d="100"/>
          <a:sy n="80" d="100"/>
        </p:scale>
        <p:origin x="-174" y="-48"/>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4.fntdata"/><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gs" Target="tags/tag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80" Type="http://schemas.openxmlformats.org/officeDocument/2006/relationships/font" Target="fonts/font8.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3.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eaLnBrk="0" hangingPunct="0">
              <a:defRPr sz="1300" u="none">
                <a:latin typeface="Times New Roman" pitchFamily="18" charset="0"/>
              </a:defRPr>
            </a:lvl1pPr>
          </a:lstStyle>
          <a:p>
            <a:pPr>
              <a:defRPr/>
            </a:pPr>
            <a:endParaRPr lang="fr-FR"/>
          </a:p>
        </p:txBody>
      </p:sp>
      <p:sp>
        <p:nvSpPr>
          <p:cNvPr id="307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0" hangingPunct="0">
              <a:defRPr sz="1300" u="none">
                <a:latin typeface="Times New Roman" pitchFamily="18" charset="0"/>
              </a:defRPr>
            </a:lvl1pPr>
          </a:lstStyle>
          <a:p>
            <a:pPr>
              <a:defRPr/>
            </a:pPr>
            <a:endParaRPr lang="fr-FR"/>
          </a:p>
        </p:txBody>
      </p:sp>
      <p:sp>
        <p:nvSpPr>
          <p:cNvPr id="307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eaLnBrk="0" hangingPunct="0">
              <a:defRPr sz="1300" u="none">
                <a:latin typeface="Times New Roman" pitchFamily="18" charset="0"/>
              </a:defRPr>
            </a:lvl1pPr>
          </a:lstStyle>
          <a:p>
            <a:pPr>
              <a:defRPr/>
            </a:pPr>
            <a:endParaRPr lang="fr-FR"/>
          </a:p>
        </p:txBody>
      </p:sp>
      <p:sp>
        <p:nvSpPr>
          <p:cNvPr id="307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0" hangingPunct="0">
              <a:defRPr sz="1300" u="none">
                <a:latin typeface="Times New Roman" pitchFamily="18" charset="0"/>
              </a:defRPr>
            </a:lvl1pPr>
          </a:lstStyle>
          <a:p>
            <a:pPr>
              <a:defRPr/>
            </a:pPr>
            <a:fld id="{727A909D-89BA-48D5-B2EA-C7383BEB8307}"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eaLnBrk="0" hangingPunct="0">
              <a:defRPr sz="1300" u="none">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0" hangingPunct="0">
              <a:defRPr sz="1300" u="none">
                <a:latin typeface="Times New Roman" pitchFamily="18" charset="0"/>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eaLnBrk="0" hangingPunct="0">
              <a:defRPr sz="1300" u="none">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0" hangingPunct="0">
              <a:defRPr sz="1300" u="none">
                <a:latin typeface="Times New Roman" pitchFamily="18" charset="0"/>
              </a:defRPr>
            </a:lvl1pPr>
          </a:lstStyle>
          <a:p>
            <a:pPr>
              <a:defRPr/>
            </a:pPr>
            <a:fld id="{8A17BA2F-6117-4420-8069-73171502DC56}"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91EBFFA-A3FD-4A64-BFA3-916B4F7C27C4}" type="slidenum">
              <a:rPr lang="en-US" smtClean="0"/>
              <a:pPr/>
              <a:t>1</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e l'image des diapositives 1"/>
          <p:cNvSpPr>
            <a:spLocks noGrp="1" noRot="1" noChangeAspect="1" noTextEdit="1"/>
          </p:cNvSpPr>
          <p:nvPr>
            <p:ph type="sldImg"/>
          </p:nvPr>
        </p:nvSpPr>
        <p:spPr>
          <a:ln/>
        </p:spPr>
      </p:sp>
      <p:sp>
        <p:nvSpPr>
          <p:cNvPr id="108547" name="Espace réservé des commentaires 2"/>
          <p:cNvSpPr>
            <a:spLocks noGrp="1"/>
          </p:cNvSpPr>
          <p:nvPr>
            <p:ph type="body" idx="1"/>
          </p:nvPr>
        </p:nvSpPr>
        <p:spPr>
          <a:noFill/>
          <a:ln/>
        </p:spPr>
        <p:txBody>
          <a:bodyPr/>
          <a:lstStyle/>
          <a:p>
            <a:r>
              <a:rPr lang="en-US" smtClean="0"/>
              <a:t>Resultats d’inpainting sur une image de 12MP grace a l’algorithme stochastique de Julien soumis a ICML-09.</a:t>
            </a:r>
            <a:endParaRPr lang="fr-FR" smtClean="0"/>
          </a:p>
        </p:txBody>
      </p:sp>
      <p:sp>
        <p:nvSpPr>
          <p:cNvPr id="108548" name="Espace réservé du numéro de diapositive 3"/>
          <p:cNvSpPr>
            <a:spLocks noGrp="1"/>
          </p:cNvSpPr>
          <p:nvPr>
            <p:ph type="sldNum" sz="quarter" idx="5"/>
          </p:nvPr>
        </p:nvSpPr>
        <p:spPr>
          <a:noFill/>
        </p:spPr>
        <p:txBody>
          <a:bodyPr/>
          <a:lstStyle/>
          <a:p>
            <a:fld id="{D9D553E8-E3EE-4519-BA82-143C2374144B}" type="slidenum">
              <a:rPr lang="en-US" smtClean="0"/>
              <a:pPr/>
              <a:t>19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ln/>
        </p:spPr>
      </p:sp>
      <p:sp>
        <p:nvSpPr>
          <p:cNvPr id="109571" name="Espace réservé des commentaires 2"/>
          <p:cNvSpPr>
            <a:spLocks noGrp="1"/>
          </p:cNvSpPr>
          <p:nvPr>
            <p:ph type="body" idx="1"/>
          </p:nvPr>
        </p:nvSpPr>
        <p:spPr>
          <a:noFill/>
          <a:ln/>
        </p:spPr>
        <p:txBody>
          <a:bodyPr/>
          <a:lstStyle/>
          <a:p>
            <a:r>
              <a:rPr lang="en-US" smtClean="0"/>
              <a:t>Denoising avec du bruit synthetique. Noter qu’on retrouve la structure de briques. Meilleure methode sur les images standard habituelles (Lena etc.). SC et lSC sont des versions simplifiees de la methode ou on n’apprend pas le dictionnaire (SC) ou on l’apprend mais on ne fais pas de groupes (LSC).</a:t>
            </a:r>
            <a:endParaRPr lang="fr-FR" smtClean="0"/>
          </a:p>
        </p:txBody>
      </p:sp>
      <p:sp>
        <p:nvSpPr>
          <p:cNvPr id="109572" name="Espace réservé du numéro de diapositive 3"/>
          <p:cNvSpPr>
            <a:spLocks noGrp="1"/>
          </p:cNvSpPr>
          <p:nvPr>
            <p:ph type="sldNum" sz="quarter" idx="5"/>
          </p:nvPr>
        </p:nvSpPr>
        <p:spPr>
          <a:noFill/>
        </p:spPr>
        <p:txBody>
          <a:bodyPr/>
          <a:lstStyle/>
          <a:p>
            <a:fld id="{075823EB-DDFF-401E-928B-5B1F7E7F3689}" type="slidenum">
              <a:rPr lang="en-US" smtClean="0"/>
              <a:pPr/>
              <a:t>23</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ln/>
        </p:spPr>
      </p:sp>
      <p:sp>
        <p:nvSpPr>
          <p:cNvPr id="109571" name="Espace réservé des commentaires 2"/>
          <p:cNvSpPr>
            <a:spLocks noGrp="1"/>
          </p:cNvSpPr>
          <p:nvPr>
            <p:ph type="body" idx="1"/>
          </p:nvPr>
        </p:nvSpPr>
        <p:spPr>
          <a:noFill/>
          <a:ln/>
        </p:spPr>
        <p:txBody>
          <a:bodyPr/>
          <a:lstStyle/>
          <a:p>
            <a:r>
              <a:rPr lang="en-US" smtClean="0"/>
              <a:t>Denoising avec du bruit synthetique. Noter qu’on retrouve la structure de briques. Meilleure methode sur les images standard habituelles (Lena etc.). SC et lSC sont des versions simplifiees de la methode ou on n’apprend pas le dictionnaire (SC) ou on l’apprend mais on ne fais pas de groupes (LSC).</a:t>
            </a:r>
            <a:endParaRPr lang="fr-FR" smtClean="0"/>
          </a:p>
        </p:txBody>
      </p:sp>
      <p:sp>
        <p:nvSpPr>
          <p:cNvPr id="109572" name="Espace réservé du numéro de diapositive 3"/>
          <p:cNvSpPr>
            <a:spLocks noGrp="1"/>
          </p:cNvSpPr>
          <p:nvPr>
            <p:ph type="sldNum" sz="quarter" idx="5"/>
          </p:nvPr>
        </p:nvSpPr>
        <p:spPr>
          <a:noFill/>
        </p:spPr>
        <p:txBody>
          <a:bodyPr/>
          <a:lstStyle/>
          <a:p>
            <a:fld id="{075823EB-DDFF-401E-928B-5B1F7E7F3689}" type="slidenum">
              <a:rPr lang="en-US" smtClean="0"/>
              <a:pPr/>
              <a:t>24</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a:ln/>
        </p:spPr>
      </p:sp>
      <p:sp>
        <p:nvSpPr>
          <p:cNvPr id="110595" name="Espace réservé des commentaires 2"/>
          <p:cNvSpPr>
            <a:spLocks noGrp="1"/>
          </p:cNvSpPr>
          <p:nvPr>
            <p:ph type="body" idx="1"/>
          </p:nvPr>
        </p:nvSpPr>
        <p:spPr>
          <a:noFill/>
          <a:ln/>
        </p:spPr>
        <p:txBody>
          <a:bodyPr/>
          <a:lstStyle/>
          <a:p>
            <a:r>
              <a:rPr lang="en-US" smtClean="0"/>
              <a:t>Meilleurs resultats sur les donnees standard. LSC (qui est deja tres bon) donne comme les autres methodes standard des artefacts de couleur sur la barriere). LSSC n’a pas ces problemes.</a:t>
            </a:r>
            <a:endParaRPr lang="fr-FR" smtClean="0"/>
          </a:p>
        </p:txBody>
      </p:sp>
      <p:sp>
        <p:nvSpPr>
          <p:cNvPr id="110596" name="Espace réservé du numéro de diapositive 3"/>
          <p:cNvSpPr>
            <a:spLocks noGrp="1"/>
          </p:cNvSpPr>
          <p:nvPr>
            <p:ph type="sldNum" sz="quarter" idx="5"/>
          </p:nvPr>
        </p:nvSpPr>
        <p:spPr>
          <a:noFill/>
        </p:spPr>
        <p:txBody>
          <a:bodyPr/>
          <a:lstStyle/>
          <a:p>
            <a:fld id="{5B105291-0FBA-4DE1-B621-BD4A99BA88C6}" type="slidenum">
              <a:rPr lang="en-US" smtClean="0"/>
              <a:pPr/>
              <a:t>25</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6C853B0C-DE19-4DB9-B8EA-2129E3E0DDDB}" type="slidenum">
              <a:rPr lang="en-US" smtClean="0"/>
              <a:pPr/>
              <a:t>29</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smtClean="0"/>
              <a:t>Trucs de Julien, version l_0. Comment aller du reconstructif au discriminatif.</a:t>
            </a:r>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1A17FAC-8829-4690-9787-77895686FEF3}" type="slidenum">
              <a:rPr lang="en-US" smtClean="0"/>
              <a:pPr/>
              <a:t>31</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smtClean="0"/>
              <a:t>On apprend a classifier les pixels de velo a partir d’images contenant des velos (mais ou on ne sait pas ou ils sont) et d’images n’en contenant pas. Resultats sur une image test.</a:t>
            </a:r>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D586E46-8E0A-4EDD-B52C-1B0DEDAAD34A}" type="slidenum">
              <a:rPr lang="en-US" smtClean="0"/>
              <a:pPr/>
              <a:t>33</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Version l1. Nouveaux algorithmes efficaces pour la reconstruction et la discrimination.</a:t>
            </a:r>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C16A649-7155-49C4-ACE1-F6646B75C4AF}" type="slidenum">
              <a:rPr lang="en-US" smtClean="0"/>
              <a:pPr/>
              <a:t>35</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smtClean="0"/>
              <a:t>Apprentissage d’un detecteur de contours.</a:t>
            </a:r>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382EA4BB-AFF1-408B-809F-49526748A42B}" type="slidenum">
              <a:rPr lang="en-US" smtClean="0"/>
              <a:pPr/>
              <a:t>36</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smtClean="0"/>
              <a:t>Detecteurs de contours specialises pour des categories donnees.</a:t>
            </a:r>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a:ln/>
        </p:spPr>
      </p:sp>
      <p:sp>
        <p:nvSpPr>
          <p:cNvPr id="110595" name="Espace réservé des commentaires 2"/>
          <p:cNvSpPr>
            <a:spLocks noGrp="1"/>
          </p:cNvSpPr>
          <p:nvPr>
            <p:ph type="body" idx="1"/>
          </p:nvPr>
        </p:nvSpPr>
        <p:spPr>
          <a:noFill/>
          <a:ln/>
        </p:spPr>
        <p:txBody>
          <a:bodyPr/>
          <a:lstStyle/>
          <a:p>
            <a:endParaRPr lang="fr-FR" smtClean="0"/>
          </a:p>
        </p:txBody>
      </p:sp>
      <p:sp>
        <p:nvSpPr>
          <p:cNvPr id="110596" name="Espace réservé du numéro de diapositive 3"/>
          <p:cNvSpPr>
            <a:spLocks noGrp="1"/>
          </p:cNvSpPr>
          <p:nvPr>
            <p:ph type="sldNum" sz="quarter" idx="5"/>
          </p:nvPr>
        </p:nvSpPr>
        <p:spPr>
          <a:noFill/>
        </p:spPr>
        <p:txBody>
          <a:bodyPr/>
          <a:lstStyle/>
          <a:p>
            <a:fld id="{B8ADBD82-A155-420A-A4BA-D74BA6FEB528}" type="slidenum">
              <a:rPr lang="en-US" smtClean="0"/>
              <a:pPr/>
              <a:t>38</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a:ln/>
        </p:spPr>
      </p:sp>
      <p:sp>
        <p:nvSpPr>
          <p:cNvPr id="111619" name="Espace réservé des commentaires 2"/>
          <p:cNvSpPr>
            <a:spLocks noGrp="1"/>
          </p:cNvSpPr>
          <p:nvPr>
            <p:ph type="body" idx="1"/>
          </p:nvPr>
        </p:nvSpPr>
        <p:spPr>
          <a:noFill/>
          <a:ln/>
        </p:spPr>
        <p:txBody>
          <a:bodyPr/>
          <a:lstStyle/>
          <a:p>
            <a:endParaRPr lang="fr-FR" smtClean="0"/>
          </a:p>
        </p:txBody>
      </p:sp>
      <p:sp>
        <p:nvSpPr>
          <p:cNvPr id="111620" name="Espace réservé du numéro de diapositive 3"/>
          <p:cNvSpPr>
            <a:spLocks noGrp="1"/>
          </p:cNvSpPr>
          <p:nvPr>
            <p:ph type="sldNum" sz="quarter" idx="5"/>
          </p:nvPr>
        </p:nvSpPr>
        <p:spPr>
          <a:noFill/>
        </p:spPr>
        <p:txBody>
          <a:bodyPr/>
          <a:lstStyle/>
          <a:p>
            <a:fld id="{8E507E77-42B7-4544-8969-31C73EA12226}" type="slidenum">
              <a:rPr lang="en-US" smtClean="0"/>
              <a:pPr/>
              <a:t>39</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a:ln/>
        </p:spPr>
      </p:sp>
      <p:sp>
        <p:nvSpPr>
          <p:cNvPr id="112643" name="Espace réservé des commentaires 2"/>
          <p:cNvSpPr>
            <a:spLocks noGrp="1"/>
          </p:cNvSpPr>
          <p:nvPr>
            <p:ph type="body" idx="1"/>
          </p:nvPr>
        </p:nvSpPr>
        <p:spPr>
          <a:noFill/>
          <a:ln/>
        </p:spPr>
        <p:txBody>
          <a:bodyPr/>
          <a:lstStyle/>
          <a:p>
            <a:endParaRPr lang="fr-FR" smtClean="0"/>
          </a:p>
        </p:txBody>
      </p:sp>
      <p:sp>
        <p:nvSpPr>
          <p:cNvPr id="112644" name="Espace réservé du numéro de diapositive 3"/>
          <p:cNvSpPr>
            <a:spLocks noGrp="1"/>
          </p:cNvSpPr>
          <p:nvPr>
            <p:ph type="sldNum" sz="quarter" idx="5"/>
          </p:nvPr>
        </p:nvSpPr>
        <p:spPr>
          <a:noFill/>
        </p:spPr>
        <p:txBody>
          <a:bodyPr/>
          <a:lstStyle/>
          <a:p>
            <a:fld id="{19F338FF-546C-466C-B95A-1B979579C001}" type="slidenum">
              <a:rPr lang="en-US" smtClean="0"/>
              <a:pPr/>
              <a:t>40</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a:ln/>
        </p:spPr>
      </p:sp>
      <p:sp>
        <p:nvSpPr>
          <p:cNvPr id="113667" name="Espace réservé des commentaires 2"/>
          <p:cNvSpPr>
            <a:spLocks noGrp="1"/>
          </p:cNvSpPr>
          <p:nvPr>
            <p:ph type="body" idx="1"/>
          </p:nvPr>
        </p:nvSpPr>
        <p:spPr>
          <a:noFill/>
          <a:ln/>
        </p:spPr>
        <p:txBody>
          <a:bodyPr/>
          <a:lstStyle/>
          <a:p>
            <a:endParaRPr lang="fr-FR" smtClean="0"/>
          </a:p>
        </p:txBody>
      </p:sp>
      <p:sp>
        <p:nvSpPr>
          <p:cNvPr id="113668" name="Espace réservé du numéro de diapositive 3"/>
          <p:cNvSpPr>
            <a:spLocks noGrp="1"/>
          </p:cNvSpPr>
          <p:nvPr>
            <p:ph type="sldNum" sz="quarter" idx="5"/>
          </p:nvPr>
        </p:nvSpPr>
        <p:spPr>
          <a:noFill/>
        </p:spPr>
        <p:txBody>
          <a:bodyPr/>
          <a:lstStyle/>
          <a:p>
            <a:fld id="{9084DBFD-5645-4695-8D49-C9C54FD98077}" type="slidenum">
              <a:rPr lang="en-US" smtClean="0"/>
              <a:pPr/>
              <a:t>41</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a:ln/>
        </p:spPr>
      </p:sp>
      <p:sp>
        <p:nvSpPr>
          <p:cNvPr id="114691" name="Espace réservé des commentaires 2"/>
          <p:cNvSpPr>
            <a:spLocks noGrp="1"/>
          </p:cNvSpPr>
          <p:nvPr>
            <p:ph type="body" idx="1"/>
          </p:nvPr>
        </p:nvSpPr>
        <p:spPr>
          <a:noFill/>
          <a:ln/>
        </p:spPr>
        <p:txBody>
          <a:bodyPr/>
          <a:lstStyle/>
          <a:p>
            <a:endParaRPr lang="fr-FR" smtClean="0"/>
          </a:p>
        </p:txBody>
      </p:sp>
      <p:sp>
        <p:nvSpPr>
          <p:cNvPr id="114692" name="Espace réservé du numéro de diapositive 3"/>
          <p:cNvSpPr>
            <a:spLocks noGrp="1"/>
          </p:cNvSpPr>
          <p:nvPr>
            <p:ph type="sldNum" sz="quarter" idx="5"/>
          </p:nvPr>
        </p:nvSpPr>
        <p:spPr>
          <a:noFill/>
        </p:spPr>
        <p:txBody>
          <a:bodyPr/>
          <a:lstStyle/>
          <a:p>
            <a:fld id="{BB039498-7E6C-4FBB-A720-F7A5DC902C4E}" type="slidenum">
              <a:rPr lang="en-US" smtClean="0"/>
              <a:pPr/>
              <a:t>42</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a:ln/>
        </p:spPr>
      </p:sp>
      <p:sp>
        <p:nvSpPr>
          <p:cNvPr id="103427" name="Espace réservé des commentaires 2"/>
          <p:cNvSpPr>
            <a:spLocks noGrp="1"/>
          </p:cNvSpPr>
          <p:nvPr>
            <p:ph type="body" idx="1"/>
          </p:nvPr>
        </p:nvSpPr>
        <p:spPr>
          <a:noFill/>
          <a:ln/>
        </p:spPr>
        <p:txBody>
          <a:bodyPr/>
          <a:lstStyle/>
          <a:p>
            <a:endParaRPr lang="fr-FR" smtClean="0"/>
          </a:p>
        </p:txBody>
      </p:sp>
      <p:sp>
        <p:nvSpPr>
          <p:cNvPr id="103428" name="Espace réservé du numéro de diapositive 3"/>
          <p:cNvSpPr>
            <a:spLocks noGrp="1"/>
          </p:cNvSpPr>
          <p:nvPr>
            <p:ph type="sldNum" sz="quarter" idx="5"/>
          </p:nvPr>
        </p:nvSpPr>
        <p:spPr>
          <a:noFill/>
        </p:spPr>
        <p:txBody>
          <a:bodyPr/>
          <a:lstStyle/>
          <a:p>
            <a:fld id="{25FB1623-A2FA-4E08-9E4F-508699CE5637}" type="slidenum">
              <a:rPr lang="en-US" smtClean="0"/>
              <a:pPr/>
              <a:t>45</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BB18C617-7501-4747-A49E-A2E023708C4F}" type="slidenum">
              <a:rPr lang="en-US" smtClean="0"/>
              <a:pPr>
                <a:defRPr/>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BB18C617-7501-4747-A49E-A2E023708C4F}" type="slidenum">
              <a:rPr lang="en-US" smtClean="0"/>
              <a:pPr>
                <a:defRPr/>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a:ln/>
        </p:spPr>
      </p:sp>
      <p:sp>
        <p:nvSpPr>
          <p:cNvPr id="104451" name="Espace réservé des commentaires 2"/>
          <p:cNvSpPr>
            <a:spLocks noGrp="1"/>
          </p:cNvSpPr>
          <p:nvPr>
            <p:ph type="body" idx="1"/>
          </p:nvPr>
        </p:nvSpPr>
        <p:spPr>
          <a:noFill/>
          <a:ln/>
        </p:spPr>
        <p:txBody>
          <a:bodyPr/>
          <a:lstStyle/>
          <a:p>
            <a:endParaRPr lang="fr-FR" smtClean="0"/>
          </a:p>
        </p:txBody>
      </p:sp>
      <p:sp>
        <p:nvSpPr>
          <p:cNvPr id="104452" name="Espace réservé du numéro de diapositive 3"/>
          <p:cNvSpPr>
            <a:spLocks noGrp="1"/>
          </p:cNvSpPr>
          <p:nvPr>
            <p:ph type="sldNum" sz="quarter" idx="5"/>
          </p:nvPr>
        </p:nvSpPr>
        <p:spPr>
          <a:noFill/>
        </p:spPr>
        <p:txBody>
          <a:bodyPr/>
          <a:lstStyle/>
          <a:p>
            <a:fld id="{D4905811-7B82-4C5D-A601-70C40080AEC5}" type="slidenum">
              <a:rPr lang="en-US" smtClean="0"/>
              <a:pPr/>
              <a:t>48</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a:ln/>
        </p:spPr>
      </p:sp>
      <p:sp>
        <p:nvSpPr>
          <p:cNvPr id="105475" name="Espace réservé des commentaires 2"/>
          <p:cNvSpPr>
            <a:spLocks noGrp="1"/>
          </p:cNvSpPr>
          <p:nvPr>
            <p:ph type="body" idx="1"/>
          </p:nvPr>
        </p:nvSpPr>
        <p:spPr>
          <a:noFill/>
          <a:ln/>
        </p:spPr>
        <p:txBody>
          <a:bodyPr/>
          <a:lstStyle/>
          <a:p>
            <a:endParaRPr lang="fr-FR" smtClean="0"/>
          </a:p>
        </p:txBody>
      </p:sp>
      <p:sp>
        <p:nvSpPr>
          <p:cNvPr id="105476" name="Espace réservé du numéro de diapositive 3"/>
          <p:cNvSpPr>
            <a:spLocks noGrp="1"/>
          </p:cNvSpPr>
          <p:nvPr>
            <p:ph type="sldNum" sz="quarter" idx="5"/>
          </p:nvPr>
        </p:nvSpPr>
        <p:spPr>
          <a:noFill/>
        </p:spPr>
        <p:txBody>
          <a:bodyPr/>
          <a:lstStyle/>
          <a:p>
            <a:fld id="{A8A92D23-0148-400D-A31D-EF5359788E49}" type="slidenum">
              <a:rPr lang="en-US" smtClean="0"/>
              <a:pPr/>
              <a:t>49</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a:ln/>
        </p:spPr>
      </p:sp>
      <p:sp>
        <p:nvSpPr>
          <p:cNvPr id="106499" name="Espace réservé des commentaires 2"/>
          <p:cNvSpPr>
            <a:spLocks noGrp="1"/>
          </p:cNvSpPr>
          <p:nvPr>
            <p:ph type="body" idx="1"/>
          </p:nvPr>
        </p:nvSpPr>
        <p:spPr>
          <a:noFill/>
          <a:ln/>
        </p:spPr>
        <p:txBody>
          <a:bodyPr/>
          <a:lstStyle/>
          <a:p>
            <a:endParaRPr lang="fr-FR" smtClean="0"/>
          </a:p>
        </p:txBody>
      </p:sp>
      <p:sp>
        <p:nvSpPr>
          <p:cNvPr id="106500" name="Espace réservé du numéro de diapositive 3"/>
          <p:cNvSpPr>
            <a:spLocks noGrp="1"/>
          </p:cNvSpPr>
          <p:nvPr>
            <p:ph type="sldNum" sz="quarter" idx="5"/>
          </p:nvPr>
        </p:nvSpPr>
        <p:spPr>
          <a:noFill/>
        </p:spPr>
        <p:txBody>
          <a:bodyPr/>
          <a:lstStyle/>
          <a:p>
            <a:fld id="{46522043-C50E-4550-8EA5-D527A8052391}" type="slidenum">
              <a:rPr lang="en-US" smtClean="0"/>
              <a:pPr/>
              <a:t>50</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a:ln/>
        </p:spPr>
      </p:sp>
      <p:sp>
        <p:nvSpPr>
          <p:cNvPr id="107523" name="Espace réservé des commentaires 2"/>
          <p:cNvSpPr>
            <a:spLocks noGrp="1"/>
          </p:cNvSpPr>
          <p:nvPr>
            <p:ph type="body" idx="1"/>
          </p:nvPr>
        </p:nvSpPr>
        <p:spPr>
          <a:noFill/>
          <a:ln/>
        </p:spPr>
        <p:txBody>
          <a:bodyPr/>
          <a:lstStyle/>
          <a:p>
            <a:endParaRPr lang="fr-FR" smtClean="0"/>
          </a:p>
        </p:txBody>
      </p:sp>
      <p:sp>
        <p:nvSpPr>
          <p:cNvPr id="107524" name="Espace réservé du numéro de diapositive 3"/>
          <p:cNvSpPr>
            <a:spLocks noGrp="1"/>
          </p:cNvSpPr>
          <p:nvPr>
            <p:ph type="sldNum" sz="quarter" idx="5"/>
          </p:nvPr>
        </p:nvSpPr>
        <p:spPr>
          <a:noFill/>
        </p:spPr>
        <p:txBody>
          <a:bodyPr/>
          <a:lstStyle/>
          <a:p>
            <a:fld id="{21298DDA-2B01-4345-B841-E2F98C088E54}" type="slidenum">
              <a:rPr lang="en-US" smtClean="0"/>
              <a:pPr/>
              <a:t>51</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e l'image des diapositives 1"/>
          <p:cNvSpPr>
            <a:spLocks noGrp="1" noRot="1" noChangeAspect="1" noTextEdit="1"/>
          </p:cNvSpPr>
          <p:nvPr>
            <p:ph type="sldImg"/>
          </p:nvPr>
        </p:nvSpPr>
        <p:spPr>
          <a:ln/>
        </p:spPr>
      </p:sp>
      <p:sp>
        <p:nvSpPr>
          <p:cNvPr id="108547" name="Espace réservé des commentaires 2"/>
          <p:cNvSpPr>
            <a:spLocks noGrp="1"/>
          </p:cNvSpPr>
          <p:nvPr>
            <p:ph type="body" idx="1"/>
          </p:nvPr>
        </p:nvSpPr>
        <p:spPr>
          <a:noFill/>
          <a:ln/>
        </p:spPr>
        <p:txBody>
          <a:bodyPr/>
          <a:lstStyle/>
          <a:p>
            <a:endParaRPr lang="fr-FR" smtClean="0"/>
          </a:p>
        </p:txBody>
      </p:sp>
      <p:sp>
        <p:nvSpPr>
          <p:cNvPr id="108548" name="Espace réservé du numéro de diapositive 3"/>
          <p:cNvSpPr>
            <a:spLocks noGrp="1"/>
          </p:cNvSpPr>
          <p:nvPr>
            <p:ph type="sldNum" sz="quarter" idx="5"/>
          </p:nvPr>
        </p:nvSpPr>
        <p:spPr>
          <a:noFill/>
        </p:spPr>
        <p:txBody>
          <a:bodyPr/>
          <a:lstStyle/>
          <a:p>
            <a:fld id="{DF51521C-6C94-4200-B359-AF115878CE08}" type="slidenum">
              <a:rPr lang="en-US" smtClean="0"/>
              <a:pPr/>
              <a:t>52</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ln/>
        </p:spPr>
      </p:sp>
      <p:sp>
        <p:nvSpPr>
          <p:cNvPr id="109571" name="Espace réservé des commentaires 2"/>
          <p:cNvSpPr>
            <a:spLocks noGrp="1"/>
          </p:cNvSpPr>
          <p:nvPr>
            <p:ph type="body" idx="1"/>
          </p:nvPr>
        </p:nvSpPr>
        <p:spPr>
          <a:noFill/>
          <a:ln/>
        </p:spPr>
        <p:txBody>
          <a:bodyPr/>
          <a:lstStyle/>
          <a:p>
            <a:endParaRPr lang="fr-FR" smtClean="0"/>
          </a:p>
        </p:txBody>
      </p:sp>
      <p:sp>
        <p:nvSpPr>
          <p:cNvPr id="109572" name="Espace réservé du numéro de diapositive 3"/>
          <p:cNvSpPr>
            <a:spLocks noGrp="1"/>
          </p:cNvSpPr>
          <p:nvPr>
            <p:ph type="sldNum" sz="quarter" idx="5"/>
          </p:nvPr>
        </p:nvSpPr>
        <p:spPr>
          <a:noFill/>
        </p:spPr>
        <p:txBody>
          <a:bodyPr/>
          <a:lstStyle/>
          <a:p>
            <a:fld id="{81A7A34F-B48E-4524-92E8-5E27F31214C9}" type="slidenum">
              <a:rPr lang="en-US" smtClean="0"/>
              <a:pPr/>
              <a:t>53</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EAC51DE-59CF-4370-96D5-4CB5397AC800}" type="slidenum">
              <a:rPr lang="en-US" smtClean="0"/>
              <a:pPr/>
              <a:t>5</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smtClean="0"/>
              <a:t>Les deux focus sont la partie 3D et la partie apprentissage. Le reste est presente assez brievement.</a:t>
            </a:r>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60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499EE6C-0316-4146-8BD2-71C0A9522627}" type="slidenum">
              <a:rPr lang="fr-FR" smtClean="0"/>
              <a:pPr/>
              <a:t>63</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a:ln/>
        </p:spPr>
      </p:sp>
      <p:sp>
        <p:nvSpPr>
          <p:cNvPr id="115715" name="Espace réservé des commentaires 2"/>
          <p:cNvSpPr>
            <a:spLocks noGrp="1"/>
          </p:cNvSpPr>
          <p:nvPr>
            <p:ph type="body" idx="1"/>
          </p:nvPr>
        </p:nvSpPr>
        <p:spPr>
          <a:noFill/>
          <a:ln/>
        </p:spPr>
        <p:txBody>
          <a:bodyPr/>
          <a:lstStyle/>
          <a:p>
            <a:endParaRPr lang="fr-FR" smtClean="0"/>
          </a:p>
        </p:txBody>
      </p:sp>
      <p:sp>
        <p:nvSpPr>
          <p:cNvPr id="115716" name="Espace réservé du numéro de diapositive 3"/>
          <p:cNvSpPr>
            <a:spLocks noGrp="1"/>
          </p:cNvSpPr>
          <p:nvPr>
            <p:ph type="sldNum" sz="quarter" idx="5"/>
          </p:nvPr>
        </p:nvSpPr>
        <p:spPr>
          <a:noFill/>
        </p:spPr>
        <p:txBody>
          <a:bodyPr/>
          <a:lstStyle/>
          <a:p>
            <a:fld id="{847D5F28-6F17-4EE0-8972-7CA71698D763}" type="slidenum">
              <a:rPr lang="en-US" smtClean="0"/>
              <a:pPr/>
              <a:t>64</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a:ln/>
        </p:spPr>
      </p:sp>
      <p:sp>
        <p:nvSpPr>
          <p:cNvPr id="115715" name="Espace réservé des commentaires 2"/>
          <p:cNvSpPr>
            <a:spLocks noGrp="1"/>
          </p:cNvSpPr>
          <p:nvPr>
            <p:ph type="body" idx="1"/>
          </p:nvPr>
        </p:nvSpPr>
        <p:spPr>
          <a:noFill/>
          <a:ln/>
        </p:spPr>
        <p:txBody>
          <a:bodyPr/>
          <a:lstStyle/>
          <a:p>
            <a:endParaRPr lang="fr-FR" smtClean="0"/>
          </a:p>
        </p:txBody>
      </p:sp>
      <p:sp>
        <p:nvSpPr>
          <p:cNvPr id="115716" name="Espace réservé du numéro de diapositive 3"/>
          <p:cNvSpPr>
            <a:spLocks noGrp="1"/>
          </p:cNvSpPr>
          <p:nvPr>
            <p:ph type="sldNum" sz="quarter" idx="5"/>
          </p:nvPr>
        </p:nvSpPr>
        <p:spPr>
          <a:noFill/>
        </p:spPr>
        <p:txBody>
          <a:bodyPr/>
          <a:lstStyle/>
          <a:p>
            <a:fld id="{847D5F28-6F17-4EE0-8972-7CA71698D763}" type="slidenum">
              <a:rPr lang="en-US" smtClean="0"/>
              <a:pPr/>
              <a:t>65</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A984DB6-3A8C-4B65-8575-7C59A872E91D}" type="slidenum">
              <a:rPr lang="en-US" smtClean="0"/>
              <a:pPr/>
              <a:t>67</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smtClean="0"/>
              <a:t>Les deux focus sont la partie 3D et la partie apprentissage. Le reste est presente assez brievement.</a:t>
            </a:r>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B99BD40-E7E5-469B-8D62-1445D1D7493D}" type="slidenum">
              <a:rPr lang="en-US" smtClean="0"/>
              <a:pPr/>
              <a:t>68</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D586E46-8E0A-4EDD-B52C-1B0DEDAAD34A}" type="slidenum">
              <a:rPr lang="en-US" smtClean="0"/>
              <a:pPr/>
              <a:t>14</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Version l1. Nouveaux algorithmes efficaces pour la reconstruction et la discrimination.</a:t>
            </a:r>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D586E46-8E0A-4EDD-B52C-1B0DEDAAD34A}" type="slidenum">
              <a:rPr lang="en-US" smtClean="0"/>
              <a:pPr/>
              <a:t>15</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Version l1. Nouveaux algorithmes efficaces pour la reconstruction et la discrimination.</a:t>
            </a:r>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8A17BA2F-6117-4420-8069-73171502DC56}"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F87FC6-5B39-44C4-9684-F0694C5AE81B}"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E85C67-0F37-40AE-B1D0-3B4E1EC5C4DB}"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BEE225-30BC-40A2-B87E-62EAA790D35B}"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6"/>
          <p:cNvSpPr>
            <a:spLocks noGrp="1" noChangeArrowheads="1"/>
          </p:cNvSpPr>
          <p:nvPr>
            <p:ph type="sldNum" sz="quarter" idx="10"/>
          </p:nvPr>
        </p:nvSpPr>
        <p:spPr>
          <a:ln/>
        </p:spPr>
        <p:txBody>
          <a:bodyPr/>
          <a:lstStyle>
            <a:lvl1pPr>
              <a:defRPr/>
            </a:lvl1pPr>
          </a:lstStyle>
          <a:p>
            <a:pPr>
              <a:defRPr/>
            </a:pPr>
            <a:fld id="{2F979C70-7651-48AD-9CED-F7457A550C8D}"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sldNum" sz="quarter" idx="10"/>
          </p:nvPr>
        </p:nvSpPr>
        <p:spPr>
          <a:ln/>
        </p:spPr>
        <p:txBody>
          <a:bodyPr/>
          <a:lstStyle>
            <a:lvl1pPr>
              <a:defRPr/>
            </a:lvl1pPr>
          </a:lstStyle>
          <a:p>
            <a:pPr>
              <a:defRPr/>
            </a:pPr>
            <a:fld id="{C8DB0BAF-04DA-4700-82C0-0E42BFB8B776}"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6"/>
          <p:cNvSpPr>
            <a:spLocks noGrp="1" noChangeArrowheads="1"/>
          </p:cNvSpPr>
          <p:nvPr>
            <p:ph type="sldNum" sz="quarter" idx="10"/>
          </p:nvPr>
        </p:nvSpPr>
        <p:spPr>
          <a:ln/>
        </p:spPr>
        <p:txBody>
          <a:bodyPr/>
          <a:lstStyle>
            <a:lvl1pPr>
              <a:defRPr/>
            </a:lvl1pPr>
          </a:lstStyle>
          <a:p>
            <a:pPr>
              <a:defRPr/>
            </a:pPr>
            <a:fld id="{8C3FD26D-44D7-4715-894A-E1949C078EEE}" type="slidenum">
              <a:rPr lang="en-US"/>
              <a:pPr>
                <a:defRPr/>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30200" y="1130300"/>
            <a:ext cx="41148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97400" y="1130300"/>
            <a:ext cx="41148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sldNum" sz="quarter" idx="10"/>
          </p:nvPr>
        </p:nvSpPr>
        <p:spPr>
          <a:ln/>
        </p:spPr>
        <p:txBody>
          <a:bodyPr/>
          <a:lstStyle>
            <a:lvl1pPr>
              <a:defRPr/>
            </a:lvl1pPr>
          </a:lstStyle>
          <a:p>
            <a:pPr>
              <a:defRPr/>
            </a:pPr>
            <a:fld id="{286A3631-6370-4896-849C-AF60D9DEF167}" type="slidenum">
              <a:rPr lang="en-US"/>
              <a:pPr>
                <a:defRPr/>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sldNum" sz="quarter" idx="10"/>
          </p:nvPr>
        </p:nvSpPr>
        <p:spPr>
          <a:ln/>
        </p:spPr>
        <p:txBody>
          <a:bodyPr/>
          <a:lstStyle>
            <a:lvl1pPr>
              <a:defRPr/>
            </a:lvl1pPr>
          </a:lstStyle>
          <a:p>
            <a:pPr>
              <a:defRPr/>
            </a:pPr>
            <a:fld id="{3A89D924-E81B-47F1-B2BD-2B56CF8EB4AB}"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6"/>
          <p:cNvSpPr>
            <a:spLocks noGrp="1" noChangeArrowheads="1"/>
          </p:cNvSpPr>
          <p:nvPr>
            <p:ph type="sldNum" sz="quarter" idx="10"/>
          </p:nvPr>
        </p:nvSpPr>
        <p:spPr>
          <a:ln/>
        </p:spPr>
        <p:txBody>
          <a:bodyPr/>
          <a:lstStyle>
            <a:lvl1pPr>
              <a:defRPr/>
            </a:lvl1pPr>
          </a:lstStyle>
          <a:p>
            <a:pPr>
              <a:defRPr/>
            </a:pPr>
            <a:fld id="{7CC53D42-09F6-44F7-8F1C-0605B0155835}" type="slidenum">
              <a:rPr lang="en-US"/>
              <a:pPr>
                <a:defRPr/>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94138D4-4AF0-4117-B1B2-56CA5E6990C1}" type="slidenum">
              <a:rPr lang="en-US"/>
              <a:pPr>
                <a:defRPr/>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sldNum" sz="quarter" idx="10"/>
          </p:nvPr>
        </p:nvSpPr>
        <p:spPr>
          <a:ln/>
        </p:spPr>
        <p:txBody>
          <a:bodyPr/>
          <a:lstStyle>
            <a:lvl1pPr>
              <a:defRPr/>
            </a:lvl1pPr>
          </a:lstStyle>
          <a:p>
            <a:pPr>
              <a:defRPr/>
            </a:pPr>
            <a:fld id="{9B4E8660-D473-4557-93EA-70768D1FD0C3}"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89F28-772E-42C8-86E1-962FBEF92BBF}" type="slidenum">
              <a:rPr lang="en-US"/>
              <a:pPr>
                <a:defRPr/>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sldNum" sz="quarter" idx="10"/>
          </p:nvPr>
        </p:nvSpPr>
        <p:spPr>
          <a:ln/>
        </p:spPr>
        <p:txBody>
          <a:bodyPr/>
          <a:lstStyle>
            <a:lvl1pPr>
              <a:defRPr/>
            </a:lvl1pPr>
          </a:lstStyle>
          <a:p>
            <a:pPr>
              <a:defRPr/>
            </a:pPr>
            <a:fld id="{CFE035F8-3567-456E-A2CB-89C3AAE490B7}" type="slidenum">
              <a:rPr lang="en-US"/>
              <a:pPr>
                <a:defRPr/>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sldNum" sz="quarter" idx="10"/>
          </p:nvPr>
        </p:nvSpPr>
        <p:spPr>
          <a:ln/>
        </p:spPr>
        <p:txBody>
          <a:bodyPr/>
          <a:lstStyle>
            <a:lvl1pPr>
              <a:defRPr/>
            </a:lvl1pPr>
          </a:lstStyle>
          <a:p>
            <a:pPr>
              <a:defRPr/>
            </a:pPr>
            <a:fld id="{D0CE053B-CD90-439C-9B2B-4B289DE213C2}" type="slidenum">
              <a:rPr lang="en-US"/>
              <a:pPr>
                <a:defRPr/>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4800" y="298450"/>
            <a:ext cx="2106613" cy="59055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30200" y="298450"/>
            <a:ext cx="6172200" cy="59055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sldNum" sz="quarter" idx="10"/>
          </p:nvPr>
        </p:nvSpPr>
        <p:spPr>
          <a:ln/>
        </p:spPr>
        <p:txBody>
          <a:bodyPr/>
          <a:lstStyle>
            <a:lvl1pPr>
              <a:defRPr/>
            </a:lvl1pPr>
          </a:lstStyle>
          <a:p>
            <a:pPr>
              <a:defRPr/>
            </a:pPr>
            <a:fld id="{7648E1ED-CC33-4596-9884-4F293592894F}"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480CC-8A5C-42E5-B8BC-27311577AA96}"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22DF3-2B47-49CF-951B-E49CEE789960}"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5EE0A7-378C-4490-8C90-A68CFE1F9C4C}"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C3A533-1682-4338-A716-897B38C8C38B}"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1DA988-6AEA-4DDD-A9CF-C29D9A71B289}"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EFEE65-297E-49F0-A0B2-F9BF132B2DB5}"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66AA79-DC9D-4F7C-9D6F-AE47C06D9424}"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D4D4D"/>
            </a:gs>
            <a:gs pos="100000">
              <a:srgbClr val="111111"/>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u="none">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u="none">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u="none">
                <a:latin typeface="+mn-lt"/>
              </a:defRPr>
            </a:lvl1pPr>
          </a:lstStyle>
          <a:p>
            <a:pPr>
              <a:defRPr/>
            </a:pPr>
            <a:fld id="{B2EBF275-E637-47F8-A2D1-7951984D7B7B}"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CECFF"/>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0" y="6364288"/>
            <a:ext cx="9144000" cy="493712"/>
          </a:xfrm>
          <a:prstGeom prst="rect">
            <a:avLst/>
          </a:prstGeom>
          <a:solidFill>
            <a:schemeClr val="bg1"/>
          </a:solidFill>
          <a:ln w="9525">
            <a:noFill/>
            <a:miter lim="800000"/>
            <a:headEnd/>
            <a:tailEnd/>
          </a:ln>
        </p:spPr>
        <p:txBody>
          <a:bodyPr/>
          <a:lstStyle/>
          <a:p>
            <a:pPr>
              <a:defRPr/>
            </a:pPr>
            <a:endParaRPr lang="en-GB" u="none">
              <a:latin typeface="Arial" charset="0"/>
              <a:cs typeface="Arial" charset="0"/>
            </a:endParaRPr>
          </a:p>
        </p:txBody>
      </p:sp>
      <p:sp>
        <p:nvSpPr>
          <p:cNvPr id="4099" name="Rectangle 3"/>
          <p:cNvSpPr>
            <a:spLocks noGrp="1" noChangeArrowheads="1"/>
          </p:cNvSpPr>
          <p:nvPr>
            <p:ph type="body" idx="1"/>
          </p:nvPr>
        </p:nvSpPr>
        <p:spPr bwMode="auto">
          <a:xfrm>
            <a:off x="330200" y="1130300"/>
            <a:ext cx="8382000" cy="5073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endParaRPr lang="en-US" smtClean="0"/>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6"/>
          <p:cNvSpPr>
            <a:spLocks noGrp="1" noChangeArrowheads="1"/>
          </p:cNvSpPr>
          <p:nvPr>
            <p:ph type="sldNum" sz="quarter" idx="4"/>
          </p:nvPr>
        </p:nvSpPr>
        <p:spPr bwMode="auto">
          <a:xfrm>
            <a:off x="342900" y="6453188"/>
            <a:ext cx="1473200" cy="360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1">
              <a:defRPr kumimoji="1" sz="1400" u="none">
                <a:latin typeface="+mn-lt"/>
                <a:cs typeface="Arial" charset="0"/>
                <a:sym typeface="Wingdings" pitchFamily="2" charset="2"/>
              </a:defRPr>
            </a:lvl1pPr>
          </a:lstStyle>
          <a:p>
            <a:pPr>
              <a:defRPr/>
            </a:pPr>
            <a:fld id="{773F69DC-7854-418C-AEBC-4F5F65D8DA8D}" type="slidenum">
              <a:rPr lang="en-US"/>
              <a:pPr>
                <a:defRPr/>
              </a:pPr>
              <a:t>‹N°›</a:t>
            </a:fld>
            <a:endParaRPr lang="en-US"/>
          </a:p>
        </p:txBody>
      </p:sp>
      <p:sp>
        <p:nvSpPr>
          <p:cNvPr id="4101" name="Rectangle 8"/>
          <p:cNvSpPr>
            <a:spLocks noGrp="1" noChangeArrowheads="1"/>
          </p:cNvSpPr>
          <p:nvPr>
            <p:ph type="title"/>
          </p:nvPr>
        </p:nvSpPr>
        <p:spPr bwMode="auto">
          <a:xfrm>
            <a:off x="339725" y="298450"/>
            <a:ext cx="8421688" cy="5397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smtClean="0"/>
              <a:t>Type heading here</a:t>
            </a:r>
            <a:endParaRPr lang="en-US" smtClean="0"/>
          </a:p>
        </p:txBody>
      </p:sp>
      <p:pic>
        <p:nvPicPr>
          <p:cNvPr id="4102" name="Picture 6"/>
          <p:cNvPicPr>
            <a:picLocks noChangeArrowheads="1"/>
          </p:cNvPicPr>
          <p:nvPr/>
        </p:nvPicPr>
        <p:blipFill>
          <a:blip r:embed="rId13" cstate="print"/>
          <a:srcRect/>
          <a:stretch>
            <a:fillRect/>
          </a:stretch>
        </p:blipFill>
        <p:spPr bwMode="auto">
          <a:xfrm>
            <a:off x="7288213" y="6397625"/>
            <a:ext cx="1408112" cy="442913"/>
          </a:xfrm>
          <a:prstGeom prst="rect">
            <a:avLst/>
          </a:prstGeom>
          <a:noFill/>
          <a:ln w="9525">
            <a:noFill/>
            <a:miter lim="800000"/>
            <a:headEnd/>
            <a:tailEnd/>
          </a:ln>
        </p:spPr>
      </p:pic>
      <p:sp>
        <p:nvSpPr>
          <p:cNvPr id="1031" name="Rectangle 12"/>
          <p:cNvSpPr>
            <a:spLocks/>
          </p:cNvSpPr>
          <p:nvPr/>
        </p:nvSpPr>
        <p:spPr bwMode="auto">
          <a:xfrm>
            <a:off x="0" y="6259513"/>
            <a:ext cx="9144000" cy="100012"/>
          </a:xfrm>
          <a:prstGeom prst="rect">
            <a:avLst/>
          </a:prstGeom>
          <a:solidFill>
            <a:srgbClr val="89BAEF"/>
          </a:solidFill>
          <a:ln w="9525" algn="ctr">
            <a:solidFill>
              <a:schemeClr val="tx1"/>
            </a:solidFill>
            <a:miter lim="800000"/>
            <a:headEnd/>
            <a:tailEnd/>
          </a:ln>
        </p:spPr>
        <p:txBody>
          <a:bodyPr/>
          <a:lstStyle/>
          <a:p>
            <a:pPr>
              <a:defRPr/>
            </a:pPr>
            <a:endParaRPr lang="en-GB" u="none">
              <a:latin typeface="Arial" charset="0"/>
              <a:cs typeface="Arial" charset="0"/>
            </a:endParaRPr>
          </a:p>
        </p:txBody>
      </p:sp>
      <p:sp>
        <p:nvSpPr>
          <p:cNvPr id="1032" name="Rectangle 13"/>
          <p:cNvSpPr>
            <a:spLocks/>
          </p:cNvSpPr>
          <p:nvPr/>
        </p:nvSpPr>
        <p:spPr bwMode="auto">
          <a:xfrm>
            <a:off x="0" y="839788"/>
            <a:ext cx="9144000" cy="100012"/>
          </a:xfrm>
          <a:prstGeom prst="rect">
            <a:avLst/>
          </a:prstGeom>
          <a:solidFill>
            <a:srgbClr val="89BAEF"/>
          </a:solidFill>
          <a:ln w="9525" algn="ctr">
            <a:solidFill>
              <a:schemeClr val="tx1"/>
            </a:solidFill>
            <a:miter lim="800000"/>
            <a:headEnd/>
            <a:tailEnd/>
          </a:ln>
        </p:spPr>
        <p:txBody>
          <a:bodyPr/>
          <a:lstStyle/>
          <a:p>
            <a:pPr>
              <a:defRPr/>
            </a:pPr>
            <a:endParaRPr lang="en-GB" u="none">
              <a:latin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3200">
          <a:solidFill>
            <a:schemeClr val="folHlink"/>
          </a:solidFill>
          <a:latin typeface="+mj-lt"/>
          <a:ea typeface="+mj-ea"/>
          <a:cs typeface="+mj-cs"/>
        </a:defRPr>
      </a:lvl1pPr>
      <a:lvl2pPr algn="ctr" rtl="0" eaLnBrk="0" fontAlgn="base" hangingPunct="0">
        <a:spcBef>
          <a:spcPct val="0"/>
        </a:spcBef>
        <a:spcAft>
          <a:spcPct val="0"/>
        </a:spcAft>
        <a:defRPr kumimoji="1" sz="3200">
          <a:solidFill>
            <a:schemeClr val="folHlink"/>
          </a:solidFill>
          <a:latin typeface="Verdana" pitchFamily="34" charset="0"/>
        </a:defRPr>
      </a:lvl2pPr>
      <a:lvl3pPr algn="ctr" rtl="0" eaLnBrk="0" fontAlgn="base" hangingPunct="0">
        <a:spcBef>
          <a:spcPct val="0"/>
        </a:spcBef>
        <a:spcAft>
          <a:spcPct val="0"/>
        </a:spcAft>
        <a:defRPr kumimoji="1" sz="3200">
          <a:solidFill>
            <a:schemeClr val="folHlink"/>
          </a:solidFill>
          <a:latin typeface="Verdana" pitchFamily="34" charset="0"/>
        </a:defRPr>
      </a:lvl3pPr>
      <a:lvl4pPr algn="ctr" rtl="0" eaLnBrk="0" fontAlgn="base" hangingPunct="0">
        <a:spcBef>
          <a:spcPct val="0"/>
        </a:spcBef>
        <a:spcAft>
          <a:spcPct val="0"/>
        </a:spcAft>
        <a:defRPr kumimoji="1" sz="3200">
          <a:solidFill>
            <a:schemeClr val="folHlink"/>
          </a:solidFill>
          <a:latin typeface="Verdana" pitchFamily="34" charset="0"/>
        </a:defRPr>
      </a:lvl4pPr>
      <a:lvl5pPr algn="ctr" rtl="0" eaLnBrk="0" fontAlgn="base" hangingPunct="0">
        <a:spcBef>
          <a:spcPct val="0"/>
        </a:spcBef>
        <a:spcAft>
          <a:spcPct val="0"/>
        </a:spcAft>
        <a:defRPr kumimoji="1" sz="3200">
          <a:solidFill>
            <a:schemeClr val="folHlink"/>
          </a:solidFill>
          <a:latin typeface="Verdana" pitchFamily="34" charset="0"/>
        </a:defRPr>
      </a:lvl5pPr>
      <a:lvl6pPr marL="457200" algn="ctr" rtl="0" fontAlgn="base">
        <a:spcBef>
          <a:spcPct val="0"/>
        </a:spcBef>
        <a:spcAft>
          <a:spcPct val="0"/>
        </a:spcAft>
        <a:defRPr kumimoji="1" sz="3200">
          <a:solidFill>
            <a:schemeClr val="folHlink"/>
          </a:solidFill>
          <a:latin typeface="Verdana" pitchFamily="34" charset="0"/>
        </a:defRPr>
      </a:lvl6pPr>
      <a:lvl7pPr marL="914400" algn="ctr" rtl="0" fontAlgn="base">
        <a:spcBef>
          <a:spcPct val="0"/>
        </a:spcBef>
        <a:spcAft>
          <a:spcPct val="0"/>
        </a:spcAft>
        <a:defRPr kumimoji="1" sz="3200">
          <a:solidFill>
            <a:schemeClr val="folHlink"/>
          </a:solidFill>
          <a:latin typeface="Verdana" pitchFamily="34" charset="0"/>
        </a:defRPr>
      </a:lvl7pPr>
      <a:lvl8pPr marL="1371600" algn="ctr" rtl="0" fontAlgn="base">
        <a:spcBef>
          <a:spcPct val="0"/>
        </a:spcBef>
        <a:spcAft>
          <a:spcPct val="0"/>
        </a:spcAft>
        <a:defRPr kumimoji="1" sz="3200">
          <a:solidFill>
            <a:schemeClr val="folHlink"/>
          </a:solidFill>
          <a:latin typeface="Verdana" pitchFamily="34" charset="0"/>
        </a:defRPr>
      </a:lvl8pPr>
      <a:lvl9pPr marL="1828800" algn="ctr" rtl="0" fontAlgn="base">
        <a:spcBef>
          <a:spcPct val="0"/>
        </a:spcBef>
        <a:spcAft>
          <a:spcPct val="0"/>
        </a:spcAft>
        <a:defRPr kumimoji="1" sz="3200">
          <a:solidFill>
            <a:schemeClr val="folHlink"/>
          </a:solidFill>
          <a:latin typeface="Verdana" pitchFamily="34" charset="0"/>
        </a:defRPr>
      </a:lvl9pPr>
    </p:titleStyle>
    <p:bodyStyle>
      <a:lvl1pPr marL="358775" indent="-358775" algn="l" rtl="0" eaLnBrk="0" fontAlgn="base" hangingPunct="0">
        <a:lnSpc>
          <a:spcPct val="110000"/>
        </a:lnSpc>
        <a:spcBef>
          <a:spcPct val="20000"/>
        </a:spcBef>
        <a:spcAft>
          <a:spcPct val="20000"/>
        </a:spcAft>
        <a:buChar char="•"/>
        <a:defRPr kumimoji="1" sz="3200">
          <a:solidFill>
            <a:srgbClr val="000066"/>
          </a:solidFill>
          <a:latin typeface="+mn-lt"/>
          <a:ea typeface="+mn-ea"/>
          <a:cs typeface="+mn-cs"/>
        </a:defRPr>
      </a:lvl1pPr>
      <a:lvl2pPr marL="892175" indent="-354013" algn="l" rtl="0" eaLnBrk="0" fontAlgn="base" hangingPunct="0">
        <a:lnSpc>
          <a:spcPct val="110000"/>
        </a:lnSpc>
        <a:spcBef>
          <a:spcPct val="20000"/>
        </a:spcBef>
        <a:spcAft>
          <a:spcPct val="20000"/>
        </a:spcAft>
        <a:buChar char="–"/>
        <a:defRPr kumimoji="1" sz="2800">
          <a:solidFill>
            <a:srgbClr val="000066"/>
          </a:solidFill>
          <a:latin typeface="+mn-lt"/>
        </a:defRPr>
      </a:lvl2pPr>
      <a:lvl3pPr marL="1431925" indent="-358775" algn="l" rtl="0" eaLnBrk="0" fontAlgn="base" hangingPunct="0">
        <a:lnSpc>
          <a:spcPct val="110000"/>
        </a:lnSpc>
        <a:spcBef>
          <a:spcPct val="20000"/>
        </a:spcBef>
        <a:spcAft>
          <a:spcPct val="20000"/>
        </a:spcAft>
        <a:buChar char="•"/>
        <a:defRPr kumimoji="1" sz="2400">
          <a:solidFill>
            <a:srgbClr val="000066"/>
          </a:solidFill>
          <a:latin typeface="+mn-lt"/>
        </a:defRPr>
      </a:lvl3pPr>
      <a:lvl4pPr marL="1970088" indent="-358775" algn="l" rtl="0" eaLnBrk="0" fontAlgn="base" hangingPunct="0">
        <a:lnSpc>
          <a:spcPct val="110000"/>
        </a:lnSpc>
        <a:spcBef>
          <a:spcPct val="20000"/>
        </a:spcBef>
        <a:spcAft>
          <a:spcPct val="20000"/>
        </a:spcAft>
        <a:buChar char="–"/>
        <a:defRPr kumimoji="1" sz="2000">
          <a:solidFill>
            <a:srgbClr val="000066"/>
          </a:solidFill>
          <a:latin typeface="+mn-lt"/>
        </a:defRPr>
      </a:lvl4pPr>
      <a:lvl5pPr marL="2514600" indent="-358775" algn="l" rtl="0" eaLnBrk="0" fontAlgn="base" hangingPunct="0">
        <a:lnSpc>
          <a:spcPct val="110000"/>
        </a:lnSpc>
        <a:spcBef>
          <a:spcPct val="20000"/>
        </a:spcBef>
        <a:spcAft>
          <a:spcPct val="20000"/>
        </a:spcAft>
        <a:buChar char="»"/>
        <a:defRPr kumimoji="1" sz="1600">
          <a:solidFill>
            <a:srgbClr val="000066"/>
          </a:solidFill>
          <a:latin typeface="+mn-lt"/>
        </a:defRPr>
      </a:lvl5pPr>
      <a:lvl6pPr marL="2971800" indent="-358775" algn="l" rtl="0" fontAlgn="base">
        <a:lnSpc>
          <a:spcPct val="110000"/>
        </a:lnSpc>
        <a:spcBef>
          <a:spcPct val="20000"/>
        </a:spcBef>
        <a:spcAft>
          <a:spcPct val="20000"/>
        </a:spcAft>
        <a:buChar char="»"/>
        <a:defRPr kumimoji="1" sz="1600">
          <a:solidFill>
            <a:srgbClr val="000066"/>
          </a:solidFill>
          <a:latin typeface="+mn-lt"/>
        </a:defRPr>
      </a:lvl6pPr>
      <a:lvl7pPr marL="3429000" indent="-358775" algn="l" rtl="0" fontAlgn="base">
        <a:lnSpc>
          <a:spcPct val="110000"/>
        </a:lnSpc>
        <a:spcBef>
          <a:spcPct val="20000"/>
        </a:spcBef>
        <a:spcAft>
          <a:spcPct val="20000"/>
        </a:spcAft>
        <a:buChar char="»"/>
        <a:defRPr kumimoji="1" sz="1600">
          <a:solidFill>
            <a:srgbClr val="000066"/>
          </a:solidFill>
          <a:latin typeface="+mn-lt"/>
        </a:defRPr>
      </a:lvl7pPr>
      <a:lvl8pPr marL="3886200" indent="-358775" algn="l" rtl="0" fontAlgn="base">
        <a:lnSpc>
          <a:spcPct val="110000"/>
        </a:lnSpc>
        <a:spcBef>
          <a:spcPct val="20000"/>
        </a:spcBef>
        <a:spcAft>
          <a:spcPct val="20000"/>
        </a:spcAft>
        <a:buChar char="»"/>
        <a:defRPr kumimoji="1" sz="1600">
          <a:solidFill>
            <a:srgbClr val="000066"/>
          </a:solidFill>
          <a:latin typeface="+mn-lt"/>
        </a:defRPr>
      </a:lvl8pPr>
      <a:lvl9pPr marL="4343400" indent="-358775" algn="l" rtl="0" fontAlgn="base">
        <a:lnSpc>
          <a:spcPct val="110000"/>
        </a:lnSpc>
        <a:spcBef>
          <a:spcPct val="20000"/>
        </a:spcBef>
        <a:spcAft>
          <a:spcPct val="20000"/>
        </a:spcAft>
        <a:buChar char="»"/>
        <a:defRPr kumimoji="1" sz="1600">
          <a:solidFill>
            <a:srgbClr val="000066"/>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41.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42.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304575" y="307869"/>
            <a:ext cx="8542723" cy="2000548"/>
          </a:xfrm>
          <a:prstGeom prst="rect">
            <a:avLst/>
          </a:prstGeom>
          <a:noFill/>
          <a:ln w="9525" algn="ctr">
            <a:noFill/>
            <a:miter lim="800000"/>
            <a:headEnd/>
            <a:tailEnd/>
          </a:ln>
          <a:effectLst/>
        </p:spPr>
        <p:txBody>
          <a:bodyPr wrap="none">
            <a:spAutoFit/>
          </a:bodyPr>
          <a:lstStyle/>
          <a:p>
            <a:pPr algn="ctr" eaLnBrk="0" hangingPunct="0">
              <a:defRPr/>
            </a:pPr>
            <a:r>
              <a:rPr lang="en-US" sz="4400" u="none" dirty="0" smtClean="0">
                <a:solidFill>
                  <a:schemeClr val="tx2"/>
                </a:solidFill>
                <a:effectLst>
                  <a:outerShdw blurRad="38100" dist="38100" dir="2700000" algn="tl">
                    <a:srgbClr val="000000"/>
                  </a:outerShdw>
                </a:effectLst>
                <a:latin typeface="Comic Sans MS" pitchFamily="66" charset="0"/>
              </a:rPr>
              <a:t>Sparse Coding </a:t>
            </a:r>
          </a:p>
          <a:p>
            <a:pPr algn="ctr" eaLnBrk="0" hangingPunct="0">
              <a:defRPr/>
            </a:pPr>
            <a:r>
              <a:rPr lang="en-US" sz="3600" u="none" dirty="0" smtClean="0">
                <a:solidFill>
                  <a:schemeClr val="tx2"/>
                </a:solidFill>
                <a:effectLst>
                  <a:outerShdw blurRad="38100" dist="38100" dir="2700000" algn="tl">
                    <a:srgbClr val="000000"/>
                  </a:outerShdw>
                </a:effectLst>
                <a:latin typeface="Comic Sans MS" pitchFamily="66" charset="0"/>
              </a:rPr>
              <a:t>for</a:t>
            </a:r>
          </a:p>
          <a:p>
            <a:pPr algn="ctr" eaLnBrk="0" hangingPunct="0">
              <a:defRPr/>
            </a:pPr>
            <a:r>
              <a:rPr lang="en-US" sz="4400" u="none" dirty="0" smtClean="0">
                <a:solidFill>
                  <a:schemeClr val="tx2"/>
                </a:solidFill>
                <a:effectLst>
                  <a:outerShdw blurRad="38100" dist="38100" dir="2700000" algn="tl">
                    <a:srgbClr val="000000"/>
                  </a:outerShdw>
                </a:effectLst>
                <a:latin typeface="Comic Sans MS" pitchFamily="66" charset="0"/>
              </a:rPr>
              <a:t>Image and Video Understanding</a:t>
            </a:r>
            <a:endParaRPr lang="fr-FR" sz="4400" u="none" dirty="0">
              <a:effectLst>
                <a:outerShdw blurRad="38100" dist="38100" dir="2700000" algn="tl">
                  <a:srgbClr val="000000"/>
                </a:outerShdw>
              </a:effectLst>
              <a:latin typeface="Comic Sans MS" pitchFamily="66" charset="0"/>
            </a:endParaRPr>
          </a:p>
        </p:txBody>
      </p:sp>
      <p:sp>
        <p:nvSpPr>
          <p:cNvPr id="6148" name="Text Box 4"/>
          <p:cNvSpPr txBox="1">
            <a:spLocks noChangeArrowheads="1"/>
          </p:cNvSpPr>
          <p:nvPr/>
        </p:nvSpPr>
        <p:spPr bwMode="auto">
          <a:xfrm>
            <a:off x="1389827" y="2313888"/>
            <a:ext cx="6354825" cy="2062103"/>
          </a:xfrm>
          <a:prstGeom prst="rect">
            <a:avLst/>
          </a:prstGeom>
          <a:noFill/>
          <a:ln w="9525" algn="ctr">
            <a:noFill/>
            <a:miter lim="800000"/>
            <a:headEnd/>
            <a:tailEnd/>
          </a:ln>
        </p:spPr>
        <p:txBody>
          <a:bodyPr wrap="none">
            <a:spAutoFit/>
          </a:bodyPr>
          <a:lstStyle/>
          <a:p>
            <a:pPr algn="ctr" eaLnBrk="0" hangingPunct="0"/>
            <a:r>
              <a:rPr lang="en-US" sz="3200" u="none" dirty="0" smtClean="0">
                <a:latin typeface="Comic Sans MS" pitchFamily="66" charset="0"/>
              </a:rPr>
              <a:t>Jean Ponce</a:t>
            </a:r>
            <a:endParaRPr lang="en-US" sz="3200" u="none" dirty="0" smtClean="0">
              <a:latin typeface="Comic Sans MS" pitchFamily="66" charset="0"/>
              <a:cs typeface="Times New Roman" pitchFamily="18" charset="0"/>
            </a:endParaRPr>
          </a:p>
          <a:p>
            <a:pPr algn="ctr" eaLnBrk="0" hangingPunct="0"/>
            <a:r>
              <a:rPr lang="en-US" sz="3200" u="none" dirty="0">
                <a:latin typeface="Comic Sans MS" pitchFamily="66" charset="0"/>
                <a:cs typeface="Times New Roman" pitchFamily="18" charset="0"/>
              </a:rPr>
              <a:t>http://</a:t>
            </a:r>
            <a:r>
              <a:rPr lang="en-US" sz="3200" u="none" dirty="0" smtClean="0">
                <a:latin typeface="Comic Sans MS" pitchFamily="66" charset="0"/>
                <a:cs typeface="Times New Roman" pitchFamily="18" charset="0"/>
              </a:rPr>
              <a:t>www.di.ens.fr/willow/</a:t>
            </a:r>
            <a:endParaRPr lang="en-US" sz="3200" u="none" dirty="0">
              <a:latin typeface="Comic Sans MS" pitchFamily="66" charset="0"/>
            </a:endParaRPr>
          </a:p>
          <a:p>
            <a:pPr algn="ctr" eaLnBrk="0" hangingPunct="0"/>
            <a:r>
              <a:rPr lang="en-US" sz="3200" u="none" dirty="0" smtClean="0">
                <a:latin typeface="Comic Sans MS" pitchFamily="66" charset="0"/>
              </a:rPr>
              <a:t>Willow team, LIENS</a:t>
            </a:r>
            <a:r>
              <a:rPr lang="en-US" sz="3200" u="none" dirty="0">
                <a:latin typeface="Comic Sans MS" pitchFamily="66" charset="0"/>
              </a:rPr>
              <a:t>, UMR 8548</a:t>
            </a:r>
          </a:p>
          <a:p>
            <a:pPr algn="ctr" eaLnBrk="0" hangingPunct="0"/>
            <a:r>
              <a:rPr lang="en-US" sz="3200" u="none" dirty="0" err="1" smtClean="0">
                <a:latin typeface="Comic Sans MS" pitchFamily="66" charset="0"/>
              </a:rPr>
              <a:t>Ecole</a:t>
            </a:r>
            <a:r>
              <a:rPr lang="en-US" sz="3200" u="none" dirty="0" smtClean="0">
                <a:latin typeface="Comic Sans MS" pitchFamily="66" charset="0"/>
              </a:rPr>
              <a:t> </a:t>
            </a:r>
            <a:r>
              <a:rPr lang="en-US" sz="3200" u="none" dirty="0" err="1" smtClean="0">
                <a:latin typeface="Comic Sans MS" pitchFamily="66" charset="0"/>
              </a:rPr>
              <a:t>normale</a:t>
            </a:r>
            <a:r>
              <a:rPr lang="en-US" sz="3200" u="none" dirty="0" smtClean="0">
                <a:latin typeface="Comic Sans MS" pitchFamily="66" charset="0"/>
              </a:rPr>
              <a:t> </a:t>
            </a:r>
            <a:r>
              <a:rPr lang="en-US" sz="3200" u="none" dirty="0" err="1" smtClean="0">
                <a:latin typeface="Comic Sans MS" pitchFamily="66" charset="0"/>
              </a:rPr>
              <a:t>sup</a:t>
            </a:r>
            <a:r>
              <a:rPr lang="en-US" sz="3200" u="none" dirty="0" err="1" smtClean="0">
                <a:latin typeface="Comic Sans MS" pitchFamily="66" charset="0"/>
                <a:cs typeface="Times New Roman" pitchFamily="18" charset="0"/>
              </a:rPr>
              <a:t>érieure</a:t>
            </a:r>
            <a:r>
              <a:rPr lang="en-US" sz="3200" u="none" dirty="0">
                <a:latin typeface="Comic Sans MS" pitchFamily="66" charset="0"/>
                <a:cs typeface="Times New Roman" pitchFamily="18" charset="0"/>
              </a:rPr>
              <a:t>, Paris</a:t>
            </a:r>
            <a:endParaRPr lang="fr-FR" sz="3200" u="none" dirty="0">
              <a:latin typeface="Comic Sans MS" pitchFamily="66" charset="0"/>
            </a:endParaRPr>
          </a:p>
        </p:txBody>
      </p:sp>
      <p:sp>
        <p:nvSpPr>
          <p:cNvPr id="4" name="ZoneTexte 3"/>
          <p:cNvSpPr txBox="1"/>
          <p:nvPr/>
        </p:nvSpPr>
        <p:spPr>
          <a:xfrm>
            <a:off x="750627" y="5691106"/>
            <a:ext cx="7637027" cy="954107"/>
          </a:xfrm>
          <a:prstGeom prst="rect">
            <a:avLst/>
          </a:prstGeom>
          <a:noFill/>
        </p:spPr>
        <p:txBody>
          <a:bodyPr wrap="none" rtlCol="0">
            <a:spAutoFit/>
          </a:bodyPr>
          <a:lstStyle/>
          <a:p>
            <a:pPr algn="ctr"/>
            <a:r>
              <a:rPr lang="en-US" sz="2800" u="none" dirty="0" smtClean="0">
                <a:latin typeface="Comic Sans MS" pitchFamily="66" charset="0"/>
              </a:rPr>
              <a:t>Joint work with </a:t>
            </a:r>
            <a:r>
              <a:rPr lang="en-US" sz="2800" u="none" dirty="0" err="1" smtClean="0">
                <a:latin typeface="Comic Sans MS" pitchFamily="66" charset="0"/>
              </a:rPr>
              <a:t>Julien</a:t>
            </a:r>
            <a:r>
              <a:rPr lang="en-US" sz="2800" u="none" dirty="0" smtClean="0">
                <a:latin typeface="Comic Sans MS" pitchFamily="66" charset="0"/>
              </a:rPr>
              <a:t> </a:t>
            </a:r>
            <a:r>
              <a:rPr lang="en-US" sz="2800" u="none" dirty="0" err="1" smtClean="0">
                <a:latin typeface="Comic Sans MS" pitchFamily="66" charset="0"/>
              </a:rPr>
              <a:t>Mairal</a:t>
            </a:r>
            <a:r>
              <a:rPr lang="en-US" sz="2800" u="none" dirty="0" smtClean="0">
                <a:latin typeface="Comic Sans MS" pitchFamily="66" charset="0"/>
              </a:rPr>
              <a:t>, Francis Bach, </a:t>
            </a:r>
          </a:p>
          <a:p>
            <a:pPr algn="ctr"/>
            <a:r>
              <a:rPr lang="en-US" sz="2800" u="none" dirty="0" smtClean="0">
                <a:latin typeface="Comic Sans MS" pitchFamily="66" charset="0"/>
              </a:rPr>
              <a:t>Guillermo </a:t>
            </a:r>
            <a:r>
              <a:rPr lang="en-US" sz="2800" u="none" dirty="0" err="1" smtClean="0">
                <a:latin typeface="Comic Sans MS" pitchFamily="66" charset="0"/>
              </a:rPr>
              <a:t>Sapiro</a:t>
            </a:r>
            <a:r>
              <a:rPr lang="en-US" sz="2800" u="none" dirty="0" smtClean="0">
                <a:latin typeface="Comic Sans MS" pitchFamily="66" charset="0"/>
              </a:rPr>
              <a:t> and Andrew </a:t>
            </a:r>
            <a:r>
              <a:rPr lang="en-US" sz="2800" u="none" dirty="0" err="1" smtClean="0">
                <a:latin typeface="Comic Sans MS" pitchFamily="66" charset="0"/>
              </a:rPr>
              <a:t>Zisserman</a:t>
            </a:r>
            <a:endParaRPr lang="fr-FR" sz="2800" u="none" dirty="0">
              <a:latin typeface="Comic Sans MS" pitchFamily="66" charset="0"/>
            </a:endParaRPr>
          </a:p>
        </p:txBody>
      </p:sp>
      <p:pic>
        <p:nvPicPr>
          <p:cNvPr id="5" name="Picture 2" descr="Willow2"/>
          <p:cNvPicPr>
            <a:picLocks noChangeAspect="1" noChangeArrowheads="1"/>
          </p:cNvPicPr>
          <p:nvPr/>
        </p:nvPicPr>
        <p:blipFill>
          <a:blip r:embed="rId3" cstate="print"/>
          <a:srcRect/>
          <a:stretch>
            <a:fillRect/>
          </a:stretch>
        </p:blipFill>
        <p:spPr bwMode="auto">
          <a:xfrm>
            <a:off x="95250" y="64869"/>
            <a:ext cx="1460595" cy="1497903"/>
          </a:xfrm>
          <a:prstGeom prst="rect">
            <a:avLst/>
          </a:prstGeom>
          <a:noFill/>
          <a:ln w="9525">
            <a:noFill/>
            <a:miter lim="800000"/>
            <a:headEnd/>
            <a:tailEnd/>
          </a:ln>
        </p:spPr>
      </p:pic>
      <p:pic>
        <p:nvPicPr>
          <p:cNvPr id="6" name="Picture 5" descr="File1"/>
          <p:cNvPicPr>
            <a:picLocks noChangeAspect="1" noChangeArrowheads="1"/>
          </p:cNvPicPr>
          <p:nvPr/>
        </p:nvPicPr>
        <p:blipFill>
          <a:blip r:embed="rId4" cstate="print"/>
          <a:srcRect t="5745"/>
          <a:stretch>
            <a:fillRect/>
          </a:stretch>
        </p:blipFill>
        <p:spPr bwMode="auto">
          <a:xfrm>
            <a:off x="7602200" y="53758"/>
            <a:ext cx="1453133" cy="1497902"/>
          </a:xfrm>
          <a:prstGeom prst="rect">
            <a:avLst/>
          </a:prstGeom>
          <a:noFill/>
          <a:ln w="9525">
            <a:noFill/>
            <a:miter lim="800000"/>
            <a:headEnd/>
            <a:tailEnd/>
          </a:ln>
        </p:spPr>
      </p:pic>
      <p:pic>
        <p:nvPicPr>
          <p:cNvPr id="7" name="Picture 9"/>
          <p:cNvPicPr>
            <a:picLocks noChangeAspect="1" noChangeArrowheads="1"/>
          </p:cNvPicPr>
          <p:nvPr/>
        </p:nvPicPr>
        <p:blipFill>
          <a:blip r:embed="rId5" cstate="print"/>
          <a:srcRect/>
          <a:stretch>
            <a:fillRect/>
          </a:stretch>
        </p:blipFill>
        <p:spPr bwMode="auto">
          <a:xfrm>
            <a:off x="2911211" y="4572167"/>
            <a:ext cx="1022795" cy="1022796"/>
          </a:xfrm>
          <a:prstGeom prst="rect">
            <a:avLst/>
          </a:prstGeom>
          <a:noFill/>
          <a:ln w="9525" algn="ctr">
            <a:noFill/>
            <a:miter lim="800000"/>
            <a:headEnd/>
            <a:tailEnd/>
          </a:ln>
        </p:spPr>
      </p:pic>
      <p:pic>
        <p:nvPicPr>
          <p:cNvPr id="8" name="Picture 11"/>
          <p:cNvPicPr>
            <a:picLocks noChangeAspect="1" noChangeArrowheads="1"/>
          </p:cNvPicPr>
          <p:nvPr/>
        </p:nvPicPr>
        <p:blipFill>
          <a:blip r:embed="rId6" cstate="print"/>
          <a:srcRect/>
          <a:stretch>
            <a:fillRect/>
          </a:stretch>
        </p:blipFill>
        <p:spPr bwMode="auto">
          <a:xfrm>
            <a:off x="3968486" y="4567405"/>
            <a:ext cx="1145016" cy="1014218"/>
          </a:xfrm>
          <a:prstGeom prst="rect">
            <a:avLst/>
          </a:prstGeom>
          <a:noFill/>
          <a:ln w="9525" algn="ctr">
            <a:noFill/>
            <a:miter lim="800000"/>
            <a:headEnd/>
            <a:tailEnd/>
          </a:ln>
        </p:spPr>
      </p:pic>
      <p:pic>
        <p:nvPicPr>
          <p:cNvPr id="9" name="Picture 12"/>
          <p:cNvPicPr>
            <a:picLocks noChangeAspect="1" noChangeArrowheads="1"/>
          </p:cNvPicPr>
          <p:nvPr/>
        </p:nvPicPr>
        <p:blipFill>
          <a:blip r:embed="rId7" cstate="print"/>
          <a:srcRect/>
          <a:stretch>
            <a:fillRect/>
          </a:stretch>
        </p:blipFill>
        <p:spPr bwMode="auto">
          <a:xfrm>
            <a:off x="5152431" y="4562642"/>
            <a:ext cx="1022794" cy="1005642"/>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80975" y="495300"/>
            <a:ext cx="8782050" cy="5867400"/>
          </a:xfrm>
          <a:prstGeom prst="rect">
            <a:avLst/>
          </a:prstGeom>
          <a:noFill/>
          <a:ln w="9525">
            <a:noFill/>
            <a:miter lim="800000"/>
            <a:headEnd/>
            <a:tailEnd/>
          </a:ln>
        </p:spPr>
      </p:pic>
      <p:sp>
        <p:nvSpPr>
          <p:cNvPr id="3" name="ZoneTexte 2"/>
          <p:cNvSpPr txBox="1"/>
          <p:nvPr/>
        </p:nvSpPr>
        <p:spPr>
          <a:xfrm>
            <a:off x="201881" y="6436430"/>
            <a:ext cx="4057521" cy="369332"/>
          </a:xfrm>
          <a:prstGeom prst="rect">
            <a:avLst/>
          </a:prstGeom>
          <a:noFill/>
        </p:spPr>
        <p:txBody>
          <a:bodyPr wrap="none" rtlCol="0">
            <a:spAutoFit/>
          </a:bodyPr>
          <a:lstStyle/>
          <a:p>
            <a:r>
              <a:rPr lang="en-US" u="none" dirty="0" err="1" smtClean="0"/>
              <a:t>Léon</a:t>
            </a:r>
            <a:r>
              <a:rPr lang="en-US" u="none" dirty="0" smtClean="0"/>
              <a:t> </a:t>
            </a:r>
            <a:r>
              <a:rPr lang="en-US" u="none" dirty="0" err="1" smtClean="0"/>
              <a:t>bottou</a:t>
            </a:r>
            <a:r>
              <a:rPr lang="en-US" u="none" dirty="0" smtClean="0"/>
              <a:t> on large-scale learning..</a:t>
            </a:r>
            <a:endParaRPr lang="fr-FR" u="non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14313" y="657225"/>
            <a:ext cx="8715375" cy="5543550"/>
          </a:xfrm>
          <a:prstGeom prst="rect">
            <a:avLst/>
          </a:prstGeom>
          <a:noFill/>
          <a:ln w="9525">
            <a:noFill/>
            <a:miter lim="800000"/>
            <a:headEnd/>
            <a:tailEnd/>
          </a:ln>
        </p:spPr>
      </p:pic>
      <p:sp>
        <p:nvSpPr>
          <p:cNvPr id="3" name="ZoneTexte 2"/>
          <p:cNvSpPr txBox="1"/>
          <p:nvPr/>
        </p:nvSpPr>
        <p:spPr>
          <a:xfrm>
            <a:off x="201881" y="6436430"/>
            <a:ext cx="4057521" cy="369332"/>
          </a:xfrm>
          <a:prstGeom prst="rect">
            <a:avLst/>
          </a:prstGeom>
          <a:noFill/>
        </p:spPr>
        <p:txBody>
          <a:bodyPr wrap="none" rtlCol="0">
            <a:spAutoFit/>
          </a:bodyPr>
          <a:lstStyle/>
          <a:p>
            <a:r>
              <a:rPr lang="en-US" u="none" dirty="0" err="1" smtClean="0"/>
              <a:t>Léon</a:t>
            </a:r>
            <a:r>
              <a:rPr lang="en-US" u="none" dirty="0" smtClean="0"/>
              <a:t> </a:t>
            </a:r>
            <a:r>
              <a:rPr lang="en-US" u="none" dirty="0" err="1" smtClean="0"/>
              <a:t>bottou</a:t>
            </a:r>
            <a:r>
              <a:rPr lang="en-US" u="none" dirty="0" smtClean="0"/>
              <a:t> on large-scale learning..</a:t>
            </a:r>
            <a:endParaRPr lang="fr-FR" u="none"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23838" y="776288"/>
            <a:ext cx="8696325" cy="5305425"/>
          </a:xfrm>
          <a:prstGeom prst="rect">
            <a:avLst/>
          </a:prstGeom>
          <a:noFill/>
          <a:ln w="9525">
            <a:noFill/>
            <a:miter lim="800000"/>
            <a:headEnd/>
            <a:tailEnd/>
          </a:ln>
        </p:spPr>
      </p:pic>
      <p:sp>
        <p:nvSpPr>
          <p:cNvPr id="3" name="ZoneTexte 2"/>
          <p:cNvSpPr txBox="1"/>
          <p:nvPr/>
        </p:nvSpPr>
        <p:spPr>
          <a:xfrm>
            <a:off x="201881" y="6436430"/>
            <a:ext cx="4057521" cy="369332"/>
          </a:xfrm>
          <a:prstGeom prst="rect">
            <a:avLst/>
          </a:prstGeom>
          <a:noFill/>
        </p:spPr>
        <p:txBody>
          <a:bodyPr wrap="none" rtlCol="0">
            <a:spAutoFit/>
          </a:bodyPr>
          <a:lstStyle/>
          <a:p>
            <a:r>
              <a:rPr lang="en-US" u="none" dirty="0" err="1" smtClean="0"/>
              <a:t>Léon</a:t>
            </a:r>
            <a:r>
              <a:rPr lang="en-US" u="none" dirty="0" smtClean="0"/>
              <a:t> </a:t>
            </a:r>
            <a:r>
              <a:rPr lang="en-US" u="none" dirty="0" err="1" smtClean="0"/>
              <a:t>bottou</a:t>
            </a:r>
            <a:r>
              <a:rPr lang="en-US" u="none" dirty="0" smtClean="0"/>
              <a:t> on large-scale learning..</a:t>
            </a:r>
            <a:endParaRPr lang="fr-FR" u="none"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95263" y="481013"/>
            <a:ext cx="8753475" cy="5895975"/>
          </a:xfrm>
          <a:prstGeom prst="rect">
            <a:avLst/>
          </a:prstGeom>
          <a:noFill/>
          <a:ln w="9525">
            <a:noFill/>
            <a:miter lim="800000"/>
            <a:headEnd/>
            <a:tailEnd/>
          </a:ln>
        </p:spPr>
      </p:pic>
      <p:sp>
        <p:nvSpPr>
          <p:cNvPr id="3" name="ZoneTexte 2"/>
          <p:cNvSpPr txBox="1"/>
          <p:nvPr/>
        </p:nvSpPr>
        <p:spPr>
          <a:xfrm>
            <a:off x="201881" y="6436430"/>
            <a:ext cx="4057521" cy="369332"/>
          </a:xfrm>
          <a:prstGeom prst="rect">
            <a:avLst/>
          </a:prstGeom>
          <a:noFill/>
        </p:spPr>
        <p:txBody>
          <a:bodyPr wrap="none" rtlCol="0">
            <a:spAutoFit/>
          </a:bodyPr>
          <a:lstStyle/>
          <a:p>
            <a:r>
              <a:rPr lang="en-US" u="none" dirty="0" err="1" smtClean="0"/>
              <a:t>Léon</a:t>
            </a:r>
            <a:r>
              <a:rPr lang="en-US" u="none" dirty="0" smtClean="0"/>
              <a:t> </a:t>
            </a:r>
            <a:r>
              <a:rPr lang="en-US" u="none" dirty="0" err="1" smtClean="0"/>
              <a:t>bottou</a:t>
            </a:r>
            <a:r>
              <a:rPr lang="en-US" u="none" dirty="0" smtClean="0"/>
              <a:t> on large-scale learning..</a:t>
            </a:r>
            <a:endParaRPr lang="fr-FR" u="non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Text Box 6"/>
          <p:cNvSpPr txBox="1">
            <a:spLocks noChangeArrowheads="1"/>
          </p:cNvSpPr>
          <p:nvPr/>
        </p:nvSpPr>
        <p:spPr bwMode="auto">
          <a:xfrm>
            <a:off x="410127" y="100013"/>
            <a:ext cx="8230138" cy="1077218"/>
          </a:xfrm>
          <a:prstGeom prst="rect">
            <a:avLst/>
          </a:prstGeom>
          <a:noFill/>
          <a:ln w="9525" algn="ctr">
            <a:noFill/>
            <a:miter lim="800000"/>
            <a:headEnd/>
            <a:tailEnd/>
          </a:ln>
        </p:spPr>
        <p:txBody>
          <a:bodyPr wrap="none">
            <a:spAutoFit/>
          </a:bodyPr>
          <a:lstStyle/>
          <a:p>
            <a:pPr algn="ctr" eaLnBrk="0" hangingPunct="0"/>
            <a:r>
              <a:rPr lang="en-US" sz="3600" u="none" dirty="0" smtClean="0">
                <a:solidFill>
                  <a:schemeClr val="tx2"/>
                </a:solidFill>
                <a:latin typeface="Comic Sans MS" pitchFamily="66" charset="0"/>
              </a:rPr>
              <a:t>Online sparse matrix factorization</a:t>
            </a:r>
            <a:endParaRPr lang="en-US" sz="3600" u="none" dirty="0">
              <a:solidFill>
                <a:schemeClr val="tx2"/>
              </a:solidFill>
              <a:latin typeface="Comic Sans MS" pitchFamily="66" charset="0"/>
            </a:endParaRPr>
          </a:p>
          <a:p>
            <a:pPr algn="ctr" eaLnBrk="0" hangingPunct="0"/>
            <a:r>
              <a:rPr lang="en-US" sz="2800" u="none" dirty="0">
                <a:latin typeface="Comic Sans MS" pitchFamily="66" charset="0"/>
              </a:rPr>
              <a:t>(</a:t>
            </a:r>
            <a:r>
              <a:rPr lang="en-US" sz="2800" u="none" dirty="0" err="1">
                <a:latin typeface="Comic Sans MS" pitchFamily="66" charset="0"/>
              </a:rPr>
              <a:t>Mairal</a:t>
            </a:r>
            <a:r>
              <a:rPr lang="en-US" sz="2800" u="none" dirty="0">
                <a:latin typeface="Comic Sans MS" pitchFamily="66" charset="0"/>
              </a:rPr>
              <a:t>, </a:t>
            </a:r>
            <a:r>
              <a:rPr lang="en-US" sz="2800" u="none" dirty="0" smtClean="0">
                <a:latin typeface="Comic Sans MS" pitchFamily="66" charset="0"/>
              </a:rPr>
              <a:t>Bach</a:t>
            </a:r>
            <a:r>
              <a:rPr lang="en-US" sz="2800" u="none" dirty="0">
                <a:latin typeface="Comic Sans MS" pitchFamily="66" charset="0"/>
              </a:rPr>
              <a:t>, </a:t>
            </a:r>
            <a:r>
              <a:rPr lang="en-US" sz="2800" u="none" dirty="0" smtClean="0">
                <a:latin typeface="Comic Sans MS" pitchFamily="66" charset="0"/>
              </a:rPr>
              <a:t>Ponce</a:t>
            </a:r>
            <a:r>
              <a:rPr lang="en-US" sz="2800" u="none" dirty="0">
                <a:latin typeface="Comic Sans MS" pitchFamily="66" charset="0"/>
              </a:rPr>
              <a:t>, </a:t>
            </a:r>
            <a:r>
              <a:rPr lang="en-US" sz="2800" u="none" dirty="0" err="1" smtClean="0">
                <a:latin typeface="Comic Sans MS" pitchFamily="66" charset="0"/>
              </a:rPr>
              <a:t>Sapiro</a:t>
            </a:r>
            <a:r>
              <a:rPr lang="en-US" sz="2800" u="none" dirty="0" smtClean="0">
                <a:latin typeface="Comic Sans MS" pitchFamily="66" charset="0"/>
              </a:rPr>
              <a:t>, ICML’09, JMLR’10)</a:t>
            </a:r>
            <a:endParaRPr lang="en-US" sz="2800" u="none" dirty="0">
              <a:latin typeface="Comic Sans MS" pitchFamily="66" charset="0"/>
            </a:endParaRPr>
          </a:p>
        </p:txBody>
      </p:sp>
      <p:sp>
        <p:nvSpPr>
          <p:cNvPr id="8" name="ZoneTexte 7"/>
          <p:cNvSpPr txBox="1"/>
          <p:nvPr/>
        </p:nvSpPr>
        <p:spPr>
          <a:xfrm>
            <a:off x="316169" y="1585387"/>
            <a:ext cx="8454559" cy="1077218"/>
          </a:xfrm>
          <a:prstGeom prst="rect">
            <a:avLst/>
          </a:prstGeom>
          <a:noFill/>
        </p:spPr>
        <p:txBody>
          <a:bodyPr wrap="none" rtlCol="0">
            <a:spAutoFit/>
          </a:bodyPr>
          <a:lstStyle/>
          <a:p>
            <a:r>
              <a:rPr lang="en-US" sz="2800" u="none" dirty="0" smtClean="0">
                <a:solidFill>
                  <a:schemeClr val="accent2"/>
                </a:solidFill>
                <a:latin typeface="Comic Sans MS" pitchFamily="66" charset="0"/>
              </a:rPr>
              <a:t>Problem:</a:t>
            </a:r>
          </a:p>
          <a:p>
            <a:r>
              <a:rPr lang="en-US" sz="2800" u="none" dirty="0" smtClean="0">
                <a:latin typeface="Times New Roman"/>
              </a:rPr>
              <a:t>     min </a:t>
            </a:r>
            <a:r>
              <a:rPr lang="en-US" sz="2800" u="none" baseline="-25000" dirty="0" smtClean="0">
                <a:latin typeface="Comic Sans MS"/>
              </a:rPr>
              <a:t>D</a:t>
            </a:r>
            <a:r>
              <a:rPr lang="az-Cyrl-AZ" sz="2800" u="none" baseline="-25000" dirty="0" smtClean="0">
                <a:latin typeface="Comic Sans MS"/>
              </a:rPr>
              <a:t>є</a:t>
            </a:r>
            <a:r>
              <a:rPr lang="en-US" sz="2800" u="none" baseline="-25000" dirty="0" smtClean="0">
                <a:latin typeface="Comic Sans MS"/>
              </a:rPr>
              <a:t>C,</a:t>
            </a:r>
            <a:r>
              <a:rPr lang="en-US" sz="2800" u="none" baseline="-25000" dirty="0" smtClean="0">
                <a:latin typeface="cmmi10"/>
              </a:rPr>
              <a:t>®</a:t>
            </a:r>
            <a:r>
              <a:rPr lang="en-US" sz="2800" u="none" baseline="-50000" dirty="0" smtClean="0">
                <a:latin typeface="cmmi10"/>
              </a:rPr>
              <a:t>1</a:t>
            </a:r>
            <a:r>
              <a:rPr lang="en-US" sz="2800" u="none" baseline="-25000" dirty="0" smtClean="0">
                <a:latin typeface="Comic Sans MS"/>
              </a:rPr>
              <a:t>,..., </a:t>
            </a:r>
            <a:r>
              <a:rPr lang="en-US" sz="2800" u="none" baseline="-25000" dirty="0" smtClean="0">
                <a:latin typeface="cmmi10"/>
              </a:rPr>
              <a:t>®</a:t>
            </a:r>
            <a:r>
              <a:rPr lang="en-US" sz="2800" u="none" baseline="-50000" dirty="0" smtClean="0">
                <a:latin typeface="cmmi10"/>
              </a:rPr>
              <a:t>n</a:t>
            </a:r>
            <a:r>
              <a:rPr lang="en-US" sz="3600" u="none" dirty="0" smtClean="0">
                <a:latin typeface="Symbol"/>
                <a:sym typeface="Symbol"/>
              </a:rPr>
              <a:t></a:t>
            </a:r>
            <a:r>
              <a:rPr lang="en-US" sz="2800" u="none" baseline="-25000" dirty="0" smtClean="0">
                <a:latin typeface="Comic Sans MS"/>
              </a:rPr>
              <a:t>1≤i≤n  </a:t>
            </a:r>
            <a:r>
              <a:rPr lang="en-US" sz="2800" u="none" dirty="0" smtClean="0">
                <a:latin typeface="Comic Sans MS" pitchFamily="66" charset="0"/>
              </a:rPr>
              <a:t>[ 1/2 | x</a:t>
            </a:r>
            <a:r>
              <a:rPr lang="en-US" sz="2800" u="none" baseline="-25000" dirty="0" smtClean="0">
                <a:latin typeface="cmmi10"/>
              </a:rPr>
              <a:t>i</a:t>
            </a:r>
            <a:r>
              <a:rPr lang="en-US" sz="2800" u="none" dirty="0" smtClean="0">
                <a:latin typeface="Comic Sans MS" pitchFamily="66" charset="0"/>
              </a:rPr>
              <a:t> – </a:t>
            </a:r>
            <a:r>
              <a:rPr lang="en-US" sz="2800" u="none" dirty="0" err="1" smtClean="0">
                <a:latin typeface="Comic Sans MS" pitchFamily="66" charset="0"/>
              </a:rPr>
              <a:t>D</a:t>
            </a:r>
            <a:r>
              <a:rPr lang="en-US" sz="2800" b="1" u="none" dirty="0" err="1" smtClean="0">
                <a:latin typeface="cmmi10"/>
              </a:rPr>
              <a:t>®</a:t>
            </a:r>
            <a:r>
              <a:rPr lang="en-US" sz="2800" u="none" baseline="-25000" dirty="0" err="1" smtClean="0">
                <a:latin typeface="cmmi10"/>
              </a:rPr>
              <a:t>i</a:t>
            </a:r>
            <a:r>
              <a:rPr lang="en-US" sz="2800" u="none" dirty="0" smtClean="0">
                <a:latin typeface="Comic Sans MS" pitchFamily="66" charset="0"/>
              </a:rPr>
              <a:t> |</a:t>
            </a:r>
            <a:r>
              <a:rPr lang="en-US" sz="2800" u="none" baseline="-25000" dirty="0" smtClean="0">
                <a:latin typeface="Comic Sans MS" pitchFamily="66" charset="0"/>
              </a:rPr>
              <a:t>2</a:t>
            </a:r>
            <a:r>
              <a:rPr lang="en-US" sz="2800" u="none" baseline="30000" dirty="0" smtClean="0">
                <a:latin typeface="Comic Sans MS"/>
              </a:rPr>
              <a:t>2</a:t>
            </a:r>
            <a:r>
              <a:rPr lang="en-US" sz="2800" u="none" dirty="0" smtClean="0">
                <a:latin typeface="Comic Sans MS" pitchFamily="66" charset="0"/>
              </a:rPr>
              <a:t> + </a:t>
            </a:r>
            <a:r>
              <a:rPr lang="en-US" sz="2800" u="none" dirty="0" smtClean="0">
                <a:latin typeface="cmmi10"/>
              </a:rPr>
              <a:t>¸</a:t>
            </a:r>
            <a:r>
              <a:rPr lang="en-US" sz="2800" u="none" dirty="0" smtClean="0">
                <a:latin typeface="Comic Sans MS" pitchFamily="66" charset="0"/>
              </a:rPr>
              <a:t> |</a:t>
            </a:r>
            <a:r>
              <a:rPr lang="en-US" sz="2800" b="1" u="none" dirty="0" smtClean="0">
                <a:latin typeface="cmmi10"/>
              </a:rPr>
              <a:t>®</a:t>
            </a:r>
            <a:r>
              <a:rPr lang="en-US" sz="2800" u="none" baseline="-25000" dirty="0" smtClean="0">
                <a:latin typeface="cmmi10"/>
              </a:rPr>
              <a:t>i</a:t>
            </a:r>
            <a:r>
              <a:rPr lang="en-US" sz="2800" u="none" dirty="0" smtClean="0">
                <a:latin typeface="Comic Sans MS" pitchFamily="66" charset="0"/>
              </a:rPr>
              <a:t>|</a:t>
            </a:r>
            <a:r>
              <a:rPr lang="en-US" sz="2800" u="none" baseline="-25000" dirty="0" smtClean="0">
                <a:latin typeface="Comic Sans MS"/>
              </a:rPr>
              <a:t>1</a:t>
            </a:r>
            <a:r>
              <a:rPr lang="en-US" sz="2800" u="none" dirty="0" smtClean="0">
                <a:latin typeface="Comic Sans MS"/>
              </a:rPr>
              <a:t> ]</a:t>
            </a:r>
            <a:endParaRPr lang="fr-FR" sz="2800" u="none" baseline="-25000" dirty="0">
              <a:latin typeface="Comic Sans MS"/>
            </a:endParaRPr>
          </a:p>
        </p:txBody>
      </p:sp>
      <p:sp>
        <p:nvSpPr>
          <p:cNvPr id="9" name="ZoneTexte 8"/>
          <p:cNvSpPr txBox="1"/>
          <p:nvPr/>
        </p:nvSpPr>
        <p:spPr>
          <a:xfrm>
            <a:off x="318441" y="2870571"/>
            <a:ext cx="6676828" cy="523220"/>
          </a:xfrm>
          <a:prstGeom prst="rect">
            <a:avLst/>
          </a:prstGeom>
          <a:noFill/>
        </p:spPr>
        <p:txBody>
          <a:bodyPr wrap="none" rtlCol="0">
            <a:spAutoFit/>
          </a:bodyPr>
          <a:lstStyle/>
          <a:p>
            <a:r>
              <a:rPr lang="en-US" sz="2800" u="none" dirty="0" smtClean="0">
                <a:latin typeface="Times New Roman"/>
              </a:rPr>
              <a:t>     min </a:t>
            </a:r>
            <a:r>
              <a:rPr lang="en-US" sz="2800" u="none" baseline="-25000" dirty="0" smtClean="0">
                <a:latin typeface="Comic Sans MS"/>
              </a:rPr>
              <a:t>D</a:t>
            </a:r>
            <a:r>
              <a:rPr lang="az-Cyrl-AZ" sz="2800" u="none" baseline="-25000" dirty="0" smtClean="0">
                <a:latin typeface="Comic Sans MS"/>
              </a:rPr>
              <a:t>є</a:t>
            </a:r>
            <a:r>
              <a:rPr lang="en-US" sz="2800" u="none" baseline="-25000" dirty="0" smtClean="0">
                <a:latin typeface="Comic Sans MS"/>
              </a:rPr>
              <a:t>C, A  </a:t>
            </a:r>
            <a:r>
              <a:rPr lang="en-US" sz="2800" u="none" dirty="0" smtClean="0">
                <a:latin typeface="Comic Sans MS" pitchFamily="66" charset="0"/>
              </a:rPr>
              <a:t>[ 1/2 | X – DA |</a:t>
            </a:r>
            <a:r>
              <a:rPr lang="en-US" sz="2800" u="none" baseline="-25000" dirty="0" smtClean="0">
                <a:latin typeface="Comic Sans MS" pitchFamily="66" charset="0"/>
              </a:rPr>
              <a:t>F</a:t>
            </a:r>
            <a:r>
              <a:rPr lang="en-US" sz="2800" u="none" baseline="30000" dirty="0" smtClean="0">
                <a:latin typeface="Comic Sans MS"/>
              </a:rPr>
              <a:t>2</a:t>
            </a:r>
            <a:r>
              <a:rPr lang="en-US" sz="2800" u="none" dirty="0" smtClean="0">
                <a:latin typeface="Comic Sans MS" pitchFamily="66" charset="0"/>
              </a:rPr>
              <a:t> + </a:t>
            </a:r>
            <a:r>
              <a:rPr lang="en-US" sz="2800" u="none" dirty="0" smtClean="0">
                <a:latin typeface="cmmi10"/>
              </a:rPr>
              <a:t>¸</a:t>
            </a:r>
            <a:r>
              <a:rPr lang="en-US" sz="2800" u="none" dirty="0" smtClean="0">
                <a:latin typeface="Comic Sans MS" pitchFamily="66" charset="0"/>
              </a:rPr>
              <a:t> |A|</a:t>
            </a:r>
            <a:r>
              <a:rPr lang="en-US" sz="2800" u="none" baseline="-25000" dirty="0" smtClean="0">
                <a:latin typeface="Comic Sans MS"/>
              </a:rPr>
              <a:t>1</a:t>
            </a:r>
            <a:r>
              <a:rPr lang="en-US" sz="2800" u="none" dirty="0" smtClean="0">
                <a:latin typeface="Comic Sans MS"/>
              </a:rPr>
              <a:t> ]</a:t>
            </a:r>
            <a:endParaRPr lang="fr-FR" sz="2800" u="none" baseline="-25000" dirty="0">
              <a:latin typeface="Comic Sans MS"/>
            </a:endParaRPr>
          </a:p>
        </p:txBody>
      </p:sp>
      <p:sp>
        <p:nvSpPr>
          <p:cNvPr id="10" name="ZoneTexte 9"/>
          <p:cNvSpPr txBox="1"/>
          <p:nvPr/>
        </p:nvSpPr>
        <p:spPr>
          <a:xfrm>
            <a:off x="302521" y="3837307"/>
            <a:ext cx="8481809" cy="2985433"/>
          </a:xfrm>
          <a:prstGeom prst="rect">
            <a:avLst/>
          </a:prstGeom>
          <a:noFill/>
        </p:spPr>
        <p:txBody>
          <a:bodyPr wrap="none" rtlCol="0">
            <a:spAutoFit/>
          </a:bodyPr>
          <a:lstStyle/>
          <a:p>
            <a:r>
              <a:rPr lang="en-US" sz="2800" u="none" dirty="0" smtClean="0">
                <a:solidFill>
                  <a:schemeClr val="accent2"/>
                </a:solidFill>
                <a:latin typeface="Comic Sans MS" pitchFamily="66" charset="0"/>
              </a:rPr>
              <a:t>Algorithm:</a:t>
            </a:r>
          </a:p>
          <a:p>
            <a:r>
              <a:rPr lang="en-US" sz="2800" u="none" dirty="0" smtClean="0">
                <a:latin typeface="Comic Sans MS" pitchFamily="66" charset="0"/>
              </a:rPr>
              <a:t>Iteratively draw one random training sample </a:t>
            </a:r>
            <a:r>
              <a:rPr lang="en-US" sz="2800" u="none" dirty="0" err="1" smtClean="0">
                <a:latin typeface="Comic Sans MS" pitchFamily="66" charset="0"/>
              </a:rPr>
              <a:t>x</a:t>
            </a:r>
            <a:r>
              <a:rPr lang="en-US" sz="2800" u="none" baseline="-25000" dirty="0" err="1" smtClean="0">
                <a:latin typeface="Comic Sans MS"/>
              </a:rPr>
              <a:t>t</a:t>
            </a:r>
          </a:p>
          <a:p>
            <a:r>
              <a:rPr lang="en-US" sz="2800" u="none" dirty="0" smtClean="0">
                <a:latin typeface="Comic Sans MS" pitchFamily="66" charset="0"/>
              </a:rPr>
              <a:t>and minimize the quadratic surrogate function:</a:t>
            </a:r>
          </a:p>
          <a:p>
            <a:r>
              <a:rPr lang="en-US" sz="2800" u="none" dirty="0" err="1" smtClean="0">
                <a:latin typeface="Comic Sans MS" pitchFamily="66" charset="0"/>
              </a:rPr>
              <a:t>g</a:t>
            </a:r>
            <a:r>
              <a:rPr lang="en-US" sz="2800" u="none" baseline="-25000" dirty="0" err="1" smtClean="0">
                <a:latin typeface="Comic Sans MS"/>
              </a:rPr>
              <a:t>t</a:t>
            </a:r>
            <a:r>
              <a:rPr lang="en-US" sz="2800" u="none" dirty="0" smtClean="0">
                <a:latin typeface="Comic Sans MS" pitchFamily="66" charset="0"/>
              </a:rPr>
              <a:t> ( D ) = 1/t </a:t>
            </a:r>
            <a:r>
              <a:rPr lang="en-US" sz="3600" u="none" dirty="0" smtClean="0">
                <a:latin typeface="Symbol"/>
                <a:sym typeface="Symbol"/>
              </a:rPr>
              <a:t></a:t>
            </a:r>
            <a:r>
              <a:rPr lang="en-US" sz="2800" u="none" baseline="-25000" dirty="0" smtClean="0">
                <a:latin typeface="Comic Sans MS"/>
              </a:rPr>
              <a:t>1≤i≤t</a:t>
            </a:r>
            <a:r>
              <a:rPr lang="en-US" sz="2800" u="none" dirty="0" smtClean="0">
                <a:latin typeface="Comic Sans MS" pitchFamily="66" charset="0"/>
              </a:rPr>
              <a:t>[ 1/2 | x</a:t>
            </a:r>
            <a:r>
              <a:rPr lang="en-US" sz="2800" u="none" baseline="-25000" dirty="0" smtClean="0">
                <a:latin typeface="cmmi10"/>
              </a:rPr>
              <a:t>i</a:t>
            </a:r>
            <a:r>
              <a:rPr lang="en-US" sz="2800" u="none" dirty="0" smtClean="0">
                <a:latin typeface="Comic Sans MS" pitchFamily="66" charset="0"/>
              </a:rPr>
              <a:t> – </a:t>
            </a:r>
            <a:r>
              <a:rPr lang="en-US" sz="2800" u="none" dirty="0" err="1" smtClean="0">
                <a:latin typeface="Comic Sans MS" pitchFamily="66" charset="0"/>
              </a:rPr>
              <a:t>D</a:t>
            </a:r>
            <a:r>
              <a:rPr lang="en-US" sz="2800" b="1" u="none" dirty="0" err="1" smtClean="0">
                <a:latin typeface="cmmi10"/>
              </a:rPr>
              <a:t>®</a:t>
            </a:r>
            <a:r>
              <a:rPr lang="en-US" sz="2800" u="none" baseline="-25000" dirty="0" err="1" smtClean="0">
                <a:latin typeface="cmmi10"/>
              </a:rPr>
              <a:t>i</a:t>
            </a:r>
            <a:r>
              <a:rPr lang="en-US" sz="2800" u="none" dirty="0" smtClean="0">
                <a:latin typeface="Comic Sans MS" pitchFamily="66" charset="0"/>
              </a:rPr>
              <a:t> |</a:t>
            </a:r>
            <a:r>
              <a:rPr lang="en-US" sz="2800" u="none" baseline="-25000" dirty="0" smtClean="0">
                <a:latin typeface="Comic Sans MS" pitchFamily="66" charset="0"/>
              </a:rPr>
              <a:t>2</a:t>
            </a:r>
            <a:r>
              <a:rPr lang="en-US" sz="2800" u="none" baseline="30000" dirty="0" smtClean="0">
                <a:latin typeface="Comic Sans MS"/>
              </a:rPr>
              <a:t>2</a:t>
            </a:r>
            <a:r>
              <a:rPr lang="en-US" sz="2800" u="none" dirty="0" smtClean="0">
                <a:latin typeface="Comic Sans MS" pitchFamily="66" charset="0"/>
              </a:rPr>
              <a:t> + </a:t>
            </a:r>
            <a:r>
              <a:rPr lang="en-US" sz="2800" u="none" dirty="0" smtClean="0">
                <a:latin typeface="cmmi10"/>
              </a:rPr>
              <a:t>¸</a:t>
            </a:r>
            <a:r>
              <a:rPr lang="en-US" sz="2800" u="none" dirty="0" smtClean="0">
                <a:latin typeface="Comic Sans MS" pitchFamily="66" charset="0"/>
              </a:rPr>
              <a:t> |</a:t>
            </a:r>
            <a:r>
              <a:rPr lang="en-US" sz="2800" b="1" u="none" dirty="0" smtClean="0">
                <a:latin typeface="cmmi10"/>
              </a:rPr>
              <a:t>®</a:t>
            </a:r>
            <a:r>
              <a:rPr lang="en-US" sz="2800" u="none" baseline="-25000" dirty="0" smtClean="0">
                <a:latin typeface="cmmi10"/>
              </a:rPr>
              <a:t>i</a:t>
            </a:r>
            <a:r>
              <a:rPr lang="en-US" sz="2800" u="none" dirty="0" smtClean="0">
                <a:latin typeface="Comic Sans MS" pitchFamily="66" charset="0"/>
              </a:rPr>
              <a:t>|</a:t>
            </a:r>
            <a:r>
              <a:rPr lang="en-US" sz="2800" u="none" baseline="-25000" dirty="0" smtClean="0">
                <a:latin typeface="Comic Sans MS"/>
              </a:rPr>
              <a:t>1</a:t>
            </a:r>
            <a:r>
              <a:rPr lang="en-US" sz="2800" u="none" dirty="0" smtClean="0">
                <a:latin typeface="Comic Sans MS"/>
              </a:rPr>
              <a:t> ]</a:t>
            </a:r>
          </a:p>
          <a:p>
            <a:endParaRPr lang="en-US" sz="2800" u="none" dirty="0" smtClean="0">
              <a:latin typeface="Comic Sans MS"/>
            </a:endParaRPr>
          </a:p>
          <a:p>
            <a:r>
              <a:rPr lang="en-US" sz="2000" u="none" dirty="0" smtClean="0">
                <a:latin typeface="Comic Sans MS"/>
              </a:rPr>
              <a:t>(Lars/Lasso for sparse coding, block-coordinate descent with warm </a:t>
            </a:r>
          </a:p>
          <a:p>
            <a:r>
              <a:rPr lang="en-US" sz="2000" u="none" dirty="0" smtClean="0">
                <a:latin typeface="Comic Sans MS"/>
              </a:rPr>
              <a:t> restarts for dictionary updates, mini-batch extensions, etc.)</a:t>
            </a:r>
            <a:endParaRPr lang="fr-FR" sz="2800" u="none" baseline="-25000" dirty="0">
              <a:latin typeface="Comic Sans M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Text Box 6"/>
          <p:cNvSpPr txBox="1">
            <a:spLocks noChangeArrowheads="1"/>
          </p:cNvSpPr>
          <p:nvPr/>
        </p:nvSpPr>
        <p:spPr bwMode="auto">
          <a:xfrm>
            <a:off x="406120" y="100013"/>
            <a:ext cx="8238153" cy="1077218"/>
          </a:xfrm>
          <a:prstGeom prst="rect">
            <a:avLst/>
          </a:prstGeom>
          <a:noFill/>
          <a:ln w="9525" algn="ctr">
            <a:noFill/>
            <a:miter lim="800000"/>
            <a:headEnd/>
            <a:tailEnd/>
          </a:ln>
        </p:spPr>
        <p:txBody>
          <a:bodyPr wrap="none">
            <a:spAutoFit/>
          </a:bodyPr>
          <a:lstStyle/>
          <a:p>
            <a:pPr algn="ctr" eaLnBrk="0" hangingPunct="0"/>
            <a:r>
              <a:rPr lang="en-US" sz="3600" u="none" dirty="0" smtClean="0">
                <a:solidFill>
                  <a:schemeClr val="tx2"/>
                </a:solidFill>
                <a:latin typeface="Comic Sans MS" pitchFamily="66" charset="0"/>
              </a:rPr>
              <a:t>Online sparse matrix factorization</a:t>
            </a:r>
            <a:endParaRPr lang="en-US" sz="3600" u="none" dirty="0">
              <a:solidFill>
                <a:schemeClr val="tx2"/>
              </a:solidFill>
              <a:latin typeface="Comic Sans MS" pitchFamily="66" charset="0"/>
            </a:endParaRPr>
          </a:p>
          <a:p>
            <a:pPr algn="ctr" eaLnBrk="0" hangingPunct="0"/>
            <a:r>
              <a:rPr lang="en-US" sz="2800" u="none" dirty="0">
                <a:latin typeface="Comic Sans MS" pitchFamily="66" charset="0"/>
              </a:rPr>
              <a:t>(</a:t>
            </a:r>
            <a:r>
              <a:rPr lang="en-US" sz="2800" u="none" dirty="0" err="1">
                <a:latin typeface="Comic Sans MS" pitchFamily="66" charset="0"/>
              </a:rPr>
              <a:t>Mairal</a:t>
            </a:r>
            <a:r>
              <a:rPr lang="en-US" sz="2800" u="none" dirty="0">
                <a:latin typeface="Comic Sans MS" pitchFamily="66" charset="0"/>
              </a:rPr>
              <a:t>, </a:t>
            </a:r>
            <a:r>
              <a:rPr lang="en-US" sz="2800" u="none" dirty="0" smtClean="0">
                <a:latin typeface="Comic Sans MS" pitchFamily="66" charset="0"/>
              </a:rPr>
              <a:t>Bach</a:t>
            </a:r>
            <a:r>
              <a:rPr lang="en-US" sz="2800" u="none" dirty="0">
                <a:latin typeface="Comic Sans MS" pitchFamily="66" charset="0"/>
              </a:rPr>
              <a:t>, </a:t>
            </a:r>
            <a:r>
              <a:rPr lang="en-US" sz="2800" u="none" dirty="0" smtClean="0">
                <a:latin typeface="Comic Sans MS" pitchFamily="66" charset="0"/>
              </a:rPr>
              <a:t>Ponce</a:t>
            </a:r>
            <a:r>
              <a:rPr lang="en-US" sz="2800" u="none" dirty="0">
                <a:latin typeface="Comic Sans MS" pitchFamily="66" charset="0"/>
              </a:rPr>
              <a:t>, </a:t>
            </a:r>
            <a:r>
              <a:rPr lang="en-US" sz="2800" u="none" dirty="0" err="1" smtClean="0">
                <a:latin typeface="Comic Sans MS" pitchFamily="66" charset="0"/>
              </a:rPr>
              <a:t>Sapiro</a:t>
            </a:r>
            <a:r>
              <a:rPr lang="en-US" sz="2800" u="none" dirty="0" smtClean="0">
                <a:latin typeface="Comic Sans MS" pitchFamily="66" charset="0"/>
              </a:rPr>
              <a:t>, ICML’09, JMLR’10)</a:t>
            </a:r>
            <a:endParaRPr lang="en-US" sz="2800" u="none" dirty="0">
              <a:latin typeface="Comic Sans MS" pitchFamily="66" charset="0"/>
            </a:endParaRPr>
          </a:p>
        </p:txBody>
      </p:sp>
      <p:sp>
        <p:nvSpPr>
          <p:cNvPr id="8" name="ZoneTexte 7"/>
          <p:cNvSpPr txBox="1"/>
          <p:nvPr/>
        </p:nvSpPr>
        <p:spPr>
          <a:xfrm>
            <a:off x="166041" y="1298779"/>
            <a:ext cx="7853432" cy="2739211"/>
          </a:xfrm>
          <a:prstGeom prst="rect">
            <a:avLst/>
          </a:prstGeom>
          <a:noFill/>
        </p:spPr>
        <p:txBody>
          <a:bodyPr wrap="none" rtlCol="0">
            <a:spAutoFit/>
          </a:bodyPr>
          <a:lstStyle/>
          <a:p>
            <a:r>
              <a:rPr lang="en-US" sz="2800" u="none" dirty="0" smtClean="0">
                <a:solidFill>
                  <a:schemeClr val="accent2"/>
                </a:solidFill>
                <a:latin typeface="Comic Sans MS" pitchFamily="66" charset="0"/>
              </a:rPr>
              <a:t>Proposition: </a:t>
            </a:r>
          </a:p>
          <a:p>
            <a:r>
              <a:rPr lang="en-US" sz="2800" u="none" dirty="0" smtClean="0">
                <a:latin typeface="Comic Sans MS" pitchFamily="66" charset="0"/>
              </a:rPr>
              <a:t>Under mild assumptions, </a:t>
            </a:r>
            <a:r>
              <a:rPr lang="en-US" sz="2800" u="none" dirty="0" err="1" smtClean="0">
                <a:latin typeface="Comic Sans MS" pitchFamily="66" charset="0"/>
              </a:rPr>
              <a:t>D</a:t>
            </a:r>
            <a:r>
              <a:rPr lang="en-US" sz="2800" u="none" baseline="-25000" dirty="0" err="1" smtClean="0">
                <a:latin typeface="Comic Sans MS"/>
              </a:rPr>
              <a:t>t</a:t>
            </a:r>
            <a:r>
              <a:rPr lang="en-US" sz="2800" u="none" dirty="0" smtClean="0">
                <a:latin typeface="Comic Sans MS" pitchFamily="66" charset="0"/>
              </a:rPr>
              <a:t> converges with</a:t>
            </a:r>
          </a:p>
          <a:p>
            <a:r>
              <a:rPr lang="en-US" sz="2800" u="none" dirty="0" smtClean="0">
                <a:latin typeface="Comic Sans MS" pitchFamily="66" charset="0"/>
              </a:rPr>
              <a:t>probability one to a stationary point of the</a:t>
            </a:r>
          </a:p>
          <a:p>
            <a:r>
              <a:rPr lang="en-US" sz="2800" u="none" dirty="0" smtClean="0">
                <a:latin typeface="Comic Sans MS" pitchFamily="66" charset="0"/>
              </a:rPr>
              <a:t>dictionary learning problem.</a:t>
            </a:r>
          </a:p>
          <a:p>
            <a:endParaRPr lang="en-US" sz="2000" u="none" dirty="0" smtClean="0">
              <a:latin typeface="Comic Sans MS" pitchFamily="66" charset="0"/>
            </a:endParaRPr>
          </a:p>
          <a:p>
            <a:r>
              <a:rPr lang="en-US" sz="2000" u="none" dirty="0" smtClean="0">
                <a:latin typeface="Comic Sans MS" pitchFamily="66" charset="0"/>
              </a:rPr>
              <a:t>Proof: Convergence of empirical processes (van </a:t>
            </a:r>
            <a:r>
              <a:rPr lang="en-US" sz="2000" u="none" dirty="0" err="1" smtClean="0">
                <a:latin typeface="Comic Sans MS" pitchFamily="66" charset="0"/>
              </a:rPr>
              <a:t>der</a:t>
            </a:r>
            <a:r>
              <a:rPr lang="en-US" sz="2000" u="none" dirty="0" smtClean="0">
                <a:latin typeface="Comic Sans MS" pitchFamily="66" charset="0"/>
              </a:rPr>
              <a:t> Vaart’98)</a:t>
            </a:r>
          </a:p>
          <a:p>
            <a:r>
              <a:rPr lang="en-US" sz="2000" u="none" dirty="0" smtClean="0">
                <a:latin typeface="Comic Sans MS" pitchFamily="66" charset="0"/>
              </a:rPr>
              <a:t>and, a la Bottou’98, convergence of quasi martingales (Fisk’65).</a:t>
            </a:r>
          </a:p>
        </p:txBody>
      </p:sp>
      <p:sp>
        <p:nvSpPr>
          <p:cNvPr id="10" name="ZoneTexte 9"/>
          <p:cNvSpPr txBox="1"/>
          <p:nvPr/>
        </p:nvSpPr>
        <p:spPr>
          <a:xfrm>
            <a:off x="152393" y="4137563"/>
            <a:ext cx="9002786" cy="2677656"/>
          </a:xfrm>
          <a:prstGeom prst="rect">
            <a:avLst/>
          </a:prstGeom>
          <a:noFill/>
        </p:spPr>
        <p:txBody>
          <a:bodyPr wrap="none" rtlCol="0">
            <a:spAutoFit/>
          </a:bodyPr>
          <a:lstStyle/>
          <a:p>
            <a:r>
              <a:rPr lang="en-US" sz="2800" u="none" dirty="0" smtClean="0">
                <a:solidFill>
                  <a:schemeClr val="accent2"/>
                </a:solidFill>
                <a:latin typeface="Comic Sans MS" pitchFamily="66" charset="0"/>
              </a:rPr>
              <a:t>Extensions:</a:t>
            </a:r>
          </a:p>
          <a:p>
            <a:pPr>
              <a:buFont typeface="Arial" pitchFamily="34" charset="0"/>
              <a:buChar char="•"/>
            </a:pPr>
            <a:r>
              <a:rPr lang="en-US" sz="2800" u="none" dirty="0" smtClean="0">
                <a:latin typeface="Comic Sans MS" pitchFamily="66" charset="0"/>
              </a:rPr>
              <a:t> Non negative matrix factorization (Lee &amp; Seung’01)</a:t>
            </a:r>
          </a:p>
          <a:p>
            <a:pPr>
              <a:buFont typeface="Arial" pitchFamily="34" charset="0"/>
              <a:buChar char="•"/>
            </a:pPr>
            <a:r>
              <a:rPr lang="en-US" sz="2800" u="none" dirty="0" smtClean="0">
                <a:latin typeface="Comic Sans MS" pitchFamily="66" charset="0"/>
              </a:rPr>
              <a:t> Non negative sparse coding (Hoyer’02) </a:t>
            </a:r>
          </a:p>
          <a:p>
            <a:pPr>
              <a:buFont typeface="Arial" pitchFamily="34" charset="0"/>
              <a:buChar char="•"/>
            </a:pPr>
            <a:r>
              <a:rPr lang="en-US" sz="2800" u="none" dirty="0" smtClean="0">
                <a:latin typeface="Comic Sans MS" pitchFamily="66" charset="0"/>
              </a:rPr>
              <a:t> Sparse principal component analysis (</a:t>
            </a:r>
            <a:r>
              <a:rPr lang="en-US" sz="2800" u="none" dirty="0" err="1" smtClean="0">
                <a:latin typeface="Comic Sans MS" pitchFamily="66" charset="0"/>
              </a:rPr>
              <a:t>Jolliffe</a:t>
            </a:r>
            <a:r>
              <a:rPr lang="en-US" sz="2800" u="none" dirty="0" smtClean="0">
                <a:latin typeface="Comic Sans MS" pitchFamily="66" charset="0"/>
              </a:rPr>
              <a:t> et </a:t>
            </a:r>
          </a:p>
          <a:p>
            <a:r>
              <a:rPr lang="en-US" sz="2800" u="none" dirty="0" smtClean="0">
                <a:latin typeface="Comic Sans MS" pitchFamily="66" charset="0"/>
              </a:rPr>
              <a:t>   al.’03; </a:t>
            </a:r>
            <a:r>
              <a:rPr lang="en-US" sz="2800" u="none" dirty="0" err="1" smtClean="0">
                <a:latin typeface="Comic Sans MS" pitchFamily="66" charset="0"/>
              </a:rPr>
              <a:t>Zou</a:t>
            </a:r>
            <a:r>
              <a:rPr lang="en-US" sz="2800" u="none" dirty="0" smtClean="0">
                <a:latin typeface="Comic Sans MS" pitchFamily="66" charset="0"/>
              </a:rPr>
              <a:t> et al.’06; </a:t>
            </a:r>
            <a:r>
              <a:rPr lang="en-US" sz="2800" u="none" dirty="0" err="1" smtClean="0">
                <a:latin typeface="Comic Sans MS" pitchFamily="66" charset="0"/>
              </a:rPr>
              <a:t>Zass</a:t>
            </a:r>
            <a:r>
              <a:rPr lang="en-US" sz="2800" u="none" dirty="0" smtClean="0">
                <a:latin typeface="Comic Sans MS" pitchFamily="66" charset="0"/>
              </a:rPr>
              <a:t>&amp; Shashua’07; </a:t>
            </a:r>
          </a:p>
          <a:p>
            <a:r>
              <a:rPr lang="en-US" sz="2800" u="none" dirty="0" smtClean="0">
                <a:latin typeface="Comic Sans MS" pitchFamily="66" charset="0"/>
              </a:rPr>
              <a:t>   </a:t>
            </a:r>
            <a:r>
              <a:rPr lang="en-US" sz="2800" u="none" dirty="0" err="1" smtClean="0">
                <a:latin typeface="Comic Sans MS" pitchFamily="66" charset="0"/>
              </a:rPr>
              <a:t>d’Aspremont</a:t>
            </a:r>
            <a:r>
              <a:rPr lang="en-US" sz="2800" u="none" dirty="0" smtClean="0">
                <a:latin typeface="Comic Sans MS" pitchFamily="66" charset="0"/>
              </a:rPr>
              <a:t> et al.’08; Witten et al.’09)</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992659" y="100013"/>
            <a:ext cx="5211358" cy="646331"/>
          </a:xfrm>
          <a:prstGeom prst="rect">
            <a:avLst/>
          </a:prstGeom>
          <a:noFill/>
          <a:ln w="9525" algn="ctr">
            <a:noFill/>
            <a:miter lim="800000"/>
            <a:headEnd/>
            <a:tailEnd/>
          </a:ln>
        </p:spPr>
        <p:txBody>
          <a:bodyPr wrap="none">
            <a:spAutoFit/>
          </a:bodyPr>
          <a:lstStyle/>
          <a:p>
            <a:pPr algn="ctr" eaLnBrk="0" hangingPunct="0"/>
            <a:r>
              <a:rPr lang="en-US" sz="3600" u="none" dirty="0" smtClean="0">
                <a:solidFill>
                  <a:schemeClr val="tx2"/>
                </a:solidFill>
                <a:latin typeface="Comic Sans MS" pitchFamily="66" charset="0"/>
              </a:rPr>
              <a:t>Performance evaluation</a:t>
            </a:r>
            <a:endParaRPr lang="en-US" sz="2800" u="none" dirty="0">
              <a:latin typeface="Comic Sans MS" pitchFamily="66" charset="0"/>
            </a:endParaRPr>
          </a:p>
        </p:txBody>
      </p:sp>
      <p:sp>
        <p:nvSpPr>
          <p:cNvPr id="3" name="ZoneTexte 2"/>
          <p:cNvSpPr txBox="1"/>
          <p:nvPr/>
        </p:nvSpPr>
        <p:spPr>
          <a:xfrm>
            <a:off x="179689" y="862043"/>
            <a:ext cx="7968948" cy="3046988"/>
          </a:xfrm>
          <a:prstGeom prst="rect">
            <a:avLst/>
          </a:prstGeom>
          <a:noFill/>
        </p:spPr>
        <p:txBody>
          <a:bodyPr wrap="none" rtlCol="0">
            <a:spAutoFit/>
          </a:bodyPr>
          <a:lstStyle/>
          <a:p>
            <a:r>
              <a:rPr lang="en-US" sz="2400" u="none" dirty="0" smtClean="0">
                <a:solidFill>
                  <a:schemeClr val="accent2"/>
                </a:solidFill>
                <a:latin typeface="Comic Sans MS" pitchFamily="66" charset="0"/>
              </a:rPr>
              <a:t>Three datasets constructed from 1,250,000 Pascal’06 </a:t>
            </a:r>
          </a:p>
          <a:p>
            <a:r>
              <a:rPr lang="en-US" sz="2400" u="none" dirty="0" smtClean="0">
                <a:solidFill>
                  <a:schemeClr val="accent2"/>
                </a:solidFill>
                <a:latin typeface="Comic Sans MS" pitchFamily="66" charset="0"/>
              </a:rPr>
              <a:t>patches (1,000,000 for training, 250,000 for testing):</a:t>
            </a:r>
          </a:p>
          <a:p>
            <a:pPr>
              <a:buFont typeface="Arial" pitchFamily="34" charset="0"/>
              <a:buChar char="•"/>
            </a:pPr>
            <a:r>
              <a:rPr lang="en-US" sz="2400" u="none" dirty="0" smtClean="0">
                <a:latin typeface="Comic Sans MS" pitchFamily="66" charset="0"/>
              </a:rPr>
              <a:t> A: 8</a:t>
            </a:r>
            <a:r>
              <a:rPr lang="en-US" sz="2400" u="none" dirty="0" smtClean="0">
                <a:latin typeface="cmsy10"/>
              </a:rPr>
              <a:t>£</a:t>
            </a:r>
            <a:r>
              <a:rPr lang="en-US" sz="2400" u="none" dirty="0" smtClean="0">
                <a:latin typeface="Comic Sans MS" pitchFamily="66" charset="0"/>
              </a:rPr>
              <a:t>8 </a:t>
            </a:r>
            <a:r>
              <a:rPr lang="en-US" sz="2400" u="none" dirty="0" err="1" smtClean="0">
                <a:latin typeface="Comic Sans MS" pitchFamily="66" charset="0"/>
              </a:rPr>
              <a:t>b&amp;w</a:t>
            </a:r>
            <a:r>
              <a:rPr lang="en-US" sz="2400" u="none" dirty="0" smtClean="0">
                <a:latin typeface="Comic Sans MS" pitchFamily="66" charset="0"/>
              </a:rPr>
              <a:t> patches, 256 atoms.</a:t>
            </a:r>
          </a:p>
          <a:p>
            <a:pPr>
              <a:buFont typeface="Arial" pitchFamily="34" charset="0"/>
              <a:buChar char="•"/>
            </a:pPr>
            <a:r>
              <a:rPr lang="en-US" sz="2400" u="none" dirty="0" smtClean="0">
                <a:latin typeface="Comic Sans MS" pitchFamily="66" charset="0"/>
              </a:rPr>
              <a:t> B: 12</a:t>
            </a:r>
            <a:r>
              <a:rPr lang="en-US" sz="2400" u="none" dirty="0" smtClean="0">
                <a:latin typeface="cmsy10"/>
              </a:rPr>
              <a:t>£</a:t>
            </a:r>
            <a:r>
              <a:rPr lang="en-US" sz="2400" u="none" dirty="0" smtClean="0">
                <a:latin typeface="Comic Sans MS" pitchFamily="66" charset="0"/>
              </a:rPr>
              <a:t>16</a:t>
            </a:r>
            <a:r>
              <a:rPr lang="en-US" sz="2400" u="none" dirty="0" smtClean="0">
                <a:latin typeface="cmsy10"/>
              </a:rPr>
              <a:t>£</a:t>
            </a:r>
            <a:r>
              <a:rPr lang="en-US" sz="2400" u="none" dirty="0" smtClean="0">
                <a:latin typeface="Comic Sans MS" pitchFamily="66" charset="0"/>
              </a:rPr>
              <a:t>3 color patches, 512 atoms.</a:t>
            </a:r>
          </a:p>
          <a:p>
            <a:pPr>
              <a:buFont typeface="Arial" pitchFamily="34" charset="0"/>
              <a:buChar char="•"/>
            </a:pPr>
            <a:r>
              <a:rPr lang="en-US" sz="2400" u="none" dirty="0" smtClean="0">
                <a:latin typeface="Comic Sans MS" pitchFamily="66" charset="0"/>
              </a:rPr>
              <a:t> C: 16</a:t>
            </a:r>
            <a:r>
              <a:rPr lang="en-US" sz="2400" u="none" dirty="0" smtClean="0">
                <a:latin typeface="cmsy10"/>
              </a:rPr>
              <a:t>£</a:t>
            </a:r>
            <a:r>
              <a:rPr lang="en-US" sz="2400" u="none" dirty="0" smtClean="0">
                <a:latin typeface="Comic Sans MS" pitchFamily="66" charset="0"/>
              </a:rPr>
              <a:t>16 </a:t>
            </a:r>
            <a:r>
              <a:rPr lang="en-US" sz="2400" u="none" dirty="0" err="1" smtClean="0">
                <a:latin typeface="Comic Sans MS" pitchFamily="66" charset="0"/>
              </a:rPr>
              <a:t>b&amp;w</a:t>
            </a:r>
            <a:r>
              <a:rPr lang="en-US" sz="2400" u="none" dirty="0" smtClean="0">
                <a:latin typeface="Comic Sans MS" pitchFamily="66" charset="0"/>
              </a:rPr>
              <a:t> patches, 1024 atoms.</a:t>
            </a:r>
          </a:p>
          <a:p>
            <a:r>
              <a:rPr lang="en-US" sz="2400" u="none" dirty="0" smtClean="0">
                <a:solidFill>
                  <a:schemeClr val="accent2"/>
                </a:solidFill>
                <a:latin typeface="Comic Sans MS" pitchFamily="66" charset="0"/>
              </a:rPr>
              <a:t>Two variants of our algorithm: </a:t>
            </a:r>
            <a:endParaRPr lang="en-US" sz="2400" u="none" dirty="0" smtClean="0">
              <a:latin typeface="Comic Sans MS" pitchFamily="66" charset="0"/>
            </a:endParaRPr>
          </a:p>
          <a:p>
            <a:pPr>
              <a:buFont typeface="Arial" pitchFamily="34" charset="0"/>
              <a:buChar char="•"/>
            </a:pPr>
            <a:r>
              <a:rPr lang="en-US" sz="2400" u="none" dirty="0" smtClean="0">
                <a:latin typeface="Comic Sans MS" pitchFamily="66" charset="0"/>
              </a:rPr>
              <a:t> Online version with different choices of parameters.</a:t>
            </a:r>
          </a:p>
          <a:p>
            <a:pPr>
              <a:buFont typeface="Arial" pitchFamily="34" charset="0"/>
              <a:buChar char="•"/>
            </a:pPr>
            <a:r>
              <a:rPr lang="en-US" sz="2400" u="none" dirty="0" smtClean="0">
                <a:latin typeface="Comic Sans MS" pitchFamily="66" charset="0"/>
              </a:rPr>
              <a:t> Batch version on different subsets of training data.</a:t>
            </a:r>
          </a:p>
        </p:txBody>
      </p:sp>
      <p:sp>
        <p:nvSpPr>
          <p:cNvPr id="5" name="ZoneTexte 4"/>
          <p:cNvSpPr txBox="1"/>
          <p:nvPr/>
        </p:nvSpPr>
        <p:spPr>
          <a:xfrm>
            <a:off x="192776" y="4514112"/>
            <a:ext cx="2395207" cy="461665"/>
          </a:xfrm>
          <a:prstGeom prst="rect">
            <a:avLst/>
          </a:prstGeom>
          <a:noFill/>
        </p:spPr>
        <p:txBody>
          <a:bodyPr wrap="none" rtlCol="0">
            <a:spAutoFit/>
          </a:bodyPr>
          <a:lstStyle/>
          <a:p>
            <a:r>
              <a:rPr lang="en-US" sz="2400" u="none" dirty="0" smtClean="0">
                <a:solidFill>
                  <a:srgbClr val="0066FF"/>
                </a:solidFill>
                <a:latin typeface="Comic Sans MS" pitchFamily="66" charset="0"/>
              </a:rPr>
              <a:t>Online </a:t>
            </a:r>
            <a:r>
              <a:rPr lang="en-US" sz="2400" u="none" dirty="0" err="1" smtClean="0">
                <a:latin typeface="Comic Sans MS" pitchFamily="66" charset="0"/>
              </a:rPr>
              <a:t>vs</a:t>
            </a:r>
            <a:r>
              <a:rPr lang="en-US" sz="2400" u="none" dirty="0" smtClean="0">
                <a:latin typeface="Comic Sans MS" pitchFamily="66" charset="0"/>
              </a:rPr>
              <a:t> </a:t>
            </a:r>
            <a:r>
              <a:rPr lang="en-US" sz="2400" u="none" dirty="0" smtClean="0">
                <a:solidFill>
                  <a:srgbClr val="FF0000"/>
                </a:solidFill>
                <a:latin typeface="Comic Sans MS" pitchFamily="66" charset="0"/>
              </a:rPr>
              <a:t>batch</a:t>
            </a:r>
            <a:endParaRPr lang="fr-FR" sz="2400" u="none" dirty="0">
              <a:solidFill>
                <a:srgbClr val="FF0000"/>
              </a:solidFill>
              <a:latin typeface="Comic Sans MS" pitchFamily="66" charset="0"/>
            </a:endParaRPr>
          </a:p>
        </p:txBody>
      </p:sp>
      <p:grpSp>
        <p:nvGrpSpPr>
          <p:cNvPr id="4" name="Group 5"/>
          <p:cNvGrpSpPr/>
          <p:nvPr/>
        </p:nvGrpSpPr>
        <p:grpSpPr>
          <a:xfrm>
            <a:off x="3265722" y="3924300"/>
            <a:ext cx="5605153" cy="1455222"/>
            <a:chOff x="0" y="1638300"/>
            <a:chExt cx="9144000" cy="2451100"/>
          </a:xfrm>
        </p:grpSpPr>
        <p:pic>
          <p:nvPicPr>
            <p:cNvPr id="7" name="Picture 2"/>
            <p:cNvPicPr>
              <a:picLocks noChangeAspect="1" noChangeArrowheads="1"/>
            </p:cNvPicPr>
            <p:nvPr/>
          </p:nvPicPr>
          <p:blipFill>
            <a:blip r:embed="rId3" cstate="print"/>
            <a:srcRect l="1426" t="66985" r="50275"/>
            <a:stretch>
              <a:fillRect/>
            </a:stretch>
          </p:blipFill>
          <p:spPr bwMode="auto">
            <a:xfrm>
              <a:off x="6032500" y="1638300"/>
              <a:ext cx="3111500" cy="2451100"/>
            </a:xfrm>
            <a:prstGeom prst="rect">
              <a:avLst/>
            </a:prstGeom>
            <a:noFill/>
            <a:ln w="9525">
              <a:noFill/>
              <a:miter lim="800000"/>
              <a:headEnd/>
              <a:tailEnd/>
            </a:ln>
            <a:effectLst/>
          </p:spPr>
        </p:pic>
        <p:pic>
          <p:nvPicPr>
            <p:cNvPr id="8" name="Picture 7"/>
            <p:cNvPicPr>
              <a:picLocks noChangeAspect="1" noChangeArrowheads="1"/>
            </p:cNvPicPr>
            <p:nvPr/>
          </p:nvPicPr>
          <p:blipFill>
            <a:blip r:embed="rId3" cstate="print"/>
            <a:srcRect l="1637" t="33916" r="50970" b="32909"/>
            <a:stretch>
              <a:fillRect/>
            </a:stretch>
          </p:blipFill>
          <p:spPr bwMode="auto">
            <a:xfrm>
              <a:off x="3073400" y="1638777"/>
              <a:ext cx="3037916" cy="2450623"/>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t="424" r="51262" b="66402"/>
            <a:stretch>
              <a:fillRect/>
            </a:stretch>
          </p:blipFill>
          <p:spPr bwMode="auto">
            <a:xfrm>
              <a:off x="0" y="1638777"/>
              <a:ext cx="3124200" cy="2450623"/>
            </a:xfrm>
            <a:prstGeom prst="rect">
              <a:avLst/>
            </a:prstGeom>
            <a:noFill/>
            <a:ln w="9525">
              <a:noFill/>
              <a:miter lim="800000"/>
              <a:headEnd/>
              <a:tailEnd/>
            </a:ln>
            <a:effectLst/>
          </p:spPr>
        </p:pic>
      </p:grpSp>
      <p:grpSp>
        <p:nvGrpSpPr>
          <p:cNvPr id="10" name="Group 9"/>
          <p:cNvGrpSpPr/>
          <p:nvPr/>
        </p:nvGrpSpPr>
        <p:grpSpPr>
          <a:xfrm>
            <a:off x="3277598" y="5450775"/>
            <a:ext cx="5593278" cy="1407226"/>
            <a:chOff x="1" y="952501"/>
            <a:chExt cx="9143999" cy="2349499"/>
          </a:xfrm>
        </p:grpSpPr>
        <p:pic>
          <p:nvPicPr>
            <p:cNvPr id="11" name="Picture 2"/>
            <p:cNvPicPr>
              <a:picLocks noChangeAspect="1" noChangeArrowheads="1"/>
            </p:cNvPicPr>
            <p:nvPr/>
          </p:nvPicPr>
          <p:blipFill>
            <a:blip r:embed="rId3" cstate="print"/>
            <a:srcRect l="50854" b="66561"/>
            <a:stretch>
              <a:fillRect/>
            </a:stretch>
          </p:blipFill>
          <p:spPr bwMode="auto">
            <a:xfrm>
              <a:off x="1" y="952501"/>
              <a:ext cx="3156255" cy="2347198"/>
            </a:xfrm>
            <a:prstGeom prst="rect">
              <a:avLst/>
            </a:prstGeom>
            <a:noFill/>
            <a:ln w="9525">
              <a:noFill/>
              <a:miter lim="800000"/>
              <a:headEnd/>
              <a:tailEnd/>
            </a:ln>
            <a:effectLst/>
          </p:spPr>
        </p:pic>
        <p:pic>
          <p:nvPicPr>
            <p:cNvPr id="12" name="Picture 11"/>
            <p:cNvPicPr>
              <a:picLocks noChangeAspect="1" noChangeArrowheads="1"/>
            </p:cNvPicPr>
            <p:nvPr/>
          </p:nvPicPr>
          <p:blipFill>
            <a:blip r:embed="rId3" cstate="print"/>
            <a:srcRect l="53287" t="33280" b="33360"/>
            <a:stretch>
              <a:fillRect/>
            </a:stretch>
          </p:blipFill>
          <p:spPr bwMode="auto">
            <a:xfrm>
              <a:off x="3137180" y="952501"/>
              <a:ext cx="3009620" cy="2349106"/>
            </a:xfrm>
            <a:prstGeom prst="rect">
              <a:avLst/>
            </a:prstGeom>
            <a:noFill/>
            <a:ln w="9525">
              <a:noFill/>
              <a:miter lim="800000"/>
              <a:headEnd/>
              <a:tailEnd/>
            </a:ln>
            <a:effectLst/>
          </p:spPr>
        </p:pic>
        <p:pic>
          <p:nvPicPr>
            <p:cNvPr id="13" name="Picture 2"/>
            <p:cNvPicPr>
              <a:picLocks noChangeAspect="1" noChangeArrowheads="1"/>
            </p:cNvPicPr>
            <p:nvPr/>
          </p:nvPicPr>
          <p:blipFill>
            <a:blip r:embed="rId3" cstate="print"/>
            <a:srcRect l="53287" t="66640"/>
            <a:stretch>
              <a:fillRect/>
            </a:stretch>
          </p:blipFill>
          <p:spPr bwMode="auto">
            <a:xfrm>
              <a:off x="6127284" y="952501"/>
              <a:ext cx="3016716" cy="2349499"/>
            </a:xfrm>
            <a:prstGeom prst="rect">
              <a:avLst/>
            </a:prstGeom>
            <a:noFill/>
            <a:ln w="9525">
              <a:noFill/>
              <a:miter lim="800000"/>
              <a:headEnd/>
              <a:tailEnd/>
            </a:ln>
            <a:effectLst/>
          </p:spPr>
        </p:pic>
      </p:grpSp>
      <p:sp>
        <p:nvSpPr>
          <p:cNvPr id="14" name="ZoneTexte 13"/>
          <p:cNvSpPr txBox="1"/>
          <p:nvPr/>
        </p:nvSpPr>
        <p:spPr>
          <a:xfrm>
            <a:off x="192451" y="5832275"/>
            <a:ext cx="3153427" cy="830997"/>
          </a:xfrm>
          <a:prstGeom prst="rect">
            <a:avLst/>
          </a:prstGeom>
          <a:noFill/>
        </p:spPr>
        <p:txBody>
          <a:bodyPr wrap="none" rtlCol="0">
            <a:spAutoFit/>
          </a:bodyPr>
          <a:lstStyle/>
          <a:p>
            <a:r>
              <a:rPr lang="en-US" sz="2400" u="none" dirty="0" smtClean="0">
                <a:solidFill>
                  <a:srgbClr val="0066FF"/>
                </a:solidFill>
                <a:latin typeface="Comic Sans MS" pitchFamily="66" charset="0"/>
              </a:rPr>
              <a:t>Online </a:t>
            </a:r>
            <a:r>
              <a:rPr lang="en-US" sz="2400" u="none" dirty="0" err="1" smtClean="0">
                <a:latin typeface="Comic Sans MS" pitchFamily="66" charset="0"/>
              </a:rPr>
              <a:t>vs</a:t>
            </a:r>
            <a:r>
              <a:rPr lang="en-US" sz="2400" u="none" dirty="0" smtClean="0">
                <a:latin typeface="Comic Sans MS" pitchFamily="66" charset="0"/>
              </a:rPr>
              <a:t> </a:t>
            </a:r>
            <a:r>
              <a:rPr lang="en-US" sz="2400" u="none" dirty="0" smtClean="0">
                <a:solidFill>
                  <a:srgbClr val="FF66FF"/>
                </a:solidFill>
                <a:latin typeface="Comic Sans MS" pitchFamily="66" charset="0"/>
              </a:rPr>
              <a:t>stochastic </a:t>
            </a:r>
          </a:p>
          <a:p>
            <a:r>
              <a:rPr lang="en-US" sz="2400" u="none" dirty="0" smtClean="0">
                <a:solidFill>
                  <a:srgbClr val="FF66FF"/>
                </a:solidFill>
                <a:latin typeface="Comic Sans MS" pitchFamily="66" charset="0"/>
              </a:rPr>
              <a:t>gradient descent</a:t>
            </a:r>
            <a:endParaRPr lang="fr-FR" sz="2400" u="none"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7202" y="100013"/>
            <a:ext cx="9248045" cy="646331"/>
          </a:xfrm>
          <a:prstGeom prst="rect">
            <a:avLst/>
          </a:prstGeom>
          <a:noFill/>
          <a:ln w="9525" algn="ctr">
            <a:noFill/>
            <a:miter lim="800000"/>
            <a:headEnd/>
            <a:tailEnd/>
          </a:ln>
        </p:spPr>
        <p:txBody>
          <a:bodyPr wrap="none">
            <a:spAutoFit/>
          </a:bodyPr>
          <a:lstStyle/>
          <a:p>
            <a:pPr algn="ctr" eaLnBrk="0" hangingPunct="0"/>
            <a:r>
              <a:rPr lang="en-US" sz="3600" u="none" dirty="0" smtClean="0">
                <a:solidFill>
                  <a:schemeClr val="tx2"/>
                </a:solidFill>
                <a:latin typeface="Comic Sans MS" pitchFamily="66" charset="0"/>
              </a:rPr>
              <a:t>Sparse PCA: Adding </a:t>
            </a:r>
            <a:r>
              <a:rPr lang="en-US" sz="3600" u="none" dirty="0" err="1" smtClean="0">
                <a:solidFill>
                  <a:schemeClr val="tx2"/>
                </a:solidFill>
                <a:latin typeface="Comic Sans MS" pitchFamily="66" charset="0"/>
              </a:rPr>
              <a:t>sparsity</a:t>
            </a:r>
            <a:r>
              <a:rPr lang="en-US" sz="3600" u="none" dirty="0" smtClean="0">
                <a:solidFill>
                  <a:schemeClr val="tx2"/>
                </a:solidFill>
                <a:latin typeface="Comic Sans MS" pitchFamily="66" charset="0"/>
              </a:rPr>
              <a:t> on the atoms</a:t>
            </a:r>
            <a:endParaRPr lang="en-US" sz="2800" u="none" dirty="0">
              <a:latin typeface="Comic Sans MS" pitchFamily="66" charset="0"/>
            </a:endParaRPr>
          </a:p>
        </p:txBody>
      </p:sp>
      <p:sp>
        <p:nvSpPr>
          <p:cNvPr id="3" name="ZoneTexte 2"/>
          <p:cNvSpPr txBox="1"/>
          <p:nvPr/>
        </p:nvSpPr>
        <p:spPr>
          <a:xfrm>
            <a:off x="179689" y="862043"/>
            <a:ext cx="8847294" cy="3046988"/>
          </a:xfrm>
          <a:prstGeom prst="rect">
            <a:avLst/>
          </a:prstGeom>
          <a:noFill/>
        </p:spPr>
        <p:txBody>
          <a:bodyPr wrap="none" rtlCol="0">
            <a:spAutoFit/>
          </a:bodyPr>
          <a:lstStyle/>
          <a:p>
            <a:r>
              <a:rPr lang="en-US" sz="2400" u="none" dirty="0" smtClean="0">
                <a:solidFill>
                  <a:schemeClr val="accent2"/>
                </a:solidFill>
                <a:latin typeface="Comic Sans MS" pitchFamily="66" charset="0"/>
              </a:rPr>
              <a:t>Three datasets: </a:t>
            </a:r>
          </a:p>
          <a:p>
            <a:pPr>
              <a:buFont typeface="Arial" pitchFamily="34" charset="0"/>
              <a:buChar char="•"/>
            </a:pPr>
            <a:r>
              <a:rPr lang="en-US" sz="2400" u="none" dirty="0" smtClean="0">
                <a:latin typeface="Comic Sans MS" pitchFamily="66" charset="0"/>
              </a:rPr>
              <a:t> D: 2429 19</a:t>
            </a:r>
            <a:r>
              <a:rPr lang="en-US" sz="2400" u="none" dirty="0" smtClean="0">
                <a:latin typeface="cmsy10"/>
              </a:rPr>
              <a:t>£</a:t>
            </a:r>
            <a:r>
              <a:rPr lang="en-US" sz="2400" u="none" dirty="0" smtClean="0">
                <a:latin typeface="Comic Sans MS" pitchFamily="66" charset="0"/>
              </a:rPr>
              <a:t>19 images from MIT-CBCL #1.</a:t>
            </a:r>
          </a:p>
          <a:p>
            <a:pPr>
              <a:buFont typeface="Arial" pitchFamily="34" charset="0"/>
              <a:buChar char="•"/>
            </a:pPr>
            <a:r>
              <a:rPr lang="en-US" sz="2400" u="none" dirty="0" smtClean="0">
                <a:latin typeface="Comic Sans MS" pitchFamily="66" charset="0"/>
              </a:rPr>
              <a:t> E: 2414 192</a:t>
            </a:r>
            <a:r>
              <a:rPr lang="en-US" sz="2400" u="none" dirty="0" smtClean="0">
                <a:latin typeface="cmsy10"/>
              </a:rPr>
              <a:t>£</a:t>
            </a:r>
            <a:r>
              <a:rPr lang="en-US" sz="2400" u="none" dirty="0" smtClean="0">
                <a:latin typeface="Comic Sans MS" pitchFamily="66" charset="0"/>
              </a:rPr>
              <a:t>168 images from extended Yale B.</a:t>
            </a:r>
          </a:p>
          <a:p>
            <a:pPr>
              <a:buFont typeface="Arial" pitchFamily="34" charset="0"/>
              <a:buChar char="•"/>
            </a:pPr>
            <a:r>
              <a:rPr lang="en-US" sz="2400" u="none" dirty="0" smtClean="0">
                <a:latin typeface="Comic Sans MS" pitchFamily="66" charset="0"/>
              </a:rPr>
              <a:t> F: 100,000 16</a:t>
            </a:r>
            <a:r>
              <a:rPr lang="en-US" sz="2400" u="none" dirty="0" smtClean="0">
                <a:latin typeface="cmsy10"/>
              </a:rPr>
              <a:t>£</a:t>
            </a:r>
            <a:r>
              <a:rPr lang="en-US" sz="2400" u="none" dirty="0" smtClean="0">
                <a:latin typeface="Comic Sans MS" pitchFamily="66" charset="0"/>
              </a:rPr>
              <a:t>16 patches from Pascal VOC’06.</a:t>
            </a:r>
          </a:p>
          <a:p>
            <a:r>
              <a:rPr lang="en-US" sz="2400" u="none" dirty="0" smtClean="0">
                <a:solidFill>
                  <a:schemeClr val="accent2"/>
                </a:solidFill>
                <a:latin typeface="Comic Sans MS" pitchFamily="66" charset="0"/>
              </a:rPr>
              <a:t>Three implementations: </a:t>
            </a:r>
            <a:endParaRPr lang="en-US" sz="2400" u="none" dirty="0" smtClean="0">
              <a:latin typeface="Comic Sans MS" pitchFamily="66" charset="0"/>
            </a:endParaRPr>
          </a:p>
          <a:p>
            <a:pPr>
              <a:buFont typeface="Arial" pitchFamily="34" charset="0"/>
              <a:buChar char="•"/>
            </a:pPr>
            <a:r>
              <a:rPr lang="en-US" sz="2400" u="none" dirty="0" smtClean="0">
                <a:latin typeface="Comic Sans MS" pitchFamily="66" charset="0"/>
              </a:rPr>
              <a:t> Hoyer’s </a:t>
            </a:r>
            <a:r>
              <a:rPr lang="en-US" sz="2400" u="none" dirty="0" err="1" smtClean="0">
                <a:latin typeface="Comic Sans MS" pitchFamily="66" charset="0"/>
              </a:rPr>
              <a:t>Matlab</a:t>
            </a:r>
            <a:r>
              <a:rPr lang="en-US" sz="2400" u="none" dirty="0" smtClean="0">
                <a:latin typeface="Comic Sans MS" pitchFamily="66" charset="0"/>
              </a:rPr>
              <a:t> implementation of NNMF (Lee &amp; Seung’01).</a:t>
            </a:r>
          </a:p>
          <a:p>
            <a:pPr>
              <a:buFont typeface="Arial" pitchFamily="34" charset="0"/>
              <a:buChar char="•"/>
            </a:pPr>
            <a:r>
              <a:rPr lang="en-US" sz="2400" u="none" dirty="0" smtClean="0">
                <a:latin typeface="Comic Sans MS" pitchFamily="66" charset="0"/>
              </a:rPr>
              <a:t> Hoyer’s </a:t>
            </a:r>
            <a:r>
              <a:rPr lang="en-US" sz="2400" u="none" dirty="0" err="1" smtClean="0">
                <a:latin typeface="Comic Sans MS" pitchFamily="66" charset="0"/>
              </a:rPr>
              <a:t>Matlab</a:t>
            </a:r>
            <a:r>
              <a:rPr lang="en-US" sz="2400" u="none" dirty="0" smtClean="0">
                <a:latin typeface="Comic Sans MS" pitchFamily="66" charset="0"/>
              </a:rPr>
              <a:t> implementation of NNSC (Hoyer’02).</a:t>
            </a:r>
          </a:p>
          <a:p>
            <a:pPr>
              <a:buFont typeface="Arial" pitchFamily="34" charset="0"/>
              <a:buChar char="•"/>
            </a:pPr>
            <a:r>
              <a:rPr lang="en-US" sz="2400" u="none" dirty="0" smtClean="0">
                <a:latin typeface="Comic Sans MS" pitchFamily="66" charset="0"/>
              </a:rPr>
              <a:t> Our C++/</a:t>
            </a:r>
            <a:r>
              <a:rPr lang="en-US" sz="2400" u="none" dirty="0" err="1" smtClean="0">
                <a:latin typeface="Comic Sans MS" pitchFamily="66" charset="0"/>
              </a:rPr>
              <a:t>Matlab</a:t>
            </a:r>
            <a:r>
              <a:rPr lang="en-US" sz="2400" u="none" dirty="0" smtClean="0">
                <a:latin typeface="Comic Sans MS" pitchFamily="66" charset="0"/>
              </a:rPr>
              <a:t> implementation of SPCA (elastic net on D).</a:t>
            </a:r>
          </a:p>
        </p:txBody>
      </p:sp>
      <p:pic>
        <p:nvPicPr>
          <p:cNvPr id="1026" name="Picture 2"/>
          <p:cNvPicPr>
            <a:picLocks noChangeAspect="1" noChangeArrowheads="1"/>
          </p:cNvPicPr>
          <p:nvPr/>
        </p:nvPicPr>
        <p:blipFill>
          <a:blip r:embed="rId3" cstate="print"/>
          <a:srcRect/>
          <a:stretch>
            <a:fillRect/>
          </a:stretch>
        </p:blipFill>
        <p:spPr bwMode="auto">
          <a:xfrm>
            <a:off x="2966113" y="3888936"/>
            <a:ext cx="5881012" cy="1490816"/>
          </a:xfrm>
          <a:prstGeom prst="rect">
            <a:avLst/>
          </a:prstGeom>
          <a:noFill/>
          <a:ln w="9525">
            <a:noFill/>
            <a:miter lim="800000"/>
            <a:headEnd/>
            <a:tailEnd/>
          </a:ln>
          <a:effectLst/>
        </p:spPr>
      </p:pic>
      <p:sp>
        <p:nvSpPr>
          <p:cNvPr id="5" name="ZoneTexte 4"/>
          <p:cNvSpPr txBox="1"/>
          <p:nvPr/>
        </p:nvSpPr>
        <p:spPr>
          <a:xfrm>
            <a:off x="279196" y="4466620"/>
            <a:ext cx="2400016" cy="461665"/>
          </a:xfrm>
          <a:prstGeom prst="rect">
            <a:avLst/>
          </a:prstGeom>
          <a:noFill/>
        </p:spPr>
        <p:txBody>
          <a:bodyPr wrap="none" rtlCol="0">
            <a:spAutoFit/>
          </a:bodyPr>
          <a:lstStyle/>
          <a:p>
            <a:r>
              <a:rPr lang="en-US" sz="2400" u="none" dirty="0" smtClean="0">
                <a:solidFill>
                  <a:srgbClr val="0066FF"/>
                </a:solidFill>
                <a:latin typeface="Comic Sans MS" pitchFamily="66" charset="0"/>
              </a:rPr>
              <a:t>SPCA </a:t>
            </a:r>
            <a:r>
              <a:rPr lang="en-US" sz="2400" u="none" dirty="0" err="1" smtClean="0">
                <a:latin typeface="Comic Sans MS" pitchFamily="66" charset="0"/>
              </a:rPr>
              <a:t>vs</a:t>
            </a:r>
            <a:r>
              <a:rPr lang="en-US" sz="2400" u="none" dirty="0" smtClean="0">
                <a:latin typeface="Comic Sans MS" pitchFamily="66" charset="0"/>
              </a:rPr>
              <a:t> </a:t>
            </a:r>
            <a:r>
              <a:rPr lang="en-US" sz="2400" u="none" dirty="0" smtClean="0">
                <a:solidFill>
                  <a:srgbClr val="FF66FF"/>
                </a:solidFill>
                <a:latin typeface="Comic Sans MS" pitchFamily="66" charset="0"/>
              </a:rPr>
              <a:t>NNMF</a:t>
            </a:r>
            <a:endParaRPr lang="fr-FR" sz="2400" u="none" dirty="0">
              <a:solidFill>
                <a:srgbClr val="FF66FF"/>
              </a:solidFill>
              <a:latin typeface="Comic Sans MS" pitchFamily="66" charset="0"/>
            </a:endParaRPr>
          </a:p>
        </p:txBody>
      </p:sp>
      <p:pic>
        <p:nvPicPr>
          <p:cNvPr id="6" name="Picture 2"/>
          <p:cNvPicPr>
            <a:picLocks noChangeAspect="1" noChangeArrowheads="1"/>
          </p:cNvPicPr>
          <p:nvPr/>
        </p:nvPicPr>
        <p:blipFill>
          <a:blip r:embed="rId4" cstate="print"/>
          <a:srcRect/>
          <a:stretch>
            <a:fillRect/>
          </a:stretch>
        </p:blipFill>
        <p:spPr bwMode="auto">
          <a:xfrm>
            <a:off x="2972116" y="5404514"/>
            <a:ext cx="5879569" cy="1442744"/>
          </a:xfrm>
          <a:prstGeom prst="rect">
            <a:avLst/>
          </a:prstGeom>
          <a:noFill/>
          <a:ln w="9525">
            <a:noFill/>
            <a:miter lim="800000"/>
            <a:headEnd/>
            <a:tailEnd/>
          </a:ln>
          <a:effectLst/>
        </p:spPr>
      </p:pic>
      <p:sp>
        <p:nvSpPr>
          <p:cNvPr id="7" name="ZoneTexte 6"/>
          <p:cNvSpPr txBox="1"/>
          <p:nvPr/>
        </p:nvSpPr>
        <p:spPr>
          <a:xfrm>
            <a:off x="279281" y="5998547"/>
            <a:ext cx="2339102" cy="461665"/>
          </a:xfrm>
          <a:prstGeom prst="rect">
            <a:avLst/>
          </a:prstGeom>
          <a:noFill/>
        </p:spPr>
        <p:txBody>
          <a:bodyPr wrap="none" rtlCol="0">
            <a:spAutoFit/>
          </a:bodyPr>
          <a:lstStyle/>
          <a:p>
            <a:r>
              <a:rPr lang="en-US" sz="2400" u="none" dirty="0" smtClean="0">
                <a:solidFill>
                  <a:srgbClr val="0066FF"/>
                </a:solidFill>
                <a:latin typeface="Comic Sans MS" pitchFamily="66" charset="0"/>
              </a:rPr>
              <a:t>SPCA </a:t>
            </a:r>
            <a:r>
              <a:rPr lang="en-US" sz="2400" u="none" dirty="0" err="1" smtClean="0">
                <a:latin typeface="Comic Sans MS" pitchFamily="66" charset="0"/>
              </a:rPr>
              <a:t>vs</a:t>
            </a:r>
            <a:r>
              <a:rPr lang="en-US" sz="2400" u="none" dirty="0" smtClean="0">
                <a:latin typeface="Comic Sans MS" pitchFamily="66" charset="0"/>
              </a:rPr>
              <a:t> </a:t>
            </a:r>
            <a:r>
              <a:rPr lang="en-US" sz="2400" u="none" dirty="0" smtClean="0">
                <a:solidFill>
                  <a:srgbClr val="FF66FF"/>
                </a:solidFill>
                <a:latin typeface="Comic Sans MS" pitchFamily="66" charset="0"/>
              </a:rPr>
              <a:t>NNSC</a:t>
            </a:r>
            <a:endParaRPr lang="fr-FR" sz="2400" u="none"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cstate="print"/>
          <a:srcRect/>
          <a:stretch>
            <a:fillRect/>
          </a:stretch>
        </p:blipFill>
        <p:spPr bwMode="auto">
          <a:xfrm>
            <a:off x="0" y="-27296"/>
            <a:ext cx="9144000" cy="6885296"/>
          </a:xfrm>
          <a:prstGeom prst="rect">
            <a:avLst/>
          </a:prstGeom>
          <a:noFill/>
          <a:ln w="9525">
            <a:noFill/>
            <a:miter lim="800000"/>
            <a:headEnd/>
            <a:tailEnd/>
          </a:ln>
          <a:effectLst/>
        </p:spPr>
      </p:pic>
      <p:sp>
        <p:nvSpPr>
          <p:cNvPr id="3" name="ZoneTexte 2"/>
          <p:cNvSpPr txBox="1"/>
          <p:nvPr/>
        </p:nvSpPr>
        <p:spPr>
          <a:xfrm>
            <a:off x="3951411" y="3333227"/>
            <a:ext cx="1279517" cy="584775"/>
          </a:xfrm>
          <a:prstGeom prst="rect">
            <a:avLst/>
          </a:prstGeom>
          <a:solidFill>
            <a:schemeClr val="tx1"/>
          </a:solidFill>
          <a:ln>
            <a:solidFill>
              <a:schemeClr val="bg2"/>
            </a:solidFill>
          </a:ln>
        </p:spPr>
        <p:txBody>
          <a:bodyPr wrap="none" rtlCol="0">
            <a:spAutoFit/>
          </a:bodyPr>
          <a:lstStyle/>
          <a:p>
            <a:r>
              <a:rPr lang="en-US" sz="3200" u="none" dirty="0" smtClean="0">
                <a:solidFill>
                  <a:schemeClr val="bg2"/>
                </a:solidFill>
                <a:latin typeface="Comic Sans MS" pitchFamily="66" charset="0"/>
              </a:rPr>
              <a:t>Faces</a:t>
            </a:r>
            <a:endParaRPr lang="fr-FR" sz="3200" u="none" dirty="0">
              <a:solidFill>
                <a:schemeClr val="bg2"/>
              </a:solidFill>
              <a:latin typeface="Comic Sans MS"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0" y="0"/>
            <a:ext cx="9144000" cy="3411538"/>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0" y="3462338"/>
            <a:ext cx="9144000" cy="3395662"/>
          </a:xfrm>
          <a:prstGeom prst="rect">
            <a:avLst/>
          </a:prstGeom>
          <a:noFill/>
          <a:ln w="9525">
            <a:noFill/>
            <a:miter lim="800000"/>
            <a:headEnd/>
            <a:tailEnd/>
          </a:ln>
        </p:spPr>
      </p:pic>
      <p:sp>
        <p:nvSpPr>
          <p:cNvPr id="4" name="ZoneTexte 3"/>
          <p:cNvSpPr txBox="1">
            <a:spLocks noChangeArrowheads="1"/>
          </p:cNvSpPr>
          <p:nvPr/>
        </p:nvSpPr>
        <p:spPr bwMode="auto">
          <a:xfrm>
            <a:off x="5145088" y="53975"/>
            <a:ext cx="3629025" cy="923925"/>
          </a:xfrm>
          <a:prstGeom prst="rect">
            <a:avLst/>
          </a:prstGeom>
          <a:noFill/>
          <a:ln w="9525">
            <a:noFill/>
            <a:miter lim="800000"/>
            <a:headEnd/>
            <a:tailEnd/>
          </a:ln>
        </p:spPr>
        <p:txBody>
          <a:bodyPr wrap="none">
            <a:spAutoFit/>
          </a:bodyPr>
          <a:lstStyle/>
          <a:p>
            <a:r>
              <a:rPr lang="en-US" u="none">
                <a:solidFill>
                  <a:schemeClr val="tx2"/>
                </a:solidFill>
                <a:latin typeface="Comic Sans MS" pitchFamily="66" charset="0"/>
              </a:rPr>
              <a:t>Inpainting a 12MP image with a </a:t>
            </a:r>
          </a:p>
          <a:p>
            <a:r>
              <a:rPr lang="en-US" u="none">
                <a:solidFill>
                  <a:schemeClr val="tx2"/>
                </a:solidFill>
                <a:latin typeface="Comic Sans MS" pitchFamily="66" charset="0"/>
              </a:rPr>
              <a:t>dictionary learned from 7x10</a:t>
            </a:r>
            <a:r>
              <a:rPr lang="en-US" u="none" baseline="30000">
                <a:solidFill>
                  <a:schemeClr val="tx2"/>
                </a:solidFill>
                <a:latin typeface="Comic Sans MS" pitchFamily="66" charset="0"/>
              </a:rPr>
              <a:t>6</a:t>
            </a:r>
          </a:p>
          <a:p>
            <a:r>
              <a:rPr lang="en-US" u="none">
                <a:solidFill>
                  <a:schemeClr val="tx2"/>
                </a:solidFill>
                <a:latin typeface="Comic Sans MS" pitchFamily="66" charset="0"/>
              </a:rPr>
              <a:t>patches (Mairal et al., 2009)</a:t>
            </a:r>
            <a:endParaRPr lang="fr-FR" u="none">
              <a:solidFill>
                <a:schemeClr val="tx2"/>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5" name="Picture 3"/>
          <p:cNvPicPr>
            <a:picLocks noChangeAspect="1" noChangeArrowheads="1"/>
          </p:cNvPicPr>
          <p:nvPr/>
        </p:nvPicPr>
        <p:blipFill>
          <a:blip r:embed="rId3" cstate="print"/>
          <a:srcRect/>
          <a:stretch>
            <a:fillRect/>
          </a:stretch>
        </p:blipFill>
        <p:spPr bwMode="auto">
          <a:xfrm>
            <a:off x="566885" y="1896664"/>
            <a:ext cx="3135051" cy="3105751"/>
          </a:xfrm>
          <a:prstGeom prst="rect">
            <a:avLst/>
          </a:prstGeom>
          <a:noFill/>
          <a:ln w="9525">
            <a:noFill/>
            <a:miter lim="800000"/>
            <a:headEnd/>
            <a:tailEnd/>
          </a:ln>
          <a:effectLst/>
        </p:spPr>
      </p:pic>
      <p:pic>
        <p:nvPicPr>
          <p:cNvPr id="315397" name="Picture 5"/>
          <p:cNvPicPr>
            <a:picLocks noChangeAspect="1" noChangeArrowheads="1"/>
          </p:cNvPicPr>
          <p:nvPr/>
        </p:nvPicPr>
        <p:blipFill>
          <a:blip r:embed="rId4" cstate="print"/>
          <a:srcRect/>
          <a:stretch>
            <a:fillRect/>
          </a:stretch>
        </p:blipFill>
        <p:spPr bwMode="auto">
          <a:xfrm>
            <a:off x="5283930" y="1811598"/>
            <a:ext cx="3262491" cy="3233997"/>
          </a:xfrm>
          <a:prstGeom prst="rect">
            <a:avLst/>
          </a:prstGeom>
          <a:noFill/>
          <a:ln w="9525">
            <a:noFill/>
            <a:miter lim="800000"/>
            <a:headEnd/>
            <a:tailEnd/>
          </a:ln>
          <a:effectLst/>
        </p:spPr>
      </p:pic>
      <p:sp>
        <p:nvSpPr>
          <p:cNvPr id="13" name="ZoneTexte 12"/>
          <p:cNvSpPr txBox="1"/>
          <p:nvPr/>
        </p:nvSpPr>
        <p:spPr>
          <a:xfrm>
            <a:off x="5051964" y="748825"/>
            <a:ext cx="3682600" cy="1077218"/>
          </a:xfrm>
          <a:prstGeom prst="rect">
            <a:avLst/>
          </a:prstGeom>
          <a:noFill/>
        </p:spPr>
        <p:txBody>
          <a:bodyPr wrap="square" rtlCol="0">
            <a:spAutoFit/>
          </a:bodyPr>
          <a:lstStyle/>
          <a:p>
            <a:pPr algn="ctr"/>
            <a:r>
              <a:rPr lang="en-US" sz="3200" u="none" dirty="0" smtClean="0">
                <a:solidFill>
                  <a:schemeClr val="accent2"/>
                </a:solidFill>
                <a:latin typeface="Comic Sans MS" pitchFamily="66" charset="0"/>
              </a:rPr>
              <a:t>Dictionary: </a:t>
            </a:r>
          </a:p>
          <a:p>
            <a:pPr algn="ctr"/>
            <a:r>
              <a:rPr lang="en-US" sz="3200" u="none" dirty="0" smtClean="0">
                <a:latin typeface="Comic Sans MS" pitchFamily="66" charset="0"/>
              </a:rPr>
              <a:t>D=[d</a:t>
            </a:r>
            <a:r>
              <a:rPr lang="en-US" sz="3200" u="none" baseline="-25000" dirty="0" smtClean="0">
                <a:latin typeface="Comic Sans MS"/>
              </a:rPr>
              <a:t>1</a:t>
            </a:r>
            <a:r>
              <a:rPr lang="en-US" sz="3200" u="none" dirty="0" smtClean="0">
                <a:latin typeface="Comic Sans MS" pitchFamily="66" charset="0"/>
              </a:rPr>
              <a:t>,...,</a:t>
            </a:r>
            <a:r>
              <a:rPr lang="en-US" sz="3200" u="none" dirty="0" err="1" smtClean="0">
                <a:latin typeface="Comic Sans MS" pitchFamily="66" charset="0"/>
              </a:rPr>
              <a:t>d</a:t>
            </a:r>
            <a:r>
              <a:rPr lang="en-US" sz="3200" u="none" baseline="-5000" dirty="0" err="1" smtClean="0">
                <a:latin typeface="Comic Sans MS"/>
              </a:rPr>
              <a:t>p</a:t>
            </a:r>
            <a:r>
              <a:rPr lang="en-US" sz="3200" u="none" dirty="0" smtClean="0">
                <a:latin typeface="Comic Sans MS" pitchFamily="66" charset="0"/>
              </a:rPr>
              <a:t>]</a:t>
            </a:r>
            <a:r>
              <a:rPr lang="en-US" sz="3200" u="none" dirty="0" smtClean="0">
                <a:latin typeface="cmsy10"/>
              </a:rPr>
              <a:t>2</a:t>
            </a:r>
            <a:r>
              <a:rPr lang="en-US" sz="3200" u="none" dirty="0" smtClean="0">
                <a:latin typeface="msbm9" pitchFamily="34" charset="0"/>
              </a:rPr>
              <a:t>R</a:t>
            </a:r>
            <a:r>
              <a:rPr lang="en-US" sz="3200" u="none" baseline="30000" dirty="0" smtClean="0">
                <a:latin typeface="Comic Sans MS"/>
              </a:rPr>
              <a:t>m x p</a:t>
            </a:r>
            <a:endParaRPr lang="fr-FR" sz="3200" u="none" baseline="30000" dirty="0">
              <a:latin typeface="Comic Sans MS"/>
            </a:endParaRPr>
          </a:p>
        </p:txBody>
      </p:sp>
      <p:sp>
        <p:nvSpPr>
          <p:cNvPr id="15" name="ZoneTexte 14"/>
          <p:cNvSpPr txBox="1"/>
          <p:nvPr/>
        </p:nvSpPr>
        <p:spPr>
          <a:xfrm>
            <a:off x="0" y="5377025"/>
            <a:ext cx="9143999" cy="584775"/>
          </a:xfrm>
          <a:prstGeom prst="rect">
            <a:avLst/>
          </a:prstGeom>
          <a:noFill/>
        </p:spPr>
        <p:txBody>
          <a:bodyPr wrap="square" rtlCol="0">
            <a:spAutoFit/>
          </a:bodyPr>
          <a:lstStyle/>
          <a:p>
            <a:pPr algn="ctr"/>
            <a:r>
              <a:rPr lang="en-US" sz="3200" u="none" dirty="0" smtClean="0">
                <a:latin typeface="Comic Sans MS" pitchFamily="66" charset="0"/>
              </a:rPr>
              <a:t>x ≈ </a:t>
            </a:r>
            <a:r>
              <a:rPr lang="en-US" sz="3200" u="none" dirty="0" smtClean="0">
                <a:latin typeface="cmmi10"/>
              </a:rPr>
              <a:t>®</a:t>
            </a:r>
            <a:r>
              <a:rPr lang="en-US" sz="3200" u="none" baseline="-25000" dirty="0" smtClean="0">
                <a:latin typeface="Comic Sans MS"/>
              </a:rPr>
              <a:t>1</a:t>
            </a:r>
            <a:r>
              <a:rPr lang="en-US" sz="3200" u="none" dirty="0" smtClean="0">
                <a:latin typeface="Comic Sans MS" pitchFamily="66" charset="0"/>
              </a:rPr>
              <a:t>d</a:t>
            </a:r>
            <a:r>
              <a:rPr lang="en-US" sz="3200" u="none" baseline="-25000" dirty="0" smtClean="0">
                <a:latin typeface="Comic Sans MS" pitchFamily="66" charset="0"/>
              </a:rPr>
              <a:t>1</a:t>
            </a:r>
            <a:r>
              <a:rPr lang="en-US" sz="3200" u="none" dirty="0" smtClean="0">
                <a:latin typeface="Comic Sans MS" pitchFamily="66" charset="0"/>
              </a:rPr>
              <a:t> + </a:t>
            </a:r>
            <a:r>
              <a:rPr lang="en-US" sz="3200" u="none" dirty="0" smtClean="0">
                <a:latin typeface="cmmi10"/>
              </a:rPr>
              <a:t>®</a:t>
            </a:r>
            <a:r>
              <a:rPr lang="en-US" sz="3200" u="none" baseline="-25000" dirty="0" smtClean="0">
                <a:latin typeface="Comic Sans MS"/>
              </a:rPr>
              <a:t>2</a:t>
            </a:r>
            <a:r>
              <a:rPr lang="en-US" sz="3200" u="none" dirty="0" smtClean="0">
                <a:latin typeface="Comic Sans MS" pitchFamily="66" charset="0"/>
              </a:rPr>
              <a:t>d</a:t>
            </a:r>
            <a:r>
              <a:rPr lang="en-US" sz="3200" u="none" baseline="-25000" dirty="0" smtClean="0">
                <a:latin typeface="Comic Sans MS" pitchFamily="66" charset="0"/>
              </a:rPr>
              <a:t>2</a:t>
            </a:r>
            <a:r>
              <a:rPr lang="en-US" sz="3200" u="none" dirty="0" smtClean="0">
                <a:latin typeface="Comic Sans MS" pitchFamily="66" charset="0"/>
              </a:rPr>
              <a:t> + ... +</a:t>
            </a:r>
            <a:r>
              <a:rPr lang="en-US" sz="3200" u="none" dirty="0" smtClean="0">
                <a:latin typeface="cmmi10"/>
              </a:rPr>
              <a:t> ®</a:t>
            </a:r>
            <a:r>
              <a:rPr lang="en-US" sz="3200" u="none" baseline="-25000" dirty="0" err="1" smtClean="0">
                <a:latin typeface="Comic Sans MS"/>
              </a:rPr>
              <a:t>p</a:t>
            </a:r>
            <a:r>
              <a:rPr lang="en-US" sz="3200" u="none" dirty="0" err="1" smtClean="0">
                <a:latin typeface="Comic Sans MS" pitchFamily="66" charset="0"/>
              </a:rPr>
              <a:t>d</a:t>
            </a:r>
            <a:r>
              <a:rPr lang="en-US" sz="3200" u="none" baseline="-25000" dirty="0" err="1" smtClean="0">
                <a:latin typeface="Comic Sans MS" pitchFamily="66" charset="0"/>
              </a:rPr>
              <a:t>p</a:t>
            </a:r>
            <a:r>
              <a:rPr lang="en-US" sz="3200" u="none" baseline="-25000" dirty="0" smtClean="0">
                <a:latin typeface="Comic Sans MS" pitchFamily="66" charset="0"/>
              </a:rPr>
              <a:t> </a:t>
            </a:r>
            <a:r>
              <a:rPr lang="en-US" sz="3200" u="none" dirty="0" smtClean="0">
                <a:latin typeface="Comic Sans MS" pitchFamily="66" charset="0"/>
              </a:rPr>
              <a:t> = D</a:t>
            </a:r>
            <a:r>
              <a:rPr lang="en-US" sz="3200" b="1" u="none" dirty="0" smtClean="0">
                <a:latin typeface="cmmi10"/>
              </a:rPr>
              <a:t>®</a:t>
            </a:r>
            <a:r>
              <a:rPr lang="en-US" sz="3200" u="none" dirty="0" smtClean="0">
                <a:latin typeface="Comic Sans MS" pitchFamily="66" charset="0"/>
              </a:rPr>
              <a:t>,  with  </a:t>
            </a:r>
            <a:r>
              <a:rPr lang="en-US" sz="3200" b="1" u="none" dirty="0" smtClean="0">
                <a:latin typeface="cmmi10"/>
              </a:rPr>
              <a:t>®</a:t>
            </a:r>
            <a:r>
              <a:rPr lang="en-US" sz="3200" u="none" dirty="0" smtClean="0">
                <a:latin typeface="cmsy10"/>
              </a:rPr>
              <a:t>2</a:t>
            </a:r>
            <a:r>
              <a:rPr lang="en-US" sz="3200" u="none" dirty="0" smtClean="0">
                <a:latin typeface="msbm9" pitchFamily="34" charset="0"/>
              </a:rPr>
              <a:t>R</a:t>
            </a:r>
            <a:r>
              <a:rPr lang="en-US" sz="3200" u="none" baseline="30000" dirty="0" smtClean="0">
                <a:latin typeface="Comic Sans MS"/>
              </a:rPr>
              <a:t>p</a:t>
            </a:r>
            <a:r>
              <a:rPr lang="en-US" sz="3200" b="1" u="none" dirty="0" smtClean="0">
                <a:latin typeface="cmmi10"/>
              </a:rPr>
              <a:t> </a:t>
            </a:r>
            <a:endParaRPr lang="en-US" sz="3200" b="1" u="none" dirty="0" smtClean="0">
              <a:latin typeface="Comic Sans MS"/>
            </a:endParaRPr>
          </a:p>
        </p:txBody>
      </p:sp>
      <p:sp>
        <p:nvSpPr>
          <p:cNvPr id="17" name="Rectangle 16"/>
          <p:cNvSpPr/>
          <p:nvPr/>
        </p:nvSpPr>
        <p:spPr bwMode="auto">
          <a:xfrm>
            <a:off x="1555857" y="3134925"/>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grpSp>
        <p:nvGrpSpPr>
          <p:cNvPr id="2" name="Groupe 19"/>
          <p:cNvGrpSpPr/>
          <p:nvPr/>
        </p:nvGrpSpPr>
        <p:grpSpPr>
          <a:xfrm>
            <a:off x="5251450" y="1750700"/>
            <a:ext cx="298480" cy="338554"/>
            <a:chOff x="5251450" y="1631950"/>
            <a:chExt cx="298480" cy="338554"/>
          </a:xfrm>
        </p:grpSpPr>
        <p:sp>
          <p:nvSpPr>
            <p:cNvPr id="18" name="Rectangle 17"/>
            <p:cNvSpPr/>
            <p:nvPr/>
          </p:nvSpPr>
          <p:spPr bwMode="auto">
            <a:xfrm>
              <a:off x="5294982" y="1703303"/>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9" name="ZoneTexte 38"/>
            <p:cNvSpPr txBox="1"/>
            <p:nvPr/>
          </p:nvSpPr>
          <p:spPr>
            <a:xfrm>
              <a:off x="5251450" y="1631950"/>
              <a:ext cx="298480" cy="338554"/>
            </a:xfrm>
            <a:prstGeom prst="rect">
              <a:avLst/>
            </a:prstGeom>
            <a:noFill/>
          </p:spPr>
          <p:txBody>
            <a:bodyPr wrap="none" rtlCol="0">
              <a:spAutoFit/>
            </a:bodyPr>
            <a:lstStyle/>
            <a:p>
              <a:r>
                <a:rPr lang="en-US" sz="1600" u="none" dirty="0" smtClean="0">
                  <a:solidFill>
                    <a:schemeClr val="accent2"/>
                  </a:solidFill>
                </a:rPr>
                <a:t>1</a:t>
              </a:r>
              <a:endParaRPr lang="fr-FR" sz="1600" u="none" dirty="0">
                <a:solidFill>
                  <a:schemeClr val="accent2"/>
                </a:solidFill>
              </a:endParaRPr>
            </a:p>
          </p:txBody>
        </p:sp>
      </p:grpSp>
      <p:grpSp>
        <p:nvGrpSpPr>
          <p:cNvPr id="3" name="Groupe 20"/>
          <p:cNvGrpSpPr/>
          <p:nvPr/>
        </p:nvGrpSpPr>
        <p:grpSpPr>
          <a:xfrm>
            <a:off x="5474764" y="1757050"/>
            <a:ext cx="298480" cy="338554"/>
            <a:chOff x="5480050" y="1638300"/>
            <a:chExt cx="298480" cy="338554"/>
          </a:xfrm>
        </p:grpSpPr>
        <p:sp>
          <p:nvSpPr>
            <p:cNvPr id="14" name="Rectangle 13"/>
            <p:cNvSpPr/>
            <p:nvPr/>
          </p:nvSpPr>
          <p:spPr bwMode="auto">
            <a:xfrm>
              <a:off x="5507674" y="1704303"/>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40" name="ZoneTexte 39"/>
            <p:cNvSpPr txBox="1"/>
            <p:nvPr/>
          </p:nvSpPr>
          <p:spPr>
            <a:xfrm>
              <a:off x="5480050" y="1638300"/>
              <a:ext cx="298480" cy="338554"/>
            </a:xfrm>
            <a:prstGeom prst="rect">
              <a:avLst/>
            </a:prstGeom>
            <a:noFill/>
          </p:spPr>
          <p:txBody>
            <a:bodyPr wrap="none" rtlCol="0">
              <a:spAutoFit/>
            </a:bodyPr>
            <a:lstStyle/>
            <a:p>
              <a:r>
                <a:rPr lang="en-US" sz="1600" u="none" dirty="0" smtClean="0">
                  <a:solidFill>
                    <a:schemeClr val="accent2"/>
                  </a:solidFill>
                </a:rPr>
                <a:t>2</a:t>
              </a:r>
              <a:endParaRPr lang="fr-FR" sz="1600" u="none" dirty="0">
                <a:solidFill>
                  <a:schemeClr val="accent2"/>
                </a:solidFill>
              </a:endParaRPr>
            </a:p>
          </p:txBody>
        </p:sp>
      </p:grpSp>
      <p:sp>
        <p:nvSpPr>
          <p:cNvPr id="41" name="ZoneTexte 40"/>
          <p:cNvSpPr txBox="1"/>
          <p:nvPr/>
        </p:nvSpPr>
        <p:spPr>
          <a:xfrm>
            <a:off x="8286750" y="4741550"/>
            <a:ext cx="298480" cy="338554"/>
          </a:xfrm>
          <a:prstGeom prst="rect">
            <a:avLst/>
          </a:prstGeom>
          <a:noFill/>
        </p:spPr>
        <p:txBody>
          <a:bodyPr wrap="none" rtlCol="0">
            <a:spAutoFit/>
          </a:bodyPr>
          <a:lstStyle/>
          <a:p>
            <a:r>
              <a:rPr lang="en-US" sz="1600" i="1" u="none" dirty="0" smtClean="0">
                <a:solidFill>
                  <a:schemeClr val="accent2"/>
                </a:solidFill>
              </a:rPr>
              <a:t>p</a:t>
            </a:r>
            <a:endParaRPr lang="fr-FR" sz="1600" i="1" u="none" dirty="0">
              <a:solidFill>
                <a:schemeClr val="accent2"/>
              </a:solidFill>
            </a:endParaRPr>
          </a:p>
        </p:txBody>
      </p:sp>
      <p:grpSp>
        <p:nvGrpSpPr>
          <p:cNvPr id="4" name="Groupe 21"/>
          <p:cNvGrpSpPr/>
          <p:nvPr/>
        </p:nvGrpSpPr>
        <p:grpSpPr>
          <a:xfrm>
            <a:off x="5685310" y="1756156"/>
            <a:ext cx="298480" cy="338554"/>
            <a:chOff x="5480050" y="1638300"/>
            <a:chExt cx="298480" cy="338554"/>
          </a:xfrm>
        </p:grpSpPr>
        <p:sp>
          <p:nvSpPr>
            <p:cNvPr id="23" name="Rectangle 22"/>
            <p:cNvSpPr/>
            <p:nvPr/>
          </p:nvSpPr>
          <p:spPr bwMode="auto">
            <a:xfrm>
              <a:off x="5507674" y="1704303"/>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4" name="ZoneTexte 23"/>
            <p:cNvSpPr txBox="1"/>
            <p:nvPr/>
          </p:nvSpPr>
          <p:spPr>
            <a:xfrm>
              <a:off x="5480050" y="1638300"/>
              <a:ext cx="298480" cy="338554"/>
            </a:xfrm>
            <a:prstGeom prst="rect">
              <a:avLst/>
            </a:prstGeom>
            <a:noFill/>
          </p:spPr>
          <p:txBody>
            <a:bodyPr wrap="none" rtlCol="0">
              <a:spAutoFit/>
            </a:bodyPr>
            <a:lstStyle/>
            <a:p>
              <a:r>
                <a:rPr lang="en-US" sz="1600" u="none" dirty="0" smtClean="0">
                  <a:solidFill>
                    <a:schemeClr val="accent2"/>
                  </a:solidFill>
                </a:rPr>
                <a:t>3</a:t>
              </a:r>
              <a:endParaRPr lang="fr-FR" sz="1600" u="none" dirty="0">
                <a:solidFill>
                  <a:schemeClr val="accent2"/>
                </a:solidFill>
              </a:endParaRPr>
            </a:p>
          </p:txBody>
        </p:sp>
      </p:grpSp>
      <p:sp>
        <p:nvSpPr>
          <p:cNvPr id="26" name="Rectangle 25"/>
          <p:cNvSpPr/>
          <p:nvPr/>
        </p:nvSpPr>
        <p:spPr bwMode="auto">
          <a:xfrm>
            <a:off x="5923480" y="1821265"/>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8" name="Rectangle 27"/>
          <p:cNvSpPr/>
          <p:nvPr/>
        </p:nvSpPr>
        <p:spPr bwMode="auto">
          <a:xfrm>
            <a:off x="5910780" y="4837515"/>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9" name="ZoneTexte 28"/>
          <p:cNvSpPr txBox="1"/>
          <p:nvPr/>
        </p:nvSpPr>
        <p:spPr>
          <a:xfrm>
            <a:off x="5884800" y="1531918"/>
            <a:ext cx="461986" cy="584775"/>
          </a:xfrm>
          <a:prstGeom prst="rect">
            <a:avLst/>
          </a:prstGeom>
          <a:noFill/>
        </p:spPr>
        <p:txBody>
          <a:bodyPr wrap="none" rtlCol="0">
            <a:spAutoFit/>
          </a:bodyPr>
          <a:lstStyle/>
          <a:p>
            <a:r>
              <a:rPr lang="en-US" sz="3200" u="none" dirty="0" smtClean="0">
                <a:solidFill>
                  <a:schemeClr val="accent2"/>
                </a:solidFill>
                <a:latin typeface="Comic Sans MS" pitchFamily="66" charset="0"/>
              </a:rPr>
              <a:t>…</a:t>
            </a:r>
            <a:endParaRPr lang="fr-FR" sz="3200" u="none" dirty="0">
              <a:solidFill>
                <a:schemeClr val="accent2"/>
              </a:solidFill>
              <a:latin typeface="Comic Sans MS" pitchFamily="66" charset="0"/>
            </a:endParaRPr>
          </a:p>
        </p:txBody>
      </p:sp>
      <p:sp>
        <p:nvSpPr>
          <p:cNvPr id="30" name="ZoneTexte 29"/>
          <p:cNvSpPr txBox="1"/>
          <p:nvPr/>
        </p:nvSpPr>
        <p:spPr>
          <a:xfrm>
            <a:off x="7903599" y="4521530"/>
            <a:ext cx="461986" cy="584775"/>
          </a:xfrm>
          <a:prstGeom prst="rect">
            <a:avLst/>
          </a:prstGeom>
          <a:noFill/>
        </p:spPr>
        <p:txBody>
          <a:bodyPr wrap="none" rtlCol="0">
            <a:spAutoFit/>
          </a:bodyPr>
          <a:lstStyle/>
          <a:p>
            <a:r>
              <a:rPr lang="en-US" sz="3200" u="none" dirty="0" smtClean="0">
                <a:solidFill>
                  <a:schemeClr val="accent2"/>
                </a:solidFill>
                <a:latin typeface="Comic Sans MS" pitchFamily="66" charset="0"/>
              </a:rPr>
              <a:t>…</a:t>
            </a:r>
            <a:endParaRPr lang="fr-FR" sz="3200" u="none" dirty="0">
              <a:solidFill>
                <a:schemeClr val="accent2"/>
              </a:solidFill>
              <a:latin typeface="Comic Sans MS" pitchFamily="66" charset="0"/>
            </a:endParaRPr>
          </a:p>
        </p:txBody>
      </p:sp>
      <p:sp>
        <p:nvSpPr>
          <p:cNvPr id="32" name="ZoneTexte 31"/>
          <p:cNvSpPr txBox="1"/>
          <p:nvPr/>
        </p:nvSpPr>
        <p:spPr>
          <a:xfrm>
            <a:off x="668728" y="1251508"/>
            <a:ext cx="2906993" cy="584775"/>
          </a:xfrm>
          <a:prstGeom prst="rect">
            <a:avLst/>
          </a:prstGeom>
          <a:noFill/>
        </p:spPr>
        <p:txBody>
          <a:bodyPr wrap="square" rtlCol="0">
            <a:spAutoFit/>
          </a:bodyPr>
          <a:lstStyle/>
          <a:p>
            <a:pPr algn="ctr"/>
            <a:r>
              <a:rPr lang="en-US" sz="3200" u="none" dirty="0" smtClean="0">
                <a:solidFill>
                  <a:schemeClr val="accent2"/>
                </a:solidFill>
                <a:latin typeface="Comic Sans MS" pitchFamily="66" charset="0"/>
              </a:rPr>
              <a:t>Signal: </a:t>
            </a:r>
            <a:r>
              <a:rPr lang="en-US" sz="3200" u="none" dirty="0" smtClean="0">
                <a:latin typeface="Comic Sans MS" pitchFamily="66" charset="0"/>
              </a:rPr>
              <a:t>x</a:t>
            </a:r>
            <a:r>
              <a:rPr lang="en-US" sz="3200" u="none" dirty="0" smtClean="0">
                <a:latin typeface="cmsy10"/>
              </a:rPr>
              <a:t>2</a:t>
            </a:r>
            <a:r>
              <a:rPr lang="en-US" sz="3200" u="none" dirty="0" smtClean="0">
                <a:latin typeface="Comic Sans MS" pitchFamily="66" charset="0"/>
              </a:rPr>
              <a:t> </a:t>
            </a:r>
            <a:r>
              <a:rPr lang="en-US" sz="3200" u="none" dirty="0" err="1" smtClean="0">
                <a:latin typeface="msbm9" pitchFamily="34" charset="0"/>
              </a:rPr>
              <a:t>R</a:t>
            </a:r>
            <a:r>
              <a:rPr lang="en-US" sz="3200" u="none" baseline="30000" dirty="0" err="1" smtClean="0">
                <a:latin typeface="Comic Sans MS"/>
              </a:rPr>
              <a:t>m</a:t>
            </a:r>
            <a:endParaRPr lang="fr-FR" sz="3200" u="none" baseline="30000" dirty="0">
              <a:latin typeface="Comic Sans MS"/>
            </a:endParaRPr>
          </a:p>
        </p:txBody>
      </p:sp>
      <p:sp>
        <p:nvSpPr>
          <p:cNvPr id="27" name="ZoneTexte 26"/>
          <p:cNvSpPr txBox="1"/>
          <p:nvPr/>
        </p:nvSpPr>
        <p:spPr>
          <a:xfrm>
            <a:off x="1" y="97633"/>
            <a:ext cx="9144000" cy="646331"/>
          </a:xfrm>
          <a:prstGeom prst="rect">
            <a:avLst/>
          </a:prstGeom>
          <a:noFill/>
        </p:spPr>
        <p:txBody>
          <a:bodyPr wrap="square" rtlCol="0">
            <a:spAutoFit/>
          </a:bodyPr>
          <a:lstStyle/>
          <a:p>
            <a:pPr algn="ctr"/>
            <a:r>
              <a:rPr lang="en-US" sz="3600" u="none" dirty="0" smtClean="0">
                <a:solidFill>
                  <a:schemeClr val="tx2"/>
                </a:solidFill>
                <a:latin typeface="Comic Sans MS" pitchFamily="66" charset="0"/>
              </a:rPr>
              <a:t>Linear signal models</a:t>
            </a:r>
            <a:endParaRPr lang="fr-FR" sz="3600" u="none" baseline="30000" dirty="0">
              <a:solidFill>
                <a:schemeClr val="tx2"/>
              </a:solidFill>
              <a:latin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1" nodeType="afterEffect">
                                  <p:stCondLst>
                                    <p:cond delay="50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1500"/>
                            </p:stCondLst>
                            <p:childTnLst>
                              <p:par>
                                <p:cTn id="17" presetID="63" presetClass="path" presetSubtype="0" accel="50000" decel="50000" fill="hold" grpId="0" nodeType="afterEffect">
                                  <p:stCondLst>
                                    <p:cond delay="500"/>
                                  </p:stCondLst>
                                  <p:childTnLst>
                                    <p:animMotion origin="layout" path="M 0.02361 -0.00139 L 0.2632 -0.00046 " pathEditMode="relative" rAng="0" ptsTypes="AA">
                                      <p:cBhvr>
                                        <p:cTn id="18" dur="2000" fill="hold"/>
                                        <p:tgtEl>
                                          <p:spTgt spid="26"/>
                                        </p:tgtEl>
                                        <p:attrNameLst>
                                          <p:attrName>ppt_x</p:attrName>
                                          <p:attrName>ppt_y</p:attrName>
                                        </p:attrNameLst>
                                      </p:cBhvr>
                                      <p:rCtr x="120" y="0"/>
                                    </p:animMotion>
                                  </p:childTnLst>
                                </p:cTn>
                              </p:par>
                            </p:childTnLst>
                          </p:cTn>
                        </p:par>
                        <p:par>
                          <p:cTn id="19" fill="hold">
                            <p:stCondLst>
                              <p:cond delay="4000"/>
                            </p:stCondLst>
                            <p:childTnLst>
                              <p:par>
                                <p:cTn id="20" presetID="1" presetClass="entr" presetSubtype="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grpId="1" nodeType="after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4000"/>
                            </p:stCondLst>
                            <p:childTnLst>
                              <p:par>
                                <p:cTn id="26" presetID="1" presetClass="exit" presetSubtype="0" fill="hold" grpId="2" nodeType="afterEffect">
                                  <p:stCondLst>
                                    <p:cond delay="500"/>
                                  </p:stCondLst>
                                  <p:childTnLst>
                                    <p:set>
                                      <p:cBhvr>
                                        <p:cTn id="27" dur="1" fill="hold">
                                          <p:stCondLst>
                                            <p:cond delay="0"/>
                                          </p:stCondLst>
                                        </p:cTn>
                                        <p:tgtEl>
                                          <p:spTgt spid="26"/>
                                        </p:tgtEl>
                                        <p:attrNameLst>
                                          <p:attrName>style.visibility</p:attrName>
                                        </p:attrNameLst>
                                      </p:cBhvr>
                                      <p:to>
                                        <p:strVal val="hidden"/>
                                      </p:to>
                                    </p:set>
                                  </p:childTnLst>
                                </p:cTn>
                              </p:par>
                            </p:childTnLst>
                          </p:cTn>
                        </p:par>
                        <p:par>
                          <p:cTn id="28" fill="hold">
                            <p:stCondLst>
                              <p:cond delay="4500"/>
                            </p:stCondLst>
                            <p:childTnLst>
                              <p:par>
                                <p:cTn id="29" presetID="63" presetClass="path" presetSubtype="0" accel="50000" decel="50000" fill="hold" grpId="0" nodeType="afterEffect">
                                  <p:stCondLst>
                                    <p:cond delay="0"/>
                                  </p:stCondLst>
                                  <p:childTnLst>
                                    <p:animMotion origin="layout" path="M 0.02361 -0.00139 L 0.2632 -0.00046 " pathEditMode="relative" rAng="0" ptsTypes="AA">
                                      <p:cBhvr>
                                        <p:cTn id="30" dur="2000" fill="hold"/>
                                        <p:tgtEl>
                                          <p:spTgt spid="28"/>
                                        </p:tgtEl>
                                        <p:attrNameLst>
                                          <p:attrName>ppt_x</p:attrName>
                                          <p:attrName>ppt_y</p:attrName>
                                        </p:attrNameLst>
                                      </p:cBhvr>
                                      <p:rCtr x="120" y="0"/>
                                    </p:animMotion>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6" grpId="0" animBg="1"/>
      <p:bldP spid="26" grpId="1" animBg="1"/>
      <p:bldP spid="26" grpId="2" animBg="1"/>
      <p:bldP spid="28" grpId="0" animBg="1"/>
      <p:bldP spid="28" grpId="1" animBg="1"/>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8057" y="5038331"/>
            <a:ext cx="8425705" cy="1692771"/>
          </a:xfrm>
          <a:prstGeom prst="rect">
            <a:avLst/>
          </a:prstGeom>
          <a:noFill/>
        </p:spPr>
        <p:txBody>
          <a:bodyPr wrap="none" rtlCol="0">
            <a:spAutoFit/>
          </a:bodyPr>
          <a:lstStyle/>
          <a:p>
            <a:r>
              <a:rPr lang="en-US" sz="2400" u="none" dirty="0" smtClean="0">
                <a:latin typeface="Comic Sans MS" pitchFamily="66" charset="0"/>
              </a:rPr>
              <a:t>Dictionary learning for </a:t>
            </a:r>
            <a:r>
              <a:rPr lang="en-US" sz="2400" u="none" dirty="0" err="1" smtClean="0">
                <a:latin typeface="Comic Sans MS" pitchFamily="66" charset="0"/>
              </a:rPr>
              <a:t>denoising</a:t>
            </a:r>
            <a:r>
              <a:rPr lang="en-US" sz="2400" u="none" dirty="0" smtClean="0">
                <a:latin typeface="Comic Sans MS" pitchFamily="66" charset="0"/>
              </a:rPr>
              <a:t> (</a:t>
            </a:r>
            <a:r>
              <a:rPr lang="en-US" sz="2400" u="none" dirty="0" err="1" smtClean="0">
                <a:latin typeface="Comic Sans MS" pitchFamily="66" charset="0"/>
              </a:rPr>
              <a:t>Elad</a:t>
            </a:r>
            <a:r>
              <a:rPr lang="en-US" sz="2400" u="none" dirty="0" smtClean="0">
                <a:latin typeface="Comic Sans MS" pitchFamily="66" charset="0"/>
              </a:rPr>
              <a:t> &amp; Aharon’06;</a:t>
            </a:r>
          </a:p>
          <a:p>
            <a:r>
              <a:rPr lang="en-US" sz="2400" u="none" dirty="0" err="1" smtClean="0">
                <a:latin typeface="Comic Sans MS" pitchFamily="66" charset="0"/>
              </a:rPr>
              <a:t>Mairal</a:t>
            </a:r>
            <a:r>
              <a:rPr lang="en-US" sz="2400" u="none" dirty="0" smtClean="0">
                <a:latin typeface="Comic Sans MS" pitchFamily="66" charset="0"/>
              </a:rPr>
              <a:t>, </a:t>
            </a:r>
            <a:r>
              <a:rPr lang="en-US" sz="2400" u="none" dirty="0" err="1" smtClean="0">
                <a:latin typeface="Comic Sans MS" pitchFamily="66" charset="0"/>
              </a:rPr>
              <a:t>Elad</a:t>
            </a:r>
            <a:r>
              <a:rPr lang="en-US" sz="2400" u="none" dirty="0" smtClean="0">
                <a:latin typeface="Comic Sans MS" pitchFamily="66" charset="0"/>
              </a:rPr>
              <a:t> &amp; Sapiro’08)</a:t>
            </a:r>
          </a:p>
          <a:p>
            <a:r>
              <a:rPr lang="en-US" sz="2800" u="none" dirty="0" smtClean="0">
                <a:latin typeface="Times New Roman"/>
              </a:rPr>
              <a:t>     min </a:t>
            </a:r>
            <a:r>
              <a:rPr lang="en-US" sz="2800" u="none" baseline="-25000" dirty="0" smtClean="0">
                <a:latin typeface="Comic Sans MS"/>
              </a:rPr>
              <a:t>D</a:t>
            </a:r>
            <a:r>
              <a:rPr lang="az-Cyrl-AZ" sz="2800" u="none" baseline="-25000" dirty="0" smtClean="0">
                <a:latin typeface="Comic Sans MS"/>
              </a:rPr>
              <a:t>є</a:t>
            </a:r>
            <a:r>
              <a:rPr lang="en-US" sz="2800" u="none" baseline="-25000" dirty="0" smtClean="0">
                <a:latin typeface="Comic Sans MS"/>
              </a:rPr>
              <a:t>C,</a:t>
            </a:r>
            <a:r>
              <a:rPr lang="en-US" sz="2800" b="1" u="none" baseline="-25000" dirty="0" smtClean="0">
                <a:latin typeface="cmmi10"/>
              </a:rPr>
              <a:t>®</a:t>
            </a:r>
            <a:r>
              <a:rPr lang="en-US" sz="2800" u="none" baseline="-50000" dirty="0" smtClean="0">
                <a:latin typeface="cmmi10"/>
              </a:rPr>
              <a:t>1</a:t>
            </a:r>
            <a:r>
              <a:rPr lang="en-US" sz="2800" u="none" baseline="-25000" dirty="0" smtClean="0">
                <a:latin typeface="Comic Sans MS"/>
              </a:rPr>
              <a:t>,..., </a:t>
            </a:r>
            <a:r>
              <a:rPr lang="en-US" sz="2800" b="1" u="none" baseline="-25000" dirty="0" smtClean="0">
                <a:latin typeface="cmmi10"/>
              </a:rPr>
              <a:t>®</a:t>
            </a:r>
            <a:r>
              <a:rPr lang="en-US" sz="2800" u="none" baseline="-50000" dirty="0" smtClean="0">
                <a:latin typeface="cmmi10"/>
              </a:rPr>
              <a:t>n</a:t>
            </a:r>
            <a:r>
              <a:rPr lang="en-US" sz="2800" u="none" dirty="0" smtClean="0">
                <a:latin typeface="Symbol"/>
                <a:sym typeface="Symbol"/>
              </a:rPr>
              <a:t></a:t>
            </a:r>
            <a:r>
              <a:rPr lang="en-US" sz="2800" u="none" baseline="-25000" dirty="0" smtClean="0">
                <a:latin typeface="Comic Sans MS"/>
              </a:rPr>
              <a:t>1≤i≤n  </a:t>
            </a:r>
            <a:r>
              <a:rPr lang="en-US" sz="2800" u="none" dirty="0" smtClean="0">
                <a:latin typeface="Comic Sans MS" pitchFamily="66" charset="0"/>
              </a:rPr>
              <a:t>[ 1/2 | x</a:t>
            </a:r>
            <a:r>
              <a:rPr lang="en-US" sz="2800" u="none" baseline="-25000" dirty="0" smtClean="0">
                <a:latin typeface="Comic Sans MS"/>
              </a:rPr>
              <a:t>i</a:t>
            </a:r>
            <a:r>
              <a:rPr lang="en-US" sz="2800" u="none" dirty="0" smtClean="0">
                <a:latin typeface="Comic Sans MS" pitchFamily="66" charset="0"/>
              </a:rPr>
              <a:t> – </a:t>
            </a:r>
            <a:r>
              <a:rPr lang="en-US" sz="2800" u="none" dirty="0" err="1" smtClean="0">
                <a:latin typeface="Comic Sans MS" pitchFamily="66" charset="0"/>
              </a:rPr>
              <a:t>D</a:t>
            </a:r>
            <a:r>
              <a:rPr lang="en-US" sz="2800" b="1" u="none" dirty="0" err="1" smtClean="0">
                <a:latin typeface="cmmi10"/>
              </a:rPr>
              <a:t>®</a:t>
            </a:r>
            <a:r>
              <a:rPr lang="en-US" sz="2800" u="none" baseline="-25000" dirty="0" err="1" smtClean="0">
                <a:latin typeface="cmmi10"/>
              </a:rPr>
              <a:t>i</a:t>
            </a:r>
            <a:r>
              <a:rPr lang="en-US" sz="2800" u="none" dirty="0" smtClean="0">
                <a:latin typeface="Comic Sans MS" pitchFamily="66" charset="0"/>
              </a:rPr>
              <a:t> |</a:t>
            </a:r>
            <a:r>
              <a:rPr lang="en-US" sz="2800" u="none" baseline="-25000" dirty="0" smtClean="0">
                <a:latin typeface="Comic Sans MS" pitchFamily="66" charset="0"/>
              </a:rPr>
              <a:t>2</a:t>
            </a:r>
            <a:r>
              <a:rPr lang="en-US" sz="2800" u="none" baseline="30000" dirty="0" smtClean="0">
                <a:latin typeface="Comic Sans MS"/>
              </a:rPr>
              <a:t>2</a:t>
            </a:r>
            <a:r>
              <a:rPr lang="en-US" sz="2800" u="none" dirty="0" smtClean="0">
                <a:latin typeface="Comic Sans MS" pitchFamily="66" charset="0"/>
              </a:rPr>
              <a:t> + </a:t>
            </a:r>
            <a:r>
              <a:rPr lang="en-US" sz="2800" u="none" dirty="0" smtClean="0">
                <a:latin typeface="cmmi10"/>
              </a:rPr>
              <a:t>¸</a:t>
            </a:r>
            <a:r>
              <a:rPr lang="en-US" sz="2800" u="none" dirty="0" smtClean="0">
                <a:latin typeface="Comic Sans MS" pitchFamily="66" charset="0"/>
              </a:rPr>
              <a:t> |</a:t>
            </a:r>
            <a:r>
              <a:rPr lang="en-US" sz="2800" b="1" u="none" dirty="0" smtClean="0">
                <a:latin typeface="cmmi10"/>
              </a:rPr>
              <a:t>®</a:t>
            </a:r>
            <a:r>
              <a:rPr lang="en-US" sz="2800" u="none" baseline="-25000" dirty="0" smtClean="0">
                <a:latin typeface="cmmi10"/>
              </a:rPr>
              <a:t>i</a:t>
            </a:r>
            <a:r>
              <a:rPr lang="en-US" sz="2800" u="none" dirty="0" smtClean="0">
                <a:latin typeface="Comic Sans MS" pitchFamily="66" charset="0"/>
              </a:rPr>
              <a:t>|</a:t>
            </a:r>
            <a:r>
              <a:rPr lang="en-US" sz="2800" u="none" baseline="-25000" dirty="0" smtClean="0">
                <a:latin typeface="Comic Sans MS"/>
              </a:rPr>
              <a:t>1</a:t>
            </a:r>
            <a:r>
              <a:rPr lang="en-US" sz="2800" u="none" dirty="0" smtClean="0">
                <a:latin typeface="Comic Sans MS"/>
              </a:rPr>
              <a:t> ]</a:t>
            </a:r>
            <a:endParaRPr lang="en-US" sz="2800" u="none" dirty="0" smtClean="0">
              <a:latin typeface="Comic Sans MS" pitchFamily="66" charset="0"/>
            </a:endParaRPr>
          </a:p>
          <a:p>
            <a:r>
              <a:rPr lang="en-US" sz="2800" u="none" dirty="0" smtClean="0">
                <a:latin typeface="Comic Sans MS" pitchFamily="66" charset="0"/>
              </a:rPr>
              <a:t>    x = 1/n </a:t>
            </a:r>
            <a:r>
              <a:rPr lang="en-US" sz="2800" u="none" dirty="0" smtClean="0">
                <a:latin typeface="Symbol"/>
                <a:sym typeface="Symbol"/>
              </a:rPr>
              <a:t></a:t>
            </a:r>
            <a:r>
              <a:rPr lang="en-US" sz="2800" u="none" baseline="-25000" dirty="0" smtClean="0">
                <a:latin typeface="Comic Sans MS"/>
              </a:rPr>
              <a:t>1≤i≤n  </a:t>
            </a:r>
            <a:r>
              <a:rPr lang="en-US" sz="2800" u="none" dirty="0" err="1" smtClean="0">
                <a:latin typeface="Comic Sans MS" pitchFamily="66" charset="0"/>
              </a:rPr>
              <a:t>R</a:t>
            </a:r>
            <a:r>
              <a:rPr lang="en-US" sz="2800" u="none" baseline="-25000" dirty="0" err="1" smtClean="0">
                <a:latin typeface="Comic Sans MS"/>
              </a:rPr>
              <a:t>i</a:t>
            </a:r>
            <a:r>
              <a:rPr lang="en-US" sz="2800" u="none" dirty="0" err="1" smtClean="0">
                <a:latin typeface="Comic Sans MS" pitchFamily="66" charset="0"/>
              </a:rPr>
              <a:t>D</a:t>
            </a:r>
            <a:r>
              <a:rPr lang="en-US" sz="2800" b="1" u="none" dirty="0" err="1" smtClean="0">
                <a:latin typeface="cmmi10"/>
              </a:rPr>
              <a:t>®</a:t>
            </a:r>
            <a:r>
              <a:rPr lang="en-US" sz="2800" u="none" baseline="-25000" dirty="0" err="1" smtClean="0">
                <a:latin typeface="cmmi10"/>
              </a:rPr>
              <a:t>i</a:t>
            </a:r>
            <a:endParaRPr lang="en-US" sz="2800" u="none" dirty="0" smtClean="0">
              <a:latin typeface="Times New Roman"/>
            </a:endParaRPr>
          </a:p>
        </p:txBody>
      </p:sp>
      <p:grpSp>
        <p:nvGrpSpPr>
          <p:cNvPr id="24" name="Groupe 23"/>
          <p:cNvGrpSpPr/>
          <p:nvPr/>
        </p:nvGrpSpPr>
        <p:grpSpPr>
          <a:xfrm>
            <a:off x="4926913" y="1009931"/>
            <a:ext cx="3534770" cy="2920621"/>
            <a:chOff x="2251881" y="2169994"/>
            <a:chExt cx="3534770" cy="2920621"/>
          </a:xfrm>
        </p:grpSpPr>
        <p:sp>
          <p:nvSpPr>
            <p:cNvPr id="25" name="Rectangle 24"/>
            <p:cNvSpPr/>
            <p:nvPr/>
          </p:nvSpPr>
          <p:spPr bwMode="auto">
            <a:xfrm>
              <a:off x="2251881" y="2169994"/>
              <a:ext cx="3534770" cy="292062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6" name="Rectangle 25"/>
            <p:cNvSpPr/>
            <p:nvPr/>
          </p:nvSpPr>
          <p:spPr bwMode="auto">
            <a:xfrm>
              <a:off x="2784143" y="4367284"/>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7" name="Rectangle 26"/>
            <p:cNvSpPr/>
            <p:nvPr/>
          </p:nvSpPr>
          <p:spPr bwMode="auto">
            <a:xfrm>
              <a:off x="3850944" y="3509750"/>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8" name="Rectangle 27"/>
            <p:cNvSpPr/>
            <p:nvPr/>
          </p:nvSpPr>
          <p:spPr bwMode="auto">
            <a:xfrm>
              <a:off x="4576551" y="2392909"/>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9" name="Rectangle 28"/>
            <p:cNvSpPr/>
            <p:nvPr/>
          </p:nvSpPr>
          <p:spPr bwMode="auto">
            <a:xfrm>
              <a:off x="2477072" y="2490718"/>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0" name="Rectangle 29"/>
            <p:cNvSpPr/>
            <p:nvPr/>
          </p:nvSpPr>
          <p:spPr bwMode="auto">
            <a:xfrm>
              <a:off x="5195272" y="4471942"/>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grpSp>
      <p:sp>
        <p:nvSpPr>
          <p:cNvPr id="31" name="Forme libre 30"/>
          <p:cNvSpPr/>
          <p:nvPr/>
        </p:nvSpPr>
        <p:spPr bwMode="auto">
          <a:xfrm>
            <a:off x="6960430" y="1678671"/>
            <a:ext cx="477671" cy="586853"/>
          </a:xfrm>
          <a:custGeom>
            <a:avLst/>
            <a:gdLst>
              <a:gd name="connsiteX0" fmla="*/ 0 w 477671"/>
              <a:gd name="connsiteY0" fmla="*/ 586853 h 586853"/>
              <a:gd name="connsiteX1" fmla="*/ 341194 w 477671"/>
              <a:gd name="connsiteY1" fmla="*/ 313898 h 586853"/>
              <a:gd name="connsiteX2" fmla="*/ 477671 w 477671"/>
              <a:gd name="connsiteY2" fmla="*/ 0 h 586853"/>
              <a:gd name="connsiteX3" fmla="*/ 477671 w 477671"/>
              <a:gd name="connsiteY3" fmla="*/ 0 h 586853"/>
            </a:gdLst>
            <a:ahLst/>
            <a:cxnLst>
              <a:cxn ang="0">
                <a:pos x="connsiteX0" y="connsiteY0"/>
              </a:cxn>
              <a:cxn ang="0">
                <a:pos x="connsiteX1" y="connsiteY1"/>
              </a:cxn>
              <a:cxn ang="0">
                <a:pos x="connsiteX2" y="connsiteY2"/>
              </a:cxn>
              <a:cxn ang="0">
                <a:pos x="connsiteX3" y="connsiteY3"/>
              </a:cxn>
            </a:cxnLst>
            <a:rect l="l" t="t" r="r" b="b"/>
            <a:pathLst>
              <a:path w="477671" h="586853">
                <a:moveTo>
                  <a:pt x="0" y="586853"/>
                </a:moveTo>
                <a:cubicBezTo>
                  <a:pt x="130791" y="499280"/>
                  <a:pt x="261582" y="411707"/>
                  <a:pt x="341194" y="313898"/>
                </a:cubicBezTo>
                <a:cubicBezTo>
                  <a:pt x="420806" y="216089"/>
                  <a:pt x="477671" y="0"/>
                  <a:pt x="477671" y="0"/>
                </a:cubicBezTo>
                <a:lnTo>
                  <a:pt x="477671" y="0"/>
                </a:lnTo>
              </a:path>
            </a:pathLst>
          </a:custGeom>
          <a:noFill/>
          <a:ln w="57150" cap="flat" cmpd="sng" algn="ctr">
            <a:solidFill>
              <a:srgbClr val="C0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2" name="Forme libre 31"/>
          <p:cNvSpPr/>
          <p:nvPr/>
        </p:nvSpPr>
        <p:spPr bwMode="auto">
          <a:xfrm>
            <a:off x="5472824" y="1856091"/>
            <a:ext cx="859809" cy="586854"/>
          </a:xfrm>
          <a:custGeom>
            <a:avLst/>
            <a:gdLst>
              <a:gd name="connsiteX0" fmla="*/ 0 w 859809"/>
              <a:gd name="connsiteY0" fmla="*/ 0 h 586854"/>
              <a:gd name="connsiteX1" fmla="*/ 300251 w 859809"/>
              <a:gd name="connsiteY1" fmla="*/ 409433 h 586854"/>
              <a:gd name="connsiteX2" fmla="*/ 859809 w 859809"/>
              <a:gd name="connsiteY2" fmla="*/ 586854 h 586854"/>
            </a:gdLst>
            <a:ahLst/>
            <a:cxnLst>
              <a:cxn ang="0">
                <a:pos x="connsiteX0" y="connsiteY0"/>
              </a:cxn>
              <a:cxn ang="0">
                <a:pos x="connsiteX1" y="connsiteY1"/>
              </a:cxn>
              <a:cxn ang="0">
                <a:pos x="connsiteX2" y="connsiteY2"/>
              </a:cxn>
            </a:cxnLst>
            <a:rect l="l" t="t" r="r" b="b"/>
            <a:pathLst>
              <a:path w="859809" h="586854">
                <a:moveTo>
                  <a:pt x="0" y="0"/>
                </a:moveTo>
                <a:cubicBezTo>
                  <a:pt x="78475" y="155812"/>
                  <a:pt x="156950" y="311624"/>
                  <a:pt x="300251" y="409433"/>
                </a:cubicBezTo>
                <a:cubicBezTo>
                  <a:pt x="443552" y="507242"/>
                  <a:pt x="651680" y="547048"/>
                  <a:pt x="859809" y="586854"/>
                </a:cubicBezTo>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3" name="Forme libre 32"/>
          <p:cNvSpPr/>
          <p:nvPr/>
        </p:nvSpPr>
        <p:spPr bwMode="auto">
          <a:xfrm>
            <a:off x="7028669" y="2606718"/>
            <a:ext cx="696035" cy="668741"/>
          </a:xfrm>
          <a:custGeom>
            <a:avLst/>
            <a:gdLst>
              <a:gd name="connsiteX0" fmla="*/ 696035 w 696035"/>
              <a:gd name="connsiteY0" fmla="*/ 668741 h 668741"/>
              <a:gd name="connsiteX1" fmla="*/ 354841 w 696035"/>
              <a:gd name="connsiteY1" fmla="*/ 245660 h 668741"/>
              <a:gd name="connsiteX2" fmla="*/ 0 w 696035"/>
              <a:gd name="connsiteY2" fmla="*/ 0 h 668741"/>
            </a:gdLst>
            <a:ahLst/>
            <a:cxnLst>
              <a:cxn ang="0">
                <a:pos x="connsiteX0" y="connsiteY0"/>
              </a:cxn>
              <a:cxn ang="0">
                <a:pos x="connsiteX1" y="connsiteY1"/>
              </a:cxn>
              <a:cxn ang="0">
                <a:pos x="connsiteX2" y="connsiteY2"/>
              </a:cxn>
            </a:cxnLst>
            <a:rect l="l" t="t" r="r" b="b"/>
            <a:pathLst>
              <a:path w="696035" h="668741">
                <a:moveTo>
                  <a:pt x="696035" y="668741"/>
                </a:moveTo>
                <a:cubicBezTo>
                  <a:pt x="583441" y="512929"/>
                  <a:pt x="470847" y="357117"/>
                  <a:pt x="354841" y="245660"/>
                </a:cubicBezTo>
                <a:cubicBezTo>
                  <a:pt x="238835" y="134203"/>
                  <a:pt x="119417" y="67101"/>
                  <a:pt x="0" y="0"/>
                </a:cubicBezTo>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4" name="Forme libre 33"/>
          <p:cNvSpPr/>
          <p:nvPr/>
        </p:nvSpPr>
        <p:spPr bwMode="auto">
          <a:xfrm>
            <a:off x="6005087" y="2852378"/>
            <a:ext cx="696035" cy="518615"/>
          </a:xfrm>
          <a:custGeom>
            <a:avLst/>
            <a:gdLst>
              <a:gd name="connsiteX0" fmla="*/ 0 w 696035"/>
              <a:gd name="connsiteY0" fmla="*/ 518615 h 518615"/>
              <a:gd name="connsiteX1" fmla="*/ 545910 w 696035"/>
              <a:gd name="connsiteY1" fmla="*/ 313899 h 518615"/>
              <a:gd name="connsiteX2" fmla="*/ 696035 w 696035"/>
              <a:gd name="connsiteY2" fmla="*/ 0 h 518615"/>
            </a:gdLst>
            <a:ahLst/>
            <a:cxnLst>
              <a:cxn ang="0">
                <a:pos x="connsiteX0" y="connsiteY0"/>
              </a:cxn>
              <a:cxn ang="0">
                <a:pos x="connsiteX1" y="connsiteY1"/>
              </a:cxn>
              <a:cxn ang="0">
                <a:pos x="connsiteX2" y="connsiteY2"/>
              </a:cxn>
            </a:cxnLst>
            <a:rect l="l" t="t" r="r" b="b"/>
            <a:pathLst>
              <a:path w="696035" h="518615">
                <a:moveTo>
                  <a:pt x="0" y="518615"/>
                </a:moveTo>
                <a:cubicBezTo>
                  <a:pt x="214952" y="459475"/>
                  <a:pt x="429904" y="400335"/>
                  <a:pt x="545910" y="313899"/>
                </a:cubicBezTo>
                <a:cubicBezTo>
                  <a:pt x="661916" y="227463"/>
                  <a:pt x="678975" y="113731"/>
                  <a:pt x="696035" y="0"/>
                </a:cubicBezTo>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6" name="Rectangle 35"/>
          <p:cNvSpPr/>
          <p:nvPr/>
        </p:nvSpPr>
        <p:spPr bwMode="auto">
          <a:xfrm>
            <a:off x="711953" y="1012203"/>
            <a:ext cx="3534770" cy="292062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7" name="Rectangle 36"/>
          <p:cNvSpPr/>
          <p:nvPr/>
        </p:nvSpPr>
        <p:spPr bwMode="auto">
          <a:xfrm>
            <a:off x="1926604" y="2349684"/>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8" name="Rectangle 37"/>
          <p:cNvSpPr/>
          <p:nvPr/>
        </p:nvSpPr>
        <p:spPr bwMode="auto">
          <a:xfrm>
            <a:off x="2311016" y="2351959"/>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9" name="Rectangle 38"/>
          <p:cNvSpPr/>
          <p:nvPr/>
        </p:nvSpPr>
        <p:spPr bwMode="auto">
          <a:xfrm>
            <a:off x="2313292" y="2763667"/>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40" name="Rectangle 39"/>
          <p:cNvSpPr/>
          <p:nvPr/>
        </p:nvSpPr>
        <p:spPr bwMode="auto">
          <a:xfrm>
            <a:off x="2315568" y="1933429"/>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41" name="Rectangle 40"/>
          <p:cNvSpPr/>
          <p:nvPr/>
        </p:nvSpPr>
        <p:spPr bwMode="auto">
          <a:xfrm>
            <a:off x="2700001" y="2345160"/>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46" name="Text Box 2"/>
          <p:cNvSpPr txBox="1">
            <a:spLocks noChangeArrowheads="1"/>
          </p:cNvSpPr>
          <p:nvPr/>
        </p:nvSpPr>
        <p:spPr bwMode="auto">
          <a:xfrm>
            <a:off x="247650" y="177755"/>
            <a:ext cx="8702675" cy="646331"/>
          </a:xfrm>
          <a:prstGeom prst="rect">
            <a:avLst/>
          </a:prstGeom>
          <a:noFill/>
          <a:ln w="9525" algn="ctr">
            <a:noFill/>
            <a:miter lim="800000"/>
            <a:headEnd/>
            <a:tailEnd/>
          </a:ln>
        </p:spPr>
        <p:txBody>
          <a:bodyPr>
            <a:spAutoFit/>
          </a:bodyPr>
          <a:lstStyle/>
          <a:p>
            <a:pPr algn="ctr" eaLnBrk="0" hangingPunct="0"/>
            <a:r>
              <a:rPr lang="en-US" sz="3600" u="none" dirty="0" smtClean="0">
                <a:solidFill>
                  <a:schemeClr val="tx2"/>
                </a:solidFill>
                <a:latin typeface="Comic Sans MS" pitchFamily="66" charset="0"/>
              </a:rPr>
              <a:t>State of the art in image </a:t>
            </a:r>
            <a:r>
              <a:rPr lang="en-US" sz="3600" u="none" dirty="0" err="1" smtClean="0">
                <a:solidFill>
                  <a:schemeClr val="tx2"/>
                </a:solidFill>
                <a:latin typeface="Comic Sans MS" pitchFamily="66" charset="0"/>
              </a:rPr>
              <a:t>denoising</a:t>
            </a:r>
            <a:endParaRPr lang="en-US" sz="3600" u="none" dirty="0">
              <a:solidFill>
                <a:schemeClr val="tx2"/>
              </a:solidFill>
              <a:latin typeface="Comic Sans MS" pitchFamily="66" charset="0"/>
            </a:endParaRPr>
          </a:p>
        </p:txBody>
      </p:sp>
      <p:sp>
        <p:nvSpPr>
          <p:cNvPr id="47" name="ZoneTexte 46"/>
          <p:cNvSpPr txBox="1"/>
          <p:nvPr/>
        </p:nvSpPr>
        <p:spPr>
          <a:xfrm>
            <a:off x="4831306" y="3971492"/>
            <a:ext cx="3879588" cy="830997"/>
          </a:xfrm>
          <a:prstGeom prst="rect">
            <a:avLst/>
          </a:prstGeom>
          <a:noFill/>
        </p:spPr>
        <p:txBody>
          <a:bodyPr wrap="none" rtlCol="0">
            <a:spAutoFit/>
          </a:bodyPr>
          <a:lstStyle/>
          <a:p>
            <a:r>
              <a:rPr lang="en-US" sz="2400" u="none" dirty="0" smtClean="0">
                <a:latin typeface="Comic Sans MS" pitchFamily="66" charset="0"/>
              </a:rPr>
              <a:t>Non-local means filtering </a:t>
            </a:r>
          </a:p>
          <a:p>
            <a:r>
              <a:rPr lang="en-US" sz="2400" u="none" dirty="0" smtClean="0">
                <a:latin typeface="Comic Sans MS" pitchFamily="66" charset="0"/>
              </a:rPr>
              <a:t>(</a:t>
            </a:r>
            <a:r>
              <a:rPr lang="en-US" sz="2400" u="none" dirty="0" err="1" smtClean="0">
                <a:latin typeface="Comic Sans MS" pitchFamily="66" charset="0"/>
              </a:rPr>
              <a:t>Buades</a:t>
            </a:r>
            <a:r>
              <a:rPr lang="en-US" sz="2400" u="none" dirty="0" smtClean="0">
                <a:latin typeface="Comic Sans MS" pitchFamily="66" charset="0"/>
              </a:rPr>
              <a:t> et al.’05)</a:t>
            </a:r>
            <a:endParaRPr lang="fr-FR" sz="2400" u="none" dirty="0">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8057" y="5038331"/>
            <a:ext cx="8425705" cy="1692771"/>
          </a:xfrm>
          <a:prstGeom prst="rect">
            <a:avLst/>
          </a:prstGeom>
          <a:noFill/>
        </p:spPr>
        <p:txBody>
          <a:bodyPr wrap="none" rtlCol="0">
            <a:spAutoFit/>
          </a:bodyPr>
          <a:lstStyle/>
          <a:p>
            <a:r>
              <a:rPr lang="en-US" sz="2400" u="none" dirty="0" smtClean="0">
                <a:latin typeface="Comic Sans MS" pitchFamily="66" charset="0"/>
              </a:rPr>
              <a:t>Dictionary learning for </a:t>
            </a:r>
            <a:r>
              <a:rPr lang="en-US" sz="2400" u="none" dirty="0" err="1" smtClean="0">
                <a:latin typeface="Comic Sans MS" pitchFamily="66" charset="0"/>
              </a:rPr>
              <a:t>denoising</a:t>
            </a:r>
            <a:r>
              <a:rPr lang="en-US" sz="2400" u="none" dirty="0" smtClean="0">
                <a:latin typeface="Comic Sans MS" pitchFamily="66" charset="0"/>
              </a:rPr>
              <a:t> (</a:t>
            </a:r>
            <a:r>
              <a:rPr lang="en-US" sz="2400" u="none" dirty="0" err="1" smtClean="0">
                <a:latin typeface="Comic Sans MS" pitchFamily="66" charset="0"/>
              </a:rPr>
              <a:t>Elad</a:t>
            </a:r>
            <a:r>
              <a:rPr lang="en-US" sz="2400" u="none" dirty="0" smtClean="0">
                <a:latin typeface="Comic Sans MS" pitchFamily="66" charset="0"/>
              </a:rPr>
              <a:t> &amp; Aharon’06;</a:t>
            </a:r>
          </a:p>
          <a:p>
            <a:r>
              <a:rPr lang="en-US" sz="2400" u="none" dirty="0" err="1" smtClean="0">
                <a:latin typeface="Comic Sans MS" pitchFamily="66" charset="0"/>
              </a:rPr>
              <a:t>Mairal</a:t>
            </a:r>
            <a:r>
              <a:rPr lang="en-US" sz="2400" u="none" dirty="0" smtClean="0">
                <a:latin typeface="Comic Sans MS" pitchFamily="66" charset="0"/>
              </a:rPr>
              <a:t>, </a:t>
            </a:r>
            <a:r>
              <a:rPr lang="en-US" sz="2400" u="none" dirty="0" err="1" smtClean="0">
                <a:latin typeface="Comic Sans MS" pitchFamily="66" charset="0"/>
              </a:rPr>
              <a:t>Elad</a:t>
            </a:r>
            <a:r>
              <a:rPr lang="en-US" sz="2400" u="none" dirty="0" smtClean="0">
                <a:latin typeface="Comic Sans MS" pitchFamily="66" charset="0"/>
              </a:rPr>
              <a:t> &amp; Sapiro’08)</a:t>
            </a:r>
          </a:p>
          <a:p>
            <a:r>
              <a:rPr lang="en-US" sz="2800" u="none" dirty="0" smtClean="0">
                <a:latin typeface="Times New Roman"/>
              </a:rPr>
              <a:t>     min </a:t>
            </a:r>
            <a:r>
              <a:rPr lang="en-US" sz="2800" u="none" baseline="-25000" dirty="0" smtClean="0">
                <a:latin typeface="Comic Sans MS"/>
              </a:rPr>
              <a:t>D</a:t>
            </a:r>
            <a:r>
              <a:rPr lang="az-Cyrl-AZ" sz="2800" u="none" baseline="-25000" dirty="0" smtClean="0">
                <a:latin typeface="Comic Sans MS"/>
              </a:rPr>
              <a:t>є</a:t>
            </a:r>
            <a:r>
              <a:rPr lang="en-US" sz="2800" u="none" baseline="-25000" dirty="0" smtClean="0">
                <a:latin typeface="Comic Sans MS"/>
              </a:rPr>
              <a:t>C,</a:t>
            </a:r>
            <a:r>
              <a:rPr lang="en-US" sz="2800" b="1" u="none" baseline="-25000" dirty="0" smtClean="0">
                <a:latin typeface="cmmi10"/>
              </a:rPr>
              <a:t>®</a:t>
            </a:r>
            <a:r>
              <a:rPr lang="en-US" sz="2800" u="none" baseline="-50000" dirty="0" smtClean="0">
                <a:latin typeface="cmmi10"/>
              </a:rPr>
              <a:t>1</a:t>
            </a:r>
            <a:r>
              <a:rPr lang="en-US" sz="2800" u="none" baseline="-25000" dirty="0" smtClean="0">
                <a:latin typeface="Comic Sans MS"/>
              </a:rPr>
              <a:t>,..., </a:t>
            </a:r>
            <a:r>
              <a:rPr lang="en-US" sz="2800" b="1" u="none" baseline="-25000" dirty="0" smtClean="0">
                <a:latin typeface="cmmi10"/>
              </a:rPr>
              <a:t>®</a:t>
            </a:r>
            <a:r>
              <a:rPr lang="en-US" sz="2800" u="none" baseline="-50000" dirty="0" smtClean="0">
                <a:latin typeface="cmmi10"/>
              </a:rPr>
              <a:t>n</a:t>
            </a:r>
            <a:r>
              <a:rPr lang="en-US" sz="2800" u="none" dirty="0" smtClean="0">
                <a:latin typeface="Symbol"/>
                <a:sym typeface="Symbol"/>
              </a:rPr>
              <a:t></a:t>
            </a:r>
            <a:r>
              <a:rPr lang="en-US" sz="2800" u="none" baseline="-25000" dirty="0" smtClean="0">
                <a:latin typeface="Comic Sans MS"/>
              </a:rPr>
              <a:t>1≤i≤n  </a:t>
            </a:r>
            <a:r>
              <a:rPr lang="en-US" sz="2800" u="none" dirty="0" smtClean="0">
                <a:latin typeface="Comic Sans MS" pitchFamily="66" charset="0"/>
              </a:rPr>
              <a:t>[ 1/2 | x</a:t>
            </a:r>
            <a:r>
              <a:rPr lang="en-US" sz="2800" u="none" baseline="-25000" dirty="0" smtClean="0">
                <a:latin typeface="Comic Sans MS"/>
              </a:rPr>
              <a:t>i</a:t>
            </a:r>
            <a:r>
              <a:rPr lang="en-US" sz="2800" u="none" dirty="0" smtClean="0">
                <a:latin typeface="Comic Sans MS" pitchFamily="66" charset="0"/>
              </a:rPr>
              <a:t> – </a:t>
            </a:r>
            <a:r>
              <a:rPr lang="en-US" sz="2800" u="none" dirty="0" err="1" smtClean="0">
                <a:latin typeface="Comic Sans MS" pitchFamily="66" charset="0"/>
              </a:rPr>
              <a:t>D</a:t>
            </a:r>
            <a:r>
              <a:rPr lang="en-US" sz="2800" b="1" u="none" dirty="0" err="1" smtClean="0">
                <a:latin typeface="cmmi10"/>
              </a:rPr>
              <a:t>®</a:t>
            </a:r>
            <a:r>
              <a:rPr lang="en-US" sz="2800" u="none" baseline="-25000" dirty="0" err="1" smtClean="0">
                <a:latin typeface="cmmi10"/>
              </a:rPr>
              <a:t>i</a:t>
            </a:r>
            <a:r>
              <a:rPr lang="en-US" sz="2800" u="none" dirty="0" smtClean="0">
                <a:latin typeface="Comic Sans MS" pitchFamily="66" charset="0"/>
              </a:rPr>
              <a:t> |</a:t>
            </a:r>
            <a:r>
              <a:rPr lang="en-US" sz="2800" u="none" baseline="-25000" dirty="0" smtClean="0">
                <a:latin typeface="Comic Sans MS" pitchFamily="66" charset="0"/>
              </a:rPr>
              <a:t>2</a:t>
            </a:r>
            <a:r>
              <a:rPr lang="en-US" sz="2800" u="none" baseline="30000" dirty="0" smtClean="0">
                <a:latin typeface="Comic Sans MS"/>
              </a:rPr>
              <a:t>2</a:t>
            </a:r>
            <a:r>
              <a:rPr lang="en-US" sz="2800" u="none" dirty="0" smtClean="0">
                <a:latin typeface="Comic Sans MS" pitchFamily="66" charset="0"/>
              </a:rPr>
              <a:t> + </a:t>
            </a:r>
            <a:r>
              <a:rPr lang="en-US" sz="2800" u="none" dirty="0" smtClean="0">
                <a:latin typeface="cmmi10"/>
              </a:rPr>
              <a:t>¸</a:t>
            </a:r>
            <a:r>
              <a:rPr lang="en-US" sz="2800" u="none" dirty="0" smtClean="0">
                <a:latin typeface="Comic Sans MS" pitchFamily="66" charset="0"/>
              </a:rPr>
              <a:t> |</a:t>
            </a:r>
            <a:r>
              <a:rPr lang="en-US" sz="2800" b="1" u="none" dirty="0" smtClean="0">
                <a:latin typeface="cmmi10"/>
              </a:rPr>
              <a:t>®</a:t>
            </a:r>
            <a:r>
              <a:rPr lang="en-US" sz="2800" u="none" baseline="-25000" dirty="0" smtClean="0">
                <a:latin typeface="cmmi10"/>
              </a:rPr>
              <a:t>i</a:t>
            </a:r>
            <a:r>
              <a:rPr lang="en-US" sz="2800" u="none" dirty="0" smtClean="0">
                <a:latin typeface="Comic Sans MS" pitchFamily="66" charset="0"/>
              </a:rPr>
              <a:t>|</a:t>
            </a:r>
            <a:r>
              <a:rPr lang="en-US" sz="2800" u="none" baseline="-25000" dirty="0" smtClean="0">
                <a:latin typeface="Comic Sans MS"/>
              </a:rPr>
              <a:t>1</a:t>
            </a:r>
            <a:r>
              <a:rPr lang="en-US" sz="2800" u="none" dirty="0" smtClean="0">
                <a:latin typeface="Comic Sans MS"/>
              </a:rPr>
              <a:t> ]</a:t>
            </a:r>
            <a:endParaRPr lang="en-US" sz="2800" u="none" dirty="0" smtClean="0">
              <a:latin typeface="Comic Sans MS" pitchFamily="66" charset="0"/>
            </a:endParaRPr>
          </a:p>
          <a:p>
            <a:r>
              <a:rPr lang="en-US" sz="2800" u="none" dirty="0" smtClean="0">
                <a:latin typeface="Comic Sans MS" pitchFamily="66" charset="0"/>
              </a:rPr>
              <a:t>    x = 1/n </a:t>
            </a:r>
            <a:r>
              <a:rPr lang="en-US" sz="2800" u="none" dirty="0" smtClean="0">
                <a:latin typeface="Symbol"/>
                <a:sym typeface="Symbol"/>
              </a:rPr>
              <a:t></a:t>
            </a:r>
            <a:r>
              <a:rPr lang="en-US" sz="2800" u="none" baseline="-25000" dirty="0" smtClean="0">
                <a:latin typeface="Comic Sans MS"/>
              </a:rPr>
              <a:t>1≤i≤n  </a:t>
            </a:r>
            <a:r>
              <a:rPr lang="en-US" sz="2800" u="none" dirty="0" err="1" smtClean="0">
                <a:latin typeface="Comic Sans MS" pitchFamily="66" charset="0"/>
              </a:rPr>
              <a:t>R</a:t>
            </a:r>
            <a:r>
              <a:rPr lang="en-US" sz="2800" u="none" baseline="-25000" dirty="0" err="1" smtClean="0">
                <a:latin typeface="Comic Sans MS"/>
              </a:rPr>
              <a:t>i</a:t>
            </a:r>
            <a:r>
              <a:rPr lang="en-US" sz="2800" u="none" dirty="0" err="1" smtClean="0">
                <a:latin typeface="Comic Sans MS" pitchFamily="66" charset="0"/>
              </a:rPr>
              <a:t>D</a:t>
            </a:r>
            <a:r>
              <a:rPr lang="en-US" sz="2800" u="none" dirty="0" err="1" smtClean="0">
                <a:latin typeface="cmmi10"/>
              </a:rPr>
              <a:t>®</a:t>
            </a:r>
            <a:r>
              <a:rPr lang="en-US" sz="2800" u="none" baseline="-25000" dirty="0" err="1" smtClean="0">
                <a:latin typeface="cmmi10"/>
              </a:rPr>
              <a:t>i</a:t>
            </a:r>
            <a:endParaRPr lang="en-US" sz="2800" u="none" dirty="0" smtClean="0">
              <a:latin typeface="Times New Roman"/>
            </a:endParaRPr>
          </a:p>
        </p:txBody>
      </p:sp>
      <p:grpSp>
        <p:nvGrpSpPr>
          <p:cNvPr id="3" name="Groupe 23"/>
          <p:cNvGrpSpPr/>
          <p:nvPr/>
        </p:nvGrpSpPr>
        <p:grpSpPr>
          <a:xfrm>
            <a:off x="4926913" y="1009931"/>
            <a:ext cx="3534770" cy="2920621"/>
            <a:chOff x="2251881" y="2169994"/>
            <a:chExt cx="3534770" cy="2920621"/>
          </a:xfrm>
        </p:grpSpPr>
        <p:sp>
          <p:nvSpPr>
            <p:cNvPr id="25" name="Rectangle 24"/>
            <p:cNvSpPr/>
            <p:nvPr/>
          </p:nvSpPr>
          <p:spPr bwMode="auto">
            <a:xfrm>
              <a:off x="2251881" y="2169994"/>
              <a:ext cx="3534770" cy="292062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6" name="Rectangle 25"/>
            <p:cNvSpPr/>
            <p:nvPr/>
          </p:nvSpPr>
          <p:spPr bwMode="auto">
            <a:xfrm>
              <a:off x="2784143" y="4367284"/>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7" name="Rectangle 26"/>
            <p:cNvSpPr/>
            <p:nvPr/>
          </p:nvSpPr>
          <p:spPr bwMode="auto">
            <a:xfrm>
              <a:off x="3850944" y="3509750"/>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8" name="Rectangle 27"/>
            <p:cNvSpPr/>
            <p:nvPr/>
          </p:nvSpPr>
          <p:spPr bwMode="auto">
            <a:xfrm>
              <a:off x="4576551" y="2392909"/>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9" name="Rectangle 28"/>
            <p:cNvSpPr/>
            <p:nvPr/>
          </p:nvSpPr>
          <p:spPr bwMode="auto">
            <a:xfrm>
              <a:off x="2477072" y="2490718"/>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0" name="Rectangle 29"/>
            <p:cNvSpPr/>
            <p:nvPr/>
          </p:nvSpPr>
          <p:spPr bwMode="auto">
            <a:xfrm>
              <a:off x="5195272" y="4471942"/>
              <a:ext cx="349901" cy="369332"/>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grpSp>
      <p:sp>
        <p:nvSpPr>
          <p:cNvPr id="31" name="Forme libre 30"/>
          <p:cNvSpPr/>
          <p:nvPr/>
        </p:nvSpPr>
        <p:spPr bwMode="auto">
          <a:xfrm>
            <a:off x="6960430" y="1678671"/>
            <a:ext cx="477671" cy="586853"/>
          </a:xfrm>
          <a:custGeom>
            <a:avLst/>
            <a:gdLst>
              <a:gd name="connsiteX0" fmla="*/ 0 w 477671"/>
              <a:gd name="connsiteY0" fmla="*/ 586853 h 586853"/>
              <a:gd name="connsiteX1" fmla="*/ 341194 w 477671"/>
              <a:gd name="connsiteY1" fmla="*/ 313898 h 586853"/>
              <a:gd name="connsiteX2" fmla="*/ 477671 w 477671"/>
              <a:gd name="connsiteY2" fmla="*/ 0 h 586853"/>
              <a:gd name="connsiteX3" fmla="*/ 477671 w 477671"/>
              <a:gd name="connsiteY3" fmla="*/ 0 h 586853"/>
            </a:gdLst>
            <a:ahLst/>
            <a:cxnLst>
              <a:cxn ang="0">
                <a:pos x="connsiteX0" y="connsiteY0"/>
              </a:cxn>
              <a:cxn ang="0">
                <a:pos x="connsiteX1" y="connsiteY1"/>
              </a:cxn>
              <a:cxn ang="0">
                <a:pos x="connsiteX2" y="connsiteY2"/>
              </a:cxn>
              <a:cxn ang="0">
                <a:pos x="connsiteX3" y="connsiteY3"/>
              </a:cxn>
            </a:cxnLst>
            <a:rect l="l" t="t" r="r" b="b"/>
            <a:pathLst>
              <a:path w="477671" h="586853">
                <a:moveTo>
                  <a:pt x="0" y="586853"/>
                </a:moveTo>
                <a:cubicBezTo>
                  <a:pt x="130791" y="499280"/>
                  <a:pt x="261582" y="411707"/>
                  <a:pt x="341194" y="313898"/>
                </a:cubicBezTo>
                <a:cubicBezTo>
                  <a:pt x="420806" y="216089"/>
                  <a:pt x="477671" y="0"/>
                  <a:pt x="477671" y="0"/>
                </a:cubicBezTo>
                <a:lnTo>
                  <a:pt x="477671" y="0"/>
                </a:lnTo>
              </a:path>
            </a:pathLst>
          </a:custGeom>
          <a:noFill/>
          <a:ln w="57150" cap="flat" cmpd="sng" algn="ctr">
            <a:solidFill>
              <a:srgbClr val="C00000"/>
            </a:solidFill>
            <a:prstDash val="solid"/>
            <a:round/>
            <a:headEnd type="arrow"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2" name="Forme libre 31"/>
          <p:cNvSpPr/>
          <p:nvPr/>
        </p:nvSpPr>
        <p:spPr bwMode="auto">
          <a:xfrm>
            <a:off x="5472824" y="1856091"/>
            <a:ext cx="859809" cy="586854"/>
          </a:xfrm>
          <a:custGeom>
            <a:avLst/>
            <a:gdLst>
              <a:gd name="connsiteX0" fmla="*/ 0 w 859809"/>
              <a:gd name="connsiteY0" fmla="*/ 0 h 586854"/>
              <a:gd name="connsiteX1" fmla="*/ 300251 w 859809"/>
              <a:gd name="connsiteY1" fmla="*/ 409433 h 586854"/>
              <a:gd name="connsiteX2" fmla="*/ 859809 w 859809"/>
              <a:gd name="connsiteY2" fmla="*/ 586854 h 586854"/>
            </a:gdLst>
            <a:ahLst/>
            <a:cxnLst>
              <a:cxn ang="0">
                <a:pos x="connsiteX0" y="connsiteY0"/>
              </a:cxn>
              <a:cxn ang="0">
                <a:pos x="connsiteX1" y="connsiteY1"/>
              </a:cxn>
              <a:cxn ang="0">
                <a:pos x="connsiteX2" y="connsiteY2"/>
              </a:cxn>
            </a:cxnLst>
            <a:rect l="l" t="t" r="r" b="b"/>
            <a:pathLst>
              <a:path w="859809" h="586854">
                <a:moveTo>
                  <a:pt x="0" y="0"/>
                </a:moveTo>
                <a:cubicBezTo>
                  <a:pt x="78475" y="155812"/>
                  <a:pt x="156950" y="311624"/>
                  <a:pt x="300251" y="409433"/>
                </a:cubicBezTo>
                <a:cubicBezTo>
                  <a:pt x="443552" y="507242"/>
                  <a:pt x="651680" y="547048"/>
                  <a:pt x="859809" y="586854"/>
                </a:cubicBezTo>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3" name="Forme libre 32"/>
          <p:cNvSpPr/>
          <p:nvPr/>
        </p:nvSpPr>
        <p:spPr bwMode="auto">
          <a:xfrm>
            <a:off x="7028669" y="2606718"/>
            <a:ext cx="696035" cy="668741"/>
          </a:xfrm>
          <a:custGeom>
            <a:avLst/>
            <a:gdLst>
              <a:gd name="connsiteX0" fmla="*/ 696035 w 696035"/>
              <a:gd name="connsiteY0" fmla="*/ 668741 h 668741"/>
              <a:gd name="connsiteX1" fmla="*/ 354841 w 696035"/>
              <a:gd name="connsiteY1" fmla="*/ 245660 h 668741"/>
              <a:gd name="connsiteX2" fmla="*/ 0 w 696035"/>
              <a:gd name="connsiteY2" fmla="*/ 0 h 668741"/>
            </a:gdLst>
            <a:ahLst/>
            <a:cxnLst>
              <a:cxn ang="0">
                <a:pos x="connsiteX0" y="connsiteY0"/>
              </a:cxn>
              <a:cxn ang="0">
                <a:pos x="connsiteX1" y="connsiteY1"/>
              </a:cxn>
              <a:cxn ang="0">
                <a:pos x="connsiteX2" y="connsiteY2"/>
              </a:cxn>
            </a:cxnLst>
            <a:rect l="l" t="t" r="r" b="b"/>
            <a:pathLst>
              <a:path w="696035" h="668741">
                <a:moveTo>
                  <a:pt x="696035" y="668741"/>
                </a:moveTo>
                <a:cubicBezTo>
                  <a:pt x="583441" y="512929"/>
                  <a:pt x="470847" y="357117"/>
                  <a:pt x="354841" y="245660"/>
                </a:cubicBezTo>
                <a:cubicBezTo>
                  <a:pt x="238835" y="134203"/>
                  <a:pt x="119417" y="67101"/>
                  <a:pt x="0" y="0"/>
                </a:cubicBezTo>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34" name="Forme libre 33"/>
          <p:cNvSpPr/>
          <p:nvPr/>
        </p:nvSpPr>
        <p:spPr bwMode="auto">
          <a:xfrm>
            <a:off x="6005087" y="2852378"/>
            <a:ext cx="696035" cy="518615"/>
          </a:xfrm>
          <a:custGeom>
            <a:avLst/>
            <a:gdLst>
              <a:gd name="connsiteX0" fmla="*/ 0 w 696035"/>
              <a:gd name="connsiteY0" fmla="*/ 518615 h 518615"/>
              <a:gd name="connsiteX1" fmla="*/ 545910 w 696035"/>
              <a:gd name="connsiteY1" fmla="*/ 313899 h 518615"/>
              <a:gd name="connsiteX2" fmla="*/ 696035 w 696035"/>
              <a:gd name="connsiteY2" fmla="*/ 0 h 518615"/>
            </a:gdLst>
            <a:ahLst/>
            <a:cxnLst>
              <a:cxn ang="0">
                <a:pos x="connsiteX0" y="connsiteY0"/>
              </a:cxn>
              <a:cxn ang="0">
                <a:pos x="connsiteX1" y="connsiteY1"/>
              </a:cxn>
              <a:cxn ang="0">
                <a:pos x="connsiteX2" y="connsiteY2"/>
              </a:cxn>
            </a:cxnLst>
            <a:rect l="l" t="t" r="r" b="b"/>
            <a:pathLst>
              <a:path w="696035" h="518615">
                <a:moveTo>
                  <a:pt x="0" y="518615"/>
                </a:moveTo>
                <a:cubicBezTo>
                  <a:pt x="214952" y="459475"/>
                  <a:pt x="429904" y="400335"/>
                  <a:pt x="545910" y="313899"/>
                </a:cubicBezTo>
                <a:cubicBezTo>
                  <a:pt x="661916" y="227463"/>
                  <a:pt x="678975" y="113731"/>
                  <a:pt x="696035" y="0"/>
                </a:cubicBezTo>
              </a:path>
            </a:pathLst>
          </a:custGeom>
          <a:noFill/>
          <a:ln w="57150" cap="flat" cmpd="sng" algn="ctr">
            <a:solidFill>
              <a:srgbClr val="C00000"/>
            </a:solidFill>
            <a:prstDash val="solid"/>
            <a:round/>
            <a:headEnd type="none" w="med" len="med"/>
            <a:tailEnd type="arrow"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46" name="Text Box 2"/>
          <p:cNvSpPr txBox="1">
            <a:spLocks noChangeArrowheads="1"/>
          </p:cNvSpPr>
          <p:nvPr/>
        </p:nvSpPr>
        <p:spPr bwMode="auto">
          <a:xfrm>
            <a:off x="247650" y="177755"/>
            <a:ext cx="8702675" cy="646331"/>
          </a:xfrm>
          <a:prstGeom prst="rect">
            <a:avLst/>
          </a:prstGeom>
          <a:noFill/>
          <a:ln w="9525" algn="ctr">
            <a:noFill/>
            <a:miter lim="800000"/>
            <a:headEnd/>
            <a:tailEnd/>
          </a:ln>
        </p:spPr>
        <p:txBody>
          <a:bodyPr>
            <a:spAutoFit/>
          </a:bodyPr>
          <a:lstStyle/>
          <a:p>
            <a:pPr algn="ctr" eaLnBrk="0" hangingPunct="0"/>
            <a:r>
              <a:rPr lang="en-US" sz="3600" u="none" dirty="0" smtClean="0">
                <a:solidFill>
                  <a:schemeClr val="tx2"/>
                </a:solidFill>
                <a:latin typeface="Comic Sans MS" pitchFamily="66" charset="0"/>
              </a:rPr>
              <a:t>State of the art in image </a:t>
            </a:r>
            <a:r>
              <a:rPr lang="en-US" sz="3600" u="none" dirty="0" err="1" smtClean="0">
                <a:solidFill>
                  <a:schemeClr val="tx2"/>
                </a:solidFill>
                <a:latin typeface="Comic Sans MS" pitchFamily="66" charset="0"/>
              </a:rPr>
              <a:t>denoising</a:t>
            </a:r>
            <a:endParaRPr lang="en-US" sz="3600" u="none" dirty="0">
              <a:solidFill>
                <a:schemeClr val="tx2"/>
              </a:solidFill>
              <a:latin typeface="Comic Sans MS" pitchFamily="66" charset="0"/>
            </a:endParaRPr>
          </a:p>
        </p:txBody>
      </p:sp>
      <p:sp>
        <p:nvSpPr>
          <p:cNvPr id="47" name="ZoneTexte 46"/>
          <p:cNvSpPr txBox="1"/>
          <p:nvPr/>
        </p:nvSpPr>
        <p:spPr>
          <a:xfrm>
            <a:off x="4831306" y="3971492"/>
            <a:ext cx="3879588" cy="830997"/>
          </a:xfrm>
          <a:prstGeom prst="rect">
            <a:avLst/>
          </a:prstGeom>
          <a:noFill/>
        </p:spPr>
        <p:txBody>
          <a:bodyPr wrap="none" rtlCol="0">
            <a:spAutoFit/>
          </a:bodyPr>
          <a:lstStyle/>
          <a:p>
            <a:r>
              <a:rPr lang="en-US" sz="2400" u="none" dirty="0" smtClean="0">
                <a:latin typeface="Comic Sans MS" pitchFamily="66" charset="0"/>
              </a:rPr>
              <a:t>Non-local means filtering </a:t>
            </a:r>
          </a:p>
          <a:p>
            <a:r>
              <a:rPr lang="en-US" sz="2400" u="none" dirty="0" smtClean="0">
                <a:latin typeface="Comic Sans MS" pitchFamily="66" charset="0"/>
              </a:rPr>
              <a:t>(</a:t>
            </a:r>
            <a:r>
              <a:rPr lang="en-US" sz="2400" u="none" dirty="0" err="1" smtClean="0">
                <a:latin typeface="Comic Sans MS" pitchFamily="66" charset="0"/>
              </a:rPr>
              <a:t>Buades</a:t>
            </a:r>
            <a:r>
              <a:rPr lang="en-US" sz="2400" u="none" dirty="0" smtClean="0">
                <a:latin typeface="Comic Sans MS" pitchFamily="66" charset="0"/>
              </a:rPr>
              <a:t> et al.’05)</a:t>
            </a:r>
            <a:endParaRPr lang="fr-FR" sz="2400" u="none" dirty="0">
              <a:latin typeface="Comic Sans MS" pitchFamily="66" charset="0"/>
            </a:endParaRPr>
          </a:p>
        </p:txBody>
      </p:sp>
      <p:grpSp>
        <p:nvGrpSpPr>
          <p:cNvPr id="24" name="Groupe 23"/>
          <p:cNvGrpSpPr/>
          <p:nvPr/>
        </p:nvGrpSpPr>
        <p:grpSpPr>
          <a:xfrm>
            <a:off x="723292" y="1016332"/>
            <a:ext cx="3452923" cy="2946870"/>
            <a:chOff x="723292" y="1016332"/>
            <a:chExt cx="2947579" cy="2946870"/>
          </a:xfrm>
        </p:grpSpPr>
        <p:pic>
          <p:nvPicPr>
            <p:cNvPr id="1026" name="Picture 2"/>
            <p:cNvPicPr>
              <a:picLocks noChangeAspect="1" noChangeArrowheads="1"/>
            </p:cNvPicPr>
            <p:nvPr/>
          </p:nvPicPr>
          <p:blipFill>
            <a:blip r:embed="rId3" cstate="print"/>
            <a:srcRect/>
            <a:stretch>
              <a:fillRect/>
            </a:stretch>
          </p:blipFill>
          <p:spPr bwMode="auto">
            <a:xfrm>
              <a:off x="723292" y="1016332"/>
              <a:ext cx="2944932" cy="294493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2210937" y="2466000"/>
              <a:ext cx="1459934" cy="1497202"/>
            </a:xfrm>
            <a:prstGeom prst="rect">
              <a:avLst/>
            </a:prstGeom>
            <a:noFill/>
            <a:ln w="9525">
              <a:noFill/>
              <a:miter lim="800000"/>
              <a:headEnd/>
              <a:tailEnd/>
            </a:ln>
            <a:effectLst/>
          </p:spPr>
        </p:pic>
      </p:grpSp>
      <p:sp>
        <p:nvSpPr>
          <p:cNvPr id="35" name="ZoneTexte 34"/>
          <p:cNvSpPr txBox="1"/>
          <p:nvPr/>
        </p:nvSpPr>
        <p:spPr>
          <a:xfrm>
            <a:off x="698234" y="3960116"/>
            <a:ext cx="3496470" cy="461665"/>
          </a:xfrm>
          <a:prstGeom prst="rect">
            <a:avLst/>
          </a:prstGeom>
          <a:noFill/>
        </p:spPr>
        <p:txBody>
          <a:bodyPr wrap="none" rtlCol="0">
            <a:spAutoFit/>
          </a:bodyPr>
          <a:lstStyle/>
          <a:p>
            <a:r>
              <a:rPr lang="en-US" sz="2400" u="none" dirty="0" smtClean="0">
                <a:latin typeface="Comic Sans MS" pitchFamily="66" charset="0"/>
              </a:rPr>
              <a:t>BM3D (</a:t>
            </a:r>
            <a:r>
              <a:rPr lang="en-US" sz="2400" u="none" dirty="0" err="1" smtClean="0">
                <a:latin typeface="Comic Sans MS" pitchFamily="66" charset="0"/>
              </a:rPr>
              <a:t>Dabov</a:t>
            </a:r>
            <a:r>
              <a:rPr lang="en-US" sz="2400" u="none" dirty="0" smtClean="0">
                <a:latin typeface="Comic Sans MS" pitchFamily="66" charset="0"/>
              </a:rPr>
              <a:t> et al.’07)</a:t>
            </a:r>
            <a:endParaRPr lang="fr-FR" sz="2400" u="none" dirty="0">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698073" y="1434152"/>
            <a:ext cx="2105263" cy="2453192"/>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424802" y="1438282"/>
            <a:ext cx="3190329" cy="2464986"/>
          </a:xfrm>
          <a:prstGeom prst="rect">
            <a:avLst/>
          </a:prstGeom>
          <a:noFill/>
          <a:ln w="9525">
            <a:noFill/>
            <a:miter lim="800000"/>
            <a:headEnd/>
            <a:tailEnd/>
          </a:ln>
          <a:effectLst/>
        </p:spPr>
      </p:pic>
      <p:sp>
        <p:nvSpPr>
          <p:cNvPr id="4" name="ZoneTexte 3"/>
          <p:cNvSpPr txBox="1"/>
          <p:nvPr/>
        </p:nvSpPr>
        <p:spPr>
          <a:xfrm>
            <a:off x="1121399" y="5925413"/>
            <a:ext cx="7225055" cy="646331"/>
          </a:xfrm>
          <a:prstGeom prst="rect">
            <a:avLst/>
          </a:prstGeom>
          <a:noFill/>
        </p:spPr>
        <p:txBody>
          <a:bodyPr wrap="none" rtlCol="0">
            <a:spAutoFit/>
          </a:bodyPr>
          <a:lstStyle/>
          <a:p>
            <a:r>
              <a:rPr lang="en-US" sz="2800" u="none" dirty="0" smtClean="0">
                <a:latin typeface="Comic Sans MS" pitchFamily="66" charset="0"/>
              </a:rPr>
              <a:t>|A|</a:t>
            </a:r>
            <a:r>
              <a:rPr lang="en-US" sz="2800" u="none" baseline="-25000" dirty="0" err="1" smtClean="0">
                <a:latin typeface="Times New Roman"/>
              </a:rPr>
              <a:t>p,q</a:t>
            </a:r>
            <a:r>
              <a:rPr lang="en-US" sz="2800" u="none" dirty="0" smtClean="0">
                <a:latin typeface="Comic Sans MS" pitchFamily="66" charset="0"/>
              </a:rPr>
              <a:t>= </a:t>
            </a:r>
            <a:r>
              <a:rPr lang="en-US" sz="3600" u="none" dirty="0" smtClean="0">
                <a:latin typeface="Symbol"/>
                <a:sym typeface="Symbol"/>
              </a:rPr>
              <a:t></a:t>
            </a:r>
            <a:r>
              <a:rPr lang="en-US" sz="2800" u="none" baseline="-25000" dirty="0" smtClean="0">
                <a:latin typeface="Comic Sans MS"/>
              </a:rPr>
              <a:t>1≤i≤k </a:t>
            </a:r>
            <a:r>
              <a:rPr lang="en-US" sz="2800" u="none" dirty="0" smtClean="0">
                <a:latin typeface="Comic Sans MS" pitchFamily="66" charset="0"/>
              </a:rPr>
              <a:t>|</a:t>
            </a:r>
            <a:r>
              <a:rPr lang="en-US" sz="2800" b="1" u="none" dirty="0" smtClean="0">
                <a:latin typeface="cmmi10"/>
              </a:rPr>
              <a:t>®</a:t>
            </a:r>
            <a:r>
              <a:rPr lang="en-US" sz="2800" u="none" baseline="30000" dirty="0" err="1" smtClean="0">
                <a:latin typeface="cmmi10"/>
              </a:rPr>
              <a:t>i</a:t>
            </a:r>
            <a:r>
              <a:rPr lang="en-US" sz="2800" u="none" dirty="0" smtClean="0">
                <a:latin typeface="Comic Sans MS" pitchFamily="66" charset="0"/>
              </a:rPr>
              <a:t>|</a:t>
            </a:r>
            <a:r>
              <a:rPr lang="en-US" sz="2800" u="none" baseline="-25000" dirty="0" err="1" smtClean="0">
                <a:latin typeface="Times New Roman"/>
              </a:rPr>
              <a:t>q</a:t>
            </a:r>
            <a:r>
              <a:rPr lang="en-US" sz="2800" u="none" baseline="30000" dirty="0" err="1" smtClean="0">
                <a:latin typeface="Comic Sans MS"/>
              </a:rPr>
              <a:t>p</a:t>
            </a:r>
            <a:r>
              <a:rPr lang="en-US" sz="2800" u="none" dirty="0" smtClean="0">
                <a:latin typeface="Comic Sans MS" pitchFamily="66" charset="0"/>
              </a:rPr>
              <a:t>  (</a:t>
            </a:r>
            <a:r>
              <a:rPr lang="en-US" sz="2800" u="none" dirty="0" err="1" smtClean="0">
                <a:latin typeface="Comic Sans MS" pitchFamily="66" charset="0"/>
              </a:rPr>
              <a:t>p,q</a:t>
            </a:r>
            <a:r>
              <a:rPr lang="en-US" sz="2800" u="none" dirty="0" smtClean="0">
                <a:latin typeface="Comic Sans MS" pitchFamily="66" charset="0"/>
              </a:rPr>
              <a:t>) = (1,2) or (0,</a:t>
            </a:r>
            <a:r>
              <a:rPr lang="en-US" sz="2800" u="none" dirty="0" smtClean="0">
                <a:latin typeface="cmsy10"/>
              </a:rPr>
              <a:t>1</a:t>
            </a:r>
            <a:r>
              <a:rPr lang="en-US" sz="2800" u="none" dirty="0" smtClean="0">
                <a:latin typeface="Comic Sans MS" pitchFamily="66" charset="0"/>
              </a:rPr>
              <a:t>)</a:t>
            </a:r>
            <a:endParaRPr lang="fr-FR" sz="2800" u="none" baseline="-25000" dirty="0">
              <a:latin typeface="Comic Sans MS"/>
            </a:endParaRPr>
          </a:p>
        </p:txBody>
      </p:sp>
      <p:grpSp>
        <p:nvGrpSpPr>
          <p:cNvPr id="2" name="Groupe 9"/>
          <p:cNvGrpSpPr/>
          <p:nvPr/>
        </p:nvGrpSpPr>
        <p:grpSpPr>
          <a:xfrm>
            <a:off x="768825" y="4685755"/>
            <a:ext cx="7391767" cy="1201295"/>
            <a:chOff x="318441" y="3989707"/>
            <a:chExt cx="7391767" cy="1201295"/>
          </a:xfrm>
        </p:grpSpPr>
        <p:grpSp>
          <p:nvGrpSpPr>
            <p:cNvPr id="3" name="Groupe 7"/>
            <p:cNvGrpSpPr/>
            <p:nvPr/>
          </p:nvGrpSpPr>
          <p:grpSpPr>
            <a:xfrm>
              <a:off x="318441" y="3989707"/>
              <a:ext cx="7391767" cy="878612"/>
              <a:chOff x="318441" y="3989707"/>
              <a:chExt cx="7391767" cy="878612"/>
            </a:xfrm>
          </p:grpSpPr>
          <p:sp>
            <p:nvSpPr>
              <p:cNvPr id="5" name="ZoneTexte 4"/>
              <p:cNvSpPr txBox="1"/>
              <p:nvPr/>
            </p:nvSpPr>
            <p:spPr>
              <a:xfrm>
                <a:off x="318441" y="3989707"/>
                <a:ext cx="7391767" cy="646331"/>
              </a:xfrm>
              <a:prstGeom prst="rect">
                <a:avLst/>
              </a:prstGeom>
              <a:noFill/>
            </p:spPr>
            <p:txBody>
              <a:bodyPr wrap="none" rtlCol="0">
                <a:spAutoFit/>
              </a:bodyPr>
              <a:lstStyle/>
              <a:p>
                <a:r>
                  <a:rPr lang="en-US" sz="2800" u="none" dirty="0" smtClean="0">
                    <a:latin typeface="Times New Roman"/>
                  </a:rPr>
                  <a:t>     min     </a:t>
                </a:r>
                <a:r>
                  <a:rPr lang="en-US" sz="3600" u="none" dirty="0" smtClean="0">
                    <a:solidFill>
                      <a:srgbClr val="FFFFFF"/>
                    </a:solidFill>
                    <a:latin typeface="Symbol"/>
                    <a:sym typeface="Symbol"/>
                  </a:rPr>
                  <a:t> </a:t>
                </a:r>
                <a:r>
                  <a:rPr lang="en-US" sz="2800" u="none" dirty="0" smtClean="0">
                    <a:latin typeface="Comic Sans MS" pitchFamily="66" charset="0"/>
                  </a:rPr>
                  <a:t>[</a:t>
                </a:r>
                <a:r>
                  <a:rPr lang="en-US" sz="3600" u="none" dirty="0" smtClean="0">
                    <a:latin typeface="Symbol"/>
                    <a:sym typeface="Symbol"/>
                  </a:rPr>
                  <a:t> </a:t>
                </a:r>
                <a:r>
                  <a:rPr lang="en-US" sz="2800" u="none" dirty="0" smtClean="0">
                    <a:latin typeface="Comic Sans MS" pitchFamily="66" charset="0"/>
                  </a:rPr>
                  <a:t>1/2 | </a:t>
                </a:r>
                <a:r>
                  <a:rPr lang="en-US" sz="2800" u="none" dirty="0" err="1" smtClean="0">
                    <a:latin typeface="Comic Sans MS" pitchFamily="66" charset="0"/>
                  </a:rPr>
                  <a:t>x</a:t>
                </a:r>
                <a:r>
                  <a:rPr lang="en-US" sz="2800" u="none" baseline="-25000" dirty="0" err="1" smtClean="0">
                    <a:latin typeface="Comic Sans MS"/>
                  </a:rPr>
                  <a:t>j</a:t>
                </a:r>
                <a:r>
                  <a:rPr lang="en-US" sz="2800" u="none" dirty="0" smtClean="0">
                    <a:latin typeface="Comic Sans MS" pitchFamily="66" charset="0"/>
                  </a:rPr>
                  <a:t> – </a:t>
                </a:r>
                <a:r>
                  <a:rPr lang="en-US" sz="2800" u="none" dirty="0" err="1" smtClean="0">
                    <a:latin typeface="Comic Sans MS" pitchFamily="66" charset="0"/>
                  </a:rPr>
                  <a:t>D</a:t>
                </a:r>
                <a:r>
                  <a:rPr lang="en-US" sz="2800" b="1" u="none" dirty="0" err="1" smtClean="0">
                    <a:latin typeface="cmmi10"/>
                  </a:rPr>
                  <a:t>®</a:t>
                </a:r>
                <a:r>
                  <a:rPr lang="en-US" sz="2800" u="none" baseline="-25000" dirty="0" err="1" smtClean="0">
                    <a:latin typeface="Comic Sans MS"/>
                  </a:rPr>
                  <a:t>ij</a:t>
                </a:r>
                <a:r>
                  <a:rPr lang="en-US" sz="2800" u="none" dirty="0" smtClean="0">
                    <a:latin typeface="Comic Sans MS" pitchFamily="66" charset="0"/>
                  </a:rPr>
                  <a:t> |</a:t>
                </a:r>
                <a:r>
                  <a:rPr lang="en-US" sz="2800" u="none" baseline="-25000" dirty="0" smtClean="0">
                    <a:latin typeface="Comic Sans MS" pitchFamily="66" charset="0"/>
                  </a:rPr>
                  <a:t>F</a:t>
                </a:r>
                <a:r>
                  <a:rPr lang="en-US" sz="2800" u="none" baseline="30000" dirty="0" smtClean="0">
                    <a:latin typeface="Comic Sans MS"/>
                  </a:rPr>
                  <a:t>2</a:t>
                </a:r>
                <a:r>
                  <a:rPr lang="en-US" sz="2800" u="none" dirty="0" smtClean="0">
                    <a:latin typeface="Comic Sans MS"/>
                  </a:rPr>
                  <a:t>] </a:t>
                </a:r>
                <a:r>
                  <a:rPr lang="en-US" sz="2800" u="none" dirty="0" smtClean="0">
                    <a:latin typeface="Comic Sans MS" pitchFamily="66" charset="0"/>
                  </a:rPr>
                  <a:t>+ </a:t>
                </a:r>
                <a:r>
                  <a:rPr lang="en-US" sz="2800" u="none" dirty="0" smtClean="0">
                    <a:latin typeface="cmmi10"/>
                  </a:rPr>
                  <a:t>¸</a:t>
                </a:r>
                <a:r>
                  <a:rPr lang="en-US" sz="2800" u="none" dirty="0" smtClean="0">
                    <a:latin typeface="Comic Sans MS" pitchFamily="66" charset="0"/>
                  </a:rPr>
                  <a:t> |</a:t>
                </a:r>
                <a:r>
                  <a:rPr lang="en-US" sz="2800" u="none" dirty="0" err="1" smtClean="0">
                    <a:latin typeface="Comic Sans MS" pitchFamily="66" charset="0"/>
                  </a:rPr>
                  <a:t>A</a:t>
                </a:r>
                <a:r>
                  <a:rPr lang="en-US" sz="2800" u="none" baseline="-25000" dirty="0" err="1" smtClean="0">
                    <a:latin typeface="Times New Roman"/>
                  </a:rPr>
                  <a:t>i</a:t>
                </a:r>
                <a:r>
                  <a:rPr lang="en-US" sz="2800" u="none" dirty="0" err="1" smtClean="0">
                    <a:latin typeface="Comic Sans MS" pitchFamily="66" charset="0"/>
                  </a:rPr>
                  <a:t>|</a:t>
                </a:r>
                <a:r>
                  <a:rPr lang="en-US" sz="2800" u="none" baseline="-25000" dirty="0" err="1" smtClean="0">
                    <a:latin typeface="Times New Roman"/>
                  </a:rPr>
                  <a:t>p,q</a:t>
                </a:r>
                <a:endParaRPr lang="fr-FR" sz="2800" u="none" baseline="-25000" dirty="0">
                  <a:latin typeface="Comic Sans MS"/>
                </a:endParaRPr>
              </a:p>
            </p:txBody>
          </p:sp>
          <p:sp>
            <p:nvSpPr>
              <p:cNvPr id="7" name="ZoneTexte 6"/>
              <p:cNvSpPr txBox="1"/>
              <p:nvPr/>
            </p:nvSpPr>
            <p:spPr>
              <a:xfrm>
                <a:off x="1869740" y="4498987"/>
                <a:ext cx="1951629" cy="369332"/>
              </a:xfrm>
              <a:prstGeom prst="rect">
                <a:avLst/>
              </a:prstGeom>
              <a:noFill/>
            </p:spPr>
            <p:txBody>
              <a:bodyPr wrap="square" rtlCol="0">
                <a:spAutoFit/>
              </a:bodyPr>
              <a:lstStyle/>
              <a:p>
                <a:r>
                  <a:rPr lang="en-US" u="none" dirty="0" err="1" smtClean="0">
                    <a:latin typeface="Comic Sans MS" pitchFamily="66" charset="0"/>
                  </a:rPr>
                  <a:t>i</a:t>
                </a:r>
                <a:r>
                  <a:rPr lang="en-US" u="none" dirty="0" smtClean="0">
                    <a:latin typeface="Comic Sans MS" pitchFamily="66" charset="0"/>
                  </a:rPr>
                  <a:t>       j</a:t>
                </a:r>
                <a:r>
                  <a:rPr lang="en-US" u="none" dirty="0" smtClean="0">
                    <a:latin typeface="cmsy10"/>
                  </a:rPr>
                  <a:t>2</a:t>
                </a:r>
                <a:r>
                  <a:rPr lang="en-US" u="none" dirty="0" smtClean="0">
                    <a:latin typeface="Times New Roman"/>
                  </a:rPr>
                  <a:t>S</a:t>
                </a:r>
                <a:r>
                  <a:rPr lang="en-US" u="none" baseline="-25000" dirty="0" smtClean="0">
                    <a:latin typeface="Comic Sans MS"/>
                  </a:rPr>
                  <a:t>i</a:t>
                </a:r>
                <a:endParaRPr lang="fr-FR" u="none" dirty="0">
                  <a:latin typeface="Comic Sans MS" pitchFamily="66" charset="0"/>
                </a:endParaRPr>
              </a:p>
            </p:txBody>
          </p:sp>
        </p:grpSp>
        <p:sp>
          <p:nvSpPr>
            <p:cNvPr id="9" name="ZoneTexte 8"/>
            <p:cNvSpPr txBox="1"/>
            <p:nvPr/>
          </p:nvSpPr>
          <p:spPr>
            <a:xfrm>
              <a:off x="641411" y="4544671"/>
              <a:ext cx="955711" cy="646331"/>
            </a:xfrm>
            <a:prstGeom prst="rect">
              <a:avLst/>
            </a:prstGeom>
            <a:noFill/>
          </p:spPr>
          <p:txBody>
            <a:bodyPr wrap="none" rtlCol="0">
              <a:spAutoFit/>
            </a:bodyPr>
            <a:lstStyle/>
            <a:p>
              <a:r>
                <a:rPr lang="en-US" u="none" dirty="0" smtClean="0">
                  <a:latin typeface="Comic Sans MS" pitchFamily="66" charset="0"/>
                </a:rPr>
                <a:t>  D</a:t>
              </a:r>
              <a:r>
                <a:rPr lang="en-US" u="none" dirty="0" smtClean="0">
                  <a:latin typeface="cmsy10"/>
                </a:rPr>
                <a:t>2</a:t>
              </a:r>
              <a:r>
                <a:rPr lang="en-US" u="none" dirty="0" smtClean="0">
                  <a:latin typeface="Comic Sans MS" pitchFamily="66" charset="0"/>
                </a:rPr>
                <a:t> C</a:t>
              </a:r>
            </a:p>
            <a:p>
              <a:r>
                <a:rPr lang="en-US" u="none" dirty="0" smtClean="0">
                  <a:latin typeface="Times New Roman"/>
                </a:rPr>
                <a:t>A</a:t>
              </a:r>
              <a:r>
                <a:rPr lang="en-US" u="none" baseline="-25000" dirty="0" smtClean="0">
                  <a:latin typeface="Comic Sans MS"/>
                </a:rPr>
                <a:t>1</a:t>
              </a:r>
              <a:r>
                <a:rPr lang="en-US" u="none" dirty="0" smtClean="0">
                  <a:latin typeface="Times New Roman"/>
                </a:rPr>
                <a:t>,...,A</a:t>
              </a:r>
              <a:r>
                <a:rPr lang="en-US" u="none" baseline="-25000" dirty="0" smtClean="0">
                  <a:latin typeface="Comic Sans MS"/>
                </a:rPr>
                <a:t>n</a:t>
              </a:r>
              <a:endParaRPr lang="fr-FR" u="none" baseline="-25000" dirty="0">
                <a:latin typeface="Comic Sans MS"/>
              </a:endParaRPr>
            </a:p>
          </p:txBody>
        </p:sp>
      </p:grpSp>
      <p:sp>
        <p:nvSpPr>
          <p:cNvPr id="10" name="ZoneTexte 9"/>
          <p:cNvSpPr txBox="1"/>
          <p:nvPr/>
        </p:nvSpPr>
        <p:spPr>
          <a:xfrm>
            <a:off x="2060817" y="3889607"/>
            <a:ext cx="5269391" cy="461665"/>
          </a:xfrm>
          <a:prstGeom prst="rect">
            <a:avLst/>
          </a:prstGeom>
          <a:noFill/>
        </p:spPr>
        <p:txBody>
          <a:bodyPr wrap="none" rtlCol="0">
            <a:spAutoFit/>
          </a:bodyPr>
          <a:lstStyle/>
          <a:p>
            <a:r>
              <a:rPr lang="en-US" sz="2400" u="none" dirty="0" err="1" smtClean="0">
                <a:latin typeface="Comic Sans MS" pitchFamily="66" charset="0"/>
              </a:rPr>
              <a:t>Sparsity</a:t>
            </a:r>
            <a:r>
              <a:rPr lang="en-US" sz="2400" u="none" dirty="0" smtClean="0">
                <a:latin typeface="Comic Sans MS" pitchFamily="66" charset="0"/>
              </a:rPr>
              <a:t>       </a:t>
            </a:r>
            <a:r>
              <a:rPr lang="en-US" sz="2400" u="none" dirty="0" err="1" smtClean="0">
                <a:latin typeface="Comic Sans MS" pitchFamily="66" charset="0"/>
              </a:rPr>
              <a:t>vs</a:t>
            </a:r>
            <a:r>
              <a:rPr lang="en-US" sz="2400" u="none" dirty="0" smtClean="0">
                <a:latin typeface="Comic Sans MS" pitchFamily="66" charset="0"/>
              </a:rPr>
              <a:t>        Joint </a:t>
            </a:r>
            <a:r>
              <a:rPr lang="en-US" sz="2400" u="none" dirty="0" err="1" smtClean="0">
                <a:latin typeface="Comic Sans MS" pitchFamily="66" charset="0"/>
              </a:rPr>
              <a:t>sparsity</a:t>
            </a:r>
            <a:endParaRPr lang="fr-FR" sz="2400" u="none" dirty="0">
              <a:latin typeface="Comic Sans MS" pitchFamily="66" charset="0"/>
            </a:endParaRPr>
          </a:p>
        </p:txBody>
      </p:sp>
      <p:sp>
        <p:nvSpPr>
          <p:cNvPr id="11" name="Text Box 2"/>
          <p:cNvSpPr txBox="1">
            <a:spLocks noChangeArrowheads="1"/>
          </p:cNvSpPr>
          <p:nvPr/>
        </p:nvSpPr>
        <p:spPr bwMode="auto">
          <a:xfrm>
            <a:off x="247650" y="41275"/>
            <a:ext cx="8702675" cy="954107"/>
          </a:xfrm>
          <a:prstGeom prst="rect">
            <a:avLst/>
          </a:prstGeom>
          <a:noFill/>
          <a:ln w="9525" algn="ctr">
            <a:noFill/>
            <a:miter lim="800000"/>
            <a:headEnd/>
            <a:tailEnd/>
          </a:ln>
        </p:spPr>
        <p:txBody>
          <a:bodyPr>
            <a:spAutoFit/>
          </a:bodyPr>
          <a:lstStyle/>
          <a:p>
            <a:pPr algn="ctr"/>
            <a:r>
              <a:rPr lang="fr-FR" sz="2800" u="none" dirty="0" smtClean="0">
                <a:solidFill>
                  <a:schemeClr val="tx2"/>
                </a:solidFill>
                <a:latin typeface="Comic Sans MS" pitchFamily="66" charset="0"/>
              </a:rPr>
              <a:t>Non-local </a:t>
            </a:r>
            <a:r>
              <a:rPr lang="fr-FR" sz="2800" u="none" dirty="0" err="1" smtClean="0">
                <a:solidFill>
                  <a:schemeClr val="tx2"/>
                </a:solidFill>
                <a:latin typeface="Comic Sans MS" pitchFamily="66" charset="0"/>
              </a:rPr>
              <a:t>sparse</a:t>
            </a:r>
            <a:r>
              <a:rPr lang="fr-FR" sz="2800" u="none" dirty="0" smtClean="0">
                <a:solidFill>
                  <a:schemeClr val="tx2"/>
                </a:solidFill>
                <a:latin typeface="Comic Sans MS" pitchFamily="66" charset="0"/>
              </a:rPr>
              <a:t> </a:t>
            </a:r>
            <a:r>
              <a:rPr lang="fr-FR" sz="2800" u="none" dirty="0" err="1" smtClean="0">
                <a:solidFill>
                  <a:schemeClr val="tx2"/>
                </a:solidFill>
                <a:latin typeface="Comic Sans MS" pitchFamily="66" charset="0"/>
              </a:rPr>
              <a:t>models</a:t>
            </a:r>
            <a:r>
              <a:rPr lang="fr-FR" sz="2800" u="none" dirty="0" smtClean="0">
                <a:solidFill>
                  <a:schemeClr val="tx2"/>
                </a:solidFill>
                <a:latin typeface="Comic Sans MS" pitchFamily="66" charset="0"/>
              </a:rPr>
              <a:t> for image </a:t>
            </a:r>
            <a:r>
              <a:rPr lang="fr-FR" sz="2800" u="none" dirty="0" err="1" smtClean="0">
                <a:solidFill>
                  <a:schemeClr val="tx2"/>
                </a:solidFill>
                <a:latin typeface="Comic Sans MS" pitchFamily="66" charset="0"/>
              </a:rPr>
              <a:t>restoration</a:t>
            </a:r>
            <a:endParaRPr lang="fr-FR" sz="1600" u="none" dirty="0" smtClean="0">
              <a:solidFill>
                <a:schemeClr val="tx2"/>
              </a:solidFill>
              <a:latin typeface="Comic Sans MS" pitchFamily="66" charset="0"/>
            </a:endParaRPr>
          </a:p>
          <a:p>
            <a:pPr algn="ctr" eaLnBrk="0" hangingPunct="0"/>
            <a:r>
              <a:rPr lang="en-US" sz="2800" u="none" dirty="0" smtClean="0">
                <a:solidFill>
                  <a:schemeClr val="tx2"/>
                </a:solidFill>
                <a:latin typeface="Comic Sans MS" pitchFamily="66" charset="0"/>
              </a:rPr>
              <a:t>(</a:t>
            </a:r>
            <a:r>
              <a:rPr lang="en-US" sz="2800" u="none" dirty="0" err="1" smtClean="0">
                <a:solidFill>
                  <a:schemeClr val="tx2"/>
                </a:solidFill>
                <a:latin typeface="Comic Sans MS" pitchFamily="66" charset="0"/>
              </a:rPr>
              <a:t>Mairal</a:t>
            </a:r>
            <a:r>
              <a:rPr lang="en-US" sz="2800" u="none" dirty="0" smtClean="0">
                <a:solidFill>
                  <a:schemeClr val="tx2"/>
                </a:solidFill>
                <a:latin typeface="Comic Sans MS" pitchFamily="66" charset="0"/>
              </a:rPr>
              <a:t>, Bach, Ponce, </a:t>
            </a:r>
            <a:r>
              <a:rPr lang="en-US" sz="2800" u="none" dirty="0" err="1" smtClean="0">
                <a:solidFill>
                  <a:schemeClr val="tx2"/>
                </a:solidFill>
                <a:latin typeface="Comic Sans MS" pitchFamily="66" charset="0"/>
              </a:rPr>
              <a:t>Sapiro</a:t>
            </a:r>
            <a:r>
              <a:rPr lang="en-US" sz="2800" u="none" dirty="0" smtClean="0">
                <a:solidFill>
                  <a:schemeClr val="tx2"/>
                </a:solidFill>
                <a:latin typeface="Comic Sans MS" pitchFamily="66" charset="0"/>
              </a:rPr>
              <a:t>, </a:t>
            </a:r>
            <a:r>
              <a:rPr lang="en-US" sz="2800" u="none" dirty="0" err="1" smtClean="0">
                <a:solidFill>
                  <a:schemeClr val="tx2"/>
                </a:solidFill>
                <a:latin typeface="Comic Sans MS" pitchFamily="66" charset="0"/>
              </a:rPr>
              <a:t>Zisserman</a:t>
            </a:r>
            <a:r>
              <a:rPr lang="en-US" sz="2800" u="none" dirty="0" smtClean="0">
                <a:solidFill>
                  <a:schemeClr val="tx2"/>
                </a:solidFill>
                <a:latin typeface="Comic Sans MS" pitchFamily="66" charset="0"/>
              </a:rPr>
              <a:t>, ICCV’09</a:t>
            </a:r>
            <a:r>
              <a:rPr lang="en-US" sz="2800" u="none" dirty="0">
                <a:solidFill>
                  <a:schemeClr val="tx2"/>
                </a:solidFill>
                <a:latin typeface="Comic Sans MS" pitchFamily="66" charset="0"/>
              </a:rPr>
              <a:t>)</a:t>
            </a:r>
          </a:p>
        </p:txBody>
      </p:sp>
      <p:sp>
        <p:nvSpPr>
          <p:cNvPr id="13" name="Rectangle 12"/>
          <p:cNvSpPr/>
          <p:nvPr/>
        </p:nvSpPr>
        <p:spPr bwMode="auto">
          <a:xfrm>
            <a:off x="1978925" y="1405719"/>
            <a:ext cx="327547" cy="2497541"/>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a:off x="2581709" y="1407991"/>
            <a:ext cx="327547" cy="2497541"/>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a:off x="3184493" y="1410263"/>
            <a:ext cx="327547" cy="2497541"/>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cstate="print"/>
          <a:srcRect/>
          <a:stretch>
            <a:fillRect/>
          </a:stretch>
        </p:blipFill>
        <p:spPr bwMode="auto">
          <a:xfrm>
            <a:off x="1078173" y="-8156"/>
            <a:ext cx="6907073" cy="68525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3" cstate="print"/>
          <a:srcRect/>
          <a:stretch>
            <a:fillRect/>
          </a:stretch>
        </p:blipFill>
        <p:spPr bwMode="auto">
          <a:xfrm>
            <a:off x="956006" y="3652905"/>
            <a:ext cx="7178675" cy="2373313"/>
          </a:xfrm>
          <a:prstGeom prst="rect">
            <a:avLst/>
          </a:prstGeom>
          <a:noFill/>
          <a:ln w="9525">
            <a:solidFill>
              <a:schemeClr val="bg2"/>
            </a:solidFill>
            <a:miter lim="800000"/>
            <a:headEnd/>
            <a:tailEnd/>
          </a:ln>
        </p:spPr>
      </p:pic>
      <p:sp>
        <p:nvSpPr>
          <p:cNvPr id="5" name="ZoneTexte 4"/>
          <p:cNvSpPr txBox="1">
            <a:spLocks noChangeArrowheads="1"/>
          </p:cNvSpPr>
          <p:nvPr/>
        </p:nvSpPr>
        <p:spPr bwMode="auto">
          <a:xfrm>
            <a:off x="531813" y="6102704"/>
            <a:ext cx="8051800" cy="646112"/>
          </a:xfrm>
          <a:prstGeom prst="rect">
            <a:avLst/>
          </a:prstGeom>
          <a:noFill/>
          <a:ln w="9525">
            <a:noFill/>
            <a:miter lim="800000"/>
            <a:headEnd/>
            <a:tailEnd/>
          </a:ln>
        </p:spPr>
        <p:txBody>
          <a:bodyPr wrap="none">
            <a:spAutoFit/>
          </a:bodyPr>
          <a:lstStyle/>
          <a:p>
            <a:r>
              <a:rPr lang="en-US" u="none" dirty="0">
                <a:latin typeface="Comic Sans MS" pitchFamily="66" charset="0"/>
              </a:rPr>
              <a:t>PSNR comparison between our method (LSSC) and  </a:t>
            </a:r>
            <a:r>
              <a:rPr lang="en-US" u="none" dirty="0" err="1">
                <a:latin typeface="Comic Sans MS" pitchFamily="66" charset="0"/>
              </a:rPr>
              <a:t>Portilla</a:t>
            </a:r>
            <a:r>
              <a:rPr lang="en-US" u="none" dirty="0">
                <a:latin typeface="Comic Sans MS" pitchFamily="66" charset="0"/>
              </a:rPr>
              <a:t> et al.’03 [23]; </a:t>
            </a:r>
          </a:p>
          <a:p>
            <a:r>
              <a:rPr lang="en-US" u="none" dirty="0">
                <a:latin typeface="Comic Sans MS" pitchFamily="66" charset="0"/>
              </a:rPr>
              <a:t>Roth &amp; Black’05 [25]; </a:t>
            </a:r>
            <a:r>
              <a:rPr lang="en-US" u="none" dirty="0" err="1">
                <a:latin typeface="Comic Sans MS" pitchFamily="66" charset="0"/>
              </a:rPr>
              <a:t>Elad</a:t>
            </a:r>
            <a:r>
              <a:rPr lang="en-US" u="none" dirty="0">
                <a:latin typeface="Comic Sans MS" pitchFamily="66" charset="0"/>
              </a:rPr>
              <a:t>&amp; Aharon’06 [12]; and </a:t>
            </a:r>
            <a:r>
              <a:rPr lang="en-US" u="none" dirty="0" err="1">
                <a:latin typeface="Comic Sans MS" pitchFamily="66" charset="0"/>
              </a:rPr>
              <a:t>Dabov</a:t>
            </a:r>
            <a:r>
              <a:rPr lang="en-US" u="none" dirty="0">
                <a:latin typeface="Comic Sans MS" pitchFamily="66" charset="0"/>
              </a:rPr>
              <a:t> et al.’07 [8].</a:t>
            </a:r>
            <a:endParaRPr lang="fr-FR" u="none" dirty="0">
              <a:latin typeface="Comic Sans MS" pitchFamily="66" charset="0"/>
            </a:endParaRPr>
          </a:p>
        </p:txBody>
      </p:sp>
      <p:pic>
        <p:nvPicPr>
          <p:cNvPr id="6" name="Picture 3"/>
          <p:cNvPicPr>
            <a:picLocks noChangeAspect="1" noChangeArrowheads="1"/>
          </p:cNvPicPr>
          <p:nvPr/>
        </p:nvPicPr>
        <p:blipFill>
          <a:blip r:embed="rId4" cstate="print"/>
          <a:srcRect b="50090"/>
          <a:stretch>
            <a:fillRect/>
          </a:stretch>
        </p:blipFill>
        <p:spPr bwMode="auto">
          <a:xfrm>
            <a:off x="1078173" y="-8156"/>
            <a:ext cx="6907073" cy="3420096"/>
          </a:xfrm>
          <a:prstGeom prst="rect">
            <a:avLst/>
          </a:prstGeom>
          <a:noFill/>
          <a:ln w="9525">
            <a:noFill/>
            <a:miter lim="800000"/>
            <a:headEnd/>
            <a:tailEnd/>
          </a:ln>
        </p:spPr>
      </p:pic>
      <p:sp>
        <p:nvSpPr>
          <p:cNvPr id="7" name="Rectangle 6"/>
          <p:cNvSpPr/>
          <p:nvPr/>
        </p:nvSpPr>
        <p:spPr bwMode="auto">
          <a:xfrm>
            <a:off x="7233312" y="3957850"/>
            <a:ext cx="873457" cy="2033516"/>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ZoneTexte 4"/>
          <p:cNvSpPr txBox="1">
            <a:spLocks noChangeArrowheads="1"/>
          </p:cNvSpPr>
          <p:nvPr/>
        </p:nvSpPr>
        <p:spPr bwMode="auto">
          <a:xfrm>
            <a:off x="531813" y="6102704"/>
            <a:ext cx="8061325" cy="646112"/>
          </a:xfrm>
          <a:prstGeom prst="rect">
            <a:avLst/>
          </a:prstGeom>
          <a:noFill/>
          <a:ln w="9525">
            <a:noFill/>
            <a:miter lim="800000"/>
            <a:headEnd/>
            <a:tailEnd/>
          </a:ln>
        </p:spPr>
        <p:txBody>
          <a:bodyPr wrap="none">
            <a:spAutoFit/>
          </a:bodyPr>
          <a:lstStyle/>
          <a:p>
            <a:r>
              <a:rPr lang="en-US" u="none" dirty="0">
                <a:latin typeface="Comic Sans MS" pitchFamily="66" charset="0"/>
              </a:rPr>
              <a:t>PSNR comparison between our method (LSSC) and </a:t>
            </a:r>
            <a:r>
              <a:rPr lang="en-US" u="none" dirty="0" err="1">
                <a:latin typeface="Comic Sans MS" pitchFamily="66" charset="0"/>
              </a:rPr>
              <a:t>Gunturk</a:t>
            </a:r>
            <a:r>
              <a:rPr lang="en-US" u="none" dirty="0">
                <a:latin typeface="Comic Sans MS" pitchFamily="66" charset="0"/>
              </a:rPr>
              <a:t> et al.’02 [AP];</a:t>
            </a:r>
          </a:p>
          <a:p>
            <a:r>
              <a:rPr lang="en-US" u="none" dirty="0">
                <a:latin typeface="Comic Sans MS" pitchFamily="66" charset="0"/>
              </a:rPr>
              <a:t>Zhang &amp; Wu’05 [DL]; and </a:t>
            </a:r>
            <a:r>
              <a:rPr lang="en-US" u="none" dirty="0" err="1">
                <a:latin typeface="Comic Sans MS" pitchFamily="66" charset="0"/>
              </a:rPr>
              <a:t>Paliy</a:t>
            </a:r>
            <a:r>
              <a:rPr lang="en-US" u="none" dirty="0">
                <a:latin typeface="Comic Sans MS" pitchFamily="66" charset="0"/>
              </a:rPr>
              <a:t> et al.’07 [LPA] on the Kodak </a:t>
            </a:r>
            <a:r>
              <a:rPr lang="en-US" u="none" dirty="0" err="1">
                <a:latin typeface="Comic Sans MS" pitchFamily="66" charset="0"/>
              </a:rPr>
              <a:t>PhotoCD</a:t>
            </a:r>
            <a:r>
              <a:rPr lang="en-US" u="none" dirty="0">
                <a:latin typeface="Comic Sans MS" pitchFamily="66" charset="0"/>
              </a:rPr>
              <a:t> data.</a:t>
            </a:r>
            <a:endParaRPr lang="fr-FR" u="none" dirty="0">
              <a:latin typeface="Comic Sans MS" pitchFamily="66" charset="0"/>
            </a:endParaRPr>
          </a:p>
        </p:txBody>
      </p:sp>
      <p:pic>
        <p:nvPicPr>
          <p:cNvPr id="50180" name="Picture 2"/>
          <p:cNvPicPr>
            <a:picLocks noChangeAspect="1" noChangeArrowheads="1"/>
          </p:cNvPicPr>
          <p:nvPr/>
        </p:nvPicPr>
        <p:blipFill>
          <a:blip r:embed="rId3" cstate="print"/>
          <a:srcRect/>
          <a:stretch>
            <a:fillRect/>
          </a:stretch>
        </p:blipFill>
        <p:spPr bwMode="auto">
          <a:xfrm>
            <a:off x="2674961" y="722786"/>
            <a:ext cx="6469039" cy="2706214"/>
          </a:xfrm>
          <a:prstGeom prst="rect">
            <a:avLst/>
          </a:prstGeom>
          <a:noFill/>
          <a:ln w="9525">
            <a:noFill/>
            <a:miter lim="800000"/>
            <a:headEnd/>
            <a:tailEnd/>
          </a:ln>
        </p:spPr>
      </p:pic>
      <p:grpSp>
        <p:nvGrpSpPr>
          <p:cNvPr id="50181" name="Groupe 9"/>
          <p:cNvGrpSpPr>
            <a:grpSpLocks/>
          </p:cNvGrpSpPr>
          <p:nvPr/>
        </p:nvGrpSpPr>
        <p:grpSpPr bwMode="auto">
          <a:xfrm>
            <a:off x="1843088" y="3888141"/>
            <a:ext cx="5487987" cy="2127250"/>
            <a:chOff x="1924335" y="3738634"/>
            <a:chExt cx="5488674" cy="2126222"/>
          </a:xfrm>
        </p:grpSpPr>
        <p:pic>
          <p:nvPicPr>
            <p:cNvPr id="50184" name="Picture 2"/>
            <p:cNvPicPr>
              <a:picLocks noChangeAspect="1" noChangeArrowheads="1"/>
            </p:cNvPicPr>
            <p:nvPr/>
          </p:nvPicPr>
          <p:blipFill>
            <a:blip r:embed="rId4" cstate="print"/>
            <a:srcRect b="84573"/>
            <a:stretch>
              <a:fillRect/>
            </a:stretch>
          </p:blipFill>
          <p:spPr bwMode="auto">
            <a:xfrm>
              <a:off x="1924335" y="3738634"/>
              <a:ext cx="5486400" cy="969844"/>
            </a:xfrm>
            <a:prstGeom prst="rect">
              <a:avLst/>
            </a:prstGeom>
            <a:noFill/>
            <a:ln w="9525">
              <a:noFill/>
              <a:miter lim="800000"/>
              <a:headEnd/>
              <a:tailEnd/>
            </a:ln>
          </p:spPr>
        </p:pic>
        <p:pic>
          <p:nvPicPr>
            <p:cNvPr id="50185" name="Picture 2"/>
            <p:cNvPicPr>
              <a:picLocks noChangeAspect="1" noChangeArrowheads="1"/>
            </p:cNvPicPr>
            <p:nvPr/>
          </p:nvPicPr>
          <p:blipFill>
            <a:blip r:embed="rId4" cstate="print"/>
            <a:srcRect t="83994"/>
            <a:stretch>
              <a:fillRect/>
            </a:stretch>
          </p:blipFill>
          <p:spPr bwMode="auto">
            <a:xfrm>
              <a:off x="1926609" y="4858618"/>
              <a:ext cx="5486400" cy="1006238"/>
            </a:xfrm>
            <a:prstGeom prst="rect">
              <a:avLst/>
            </a:prstGeom>
            <a:noFill/>
            <a:ln w="9525">
              <a:noFill/>
              <a:miter lim="800000"/>
              <a:headEnd/>
              <a:tailEnd/>
            </a:ln>
          </p:spPr>
        </p:pic>
        <p:sp>
          <p:nvSpPr>
            <p:cNvPr id="50186" name="ZoneTexte 8"/>
            <p:cNvSpPr txBox="1">
              <a:spLocks noChangeArrowheads="1"/>
            </p:cNvSpPr>
            <p:nvPr/>
          </p:nvSpPr>
          <p:spPr bwMode="auto">
            <a:xfrm>
              <a:off x="1937982" y="4694830"/>
              <a:ext cx="5472752" cy="369332"/>
            </a:xfrm>
            <a:prstGeom prst="rect">
              <a:avLst/>
            </a:prstGeom>
            <a:solidFill>
              <a:schemeClr val="tx1"/>
            </a:solidFill>
            <a:ln w="9525">
              <a:noFill/>
              <a:miter lim="800000"/>
              <a:headEnd/>
              <a:tailEnd/>
            </a:ln>
          </p:spPr>
          <p:txBody>
            <a:bodyPr>
              <a:spAutoFit/>
            </a:bodyPr>
            <a:lstStyle/>
            <a:p>
              <a:pPr algn="ctr"/>
              <a:r>
                <a:rPr lang="en-US" u="none" dirty="0">
                  <a:solidFill>
                    <a:schemeClr val="bg2"/>
                  </a:solidFill>
                </a:rPr>
                <a:t>……………………………………………...……………</a:t>
              </a:r>
              <a:endParaRPr lang="fr-FR" u="none" dirty="0">
                <a:solidFill>
                  <a:schemeClr val="bg2"/>
                </a:solidFill>
              </a:endParaRPr>
            </a:p>
          </p:txBody>
        </p:sp>
      </p:grpSp>
      <p:sp>
        <p:nvSpPr>
          <p:cNvPr id="50182" name="ZoneTexte 10"/>
          <p:cNvSpPr txBox="1">
            <a:spLocks noChangeArrowheads="1"/>
          </p:cNvSpPr>
          <p:nvPr/>
        </p:nvSpPr>
        <p:spPr bwMode="auto">
          <a:xfrm>
            <a:off x="5008820" y="3152775"/>
            <a:ext cx="754062" cy="461963"/>
          </a:xfrm>
          <a:prstGeom prst="rect">
            <a:avLst/>
          </a:prstGeom>
          <a:noFill/>
          <a:ln w="9525">
            <a:noFill/>
            <a:miter lim="800000"/>
            <a:headEnd/>
            <a:tailEnd/>
          </a:ln>
        </p:spPr>
        <p:txBody>
          <a:bodyPr wrap="none">
            <a:spAutoFit/>
          </a:bodyPr>
          <a:lstStyle/>
          <a:p>
            <a:r>
              <a:rPr lang="en-US" sz="2400" u="none" dirty="0">
                <a:latin typeface="Comic Sans MS" pitchFamily="66" charset="0"/>
              </a:rPr>
              <a:t>LSC</a:t>
            </a:r>
            <a:endParaRPr lang="fr-FR" sz="2400" u="none" dirty="0">
              <a:latin typeface="Comic Sans MS" pitchFamily="66" charset="0"/>
            </a:endParaRPr>
          </a:p>
        </p:txBody>
      </p:sp>
      <p:sp>
        <p:nvSpPr>
          <p:cNvPr id="50183" name="ZoneTexte 11"/>
          <p:cNvSpPr txBox="1">
            <a:spLocks noChangeArrowheads="1"/>
          </p:cNvSpPr>
          <p:nvPr/>
        </p:nvSpPr>
        <p:spPr bwMode="auto">
          <a:xfrm>
            <a:off x="8109072" y="3141663"/>
            <a:ext cx="966788" cy="461962"/>
          </a:xfrm>
          <a:prstGeom prst="rect">
            <a:avLst/>
          </a:prstGeom>
          <a:noFill/>
          <a:ln w="9525">
            <a:noFill/>
            <a:miter lim="800000"/>
            <a:headEnd/>
            <a:tailEnd/>
          </a:ln>
        </p:spPr>
        <p:txBody>
          <a:bodyPr wrap="none">
            <a:spAutoFit/>
          </a:bodyPr>
          <a:lstStyle/>
          <a:p>
            <a:r>
              <a:rPr lang="en-US" sz="2400" u="none" dirty="0">
                <a:latin typeface="Comic Sans MS" pitchFamily="66" charset="0"/>
              </a:rPr>
              <a:t>LSSC</a:t>
            </a:r>
            <a:endParaRPr lang="fr-FR" sz="2400" u="none" dirty="0">
              <a:latin typeface="Comic Sans MS" pitchFamily="66" charset="0"/>
            </a:endParaRPr>
          </a:p>
        </p:txBody>
      </p:sp>
      <p:pic>
        <p:nvPicPr>
          <p:cNvPr id="320514" name="Picture 2"/>
          <p:cNvPicPr>
            <a:picLocks noChangeAspect="1" noChangeArrowheads="1"/>
          </p:cNvPicPr>
          <p:nvPr/>
        </p:nvPicPr>
        <p:blipFill>
          <a:blip r:embed="rId5" cstate="print"/>
          <a:srcRect/>
          <a:stretch>
            <a:fillRect/>
          </a:stretch>
        </p:blipFill>
        <p:spPr bwMode="auto">
          <a:xfrm>
            <a:off x="147746" y="917234"/>
            <a:ext cx="2345431" cy="2385524"/>
          </a:xfrm>
          <a:prstGeom prst="rect">
            <a:avLst/>
          </a:prstGeom>
          <a:noFill/>
          <a:ln w="9525">
            <a:noFill/>
            <a:miter lim="800000"/>
            <a:headEnd/>
            <a:tailEnd/>
          </a:ln>
          <a:effectLst/>
        </p:spPr>
      </p:pic>
      <p:sp>
        <p:nvSpPr>
          <p:cNvPr id="11" name="Text Box 2"/>
          <p:cNvSpPr txBox="1">
            <a:spLocks noChangeArrowheads="1"/>
          </p:cNvSpPr>
          <p:nvPr/>
        </p:nvSpPr>
        <p:spPr bwMode="auto">
          <a:xfrm>
            <a:off x="247650" y="41275"/>
            <a:ext cx="8702675" cy="523220"/>
          </a:xfrm>
          <a:prstGeom prst="rect">
            <a:avLst/>
          </a:prstGeom>
          <a:noFill/>
          <a:ln w="9525" algn="ctr">
            <a:noFill/>
            <a:miter lim="800000"/>
            <a:headEnd/>
            <a:tailEnd/>
          </a:ln>
        </p:spPr>
        <p:txBody>
          <a:bodyPr>
            <a:spAutoFit/>
          </a:bodyPr>
          <a:lstStyle/>
          <a:p>
            <a:pPr algn="ctr" eaLnBrk="0" hangingPunct="0"/>
            <a:r>
              <a:rPr lang="en-US" sz="2800" u="none" dirty="0" err="1" smtClean="0">
                <a:solidFill>
                  <a:schemeClr val="tx2"/>
                </a:solidFill>
                <a:latin typeface="Comic Sans MS" pitchFamily="66" charset="0"/>
              </a:rPr>
              <a:t>Demosaicking</a:t>
            </a:r>
            <a:r>
              <a:rPr lang="en-US" sz="2800" u="none" dirty="0" smtClean="0">
                <a:solidFill>
                  <a:schemeClr val="tx2"/>
                </a:solidFill>
                <a:latin typeface="Comic Sans MS" pitchFamily="66" charset="0"/>
              </a:rPr>
              <a:t> experiments</a:t>
            </a:r>
            <a:endParaRPr lang="en-US" sz="2800" u="none" dirty="0">
              <a:solidFill>
                <a:schemeClr val="tx2"/>
              </a:solidFill>
              <a:latin typeface="Comic Sans MS" pitchFamily="66" charset="0"/>
            </a:endParaRPr>
          </a:p>
        </p:txBody>
      </p:sp>
      <p:sp>
        <p:nvSpPr>
          <p:cNvPr id="12" name="ZoneTexte 11"/>
          <p:cNvSpPr txBox="1"/>
          <p:nvPr/>
        </p:nvSpPr>
        <p:spPr>
          <a:xfrm>
            <a:off x="464025" y="3343695"/>
            <a:ext cx="1693092" cy="369332"/>
          </a:xfrm>
          <a:prstGeom prst="rect">
            <a:avLst/>
          </a:prstGeom>
          <a:noFill/>
        </p:spPr>
        <p:txBody>
          <a:bodyPr wrap="none" rtlCol="0">
            <a:spAutoFit/>
          </a:bodyPr>
          <a:lstStyle/>
          <a:p>
            <a:r>
              <a:rPr lang="en-US" u="none" dirty="0" smtClean="0">
                <a:latin typeface="Comic Sans MS" pitchFamily="66" charset="0"/>
              </a:rPr>
              <a:t>Bayer pattern</a:t>
            </a:r>
            <a:endParaRPr lang="fr-FR" u="none" dirty="0">
              <a:latin typeface="Comic Sans MS" pitchFamily="66" charset="0"/>
            </a:endParaRPr>
          </a:p>
        </p:txBody>
      </p:sp>
      <p:sp>
        <p:nvSpPr>
          <p:cNvPr id="14" name="Rectangle 13"/>
          <p:cNvSpPr/>
          <p:nvPr/>
        </p:nvSpPr>
        <p:spPr bwMode="auto">
          <a:xfrm>
            <a:off x="6469039" y="4148919"/>
            <a:ext cx="777922" cy="1842448"/>
          </a:xfrm>
          <a:prstGeom prst="rect">
            <a:avLst/>
          </a:prstGeom>
          <a:solidFill>
            <a:srgbClr val="FF0000">
              <a:alpha val="36078"/>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t="1058"/>
          <a:stretch>
            <a:fillRect/>
          </a:stretch>
        </p:blipFill>
        <p:spPr bwMode="auto">
          <a:xfrm>
            <a:off x="-1" y="629389"/>
            <a:ext cx="9156865" cy="2968335"/>
          </a:xfrm>
          <a:prstGeom prst="rect">
            <a:avLst/>
          </a:prstGeom>
          <a:noFill/>
          <a:ln w="19050">
            <a:solidFill>
              <a:schemeClr val="tx1"/>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4048" y="3638440"/>
            <a:ext cx="9181593" cy="2991847"/>
          </a:xfrm>
          <a:prstGeom prst="rect">
            <a:avLst/>
          </a:prstGeom>
          <a:noFill/>
          <a:ln w="19050">
            <a:solidFill>
              <a:schemeClr val="tx1"/>
            </a:solidFill>
            <a:miter lim="800000"/>
            <a:headEnd/>
            <a:tailEnd/>
          </a:ln>
        </p:spPr>
      </p:pic>
      <p:sp>
        <p:nvSpPr>
          <p:cNvPr id="5" name="Text Box 2"/>
          <p:cNvSpPr txBox="1">
            <a:spLocks noChangeArrowheads="1"/>
          </p:cNvSpPr>
          <p:nvPr/>
        </p:nvSpPr>
        <p:spPr bwMode="auto">
          <a:xfrm>
            <a:off x="247650" y="41275"/>
            <a:ext cx="8702675" cy="523875"/>
          </a:xfrm>
          <a:prstGeom prst="rect">
            <a:avLst/>
          </a:prstGeom>
          <a:noFill/>
          <a:ln w="9525" algn="ctr">
            <a:noFill/>
            <a:miter lim="800000"/>
            <a:headEnd/>
            <a:tailEnd/>
          </a:ln>
        </p:spPr>
        <p:txBody>
          <a:bodyPr>
            <a:spAutoFit/>
          </a:bodyPr>
          <a:lstStyle/>
          <a:p>
            <a:pPr algn="ctr" eaLnBrk="0" hangingPunct="0"/>
            <a:r>
              <a:rPr lang="en-US" sz="2800" u="none" dirty="0">
                <a:solidFill>
                  <a:schemeClr val="tx2"/>
                </a:solidFill>
                <a:latin typeface="Comic Sans MS" pitchFamily="66" charset="0"/>
              </a:rPr>
              <a:t>Real noise (</a:t>
            </a:r>
            <a:r>
              <a:rPr lang="fr-FR" sz="2800" u="none" dirty="0">
                <a:solidFill>
                  <a:schemeClr val="tx2"/>
                </a:solidFill>
                <a:latin typeface="Comic Sans MS" pitchFamily="66" charset="0"/>
              </a:rPr>
              <a:t>Canon </a:t>
            </a:r>
            <a:r>
              <a:rPr lang="fr-FR" sz="2800" u="none" dirty="0" err="1">
                <a:solidFill>
                  <a:schemeClr val="tx2"/>
                </a:solidFill>
                <a:latin typeface="Comic Sans MS" pitchFamily="66" charset="0"/>
              </a:rPr>
              <a:t>Powershot</a:t>
            </a:r>
            <a:r>
              <a:rPr lang="fr-FR" sz="2800" u="none" dirty="0">
                <a:solidFill>
                  <a:schemeClr val="tx2"/>
                </a:solidFill>
                <a:latin typeface="Comic Sans MS" pitchFamily="66" charset="0"/>
              </a:rPr>
              <a:t> G9, 1600 ISO)</a:t>
            </a:r>
            <a:endParaRPr lang="en-US" sz="2800" u="none" dirty="0">
              <a:solidFill>
                <a:schemeClr val="tx2"/>
              </a:solidFill>
              <a:latin typeface="Comic Sans MS" pitchFamily="66" charset="0"/>
            </a:endParaRPr>
          </a:p>
        </p:txBody>
      </p:sp>
      <p:sp>
        <p:nvSpPr>
          <p:cNvPr id="6" name="ZoneTexte 5"/>
          <p:cNvSpPr txBox="1"/>
          <p:nvPr/>
        </p:nvSpPr>
        <p:spPr>
          <a:xfrm>
            <a:off x="-11871" y="641278"/>
            <a:ext cx="1210588" cy="369332"/>
          </a:xfrm>
          <a:prstGeom prst="rect">
            <a:avLst/>
          </a:prstGeom>
          <a:noFill/>
        </p:spPr>
        <p:txBody>
          <a:bodyPr wrap="none" rtlCol="0">
            <a:spAutoFit/>
          </a:bodyPr>
          <a:lstStyle/>
          <a:p>
            <a:r>
              <a:rPr lang="en-US" u="none" dirty="0" smtClean="0"/>
              <a:t>Raw Jpeg</a:t>
            </a:r>
            <a:endParaRPr lang="fr-FR" u="none" dirty="0"/>
          </a:p>
        </p:txBody>
      </p:sp>
      <p:sp>
        <p:nvSpPr>
          <p:cNvPr id="7" name="ZoneTexte 6"/>
          <p:cNvSpPr txBox="1"/>
          <p:nvPr/>
        </p:nvSpPr>
        <p:spPr>
          <a:xfrm>
            <a:off x="3085529" y="639303"/>
            <a:ext cx="2339102" cy="369332"/>
          </a:xfrm>
          <a:prstGeom prst="rect">
            <a:avLst/>
          </a:prstGeom>
          <a:noFill/>
        </p:spPr>
        <p:txBody>
          <a:bodyPr wrap="none" rtlCol="0">
            <a:spAutoFit/>
          </a:bodyPr>
          <a:lstStyle/>
          <a:p>
            <a:r>
              <a:rPr lang="en-US" u="none" dirty="0" smtClean="0"/>
              <a:t>Adobe Camera Raw</a:t>
            </a:r>
            <a:endParaRPr lang="fr-FR" u="none" dirty="0"/>
          </a:p>
        </p:txBody>
      </p:sp>
      <p:sp>
        <p:nvSpPr>
          <p:cNvPr id="8" name="ZoneTexte 7"/>
          <p:cNvSpPr txBox="1"/>
          <p:nvPr/>
        </p:nvSpPr>
        <p:spPr>
          <a:xfrm>
            <a:off x="6159179" y="649203"/>
            <a:ext cx="1274708" cy="369332"/>
          </a:xfrm>
          <a:prstGeom prst="rect">
            <a:avLst/>
          </a:prstGeom>
          <a:noFill/>
        </p:spPr>
        <p:txBody>
          <a:bodyPr wrap="none" rtlCol="0">
            <a:spAutoFit/>
          </a:bodyPr>
          <a:lstStyle/>
          <a:p>
            <a:r>
              <a:rPr lang="en-US" u="none" dirty="0" err="1" smtClean="0"/>
              <a:t>Noiseware</a:t>
            </a:r>
            <a:endParaRPr lang="fr-FR" u="none" dirty="0"/>
          </a:p>
        </p:txBody>
      </p:sp>
      <p:sp>
        <p:nvSpPr>
          <p:cNvPr id="9" name="ZoneTexte 8"/>
          <p:cNvSpPr txBox="1"/>
          <p:nvPr/>
        </p:nvSpPr>
        <p:spPr>
          <a:xfrm>
            <a:off x="-11875" y="3627933"/>
            <a:ext cx="684803" cy="369332"/>
          </a:xfrm>
          <a:prstGeom prst="rect">
            <a:avLst/>
          </a:prstGeom>
          <a:noFill/>
        </p:spPr>
        <p:txBody>
          <a:bodyPr wrap="none" rtlCol="0">
            <a:spAutoFit/>
          </a:bodyPr>
          <a:lstStyle/>
          <a:p>
            <a:r>
              <a:rPr lang="en-US" u="none" dirty="0" smtClean="0"/>
              <a:t>DXO</a:t>
            </a:r>
            <a:endParaRPr lang="fr-FR" u="none" dirty="0"/>
          </a:p>
        </p:txBody>
      </p:sp>
      <p:sp>
        <p:nvSpPr>
          <p:cNvPr id="10" name="ZoneTexte 9"/>
          <p:cNvSpPr txBox="1"/>
          <p:nvPr/>
        </p:nvSpPr>
        <p:spPr>
          <a:xfrm>
            <a:off x="3091700" y="3637831"/>
            <a:ext cx="633507" cy="369332"/>
          </a:xfrm>
          <a:prstGeom prst="rect">
            <a:avLst/>
          </a:prstGeom>
          <a:noFill/>
        </p:spPr>
        <p:txBody>
          <a:bodyPr wrap="none" rtlCol="0">
            <a:spAutoFit/>
          </a:bodyPr>
          <a:lstStyle/>
          <a:p>
            <a:r>
              <a:rPr lang="en-US" u="none" dirty="0" smtClean="0"/>
              <a:t>LSC</a:t>
            </a:r>
            <a:endParaRPr lang="fr-FR" u="none" dirty="0"/>
          </a:p>
        </p:txBody>
      </p:sp>
      <p:sp>
        <p:nvSpPr>
          <p:cNvPr id="11" name="ZoneTexte 10"/>
          <p:cNvSpPr txBox="1"/>
          <p:nvPr/>
        </p:nvSpPr>
        <p:spPr>
          <a:xfrm>
            <a:off x="6177225" y="3635856"/>
            <a:ext cx="787395" cy="369332"/>
          </a:xfrm>
          <a:prstGeom prst="rect">
            <a:avLst/>
          </a:prstGeom>
          <a:noFill/>
        </p:spPr>
        <p:txBody>
          <a:bodyPr wrap="none" rtlCol="0">
            <a:spAutoFit/>
          </a:bodyPr>
          <a:lstStyle/>
          <a:p>
            <a:r>
              <a:rPr lang="en-US" u="none" dirty="0" smtClean="0">
                <a:solidFill>
                  <a:schemeClr val="accent5">
                    <a:lumMod val="90000"/>
                  </a:schemeClr>
                </a:solidFill>
              </a:rPr>
              <a:t>LSSC</a:t>
            </a:r>
            <a:endParaRPr lang="fr-FR" u="none" dirty="0">
              <a:solidFill>
                <a:schemeClr val="accent5">
                  <a:lumMod val="9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1876" y="593750"/>
            <a:ext cx="9127568" cy="2990490"/>
          </a:xfrm>
          <a:prstGeom prst="rect">
            <a:avLst/>
          </a:prstGeom>
          <a:noFill/>
          <a:ln w="19050">
            <a:solidFill>
              <a:schemeClr val="tx1"/>
            </a:solid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3623993"/>
            <a:ext cx="9144000" cy="2982275"/>
          </a:xfrm>
          <a:prstGeom prst="rect">
            <a:avLst/>
          </a:prstGeom>
          <a:noFill/>
          <a:ln w="19050">
            <a:solidFill>
              <a:schemeClr val="tx1"/>
            </a:solidFill>
            <a:miter lim="800000"/>
            <a:headEnd/>
            <a:tailEnd/>
          </a:ln>
        </p:spPr>
      </p:pic>
      <p:sp>
        <p:nvSpPr>
          <p:cNvPr id="4" name="Text Box 2"/>
          <p:cNvSpPr txBox="1">
            <a:spLocks noChangeArrowheads="1"/>
          </p:cNvSpPr>
          <p:nvPr/>
        </p:nvSpPr>
        <p:spPr bwMode="auto">
          <a:xfrm>
            <a:off x="247650" y="41275"/>
            <a:ext cx="8702675" cy="523875"/>
          </a:xfrm>
          <a:prstGeom prst="rect">
            <a:avLst/>
          </a:prstGeom>
          <a:noFill/>
          <a:ln w="9525" algn="ctr">
            <a:noFill/>
            <a:miter lim="800000"/>
            <a:headEnd/>
            <a:tailEnd/>
          </a:ln>
        </p:spPr>
        <p:txBody>
          <a:bodyPr>
            <a:spAutoFit/>
          </a:bodyPr>
          <a:lstStyle/>
          <a:p>
            <a:pPr algn="ctr" eaLnBrk="0" hangingPunct="0"/>
            <a:r>
              <a:rPr lang="en-US" sz="2800" u="none" dirty="0">
                <a:solidFill>
                  <a:schemeClr val="tx2"/>
                </a:solidFill>
                <a:latin typeface="Comic Sans MS" pitchFamily="66" charset="0"/>
              </a:rPr>
              <a:t>Real noise (</a:t>
            </a:r>
            <a:r>
              <a:rPr lang="fr-FR" sz="2800" u="none" dirty="0">
                <a:solidFill>
                  <a:schemeClr val="tx2"/>
                </a:solidFill>
                <a:latin typeface="Comic Sans MS" pitchFamily="66" charset="0"/>
              </a:rPr>
              <a:t>Canon </a:t>
            </a:r>
            <a:r>
              <a:rPr lang="fr-FR" sz="2800" u="none" dirty="0" err="1">
                <a:solidFill>
                  <a:schemeClr val="tx2"/>
                </a:solidFill>
                <a:latin typeface="Comic Sans MS" pitchFamily="66" charset="0"/>
              </a:rPr>
              <a:t>Powershot</a:t>
            </a:r>
            <a:r>
              <a:rPr lang="fr-FR" sz="2800" u="none" dirty="0">
                <a:solidFill>
                  <a:schemeClr val="tx2"/>
                </a:solidFill>
                <a:latin typeface="Comic Sans MS" pitchFamily="66" charset="0"/>
              </a:rPr>
              <a:t> G9, 1600 ISO)</a:t>
            </a:r>
            <a:endParaRPr lang="en-US" sz="2800" u="none" dirty="0">
              <a:solidFill>
                <a:schemeClr val="tx2"/>
              </a:solidFill>
              <a:latin typeface="Comic Sans MS" pitchFamily="66" charset="0"/>
            </a:endParaRPr>
          </a:p>
        </p:txBody>
      </p:sp>
      <p:sp>
        <p:nvSpPr>
          <p:cNvPr id="5" name="ZoneTexte 4"/>
          <p:cNvSpPr txBox="1"/>
          <p:nvPr/>
        </p:nvSpPr>
        <p:spPr>
          <a:xfrm>
            <a:off x="-11871" y="3253778"/>
            <a:ext cx="1210588" cy="369332"/>
          </a:xfrm>
          <a:prstGeom prst="rect">
            <a:avLst/>
          </a:prstGeom>
          <a:noFill/>
        </p:spPr>
        <p:txBody>
          <a:bodyPr wrap="none" rtlCol="0">
            <a:spAutoFit/>
          </a:bodyPr>
          <a:lstStyle/>
          <a:p>
            <a:r>
              <a:rPr lang="en-US" u="none" dirty="0" smtClean="0"/>
              <a:t>Raw Jpeg</a:t>
            </a:r>
            <a:endParaRPr lang="fr-FR" u="none" dirty="0"/>
          </a:p>
        </p:txBody>
      </p:sp>
      <p:sp>
        <p:nvSpPr>
          <p:cNvPr id="6" name="ZoneTexte 5"/>
          <p:cNvSpPr txBox="1"/>
          <p:nvPr/>
        </p:nvSpPr>
        <p:spPr>
          <a:xfrm>
            <a:off x="3085529" y="3251803"/>
            <a:ext cx="2339102" cy="369332"/>
          </a:xfrm>
          <a:prstGeom prst="rect">
            <a:avLst/>
          </a:prstGeom>
          <a:noFill/>
        </p:spPr>
        <p:txBody>
          <a:bodyPr wrap="none" rtlCol="0">
            <a:spAutoFit/>
          </a:bodyPr>
          <a:lstStyle/>
          <a:p>
            <a:r>
              <a:rPr lang="en-US" u="none" dirty="0" smtClean="0"/>
              <a:t>Adobe Camera Raw</a:t>
            </a:r>
            <a:endParaRPr lang="fr-FR" u="none" dirty="0"/>
          </a:p>
        </p:txBody>
      </p:sp>
      <p:sp>
        <p:nvSpPr>
          <p:cNvPr id="7" name="ZoneTexte 6"/>
          <p:cNvSpPr txBox="1"/>
          <p:nvPr/>
        </p:nvSpPr>
        <p:spPr>
          <a:xfrm>
            <a:off x="6159179" y="3261703"/>
            <a:ext cx="1274708" cy="369332"/>
          </a:xfrm>
          <a:prstGeom prst="rect">
            <a:avLst/>
          </a:prstGeom>
          <a:noFill/>
        </p:spPr>
        <p:txBody>
          <a:bodyPr wrap="none" rtlCol="0">
            <a:spAutoFit/>
          </a:bodyPr>
          <a:lstStyle/>
          <a:p>
            <a:r>
              <a:rPr lang="en-US" u="none" dirty="0" err="1" smtClean="0"/>
              <a:t>Noiseware</a:t>
            </a:r>
            <a:endParaRPr lang="fr-FR" u="none" dirty="0"/>
          </a:p>
        </p:txBody>
      </p:sp>
      <p:sp>
        <p:nvSpPr>
          <p:cNvPr id="8" name="ZoneTexte 7"/>
          <p:cNvSpPr txBox="1"/>
          <p:nvPr/>
        </p:nvSpPr>
        <p:spPr>
          <a:xfrm>
            <a:off x="-11875" y="6240433"/>
            <a:ext cx="684803" cy="369332"/>
          </a:xfrm>
          <a:prstGeom prst="rect">
            <a:avLst/>
          </a:prstGeom>
          <a:noFill/>
        </p:spPr>
        <p:txBody>
          <a:bodyPr wrap="none" rtlCol="0">
            <a:spAutoFit/>
          </a:bodyPr>
          <a:lstStyle/>
          <a:p>
            <a:r>
              <a:rPr lang="en-US" u="none" dirty="0" smtClean="0"/>
              <a:t>DXO</a:t>
            </a:r>
            <a:endParaRPr lang="fr-FR" u="none" dirty="0"/>
          </a:p>
        </p:txBody>
      </p:sp>
      <p:sp>
        <p:nvSpPr>
          <p:cNvPr id="9" name="ZoneTexte 8"/>
          <p:cNvSpPr txBox="1"/>
          <p:nvPr/>
        </p:nvSpPr>
        <p:spPr>
          <a:xfrm>
            <a:off x="3091700" y="6250331"/>
            <a:ext cx="633507" cy="369332"/>
          </a:xfrm>
          <a:prstGeom prst="rect">
            <a:avLst/>
          </a:prstGeom>
          <a:noFill/>
        </p:spPr>
        <p:txBody>
          <a:bodyPr wrap="none" rtlCol="0">
            <a:spAutoFit/>
          </a:bodyPr>
          <a:lstStyle/>
          <a:p>
            <a:r>
              <a:rPr lang="en-US" u="none" dirty="0" smtClean="0"/>
              <a:t>LSC</a:t>
            </a:r>
            <a:endParaRPr lang="fr-FR" u="none" dirty="0"/>
          </a:p>
        </p:txBody>
      </p:sp>
      <p:sp>
        <p:nvSpPr>
          <p:cNvPr id="10" name="ZoneTexte 9"/>
          <p:cNvSpPr txBox="1"/>
          <p:nvPr/>
        </p:nvSpPr>
        <p:spPr>
          <a:xfrm>
            <a:off x="6177225" y="6248356"/>
            <a:ext cx="787395" cy="369332"/>
          </a:xfrm>
          <a:prstGeom prst="rect">
            <a:avLst/>
          </a:prstGeom>
          <a:noFill/>
        </p:spPr>
        <p:txBody>
          <a:bodyPr wrap="none" rtlCol="0">
            <a:spAutoFit/>
          </a:bodyPr>
          <a:lstStyle/>
          <a:p>
            <a:r>
              <a:rPr lang="en-US" u="none" dirty="0" smtClean="0">
                <a:solidFill>
                  <a:schemeClr val="accent5">
                    <a:lumMod val="90000"/>
                  </a:schemeClr>
                </a:solidFill>
              </a:rPr>
              <a:t>LSSC</a:t>
            </a:r>
            <a:endParaRPr lang="fr-FR" u="none" dirty="0">
              <a:solidFill>
                <a:schemeClr val="accent5">
                  <a:lumMod val="9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624350"/>
            <a:ext cx="9143999" cy="2979413"/>
          </a:xfrm>
          <a:prstGeom prst="rect">
            <a:avLst/>
          </a:prstGeom>
          <a:noFill/>
          <a:ln w="19050">
            <a:solidFill>
              <a:schemeClr val="tx1"/>
            </a:solid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1875" y="3630875"/>
            <a:ext cx="9144000" cy="2962952"/>
          </a:xfrm>
          <a:prstGeom prst="rect">
            <a:avLst/>
          </a:prstGeom>
          <a:noFill/>
          <a:ln w="19050">
            <a:solidFill>
              <a:schemeClr val="tx1"/>
            </a:solidFill>
            <a:miter lim="800000"/>
            <a:headEnd/>
            <a:tailEnd/>
          </a:ln>
        </p:spPr>
      </p:pic>
      <p:sp>
        <p:nvSpPr>
          <p:cNvPr id="4" name="Text Box 2"/>
          <p:cNvSpPr txBox="1">
            <a:spLocks noChangeArrowheads="1"/>
          </p:cNvSpPr>
          <p:nvPr/>
        </p:nvSpPr>
        <p:spPr bwMode="auto">
          <a:xfrm>
            <a:off x="247650" y="41275"/>
            <a:ext cx="8702675" cy="523875"/>
          </a:xfrm>
          <a:prstGeom prst="rect">
            <a:avLst/>
          </a:prstGeom>
          <a:noFill/>
          <a:ln w="9525" algn="ctr">
            <a:noFill/>
            <a:miter lim="800000"/>
            <a:headEnd/>
            <a:tailEnd/>
          </a:ln>
        </p:spPr>
        <p:txBody>
          <a:bodyPr>
            <a:spAutoFit/>
          </a:bodyPr>
          <a:lstStyle/>
          <a:p>
            <a:pPr algn="ctr" eaLnBrk="0" hangingPunct="0"/>
            <a:r>
              <a:rPr lang="en-US" sz="2800" u="none" dirty="0">
                <a:solidFill>
                  <a:schemeClr val="tx2"/>
                </a:solidFill>
                <a:latin typeface="Comic Sans MS" pitchFamily="66" charset="0"/>
              </a:rPr>
              <a:t>Real noise (</a:t>
            </a:r>
            <a:r>
              <a:rPr lang="fr-FR" sz="2800" u="none" dirty="0">
                <a:solidFill>
                  <a:schemeClr val="tx2"/>
                </a:solidFill>
                <a:latin typeface="Comic Sans MS" pitchFamily="66" charset="0"/>
              </a:rPr>
              <a:t>Canon </a:t>
            </a:r>
            <a:r>
              <a:rPr lang="fr-FR" sz="2800" u="none" dirty="0" err="1">
                <a:solidFill>
                  <a:schemeClr val="tx2"/>
                </a:solidFill>
                <a:latin typeface="Comic Sans MS" pitchFamily="66" charset="0"/>
              </a:rPr>
              <a:t>Powershot</a:t>
            </a:r>
            <a:r>
              <a:rPr lang="fr-FR" sz="2800" u="none" dirty="0">
                <a:solidFill>
                  <a:schemeClr val="tx2"/>
                </a:solidFill>
                <a:latin typeface="Comic Sans MS" pitchFamily="66" charset="0"/>
              </a:rPr>
              <a:t> G9, 1600 ISO)</a:t>
            </a:r>
            <a:endParaRPr lang="en-US" sz="2800" u="none" dirty="0">
              <a:solidFill>
                <a:schemeClr val="tx2"/>
              </a:solidFill>
              <a:latin typeface="Comic Sans MS" pitchFamily="66" charset="0"/>
            </a:endParaRPr>
          </a:p>
        </p:txBody>
      </p:sp>
      <p:sp>
        <p:nvSpPr>
          <p:cNvPr id="5" name="ZoneTexte 4"/>
          <p:cNvSpPr txBox="1"/>
          <p:nvPr/>
        </p:nvSpPr>
        <p:spPr>
          <a:xfrm>
            <a:off x="-11871" y="3253778"/>
            <a:ext cx="1210588" cy="369332"/>
          </a:xfrm>
          <a:prstGeom prst="rect">
            <a:avLst/>
          </a:prstGeom>
          <a:noFill/>
        </p:spPr>
        <p:txBody>
          <a:bodyPr wrap="none" rtlCol="0">
            <a:spAutoFit/>
          </a:bodyPr>
          <a:lstStyle/>
          <a:p>
            <a:r>
              <a:rPr lang="en-US" u="none" dirty="0" smtClean="0"/>
              <a:t>Raw Jpeg</a:t>
            </a:r>
            <a:endParaRPr lang="fr-FR" u="none" dirty="0"/>
          </a:p>
        </p:txBody>
      </p:sp>
      <p:sp>
        <p:nvSpPr>
          <p:cNvPr id="6" name="ZoneTexte 5"/>
          <p:cNvSpPr txBox="1"/>
          <p:nvPr/>
        </p:nvSpPr>
        <p:spPr>
          <a:xfrm>
            <a:off x="3085529" y="3251803"/>
            <a:ext cx="2339102" cy="369332"/>
          </a:xfrm>
          <a:prstGeom prst="rect">
            <a:avLst/>
          </a:prstGeom>
          <a:noFill/>
        </p:spPr>
        <p:txBody>
          <a:bodyPr wrap="none" rtlCol="0">
            <a:spAutoFit/>
          </a:bodyPr>
          <a:lstStyle/>
          <a:p>
            <a:r>
              <a:rPr lang="en-US" u="none" dirty="0" smtClean="0"/>
              <a:t>Adobe Camera Raw</a:t>
            </a:r>
            <a:endParaRPr lang="fr-FR" u="none" dirty="0"/>
          </a:p>
        </p:txBody>
      </p:sp>
      <p:sp>
        <p:nvSpPr>
          <p:cNvPr id="7" name="ZoneTexte 6"/>
          <p:cNvSpPr txBox="1"/>
          <p:nvPr/>
        </p:nvSpPr>
        <p:spPr>
          <a:xfrm>
            <a:off x="6159179" y="3261703"/>
            <a:ext cx="1274708" cy="369332"/>
          </a:xfrm>
          <a:prstGeom prst="rect">
            <a:avLst/>
          </a:prstGeom>
          <a:noFill/>
        </p:spPr>
        <p:txBody>
          <a:bodyPr wrap="none" rtlCol="0">
            <a:spAutoFit/>
          </a:bodyPr>
          <a:lstStyle/>
          <a:p>
            <a:r>
              <a:rPr lang="en-US" u="none" dirty="0" err="1" smtClean="0"/>
              <a:t>Noiseware</a:t>
            </a:r>
            <a:endParaRPr lang="fr-FR" u="none" dirty="0"/>
          </a:p>
        </p:txBody>
      </p:sp>
      <p:sp>
        <p:nvSpPr>
          <p:cNvPr id="8" name="ZoneTexte 7"/>
          <p:cNvSpPr txBox="1"/>
          <p:nvPr/>
        </p:nvSpPr>
        <p:spPr>
          <a:xfrm>
            <a:off x="-11875" y="6240433"/>
            <a:ext cx="684803" cy="369332"/>
          </a:xfrm>
          <a:prstGeom prst="rect">
            <a:avLst/>
          </a:prstGeom>
          <a:noFill/>
        </p:spPr>
        <p:txBody>
          <a:bodyPr wrap="none" rtlCol="0">
            <a:spAutoFit/>
          </a:bodyPr>
          <a:lstStyle/>
          <a:p>
            <a:r>
              <a:rPr lang="en-US" u="none" dirty="0" smtClean="0"/>
              <a:t>DXO</a:t>
            </a:r>
            <a:endParaRPr lang="fr-FR" u="none" dirty="0"/>
          </a:p>
        </p:txBody>
      </p:sp>
      <p:sp>
        <p:nvSpPr>
          <p:cNvPr id="9" name="ZoneTexte 8"/>
          <p:cNvSpPr txBox="1"/>
          <p:nvPr/>
        </p:nvSpPr>
        <p:spPr>
          <a:xfrm>
            <a:off x="3091700" y="6250331"/>
            <a:ext cx="633507" cy="369332"/>
          </a:xfrm>
          <a:prstGeom prst="rect">
            <a:avLst/>
          </a:prstGeom>
          <a:noFill/>
        </p:spPr>
        <p:txBody>
          <a:bodyPr wrap="none" rtlCol="0">
            <a:spAutoFit/>
          </a:bodyPr>
          <a:lstStyle/>
          <a:p>
            <a:r>
              <a:rPr lang="en-US" u="none" dirty="0" smtClean="0"/>
              <a:t>LSC</a:t>
            </a:r>
            <a:endParaRPr lang="fr-FR" u="none" dirty="0"/>
          </a:p>
        </p:txBody>
      </p:sp>
      <p:sp>
        <p:nvSpPr>
          <p:cNvPr id="10" name="ZoneTexte 9"/>
          <p:cNvSpPr txBox="1"/>
          <p:nvPr/>
        </p:nvSpPr>
        <p:spPr>
          <a:xfrm>
            <a:off x="6177225" y="6248356"/>
            <a:ext cx="787395" cy="369332"/>
          </a:xfrm>
          <a:prstGeom prst="rect">
            <a:avLst/>
          </a:prstGeom>
          <a:noFill/>
        </p:spPr>
        <p:txBody>
          <a:bodyPr wrap="none" rtlCol="0">
            <a:spAutoFit/>
          </a:bodyPr>
          <a:lstStyle/>
          <a:p>
            <a:r>
              <a:rPr lang="en-US" u="none" dirty="0" smtClean="0">
                <a:solidFill>
                  <a:schemeClr val="accent5">
                    <a:lumMod val="90000"/>
                  </a:schemeClr>
                </a:solidFill>
              </a:rPr>
              <a:t>LSSC</a:t>
            </a:r>
            <a:endParaRPr lang="fr-FR" u="none" dirty="0">
              <a:solidFill>
                <a:schemeClr val="accent5">
                  <a:lumMod val="9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21664" y="5713"/>
            <a:ext cx="8462573" cy="1631216"/>
          </a:xfrm>
          <a:prstGeom prst="rect">
            <a:avLst/>
          </a:prstGeom>
          <a:noFill/>
          <a:ln w="9525" algn="ctr">
            <a:noFill/>
            <a:miter lim="800000"/>
            <a:headEnd/>
            <a:tailEnd/>
          </a:ln>
        </p:spPr>
        <p:txBody>
          <a:bodyPr wrap="none">
            <a:spAutoFit/>
          </a:bodyPr>
          <a:lstStyle/>
          <a:p>
            <a:pPr algn="ctr" eaLnBrk="0" hangingPunct="0"/>
            <a:r>
              <a:rPr lang="en-US" sz="3600" u="none" dirty="0" smtClean="0">
                <a:solidFill>
                  <a:schemeClr val="tx2"/>
                </a:solidFill>
                <a:latin typeface="Comic Sans MS" pitchFamily="66" charset="0"/>
              </a:rPr>
              <a:t>Learning discriminative </a:t>
            </a:r>
            <a:r>
              <a:rPr lang="en-US" sz="3600" u="none" dirty="0">
                <a:solidFill>
                  <a:schemeClr val="tx2"/>
                </a:solidFill>
                <a:latin typeface="Comic Sans MS" pitchFamily="66" charset="0"/>
              </a:rPr>
              <a:t>dictionaries </a:t>
            </a:r>
            <a:endParaRPr lang="en-US" sz="3600" u="none" dirty="0" smtClean="0">
              <a:solidFill>
                <a:schemeClr val="tx2"/>
              </a:solidFill>
              <a:latin typeface="Comic Sans MS" pitchFamily="66" charset="0"/>
            </a:endParaRPr>
          </a:p>
          <a:p>
            <a:pPr algn="ctr" eaLnBrk="0" hangingPunct="0"/>
            <a:r>
              <a:rPr lang="en-US" sz="3600" u="none" dirty="0" smtClean="0">
                <a:solidFill>
                  <a:schemeClr val="tx2"/>
                </a:solidFill>
                <a:latin typeface="Comic Sans MS" pitchFamily="66" charset="0"/>
              </a:rPr>
              <a:t>with L  constraints</a:t>
            </a:r>
            <a:endParaRPr lang="en-US" sz="3600" u="none" dirty="0">
              <a:solidFill>
                <a:schemeClr val="tx2"/>
              </a:solidFill>
              <a:latin typeface="Comic Sans MS" pitchFamily="66" charset="0"/>
            </a:endParaRPr>
          </a:p>
          <a:p>
            <a:pPr algn="ctr" eaLnBrk="0" hangingPunct="0"/>
            <a:r>
              <a:rPr lang="en-US" sz="2800" u="none" dirty="0">
                <a:latin typeface="Comic Sans MS" pitchFamily="66" charset="0"/>
              </a:rPr>
              <a:t>(</a:t>
            </a:r>
            <a:r>
              <a:rPr lang="en-US" sz="2800" u="none" dirty="0" err="1">
                <a:latin typeface="Comic Sans MS" pitchFamily="66" charset="0"/>
              </a:rPr>
              <a:t>Mairal</a:t>
            </a:r>
            <a:r>
              <a:rPr lang="en-US" sz="2800" u="none" dirty="0">
                <a:latin typeface="Comic Sans MS" pitchFamily="66" charset="0"/>
              </a:rPr>
              <a:t>, Bach, Ponce, </a:t>
            </a:r>
            <a:r>
              <a:rPr lang="en-US" sz="2800" u="none" dirty="0" err="1">
                <a:latin typeface="Comic Sans MS" pitchFamily="66" charset="0"/>
              </a:rPr>
              <a:t>Sapiro</a:t>
            </a:r>
            <a:r>
              <a:rPr lang="en-US" sz="2800" u="none" dirty="0">
                <a:latin typeface="Comic Sans MS" pitchFamily="66" charset="0"/>
              </a:rPr>
              <a:t>, </a:t>
            </a:r>
            <a:r>
              <a:rPr lang="en-US" sz="2800" u="none" dirty="0" err="1">
                <a:latin typeface="Comic Sans MS" pitchFamily="66" charset="0"/>
              </a:rPr>
              <a:t>Zisserman</a:t>
            </a:r>
            <a:r>
              <a:rPr lang="en-US" sz="2800" u="none" dirty="0">
                <a:latin typeface="Comic Sans MS" pitchFamily="66" charset="0"/>
              </a:rPr>
              <a:t>, CVPR’08)</a:t>
            </a:r>
          </a:p>
        </p:txBody>
      </p:sp>
      <p:sp>
        <p:nvSpPr>
          <p:cNvPr id="41987" name="Text Box 3"/>
          <p:cNvSpPr txBox="1">
            <a:spLocks noChangeArrowheads="1"/>
          </p:cNvSpPr>
          <p:nvPr/>
        </p:nvSpPr>
        <p:spPr bwMode="auto">
          <a:xfrm>
            <a:off x="387350" y="1753945"/>
            <a:ext cx="8532813" cy="5139869"/>
          </a:xfrm>
          <a:prstGeom prst="rect">
            <a:avLst/>
          </a:prstGeom>
          <a:noFill/>
          <a:ln w="9525" algn="ctr">
            <a:noFill/>
            <a:miter lim="800000"/>
            <a:headEnd/>
            <a:tailEnd/>
          </a:ln>
        </p:spPr>
        <p:txBody>
          <a:bodyPr>
            <a:spAutoFit/>
          </a:bodyPr>
          <a:lstStyle/>
          <a:p>
            <a:pPr eaLnBrk="0" hangingPunct="0"/>
            <a:r>
              <a:rPr lang="en-US" sz="2800" u="none" dirty="0">
                <a:latin typeface="Symbol" pitchFamily="18" charset="2"/>
                <a:sym typeface="Symbol" pitchFamily="18" charset="2"/>
              </a:rPr>
              <a:t></a:t>
            </a:r>
            <a:r>
              <a:rPr lang="en-US" sz="2800" u="none" baseline="30000" dirty="0">
                <a:latin typeface="Comic Sans MS" pitchFamily="66" charset="0"/>
                <a:sym typeface="Symbol" pitchFamily="18" charset="2"/>
              </a:rPr>
              <a:t>*</a:t>
            </a:r>
            <a:r>
              <a:rPr lang="en-US" sz="2800" u="none" dirty="0">
                <a:latin typeface="Comic Sans MS" pitchFamily="66" charset="0"/>
              </a:rPr>
              <a:t>(</a:t>
            </a:r>
            <a:r>
              <a:rPr lang="en-US" sz="2800" u="none" dirty="0" err="1">
                <a:latin typeface="Comic Sans MS" pitchFamily="66" charset="0"/>
              </a:rPr>
              <a:t>x,D</a:t>
            </a:r>
            <a:r>
              <a:rPr lang="en-US" sz="2800" u="none" dirty="0">
                <a:latin typeface="Comic Sans MS" pitchFamily="66" charset="0"/>
              </a:rPr>
              <a:t>) = </a:t>
            </a:r>
            <a:r>
              <a:rPr lang="en-US" sz="2800" u="none" dirty="0" err="1">
                <a:latin typeface="Comic Sans MS" pitchFamily="66" charset="0"/>
              </a:rPr>
              <a:t>Argmin</a:t>
            </a:r>
            <a:r>
              <a:rPr lang="en-US" sz="2800" u="none" dirty="0">
                <a:latin typeface="Comic Sans MS" pitchFamily="66" charset="0"/>
              </a:rPr>
              <a:t> | x - D</a:t>
            </a:r>
            <a:r>
              <a:rPr lang="en-US" sz="2800" u="none" dirty="0">
                <a:latin typeface="Symbol" pitchFamily="18" charset="2"/>
                <a:sym typeface="Symbol" pitchFamily="18" charset="2"/>
              </a:rPr>
              <a:t> </a:t>
            </a:r>
            <a:r>
              <a:rPr lang="en-US" sz="2800" u="none" dirty="0">
                <a:latin typeface="Comic Sans MS" pitchFamily="66" charset="0"/>
              </a:rPr>
              <a:t>|</a:t>
            </a:r>
            <a:r>
              <a:rPr lang="en-US" sz="2800" u="none" baseline="-25000" dirty="0">
                <a:latin typeface="Comic Sans MS" pitchFamily="66" charset="0"/>
              </a:rPr>
              <a:t>2</a:t>
            </a:r>
            <a:r>
              <a:rPr lang="en-US" sz="2800" u="none" baseline="30000" dirty="0">
                <a:latin typeface="Comic Sans MS" pitchFamily="66" charset="0"/>
              </a:rPr>
              <a:t>2</a:t>
            </a:r>
            <a:r>
              <a:rPr lang="en-US" sz="2800" u="none" dirty="0">
                <a:latin typeface="Comic Sans MS" pitchFamily="66" charset="0"/>
              </a:rPr>
              <a:t>  </a:t>
            </a:r>
            <a:r>
              <a:rPr lang="en-US" sz="2800" u="none" dirty="0" err="1">
                <a:latin typeface="Comic Sans MS" pitchFamily="66" charset="0"/>
              </a:rPr>
              <a:t>s.t</a:t>
            </a:r>
            <a:r>
              <a:rPr lang="en-US" sz="2800" u="none" dirty="0">
                <a:latin typeface="Comic Sans MS" pitchFamily="66" charset="0"/>
              </a:rPr>
              <a:t>. |</a:t>
            </a:r>
            <a:r>
              <a:rPr lang="en-US" sz="2800" u="none" dirty="0">
                <a:latin typeface="Symbol" pitchFamily="18" charset="2"/>
                <a:sym typeface="Symbol" pitchFamily="18" charset="2"/>
              </a:rPr>
              <a:t></a:t>
            </a:r>
            <a:r>
              <a:rPr lang="en-US" sz="2800" u="none" dirty="0">
                <a:latin typeface="Comic Sans MS" pitchFamily="66" charset="0"/>
              </a:rPr>
              <a:t>|</a:t>
            </a:r>
            <a:r>
              <a:rPr lang="en-US" sz="2800" u="none" baseline="-25000" dirty="0">
                <a:latin typeface="Comic Sans MS" pitchFamily="66" charset="0"/>
              </a:rPr>
              <a:t>0</a:t>
            </a:r>
            <a:r>
              <a:rPr lang="en-US" sz="2800" u="none" dirty="0">
                <a:latin typeface="Comic Sans MS" pitchFamily="66" charset="0"/>
              </a:rPr>
              <a:t> ≤ </a:t>
            </a:r>
            <a:r>
              <a:rPr lang="en-US" sz="2800" u="none" dirty="0" smtClean="0">
                <a:latin typeface="Comic Sans MS" pitchFamily="66" charset="0"/>
              </a:rPr>
              <a:t>L</a:t>
            </a:r>
          </a:p>
          <a:p>
            <a:pPr eaLnBrk="0" hangingPunct="0"/>
            <a:endParaRPr lang="en-US" sz="2800" u="none" dirty="0">
              <a:latin typeface="Comic Sans MS" pitchFamily="66" charset="0"/>
            </a:endParaRPr>
          </a:p>
          <a:p>
            <a:pPr eaLnBrk="0" hangingPunct="0"/>
            <a:r>
              <a:rPr lang="en-US" sz="2800" u="none" dirty="0">
                <a:latin typeface="Comic Sans MS" pitchFamily="66" charset="0"/>
              </a:rPr>
              <a:t>R</a:t>
            </a:r>
            <a:r>
              <a:rPr lang="en-US" sz="2800" u="none" baseline="30000" dirty="0">
                <a:latin typeface="Comic Sans MS" pitchFamily="66" charset="0"/>
              </a:rPr>
              <a:t>*</a:t>
            </a:r>
            <a:r>
              <a:rPr lang="en-US" sz="2800" u="none" dirty="0">
                <a:latin typeface="Comic Sans MS" pitchFamily="66" charset="0"/>
              </a:rPr>
              <a:t>(</a:t>
            </a:r>
            <a:r>
              <a:rPr lang="en-US" sz="2800" u="none" dirty="0" err="1">
                <a:latin typeface="Comic Sans MS" pitchFamily="66" charset="0"/>
              </a:rPr>
              <a:t>x,D</a:t>
            </a:r>
            <a:r>
              <a:rPr lang="en-US" sz="2800" u="none" dirty="0">
                <a:latin typeface="Comic Sans MS" pitchFamily="66" charset="0"/>
              </a:rPr>
              <a:t>) = | x – D</a:t>
            </a:r>
            <a:r>
              <a:rPr lang="en-US" sz="2800" u="none" dirty="0">
                <a:latin typeface="Symbol" pitchFamily="18" charset="2"/>
                <a:sym typeface="Symbol" pitchFamily="18" charset="2"/>
              </a:rPr>
              <a:t></a:t>
            </a:r>
            <a:r>
              <a:rPr lang="en-US" sz="2800" u="none" baseline="30000" dirty="0">
                <a:latin typeface="Comic Sans MS" pitchFamily="66" charset="0"/>
                <a:sym typeface="Symbol" pitchFamily="18" charset="2"/>
              </a:rPr>
              <a:t>*</a:t>
            </a:r>
            <a:r>
              <a:rPr lang="en-US" sz="2800" u="none" dirty="0">
                <a:latin typeface="Comic Sans MS" pitchFamily="66" charset="0"/>
              </a:rPr>
              <a:t>|</a:t>
            </a:r>
            <a:r>
              <a:rPr lang="en-US" sz="2800" u="none" baseline="-25000" dirty="0">
                <a:latin typeface="Comic Sans MS" pitchFamily="66" charset="0"/>
              </a:rPr>
              <a:t>2</a:t>
            </a:r>
            <a:r>
              <a:rPr lang="en-US" sz="2800" u="none" baseline="55000" dirty="0">
                <a:latin typeface="Symbol" pitchFamily="18" charset="2"/>
              </a:rPr>
              <a:t>2</a:t>
            </a:r>
            <a:endParaRPr lang="en-US" sz="2800" u="none" dirty="0">
              <a:latin typeface="Symbol" pitchFamily="18" charset="2"/>
            </a:endParaRPr>
          </a:p>
          <a:p>
            <a:pPr eaLnBrk="0" hangingPunct="0"/>
            <a:endParaRPr lang="en-US" sz="2800" u="none" dirty="0">
              <a:latin typeface="Comic Sans MS" pitchFamily="66" charset="0"/>
            </a:endParaRPr>
          </a:p>
          <a:p>
            <a:pPr eaLnBrk="0" hangingPunct="0"/>
            <a:r>
              <a:rPr lang="en-US" sz="2800" u="none" dirty="0">
                <a:solidFill>
                  <a:schemeClr val="accent2"/>
                </a:solidFill>
                <a:latin typeface="Comic Sans MS" pitchFamily="66" charset="0"/>
              </a:rPr>
              <a:t>Reconstruction (MOD: </a:t>
            </a:r>
            <a:r>
              <a:rPr lang="en-US" sz="2800" u="none" dirty="0" err="1">
                <a:solidFill>
                  <a:schemeClr val="accent2"/>
                </a:solidFill>
                <a:latin typeface="Comic Sans MS" pitchFamily="66" charset="0"/>
              </a:rPr>
              <a:t>Engan</a:t>
            </a:r>
            <a:r>
              <a:rPr lang="en-US" sz="2800" u="none" dirty="0">
                <a:solidFill>
                  <a:schemeClr val="accent2"/>
                </a:solidFill>
                <a:latin typeface="Comic Sans MS" pitchFamily="66" charset="0"/>
              </a:rPr>
              <a:t>, </a:t>
            </a:r>
            <a:r>
              <a:rPr lang="en-US" sz="2800" u="none" dirty="0" err="1">
                <a:solidFill>
                  <a:schemeClr val="accent2"/>
                </a:solidFill>
                <a:latin typeface="Comic Sans MS" pitchFamily="66" charset="0"/>
              </a:rPr>
              <a:t>Aase</a:t>
            </a:r>
            <a:r>
              <a:rPr lang="en-US" sz="2800" u="none" dirty="0">
                <a:solidFill>
                  <a:schemeClr val="accent2"/>
                </a:solidFill>
                <a:latin typeface="Comic Sans MS" pitchFamily="66" charset="0"/>
              </a:rPr>
              <a:t>, Husoy’99; </a:t>
            </a:r>
          </a:p>
          <a:p>
            <a:pPr eaLnBrk="0" hangingPunct="0"/>
            <a:r>
              <a:rPr lang="en-US" sz="2800" u="none" dirty="0">
                <a:solidFill>
                  <a:schemeClr val="accent2"/>
                </a:solidFill>
                <a:latin typeface="Comic Sans MS" pitchFamily="66" charset="0"/>
              </a:rPr>
              <a:t>K-SVD: </a:t>
            </a:r>
            <a:r>
              <a:rPr lang="en-US" sz="2800" u="none" dirty="0" err="1">
                <a:solidFill>
                  <a:schemeClr val="accent2"/>
                </a:solidFill>
                <a:latin typeface="Comic Sans MS" pitchFamily="66" charset="0"/>
              </a:rPr>
              <a:t>Aharon</a:t>
            </a:r>
            <a:r>
              <a:rPr lang="en-US" sz="2800" u="none" dirty="0">
                <a:solidFill>
                  <a:schemeClr val="accent2"/>
                </a:solidFill>
                <a:latin typeface="Comic Sans MS" pitchFamily="66" charset="0"/>
              </a:rPr>
              <a:t>, </a:t>
            </a:r>
            <a:r>
              <a:rPr lang="en-US" sz="2800" u="none" dirty="0" err="1">
                <a:solidFill>
                  <a:schemeClr val="accent2"/>
                </a:solidFill>
                <a:latin typeface="Comic Sans MS" pitchFamily="66" charset="0"/>
              </a:rPr>
              <a:t>Elad</a:t>
            </a:r>
            <a:r>
              <a:rPr lang="en-US" sz="2800" u="none" dirty="0">
                <a:solidFill>
                  <a:schemeClr val="accent2"/>
                </a:solidFill>
                <a:latin typeface="Comic Sans MS" pitchFamily="66" charset="0"/>
              </a:rPr>
              <a:t>, Bruckstein’06):</a:t>
            </a:r>
            <a:endParaRPr lang="en-US" sz="2800" u="none" dirty="0">
              <a:latin typeface="Comic Sans MS" pitchFamily="66" charset="0"/>
            </a:endParaRPr>
          </a:p>
          <a:p>
            <a:pPr eaLnBrk="0" hangingPunct="0"/>
            <a:r>
              <a:rPr lang="en-US" sz="2800" u="none" dirty="0">
                <a:latin typeface="Comic Sans MS" pitchFamily="66" charset="0"/>
              </a:rPr>
              <a:t>	min </a:t>
            </a:r>
            <a:r>
              <a:rPr lang="en-US" sz="2800" u="none" dirty="0">
                <a:latin typeface="Symbol" pitchFamily="18" charset="2"/>
                <a:sym typeface="Symbol" pitchFamily="18" charset="2"/>
              </a:rPr>
              <a:t></a:t>
            </a:r>
            <a:r>
              <a:rPr lang="en-US" sz="2800" u="none" baseline="-25000" dirty="0">
                <a:latin typeface="Comic Sans MS" pitchFamily="66" charset="0"/>
                <a:sym typeface="Symbol" pitchFamily="18" charset="2"/>
              </a:rPr>
              <a:t>l</a:t>
            </a:r>
            <a:r>
              <a:rPr lang="en-US" sz="2800" u="none" dirty="0">
                <a:latin typeface="Comic Sans MS" pitchFamily="66" charset="0"/>
              </a:rPr>
              <a:t> R</a:t>
            </a:r>
            <a:r>
              <a:rPr lang="en-US" sz="2800" u="none" baseline="30000" dirty="0">
                <a:latin typeface="Comic Sans MS" pitchFamily="66" charset="0"/>
              </a:rPr>
              <a:t>*</a:t>
            </a:r>
            <a:r>
              <a:rPr lang="en-US" sz="2800" u="none" dirty="0">
                <a:latin typeface="Comic Sans MS" pitchFamily="66" charset="0"/>
              </a:rPr>
              <a:t>(</a:t>
            </a:r>
            <a:r>
              <a:rPr lang="en-US" sz="2800" u="none" dirty="0" err="1">
                <a:latin typeface="Comic Sans MS" pitchFamily="66" charset="0"/>
              </a:rPr>
              <a:t>x</a:t>
            </a:r>
            <a:r>
              <a:rPr lang="en-US" sz="2800" u="none" baseline="-25000" dirty="0" err="1">
                <a:latin typeface="Comic Sans MS" pitchFamily="66" charset="0"/>
              </a:rPr>
              <a:t>l</a:t>
            </a:r>
            <a:r>
              <a:rPr lang="en-US" sz="2800" u="none" dirty="0" err="1">
                <a:latin typeface="Comic Sans MS" pitchFamily="66" charset="0"/>
              </a:rPr>
              <a:t>,D</a:t>
            </a:r>
            <a:r>
              <a:rPr lang="en-US" sz="2800" u="none" dirty="0" smtClean="0">
                <a:latin typeface="Comic Sans MS" pitchFamily="66" charset="0"/>
              </a:rPr>
              <a:t>)</a:t>
            </a:r>
          </a:p>
          <a:p>
            <a:pPr eaLnBrk="0" hangingPunct="0"/>
            <a:r>
              <a:rPr lang="en-US" sz="2800" u="none" dirty="0" smtClean="0">
                <a:latin typeface="Comic Sans MS" pitchFamily="66" charset="0"/>
              </a:rPr>
              <a:t> </a:t>
            </a:r>
            <a:endParaRPr lang="en-US" sz="2800" u="none" dirty="0">
              <a:solidFill>
                <a:schemeClr val="accent2"/>
              </a:solidFill>
              <a:latin typeface="Comic Sans MS" pitchFamily="66" charset="0"/>
            </a:endParaRPr>
          </a:p>
          <a:p>
            <a:pPr eaLnBrk="0" hangingPunct="0"/>
            <a:r>
              <a:rPr lang="en-US" sz="2800" u="none" dirty="0">
                <a:solidFill>
                  <a:srgbClr val="FF0000"/>
                </a:solidFill>
                <a:latin typeface="Comic Sans MS" pitchFamily="66" charset="0"/>
              </a:rPr>
              <a:t>Discrimination:</a:t>
            </a:r>
          </a:p>
          <a:p>
            <a:pPr eaLnBrk="0" hangingPunct="0"/>
            <a:r>
              <a:rPr lang="en-US" sz="2800" u="none" dirty="0">
                <a:latin typeface="Comic Sans MS" pitchFamily="66" charset="0"/>
              </a:rPr>
              <a:t>	min </a:t>
            </a:r>
            <a:r>
              <a:rPr lang="en-US" sz="2800" u="none" dirty="0">
                <a:latin typeface="Symbol" pitchFamily="18" charset="2"/>
                <a:sym typeface="Symbol" pitchFamily="18" charset="2"/>
              </a:rPr>
              <a:t></a:t>
            </a:r>
            <a:r>
              <a:rPr lang="en-US" sz="2800" u="none" baseline="-25000" dirty="0" err="1">
                <a:latin typeface="Comic Sans MS" pitchFamily="66" charset="0"/>
                <a:sym typeface="Symbol" pitchFamily="18" charset="2"/>
              </a:rPr>
              <a:t>i,l</a:t>
            </a:r>
            <a:r>
              <a:rPr lang="en-US" sz="2800" u="none" dirty="0">
                <a:latin typeface="Comic Sans MS" pitchFamily="66" charset="0"/>
              </a:rPr>
              <a:t> </a:t>
            </a:r>
            <a:r>
              <a:rPr lang="en-US" sz="2800" u="none" dirty="0" err="1">
                <a:latin typeface="Comic Sans MS" pitchFamily="66" charset="0"/>
              </a:rPr>
              <a:t>C</a:t>
            </a:r>
            <a:r>
              <a:rPr lang="en-US" sz="2800" u="none" baseline="-25000" dirty="0" err="1">
                <a:latin typeface="Comic Sans MS" pitchFamily="66" charset="0"/>
              </a:rPr>
              <a:t>i</a:t>
            </a:r>
            <a:r>
              <a:rPr lang="en-US" sz="2800" u="none" baseline="30000" dirty="0">
                <a:latin typeface="Symbol" pitchFamily="18" charset="2"/>
                <a:sym typeface="Symbol" pitchFamily="18" charset="2"/>
              </a:rPr>
              <a:t></a:t>
            </a:r>
            <a:r>
              <a:rPr lang="en-US" sz="2800" u="none" dirty="0">
                <a:latin typeface="Comic Sans MS" pitchFamily="66" charset="0"/>
              </a:rPr>
              <a:t> [R</a:t>
            </a:r>
            <a:r>
              <a:rPr lang="en-US" sz="2800" u="none" baseline="30000" dirty="0">
                <a:latin typeface="Comic Sans MS" pitchFamily="66" charset="0"/>
              </a:rPr>
              <a:t>*</a:t>
            </a:r>
            <a:r>
              <a:rPr lang="en-US" sz="2800" u="none" dirty="0">
                <a:latin typeface="Comic Sans MS" pitchFamily="66" charset="0"/>
              </a:rPr>
              <a:t>(x</a:t>
            </a:r>
            <a:r>
              <a:rPr lang="en-US" sz="2800" u="none" baseline="-25000" dirty="0">
                <a:latin typeface="Comic Sans MS" pitchFamily="66" charset="0"/>
              </a:rPr>
              <a:t>l</a:t>
            </a:r>
            <a:r>
              <a:rPr lang="en-US" sz="2800" u="none" dirty="0">
                <a:latin typeface="Comic Sans MS" pitchFamily="66" charset="0"/>
              </a:rPr>
              <a:t>,D</a:t>
            </a:r>
            <a:r>
              <a:rPr lang="en-US" sz="2800" u="none" baseline="-25000" dirty="0">
                <a:latin typeface="Comic Sans MS" pitchFamily="66" charset="0"/>
              </a:rPr>
              <a:t>1</a:t>
            </a:r>
            <a:r>
              <a:rPr lang="en-US" sz="2800" u="none" dirty="0">
                <a:latin typeface="Comic Sans MS" pitchFamily="66" charset="0"/>
              </a:rPr>
              <a:t>),…,R</a:t>
            </a:r>
            <a:r>
              <a:rPr lang="en-US" sz="2800" u="none" baseline="30000" dirty="0">
                <a:latin typeface="Comic Sans MS" pitchFamily="66" charset="0"/>
              </a:rPr>
              <a:t>*</a:t>
            </a:r>
            <a:r>
              <a:rPr lang="en-US" sz="2800" u="none" dirty="0">
                <a:latin typeface="Comic Sans MS" pitchFamily="66" charset="0"/>
              </a:rPr>
              <a:t>(</a:t>
            </a:r>
            <a:r>
              <a:rPr lang="en-US" sz="2800" u="none" dirty="0" err="1">
                <a:latin typeface="Comic Sans MS" pitchFamily="66" charset="0"/>
              </a:rPr>
              <a:t>x</a:t>
            </a:r>
            <a:r>
              <a:rPr lang="en-US" sz="2800" u="none" baseline="-25000" dirty="0" err="1">
                <a:latin typeface="Comic Sans MS" pitchFamily="66" charset="0"/>
              </a:rPr>
              <a:t>l</a:t>
            </a:r>
            <a:r>
              <a:rPr lang="en-US" sz="2800" u="none" dirty="0" err="1">
                <a:latin typeface="Comic Sans MS" pitchFamily="66" charset="0"/>
              </a:rPr>
              <a:t>,D</a:t>
            </a:r>
            <a:r>
              <a:rPr lang="en-US" sz="2800" u="none" baseline="-25000" dirty="0" err="1">
                <a:latin typeface="Comic Sans MS" pitchFamily="66" charset="0"/>
              </a:rPr>
              <a:t>n</a:t>
            </a:r>
            <a:r>
              <a:rPr lang="en-US" sz="2800" u="none" dirty="0">
                <a:latin typeface="Comic Sans MS" pitchFamily="66" charset="0"/>
              </a:rPr>
              <a:t>)] + </a:t>
            </a:r>
            <a:r>
              <a:rPr lang="en-US" sz="2800" u="none" dirty="0">
                <a:latin typeface="Symbol" pitchFamily="18" charset="2"/>
                <a:sym typeface="Symbol" pitchFamily="18" charset="2"/>
              </a:rPr>
              <a:t></a:t>
            </a:r>
            <a:r>
              <a:rPr lang="en-US" sz="2800" u="none" dirty="0">
                <a:latin typeface="Comic Sans MS" pitchFamily="66" charset="0"/>
              </a:rPr>
              <a:t> R</a:t>
            </a:r>
            <a:r>
              <a:rPr lang="en-US" sz="2800" u="none" baseline="30000" dirty="0">
                <a:latin typeface="Comic Sans MS" pitchFamily="66" charset="0"/>
              </a:rPr>
              <a:t>*</a:t>
            </a:r>
            <a:r>
              <a:rPr lang="en-US" sz="2800" u="none" dirty="0">
                <a:latin typeface="Comic Sans MS" pitchFamily="66" charset="0"/>
              </a:rPr>
              <a:t>(</a:t>
            </a:r>
            <a:r>
              <a:rPr lang="en-US" sz="2800" u="none" dirty="0" err="1">
                <a:latin typeface="Comic Sans MS" pitchFamily="66" charset="0"/>
              </a:rPr>
              <a:t>x</a:t>
            </a:r>
            <a:r>
              <a:rPr lang="en-US" sz="2800" u="none" baseline="-25000" dirty="0" err="1">
                <a:latin typeface="Comic Sans MS" pitchFamily="66" charset="0"/>
              </a:rPr>
              <a:t>l</a:t>
            </a:r>
            <a:r>
              <a:rPr lang="en-US" sz="2800" u="none" dirty="0" err="1">
                <a:latin typeface="Comic Sans MS" pitchFamily="66" charset="0"/>
              </a:rPr>
              <a:t>,D</a:t>
            </a:r>
            <a:r>
              <a:rPr lang="en-US" sz="2800" u="none" baseline="-25000" dirty="0" err="1">
                <a:latin typeface="Comic Sans MS" pitchFamily="66" charset="0"/>
              </a:rPr>
              <a:t>i</a:t>
            </a:r>
            <a:r>
              <a:rPr lang="en-US" sz="2800" u="none" dirty="0">
                <a:latin typeface="Comic Sans MS" pitchFamily="66" charset="0"/>
              </a:rPr>
              <a:t>)</a:t>
            </a:r>
          </a:p>
          <a:p>
            <a:pPr eaLnBrk="0" hangingPunct="0"/>
            <a:endParaRPr lang="en-US" sz="2800" u="none" dirty="0">
              <a:latin typeface="Comic Sans MS" pitchFamily="66" charset="0"/>
            </a:endParaRPr>
          </a:p>
          <a:p>
            <a:pPr eaLnBrk="0" hangingPunct="0"/>
            <a:r>
              <a:rPr lang="en-US" sz="2000" u="none" dirty="0">
                <a:latin typeface="Comic Sans MS" pitchFamily="66" charset="0"/>
              </a:rPr>
              <a:t>(Both MOD and K-SVD </a:t>
            </a:r>
            <a:r>
              <a:rPr lang="en-US" sz="2000" u="none" dirty="0" smtClean="0">
                <a:latin typeface="Comic Sans MS" pitchFamily="66" charset="0"/>
              </a:rPr>
              <a:t>versions </a:t>
            </a:r>
            <a:r>
              <a:rPr lang="en-US" sz="2000" u="none" dirty="0">
                <a:latin typeface="Comic Sans MS" pitchFamily="66" charset="0"/>
              </a:rPr>
              <a:t>with truncated Newton iterations.)</a:t>
            </a:r>
          </a:p>
        </p:txBody>
      </p:sp>
      <p:sp>
        <p:nvSpPr>
          <p:cNvPr id="41988" name="Text Box 4"/>
          <p:cNvSpPr txBox="1">
            <a:spLocks noChangeArrowheads="1"/>
          </p:cNvSpPr>
          <p:nvPr/>
        </p:nvSpPr>
        <p:spPr bwMode="auto">
          <a:xfrm>
            <a:off x="1489075" y="4732908"/>
            <a:ext cx="349250" cy="366712"/>
          </a:xfrm>
          <a:prstGeom prst="rect">
            <a:avLst/>
          </a:prstGeom>
          <a:noFill/>
          <a:ln w="9525" algn="ctr">
            <a:noFill/>
            <a:miter lim="800000"/>
            <a:headEnd/>
            <a:tailEnd/>
          </a:ln>
        </p:spPr>
        <p:txBody>
          <a:bodyPr wrap="none">
            <a:spAutoFit/>
          </a:bodyPr>
          <a:lstStyle/>
          <a:p>
            <a:pPr eaLnBrk="0" hangingPunct="0"/>
            <a:r>
              <a:rPr lang="en-US" u="none" dirty="0">
                <a:latin typeface="Comic Sans MS" pitchFamily="66" charset="0"/>
              </a:rPr>
              <a:t>D</a:t>
            </a:r>
          </a:p>
        </p:txBody>
      </p:sp>
      <p:sp>
        <p:nvSpPr>
          <p:cNvPr id="41989" name="Text Box 5"/>
          <p:cNvSpPr txBox="1">
            <a:spLocks noChangeArrowheads="1"/>
          </p:cNvSpPr>
          <p:nvPr/>
        </p:nvSpPr>
        <p:spPr bwMode="auto">
          <a:xfrm>
            <a:off x="1225550" y="5961655"/>
            <a:ext cx="942975" cy="366713"/>
          </a:xfrm>
          <a:prstGeom prst="rect">
            <a:avLst/>
          </a:prstGeom>
          <a:noFill/>
          <a:ln w="9525" algn="ctr">
            <a:noFill/>
            <a:miter lim="800000"/>
            <a:headEnd/>
            <a:tailEnd/>
          </a:ln>
        </p:spPr>
        <p:txBody>
          <a:bodyPr wrap="none">
            <a:spAutoFit/>
          </a:bodyPr>
          <a:lstStyle/>
          <a:p>
            <a:pPr eaLnBrk="0" hangingPunct="0"/>
            <a:r>
              <a:rPr lang="en-US" u="none" dirty="0">
                <a:latin typeface="Comic Sans MS" pitchFamily="66" charset="0"/>
              </a:rPr>
              <a:t>D</a:t>
            </a:r>
            <a:r>
              <a:rPr lang="en-US" u="none" baseline="-25000" dirty="0">
                <a:latin typeface="Comic Sans MS" pitchFamily="66" charset="0"/>
              </a:rPr>
              <a:t>1</a:t>
            </a:r>
            <a:r>
              <a:rPr lang="en-US" u="none" dirty="0">
                <a:latin typeface="Comic Sans MS" pitchFamily="66" charset="0"/>
              </a:rPr>
              <a:t>,…,</a:t>
            </a:r>
            <a:r>
              <a:rPr lang="en-US" u="none" dirty="0" err="1">
                <a:latin typeface="Comic Sans MS" pitchFamily="66" charset="0"/>
              </a:rPr>
              <a:t>D</a:t>
            </a:r>
            <a:r>
              <a:rPr lang="en-US" u="none" baseline="-25000" dirty="0" err="1">
                <a:latin typeface="Comic Sans MS" pitchFamily="66" charset="0"/>
              </a:rPr>
              <a:t>n</a:t>
            </a:r>
            <a:endParaRPr lang="en-US" u="none" baseline="-25000" dirty="0">
              <a:latin typeface="Comic Sans MS" pitchFamily="66" charset="0"/>
            </a:endParaRPr>
          </a:p>
        </p:txBody>
      </p:sp>
      <p:sp>
        <p:nvSpPr>
          <p:cNvPr id="41990" name="Text Box 6"/>
          <p:cNvSpPr txBox="1">
            <a:spLocks noChangeArrowheads="1"/>
          </p:cNvSpPr>
          <p:nvPr/>
        </p:nvSpPr>
        <p:spPr bwMode="auto">
          <a:xfrm>
            <a:off x="5186363" y="2448916"/>
            <a:ext cx="3560762" cy="671513"/>
          </a:xfrm>
          <a:prstGeom prst="rect">
            <a:avLst/>
          </a:prstGeom>
          <a:noFill/>
          <a:ln w="9525" algn="ctr">
            <a:noFill/>
            <a:miter lim="800000"/>
            <a:headEnd/>
            <a:tailEnd/>
          </a:ln>
        </p:spPr>
        <p:txBody>
          <a:bodyPr wrap="none">
            <a:spAutoFit/>
          </a:bodyPr>
          <a:lstStyle/>
          <a:p>
            <a:pPr eaLnBrk="0" hangingPunct="0"/>
            <a:r>
              <a:rPr lang="en-US" sz="2000" u="none" dirty="0">
                <a:latin typeface="Comic Sans MS" pitchFamily="66" charset="0"/>
              </a:rPr>
              <a:t>Orthogonal matching pursuit</a:t>
            </a:r>
          </a:p>
          <a:p>
            <a:pPr eaLnBrk="0" hangingPunct="0"/>
            <a:r>
              <a:rPr lang="en-US" u="none" dirty="0">
                <a:latin typeface="Comic Sans MS" pitchFamily="66" charset="0"/>
              </a:rPr>
              <a:t>(</a:t>
            </a:r>
            <a:r>
              <a:rPr lang="en-US" u="none" dirty="0" err="1">
                <a:latin typeface="Comic Sans MS" pitchFamily="66" charset="0"/>
              </a:rPr>
              <a:t>Mallat</a:t>
            </a:r>
            <a:r>
              <a:rPr lang="en-US" u="none" dirty="0">
                <a:latin typeface="Comic Sans MS" pitchFamily="66" charset="0"/>
              </a:rPr>
              <a:t> &amp; Zhang’93, Tropp’04)</a:t>
            </a:r>
          </a:p>
        </p:txBody>
      </p:sp>
      <p:sp>
        <p:nvSpPr>
          <p:cNvPr id="7" name="Text Box 3"/>
          <p:cNvSpPr txBox="1">
            <a:spLocks noChangeArrowheads="1"/>
          </p:cNvSpPr>
          <p:nvPr/>
        </p:nvSpPr>
        <p:spPr bwMode="auto">
          <a:xfrm>
            <a:off x="2555878" y="2082631"/>
            <a:ext cx="378630" cy="461665"/>
          </a:xfrm>
          <a:prstGeom prst="rect">
            <a:avLst/>
          </a:prstGeom>
          <a:noFill/>
          <a:ln w="9525" algn="ctr">
            <a:noFill/>
            <a:miter lim="800000"/>
            <a:headEnd/>
            <a:tailEnd/>
          </a:ln>
        </p:spPr>
        <p:txBody>
          <a:bodyPr wrap="none">
            <a:spAutoFit/>
          </a:bodyPr>
          <a:lstStyle/>
          <a:p>
            <a:pPr eaLnBrk="0" hangingPunct="0"/>
            <a:r>
              <a:rPr lang="en-US" sz="2400" b="1" u="none" dirty="0" smtClean="0">
                <a:latin typeface="Symbol" pitchFamily="18" charset="2"/>
                <a:sym typeface="Symbol" pitchFamily="18" charset="2"/>
              </a:rPr>
              <a:t></a:t>
            </a:r>
            <a:endParaRPr lang="en-US" sz="2400" b="1" u="none" dirty="0">
              <a:latin typeface="Comic Sans MS" pitchFamily="66" charset="0"/>
            </a:endParaRPr>
          </a:p>
        </p:txBody>
      </p:sp>
      <p:sp>
        <p:nvSpPr>
          <p:cNvPr id="8" name="ZoneTexte 7"/>
          <p:cNvSpPr txBox="1"/>
          <p:nvPr/>
        </p:nvSpPr>
        <p:spPr>
          <a:xfrm>
            <a:off x="3752744" y="855020"/>
            <a:ext cx="356188" cy="461665"/>
          </a:xfrm>
          <a:prstGeom prst="rect">
            <a:avLst/>
          </a:prstGeom>
          <a:noFill/>
        </p:spPr>
        <p:txBody>
          <a:bodyPr wrap="none" rtlCol="0">
            <a:spAutoFit/>
          </a:bodyPr>
          <a:lstStyle/>
          <a:p>
            <a:r>
              <a:rPr lang="en-US" sz="2400" u="none" dirty="0" smtClean="0">
                <a:solidFill>
                  <a:schemeClr val="tx2"/>
                </a:solidFill>
              </a:rPr>
              <a:t>0</a:t>
            </a:r>
            <a:endParaRPr lang="fr-FR" sz="2400" u="none" dirty="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5" name="Picture 3"/>
          <p:cNvPicPr>
            <a:picLocks noChangeAspect="1" noChangeArrowheads="1"/>
          </p:cNvPicPr>
          <p:nvPr/>
        </p:nvPicPr>
        <p:blipFill>
          <a:blip r:embed="rId3" cstate="print"/>
          <a:srcRect/>
          <a:stretch>
            <a:fillRect/>
          </a:stretch>
        </p:blipFill>
        <p:spPr bwMode="auto">
          <a:xfrm>
            <a:off x="566885" y="1896664"/>
            <a:ext cx="3135051" cy="3105751"/>
          </a:xfrm>
          <a:prstGeom prst="rect">
            <a:avLst/>
          </a:prstGeom>
          <a:noFill/>
          <a:ln w="9525">
            <a:noFill/>
            <a:miter lim="800000"/>
            <a:headEnd/>
            <a:tailEnd/>
          </a:ln>
          <a:effectLst/>
        </p:spPr>
      </p:pic>
      <p:pic>
        <p:nvPicPr>
          <p:cNvPr id="315397" name="Picture 5"/>
          <p:cNvPicPr>
            <a:picLocks noChangeAspect="1" noChangeArrowheads="1"/>
          </p:cNvPicPr>
          <p:nvPr/>
        </p:nvPicPr>
        <p:blipFill>
          <a:blip r:embed="rId4" cstate="print"/>
          <a:srcRect/>
          <a:stretch>
            <a:fillRect/>
          </a:stretch>
        </p:blipFill>
        <p:spPr bwMode="auto">
          <a:xfrm>
            <a:off x="5283930" y="1811598"/>
            <a:ext cx="3262491" cy="3233997"/>
          </a:xfrm>
          <a:prstGeom prst="rect">
            <a:avLst/>
          </a:prstGeom>
          <a:noFill/>
          <a:ln w="9525">
            <a:noFill/>
            <a:miter lim="800000"/>
            <a:headEnd/>
            <a:tailEnd/>
          </a:ln>
          <a:effectLst/>
        </p:spPr>
      </p:pic>
      <p:sp>
        <p:nvSpPr>
          <p:cNvPr id="17" name="Rectangle 16"/>
          <p:cNvSpPr/>
          <p:nvPr/>
        </p:nvSpPr>
        <p:spPr bwMode="auto">
          <a:xfrm>
            <a:off x="1555857" y="3134925"/>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a:off x="6307552" y="3028018"/>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0" name="Rectangle 19"/>
          <p:cNvSpPr/>
          <p:nvPr/>
        </p:nvSpPr>
        <p:spPr bwMode="auto">
          <a:xfrm>
            <a:off x="7114975" y="3835527"/>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1" name="Rectangle 20"/>
          <p:cNvSpPr/>
          <p:nvPr/>
        </p:nvSpPr>
        <p:spPr bwMode="auto">
          <a:xfrm>
            <a:off x="7908750" y="2814204"/>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2" name="Rectangle 21"/>
          <p:cNvSpPr/>
          <p:nvPr/>
        </p:nvSpPr>
        <p:spPr bwMode="auto">
          <a:xfrm>
            <a:off x="6505197" y="2420689"/>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3" name="Rectangle 22"/>
          <p:cNvSpPr/>
          <p:nvPr/>
        </p:nvSpPr>
        <p:spPr bwMode="auto">
          <a:xfrm>
            <a:off x="6493740" y="4429222"/>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24" name="Rectangle 23"/>
          <p:cNvSpPr/>
          <p:nvPr/>
        </p:nvSpPr>
        <p:spPr bwMode="auto">
          <a:xfrm>
            <a:off x="5690699" y="3844635"/>
            <a:ext cx="218364" cy="204716"/>
          </a:xfrm>
          <a:prstGeom prst="rect">
            <a:avLst/>
          </a:prstGeom>
          <a:solidFill>
            <a:schemeClr val="accent1">
              <a:alpha val="28000"/>
            </a:schemeClr>
          </a:solidFill>
          <a:ln w="38100"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8" name="ZoneTexte 17"/>
          <p:cNvSpPr txBox="1"/>
          <p:nvPr/>
        </p:nvSpPr>
        <p:spPr>
          <a:xfrm>
            <a:off x="668728" y="1251508"/>
            <a:ext cx="2906993" cy="584775"/>
          </a:xfrm>
          <a:prstGeom prst="rect">
            <a:avLst/>
          </a:prstGeom>
          <a:noFill/>
        </p:spPr>
        <p:txBody>
          <a:bodyPr wrap="square" rtlCol="0">
            <a:spAutoFit/>
          </a:bodyPr>
          <a:lstStyle/>
          <a:p>
            <a:pPr algn="ctr"/>
            <a:r>
              <a:rPr lang="en-US" sz="3200" u="none" dirty="0" smtClean="0">
                <a:solidFill>
                  <a:schemeClr val="accent2"/>
                </a:solidFill>
                <a:latin typeface="Comic Sans MS" pitchFamily="66" charset="0"/>
              </a:rPr>
              <a:t>Signal: </a:t>
            </a:r>
            <a:r>
              <a:rPr lang="en-US" sz="3200" u="none" dirty="0" smtClean="0">
                <a:latin typeface="Comic Sans MS" pitchFamily="66" charset="0"/>
              </a:rPr>
              <a:t>x</a:t>
            </a:r>
            <a:r>
              <a:rPr lang="en-US" sz="3200" u="none" dirty="0" smtClean="0">
                <a:latin typeface="cmsy10"/>
              </a:rPr>
              <a:t>2</a:t>
            </a:r>
            <a:r>
              <a:rPr lang="en-US" sz="3200" u="none" dirty="0" smtClean="0">
                <a:latin typeface="Comic Sans MS" pitchFamily="66" charset="0"/>
              </a:rPr>
              <a:t> </a:t>
            </a:r>
            <a:r>
              <a:rPr lang="en-US" sz="3200" u="none" dirty="0" err="1" smtClean="0">
                <a:latin typeface="msbm9" pitchFamily="34" charset="0"/>
              </a:rPr>
              <a:t>R</a:t>
            </a:r>
            <a:r>
              <a:rPr lang="en-US" sz="3200" u="none" baseline="30000" dirty="0" err="1" smtClean="0">
                <a:latin typeface="Comic Sans MS"/>
              </a:rPr>
              <a:t>m</a:t>
            </a:r>
            <a:endParaRPr lang="fr-FR" sz="3200" u="none" baseline="30000" dirty="0">
              <a:latin typeface="Comic Sans MS"/>
            </a:endParaRPr>
          </a:p>
        </p:txBody>
      </p:sp>
      <p:sp>
        <p:nvSpPr>
          <p:cNvPr id="25" name="ZoneTexte 24"/>
          <p:cNvSpPr txBox="1"/>
          <p:nvPr/>
        </p:nvSpPr>
        <p:spPr>
          <a:xfrm>
            <a:off x="5051964" y="748825"/>
            <a:ext cx="3682600" cy="1077218"/>
          </a:xfrm>
          <a:prstGeom prst="rect">
            <a:avLst/>
          </a:prstGeom>
          <a:noFill/>
        </p:spPr>
        <p:txBody>
          <a:bodyPr wrap="square" rtlCol="0">
            <a:spAutoFit/>
          </a:bodyPr>
          <a:lstStyle/>
          <a:p>
            <a:pPr algn="ctr"/>
            <a:r>
              <a:rPr lang="en-US" sz="3200" u="none" dirty="0" smtClean="0">
                <a:solidFill>
                  <a:schemeClr val="accent2"/>
                </a:solidFill>
                <a:latin typeface="Comic Sans MS" pitchFamily="66" charset="0"/>
              </a:rPr>
              <a:t>Dictionary: </a:t>
            </a:r>
          </a:p>
          <a:p>
            <a:pPr algn="ctr"/>
            <a:r>
              <a:rPr lang="en-US" sz="3200" u="none" dirty="0" smtClean="0">
                <a:latin typeface="Comic Sans MS" pitchFamily="66" charset="0"/>
              </a:rPr>
              <a:t>D=[d</a:t>
            </a:r>
            <a:r>
              <a:rPr lang="en-US" sz="3200" u="none" baseline="-25000" dirty="0" smtClean="0">
                <a:latin typeface="Comic Sans MS"/>
              </a:rPr>
              <a:t>1</a:t>
            </a:r>
            <a:r>
              <a:rPr lang="en-US" sz="3200" u="none" dirty="0" smtClean="0">
                <a:latin typeface="Comic Sans MS" pitchFamily="66" charset="0"/>
              </a:rPr>
              <a:t>,...,</a:t>
            </a:r>
            <a:r>
              <a:rPr lang="en-US" sz="3200" u="none" dirty="0" err="1" smtClean="0">
                <a:latin typeface="Comic Sans MS" pitchFamily="66" charset="0"/>
              </a:rPr>
              <a:t>d</a:t>
            </a:r>
            <a:r>
              <a:rPr lang="en-US" sz="3200" u="none" baseline="-5000" dirty="0" err="1" smtClean="0">
                <a:latin typeface="Comic Sans MS"/>
              </a:rPr>
              <a:t>p</a:t>
            </a:r>
            <a:r>
              <a:rPr lang="en-US" sz="3200" u="none" dirty="0" smtClean="0">
                <a:latin typeface="Comic Sans MS" pitchFamily="66" charset="0"/>
              </a:rPr>
              <a:t>]</a:t>
            </a:r>
            <a:r>
              <a:rPr lang="en-US" sz="3200" u="none" dirty="0" smtClean="0">
                <a:latin typeface="cmsy10"/>
              </a:rPr>
              <a:t>2</a:t>
            </a:r>
            <a:r>
              <a:rPr lang="en-US" sz="3200" u="none" dirty="0" smtClean="0">
                <a:latin typeface="msbm9" pitchFamily="34" charset="0"/>
              </a:rPr>
              <a:t>R</a:t>
            </a:r>
            <a:r>
              <a:rPr lang="en-US" sz="3200" u="none" baseline="30000" dirty="0" smtClean="0">
                <a:latin typeface="Comic Sans MS"/>
              </a:rPr>
              <a:t>m x p</a:t>
            </a:r>
            <a:endParaRPr lang="fr-FR" sz="3200" u="none" baseline="30000" dirty="0">
              <a:latin typeface="Comic Sans MS"/>
            </a:endParaRPr>
          </a:p>
        </p:txBody>
      </p:sp>
      <p:sp>
        <p:nvSpPr>
          <p:cNvPr id="14" name="ZoneTexte 13"/>
          <p:cNvSpPr txBox="1"/>
          <p:nvPr/>
        </p:nvSpPr>
        <p:spPr>
          <a:xfrm>
            <a:off x="0" y="97633"/>
            <a:ext cx="9144000" cy="646331"/>
          </a:xfrm>
          <a:prstGeom prst="rect">
            <a:avLst/>
          </a:prstGeom>
          <a:noFill/>
        </p:spPr>
        <p:txBody>
          <a:bodyPr wrap="square" rtlCol="0">
            <a:spAutoFit/>
          </a:bodyPr>
          <a:lstStyle/>
          <a:p>
            <a:pPr algn="ctr"/>
            <a:r>
              <a:rPr lang="en-US" sz="3600" u="none" dirty="0" smtClean="0">
                <a:solidFill>
                  <a:schemeClr val="tx2"/>
                </a:solidFill>
                <a:latin typeface="Comic Sans MS" pitchFamily="66" charset="0"/>
              </a:rPr>
              <a:t>Sparse linear models</a:t>
            </a:r>
            <a:endParaRPr lang="fr-FR" sz="3600" u="none" baseline="30000" dirty="0">
              <a:solidFill>
                <a:schemeClr val="tx2"/>
              </a:solidFill>
              <a:latin typeface="Comic Sans MS"/>
            </a:endParaRPr>
          </a:p>
        </p:txBody>
      </p:sp>
      <p:sp>
        <p:nvSpPr>
          <p:cNvPr id="15" name="ZoneTexte 14"/>
          <p:cNvSpPr txBox="1"/>
          <p:nvPr/>
        </p:nvSpPr>
        <p:spPr>
          <a:xfrm>
            <a:off x="11875" y="5365150"/>
            <a:ext cx="9144000" cy="584775"/>
          </a:xfrm>
          <a:prstGeom prst="rect">
            <a:avLst/>
          </a:prstGeom>
          <a:noFill/>
        </p:spPr>
        <p:txBody>
          <a:bodyPr wrap="square" rtlCol="0">
            <a:spAutoFit/>
          </a:bodyPr>
          <a:lstStyle/>
          <a:p>
            <a:pPr algn="ctr"/>
            <a:r>
              <a:rPr lang="en-US" sz="3200" u="none" dirty="0" smtClean="0">
                <a:latin typeface="Comic Sans MS" pitchFamily="66" charset="0"/>
              </a:rPr>
              <a:t>x ≈ </a:t>
            </a:r>
            <a:r>
              <a:rPr lang="en-US" sz="3200" u="none" dirty="0" smtClean="0">
                <a:latin typeface="cmmi10"/>
              </a:rPr>
              <a:t>®</a:t>
            </a:r>
            <a:r>
              <a:rPr lang="en-US" sz="3200" u="none" baseline="-25000" dirty="0" smtClean="0">
                <a:latin typeface="Comic Sans MS"/>
              </a:rPr>
              <a:t>1</a:t>
            </a:r>
            <a:r>
              <a:rPr lang="en-US" sz="3200" u="none" dirty="0" smtClean="0">
                <a:latin typeface="Comic Sans MS" pitchFamily="66" charset="0"/>
              </a:rPr>
              <a:t>d</a:t>
            </a:r>
            <a:r>
              <a:rPr lang="en-US" sz="3200" u="none" baseline="-25000" dirty="0" smtClean="0">
                <a:latin typeface="Comic Sans MS" pitchFamily="66" charset="0"/>
              </a:rPr>
              <a:t>1</a:t>
            </a:r>
            <a:r>
              <a:rPr lang="en-US" sz="3200" u="none" dirty="0" smtClean="0">
                <a:latin typeface="Comic Sans MS" pitchFamily="66" charset="0"/>
              </a:rPr>
              <a:t> + </a:t>
            </a:r>
            <a:r>
              <a:rPr lang="en-US" sz="3200" u="none" dirty="0" smtClean="0">
                <a:latin typeface="cmmi10"/>
              </a:rPr>
              <a:t>®</a:t>
            </a:r>
            <a:r>
              <a:rPr lang="en-US" sz="3200" u="none" baseline="-25000" dirty="0" smtClean="0">
                <a:latin typeface="Comic Sans MS"/>
              </a:rPr>
              <a:t>2</a:t>
            </a:r>
            <a:r>
              <a:rPr lang="en-US" sz="3200" u="none" dirty="0" smtClean="0">
                <a:latin typeface="Comic Sans MS" pitchFamily="66" charset="0"/>
              </a:rPr>
              <a:t>d</a:t>
            </a:r>
            <a:r>
              <a:rPr lang="en-US" sz="3200" u="none" baseline="-25000" dirty="0" smtClean="0">
                <a:latin typeface="Comic Sans MS" pitchFamily="66" charset="0"/>
              </a:rPr>
              <a:t>2</a:t>
            </a:r>
            <a:r>
              <a:rPr lang="en-US" sz="3200" u="none" dirty="0" smtClean="0">
                <a:latin typeface="Comic Sans MS" pitchFamily="66" charset="0"/>
              </a:rPr>
              <a:t> + ... +</a:t>
            </a:r>
            <a:r>
              <a:rPr lang="en-US" sz="3200" u="none" dirty="0" smtClean="0">
                <a:latin typeface="cmmi10"/>
              </a:rPr>
              <a:t> ®</a:t>
            </a:r>
            <a:r>
              <a:rPr lang="en-US" sz="3200" u="none" baseline="-25000" dirty="0" err="1" smtClean="0">
                <a:latin typeface="Comic Sans MS"/>
              </a:rPr>
              <a:t>p</a:t>
            </a:r>
            <a:r>
              <a:rPr lang="en-US" sz="3200" u="none" dirty="0" err="1" smtClean="0">
                <a:latin typeface="Comic Sans MS" pitchFamily="66" charset="0"/>
              </a:rPr>
              <a:t>d</a:t>
            </a:r>
            <a:r>
              <a:rPr lang="en-US" sz="3200" u="none" baseline="-25000" dirty="0" err="1" smtClean="0">
                <a:latin typeface="Comic Sans MS" pitchFamily="66" charset="0"/>
              </a:rPr>
              <a:t>p</a:t>
            </a:r>
            <a:r>
              <a:rPr lang="en-US" sz="3200" u="none" baseline="-25000" dirty="0" smtClean="0">
                <a:latin typeface="Comic Sans MS" pitchFamily="66" charset="0"/>
              </a:rPr>
              <a:t> </a:t>
            </a:r>
            <a:r>
              <a:rPr lang="en-US" sz="3200" u="none" dirty="0" smtClean="0">
                <a:latin typeface="Comic Sans MS" pitchFamily="66" charset="0"/>
              </a:rPr>
              <a:t> = D</a:t>
            </a:r>
            <a:r>
              <a:rPr lang="en-US" sz="3200" b="1" u="none" dirty="0" smtClean="0">
                <a:latin typeface="cmmi10"/>
              </a:rPr>
              <a:t>®</a:t>
            </a:r>
            <a:r>
              <a:rPr lang="en-US" sz="3200" u="none" dirty="0" smtClean="0">
                <a:latin typeface="Comic Sans MS" pitchFamily="66" charset="0"/>
              </a:rPr>
              <a:t>,  with |</a:t>
            </a:r>
            <a:r>
              <a:rPr lang="en-US" sz="3200" b="1" u="none" dirty="0" smtClean="0">
                <a:latin typeface="cmmi10"/>
              </a:rPr>
              <a:t>®</a:t>
            </a:r>
            <a:r>
              <a:rPr lang="en-US" sz="3200" u="none" dirty="0" smtClean="0">
                <a:latin typeface="Comic Sans MS" pitchFamily="66" charset="0"/>
              </a:rPr>
              <a:t>|</a:t>
            </a:r>
            <a:r>
              <a:rPr lang="en-US" sz="3200" u="none" baseline="-25000" dirty="0" smtClean="0">
                <a:latin typeface="Comic Sans MS" pitchFamily="66" charset="0"/>
              </a:rPr>
              <a:t>0</a:t>
            </a:r>
            <a:r>
              <a:rPr lang="en-US" sz="3200" u="none" dirty="0" smtClean="0">
                <a:latin typeface="Comic Sans MS" pitchFamily="66" charset="0"/>
              </a:rPr>
              <a:t> « p</a:t>
            </a:r>
            <a:r>
              <a:rPr lang="en-US" sz="3200" b="1" u="none" dirty="0" smtClean="0">
                <a:latin typeface="cmmi10"/>
              </a:rPr>
              <a:t> </a:t>
            </a:r>
            <a:endParaRPr lang="en-US" sz="3200" b="1" u="none" dirty="0" smtClean="0">
              <a:latin typeface="Comic Sans MS"/>
            </a:endParaRPr>
          </a:p>
        </p:txBody>
      </p:sp>
      <p:sp>
        <p:nvSpPr>
          <p:cNvPr id="16" name="ZoneTexte 15"/>
          <p:cNvSpPr txBox="1"/>
          <p:nvPr/>
        </p:nvSpPr>
        <p:spPr>
          <a:xfrm>
            <a:off x="0" y="6170710"/>
            <a:ext cx="9144000" cy="646331"/>
          </a:xfrm>
          <a:prstGeom prst="rect">
            <a:avLst/>
          </a:prstGeom>
          <a:noFill/>
        </p:spPr>
        <p:txBody>
          <a:bodyPr wrap="square" rtlCol="0">
            <a:spAutoFit/>
          </a:bodyPr>
          <a:lstStyle/>
          <a:p>
            <a:pPr algn="ctr"/>
            <a:r>
              <a:rPr lang="fr-FR" u="none" dirty="0" smtClean="0">
                <a:latin typeface="Comic Sans MS" pitchFamily="66" charset="0"/>
              </a:rPr>
              <a:t>(</a:t>
            </a:r>
            <a:r>
              <a:rPr lang="fr-FR" u="none" dirty="0" err="1" smtClean="0">
                <a:latin typeface="Comic Sans MS" pitchFamily="66" charset="0"/>
              </a:rPr>
              <a:t>Olshausen</a:t>
            </a:r>
            <a:r>
              <a:rPr lang="fr-FR" u="none" dirty="0" smtClean="0">
                <a:latin typeface="Comic Sans MS" pitchFamily="66" charset="0"/>
              </a:rPr>
              <a:t> and Field, 1997;  Chen et al., 1999; </a:t>
            </a:r>
            <a:r>
              <a:rPr lang="fr-FR" u="none" dirty="0" err="1" smtClean="0">
                <a:latin typeface="Comic Sans MS" pitchFamily="66" charset="0"/>
              </a:rPr>
              <a:t>Mallat</a:t>
            </a:r>
            <a:r>
              <a:rPr lang="fr-FR" u="none" dirty="0" smtClean="0">
                <a:latin typeface="Comic Sans MS" pitchFamily="66" charset="0"/>
              </a:rPr>
              <a:t>, 1999; </a:t>
            </a:r>
            <a:r>
              <a:rPr lang="fr-FR" u="none" dirty="0" err="1" smtClean="0">
                <a:latin typeface="Comic Sans MS" pitchFamily="66" charset="0"/>
              </a:rPr>
              <a:t>Elad</a:t>
            </a:r>
            <a:r>
              <a:rPr lang="fr-FR" u="none" dirty="0" smtClean="0">
                <a:latin typeface="Comic Sans MS" pitchFamily="66" charset="0"/>
              </a:rPr>
              <a:t> and </a:t>
            </a:r>
            <a:r>
              <a:rPr lang="fr-FR" u="none" dirty="0" err="1" smtClean="0">
                <a:latin typeface="Comic Sans MS" pitchFamily="66" charset="0"/>
              </a:rPr>
              <a:t>Aharon</a:t>
            </a:r>
            <a:r>
              <a:rPr lang="fr-FR" u="none" dirty="0" smtClean="0">
                <a:latin typeface="Comic Sans MS" pitchFamily="66" charset="0"/>
              </a:rPr>
              <a:t>, 2006)</a:t>
            </a:r>
          </a:p>
          <a:p>
            <a:pPr algn="ctr"/>
            <a:r>
              <a:rPr lang="en-US" u="none" dirty="0" smtClean="0">
                <a:latin typeface="Comic Sans MS" pitchFamily="66" charset="0"/>
              </a:rPr>
              <a:t>(</a:t>
            </a:r>
            <a:r>
              <a:rPr lang="en-US" u="none" dirty="0" err="1" smtClean="0">
                <a:latin typeface="Comic Sans MS" pitchFamily="66" charset="0"/>
              </a:rPr>
              <a:t>Kavukcuoglu</a:t>
            </a:r>
            <a:r>
              <a:rPr lang="en-US" u="none" dirty="0" smtClean="0">
                <a:latin typeface="Comic Sans MS" pitchFamily="66" charset="0"/>
              </a:rPr>
              <a:t> et al., 2009; Wright et al.,  2009; Yang et al., 09; </a:t>
            </a:r>
            <a:r>
              <a:rPr lang="en-US" u="none" dirty="0" err="1" smtClean="0">
                <a:latin typeface="Comic Sans MS" pitchFamily="66" charset="0"/>
              </a:rPr>
              <a:t>Boureau</a:t>
            </a:r>
            <a:r>
              <a:rPr lang="en-US" u="none" dirty="0" smtClean="0">
                <a:latin typeface="Comic Sans MS" pitchFamily="66" charset="0"/>
              </a:rPr>
              <a:t> et al., 2010)</a:t>
            </a:r>
            <a:endParaRPr lang="fr-FR" u="none"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041 -0.01873 L 0.05816 -0.09644 " pathEditMode="relative" ptsTypes="AA">
                                      <p:cBhvr>
                                        <p:cTn id="6" dur="2000" fill="hold"/>
                                        <p:tgtEl>
                                          <p:spTgt spid="1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3.88889E-6 1.23959E-6 L 0.10903 -0.05551 " pathEditMode="relative" rAng="0" ptsTypes="AA">
                                      <p:cBhvr>
                                        <p:cTn id="8" dur="2000" fill="hold"/>
                                        <p:tgtEl>
                                          <p:spTgt spid="22"/>
                                        </p:tgtEl>
                                        <p:attrNameLst>
                                          <p:attrName>ppt_x</p:attrName>
                                          <p:attrName>ppt_y</p:attrName>
                                        </p:attrNameLst>
                                      </p:cBhvr>
                                      <p:rCtr x="55" y="-28"/>
                                    </p:animMotion>
                                  </p:childTnLst>
                                </p:cTn>
                              </p:par>
                              <p:par>
                                <p:cTn id="9" presetID="0" presetClass="path" presetSubtype="0" accel="50000" decel="50000" fill="hold" grpId="0" nodeType="withEffect">
                                  <p:stCondLst>
                                    <p:cond delay="0"/>
                                  </p:stCondLst>
                                  <p:childTnLst>
                                    <p:animMotion origin="layout" path="M 3.88889E-6 -3.7037E-7 L -0.08542 0.06435 " pathEditMode="relative" rAng="0" ptsTypes="AA">
                                      <p:cBhvr>
                                        <p:cTn id="10" dur="2000" fill="hold"/>
                                        <p:tgtEl>
                                          <p:spTgt spid="21"/>
                                        </p:tgtEl>
                                        <p:attrNameLst>
                                          <p:attrName>ppt_x</p:attrName>
                                          <p:attrName>ppt_y</p:attrName>
                                        </p:attrNameLst>
                                      </p:cBhvr>
                                      <p:rCtr x="-43" y="32"/>
                                    </p:animMotion>
                                  </p:childTnLst>
                                </p:cTn>
                              </p:par>
                              <p:par>
                                <p:cTn id="11" presetID="0" presetClass="path" presetSubtype="0" accel="50000" decel="50000" fill="hold" grpId="0" nodeType="withEffect">
                                  <p:stCondLst>
                                    <p:cond delay="0"/>
                                  </p:stCondLst>
                                  <p:childTnLst>
                                    <p:animMotion origin="layout" path="M -5.55556E-7 2.03515E-6 L 0.08958 0.05966 " pathEditMode="relative" rAng="0" ptsTypes="AA">
                                      <p:cBhvr>
                                        <p:cTn id="12" dur="2000" fill="hold"/>
                                        <p:tgtEl>
                                          <p:spTgt spid="20"/>
                                        </p:tgtEl>
                                        <p:attrNameLst>
                                          <p:attrName>ppt_x</p:attrName>
                                          <p:attrName>ppt_y</p:attrName>
                                        </p:attrNameLst>
                                      </p:cBhvr>
                                      <p:rCtr x="45" y="30"/>
                                    </p:animMotion>
                                  </p:childTnLst>
                                </p:cTn>
                              </p:par>
                              <p:par>
                                <p:cTn id="13" presetID="0" presetClass="path" presetSubtype="0" accel="50000" decel="50000" fill="hold" grpId="0" nodeType="withEffect">
                                  <p:stCondLst>
                                    <p:cond delay="0"/>
                                  </p:stCondLst>
                                  <p:childTnLst>
                                    <p:animMotion origin="layout" path="M 1.38889E-6 -1.9519E-6 L 0.08524 0.00393 " pathEditMode="relative" rAng="0" ptsTypes="AA">
                                      <p:cBhvr>
                                        <p:cTn id="14" dur="2000" fill="hold"/>
                                        <p:tgtEl>
                                          <p:spTgt spid="23"/>
                                        </p:tgtEl>
                                        <p:attrNameLst>
                                          <p:attrName>ppt_x</p:attrName>
                                          <p:attrName>ppt_y</p:attrName>
                                        </p:attrNameLst>
                                      </p:cBhvr>
                                      <p:rCtr x="43" y="2"/>
                                    </p:animMotion>
                                  </p:childTnLst>
                                </p:cTn>
                              </p:par>
                              <p:par>
                                <p:cTn id="15" presetID="0" presetClass="path" presetSubtype="0" accel="50000" decel="50000" fill="hold" grpId="0" nodeType="withEffect">
                                  <p:stCondLst>
                                    <p:cond delay="0"/>
                                  </p:stCondLst>
                                  <p:childTnLst>
                                    <p:animMotion origin="layout" path="M -1.38889E-6 -1.85185E-6 L 0.02379 -0.05625 " pathEditMode="relative" rAng="0" ptsTypes="AA">
                                      <p:cBhvr>
                                        <p:cTn id="16" dur="2000" fill="hold"/>
                                        <p:tgtEl>
                                          <p:spTgt spid="24"/>
                                        </p:tgtEl>
                                        <p:attrNameLst>
                                          <p:attrName>ppt_x</p:attrName>
                                          <p:attrName>ppt_y</p:attrName>
                                        </p:attrNameLst>
                                      </p:cBhvr>
                                      <p:rCtr x="12" y="-28"/>
                                    </p:animMotion>
                                  </p:childTnLst>
                                </p:cTn>
                              </p:par>
                              <p:par>
                                <p:cTn id="17" presetID="0" presetClass="path" presetSubtype="0" accel="50000" decel="50000" fill="hold" grpId="0" nodeType="withEffect">
                                  <p:stCondLst>
                                    <p:cond delay="0"/>
                                  </p:stCondLst>
                                  <p:childTnLst>
                                    <p:animMotion origin="layout" path="M 0 0 L -0.0198 -0.08565 " pathEditMode="relative" ptsTypes="AA">
                                      <p:cBhvr>
                                        <p:cTn id="18"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100" y="1501260"/>
            <a:ext cx="4857678" cy="456560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923597" y="2770495"/>
            <a:ext cx="4220403" cy="2395181"/>
          </a:xfrm>
          <a:prstGeom prst="rect">
            <a:avLst/>
          </a:prstGeom>
          <a:noFill/>
          <a:ln w="9525">
            <a:noFill/>
            <a:miter lim="800000"/>
            <a:headEnd/>
            <a:tailEnd/>
          </a:ln>
          <a:effectLst/>
        </p:spPr>
      </p:pic>
      <p:sp>
        <p:nvSpPr>
          <p:cNvPr id="6" name="Text Box 2"/>
          <p:cNvSpPr txBox="1">
            <a:spLocks noChangeArrowheads="1"/>
          </p:cNvSpPr>
          <p:nvPr/>
        </p:nvSpPr>
        <p:spPr bwMode="auto">
          <a:xfrm>
            <a:off x="1309929" y="380293"/>
            <a:ext cx="6588663" cy="646331"/>
          </a:xfrm>
          <a:prstGeom prst="rect">
            <a:avLst/>
          </a:prstGeom>
          <a:noFill/>
          <a:ln w="9525" algn="ctr">
            <a:noFill/>
            <a:miter lim="800000"/>
            <a:headEnd/>
            <a:tailEnd/>
          </a:ln>
        </p:spPr>
        <p:txBody>
          <a:bodyPr wrap="none">
            <a:spAutoFit/>
          </a:bodyPr>
          <a:lstStyle/>
          <a:p>
            <a:pPr eaLnBrk="0" hangingPunct="0"/>
            <a:r>
              <a:rPr lang="en-US" sz="3600" u="none" dirty="0" smtClean="0">
                <a:solidFill>
                  <a:schemeClr val="tx2"/>
                </a:solidFill>
                <a:latin typeface="Comic Sans MS" pitchFamily="66" charset="0"/>
              </a:rPr>
              <a:t>Texture classification results</a:t>
            </a:r>
            <a:endParaRPr lang="en-US" sz="3600" u="none" dirty="0">
              <a:solidFill>
                <a:schemeClr val="tx2"/>
              </a:solidFill>
              <a:latin typeface="Comic Sans MS" pitchFamily="66" charset="0"/>
            </a:endParaRPr>
          </a:p>
        </p:txBody>
      </p:sp>
      <p:sp>
        <p:nvSpPr>
          <p:cNvPr id="5" name="Rectangle 4"/>
          <p:cNvSpPr/>
          <p:nvPr/>
        </p:nvSpPr>
        <p:spPr bwMode="auto">
          <a:xfrm>
            <a:off x="6363979" y="310728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8726179" y="2926310"/>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8" name="Rectangle 7"/>
          <p:cNvSpPr/>
          <p:nvPr/>
        </p:nvSpPr>
        <p:spPr bwMode="auto">
          <a:xfrm>
            <a:off x="8726179" y="3269210"/>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8726179" y="3440660"/>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8726179" y="375498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8726179" y="3935960"/>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8726179" y="411693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a:off x="8726179" y="4297910"/>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a:off x="8726179" y="447888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a:off x="8726179" y="497418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a:off x="7783204" y="480273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7" name="Rectangle 16"/>
          <p:cNvSpPr/>
          <p:nvPr/>
        </p:nvSpPr>
        <p:spPr bwMode="auto">
          <a:xfrm>
            <a:off x="5411479" y="463128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8" name="Rectangle 17"/>
          <p:cNvSpPr/>
          <p:nvPr/>
        </p:nvSpPr>
        <p:spPr bwMode="auto">
          <a:xfrm>
            <a:off x="7783204" y="445983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9" name="Rectangle 18"/>
          <p:cNvSpPr/>
          <p:nvPr/>
        </p:nvSpPr>
        <p:spPr bwMode="auto">
          <a:xfrm>
            <a:off x="7792729" y="3602585"/>
            <a:ext cx="327545" cy="180000"/>
          </a:xfrm>
          <a:prstGeom prst="rect">
            <a:avLst/>
          </a:prstGeom>
          <a:solidFill>
            <a:srgbClr val="FF3300">
              <a:alpha val="4196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077913" y="161925"/>
            <a:ext cx="7015162" cy="646113"/>
          </a:xfrm>
          <a:prstGeom prst="rect">
            <a:avLst/>
          </a:prstGeom>
          <a:noFill/>
          <a:ln w="9525" algn="ctr">
            <a:noFill/>
            <a:miter lim="800000"/>
            <a:headEnd/>
            <a:tailEnd/>
          </a:ln>
        </p:spPr>
        <p:txBody>
          <a:bodyPr wrap="none">
            <a:spAutoFit/>
          </a:bodyPr>
          <a:lstStyle/>
          <a:p>
            <a:pPr eaLnBrk="0" hangingPunct="0"/>
            <a:r>
              <a:rPr lang="en-US" sz="3600" u="none" dirty="0">
                <a:solidFill>
                  <a:schemeClr val="tx2"/>
                </a:solidFill>
                <a:latin typeface="Comic Sans MS" pitchFamily="66" charset="0"/>
              </a:rPr>
              <a:t>Pixel-level classification results</a:t>
            </a:r>
          </a:p>
        </p:txBody>
      </p:sp>
      <p:sp>
        <p:nvSpPr>
          <p:cNvPr id="43011" name="Text Box 7"/>
          <p:cNvSpPr txBox="1">
            <a:spLocks noChangeArrowheads="1"/>
          </p:cNvSpPr>
          <p:nvPr/>
        </p:nvSpPr>
        <p:spPr bwMode="auto">
          <a:xfrm>
            <a:off x="681038" y="838200"/>
            <a:ext cx="4119562" cy="396875"/>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Qualitative results, Graz 02 data</a:t>
            </a:r>
          </a:p>
        </p:txBody>
      </p:sp>
      <p:sp>
        <p:nvSpPr>
          <p:cNvPr id="43012" name="Text Box 8"/>
          <p:cNvSpPr txBox="1">
            <a:spLocks noChangeArrowheads="1"/>
          </p:cNvSpPr>
          <p:nvPr/>
        </p:nvSpPr>
        <p:spPr bwMode="auto">
          <a:xfrm>
            <a:off x="5638800" y="5121275"/>
            <a:ext cx="3414713" cy="517525"/>
          </a:xfrm>
          <a:prstGeom prst="rect">
            <a:avLst/>
          </a:prstGeom>
          <a:solidFill>
            <a:srgbClr val="B2B2B2"/>
          </a:solidFill>
          <a:ln w="9525" algn="ctr">
            <a:noFill/>
            <a:miter lim="800000"/>
            <a:headEnd/>
            <a:tailEnd/>
          </a:ln>
        </p:spPr>
        <p:txBody>
          <a:bodyPr wrap="none">
            <a:spAutoFit/>
          </a:bodyPr>
          <a:lstStyle/>
          <a:p>
            <a:pPr eaLnBrk="0" hangingPunct="0"/>
            <a:r>
              <a:rPr lang="en-US" sz="1400" u="none"/>
              <a:t>Comparaison with </a:t>
            </a:r>
            <a:r>
              <a:rPr lang="en-US" sz="1400" u="none">
                <a:solidFill>
                  <a:schemeClr val="bg1"/>
                </a:solidFill>
              </a:rPr>
              <a:t>Pantofaru et al. (2006)</a:t>
            </a:r>
          </a:p>
          <a:p>
            <a:pPr eaLnBrk="0" hangingPunct="0"/>
            <a:r>
              <a:rPr lang="en-US" sz="1400" u="none"/>
              <a:t>and </a:t>
            </a:r>
            <a:r>
              <a:rPr lang="en-US" sz="1400" u="none">
                <a:solidFill>
                  <a:schemeClr val="bg2"/>
                </a:solidFill>
              </a:rPr>
              <a:t>Tuytelaars &amp; Schmid (2007).</a:t>
            </a:r>
          </a:p>
        </p:txBody>
      </p:sp>
      <p:sp>
        <p:nvSpPr>
          <p:cNvPr id="43013" name="Text Box 9"/>
          <p:cNvSpPr txBox="1">
            <a:spLocks noChangeArrowheads="1"/>
          </p:cNvSpPr>
          <p:nvPr/>
        </p:nvSpPr>
        <p:spPr bwMode="auto">
          <a:xfrm>
            <a:off x="6068396" y="2346325"/>
            <a:ext cx="2626040" cy="400110"/>
          </a:xfrm>
          <a:prstGeom prst="rect">
            <a:avLst/>
          </a:prstGeom>
          <a:noFill/>
          <a:ln w="9525" algn="ctr">
            <a:noFill/>
            <a:miter lim="800000"/>
            <a:headEnd/>
            <a:tailEnd/>
          </a:ln>
        </p:spPr>
        <p:txBody>
          <a:bodyPr wrap="none">
            <a:spAutoFit/>
          </a:bodyPr>
          <a:lstStyle/>
          <a:p>
            <a:pPr algn="ctr" eaLnBrk="0" hangingPunct="0"/>
            <a:r>
              <a:rPr lang="en-US" sz="2000" u="none" dirty="0" smtClean="0">
                <a:latin typeface="Comic Sans MS" pitchFamily="66" charset="0"/>
              </a:rPr>
              <a:t>Quantitative </a:t>
            </a:r>
            <a:r>
              <a:rPr lang="en-US" sz="2000" u="none" dirty="0">
                <a:latin typeface="Comic Sans MS" pitchFamily="66" charset="0"/>
              </a:rPr>
              <a:t>results</a:t>
            </a:r>
          </a:p>
        </p:txBody>
      </p:sp>
      <p:pic>
        <p:nvPicPr>
          <p:cNvPr id="43014" name="Picture 10"/>
          <p:cNvPicPr>
            <a:picLocks noChangeAspect="1" noChangeArrowheads="1"/>
          </p:cNvPicPr>
          <p:nvPr/>
        </p:nvPicPr>
        <p:blipFill>
          <a:blip r:embed="rId3" cstate="print"/>
          <a:srcRect/>
          <a:stretch>
            <a:fillRect/>
          </a:stretch>
        </p:blipFill>
        <p:spPr bwMode="auto">
          <a:xfrm>
            <a:off x="5486400" y="2770188"/>
            <a:ext cx="3657600" cy="2351087"/>
          </a:xfrm>
          <a:prstGeom prst="rect">
            <a:avLst/>
          </a:prstGeom>
          <a:noFill/>
          <a:ln w="9525" algn="ctr">
            <a:noFill/>
            <a:miter lim="800000"/>
            <a:headEnd/>
            <a:tailEnd/>
          </a:ln>
        </p:spPr>
      </p:pic>
      <p:pic>
        <p:nvPicPr>
          <p:cNvPr id="43015" name="Picture 35" descr="bike028o"/>
          <p:cNvPicPr>
            <a:picLocks noChangeAspect="1" noChangeArrowheads="1"/>
          </p:cNvPicPr>
          <p:nvPr/>
        </p:nvPicPr>
        <p:blipFill>
          <a:blip r:embed="rId4" cstate="print"/>
          <a:srcRect/>
          <a:stretch>
            <a:fillRect/>
          </a:stretch>
        </p:blipFill>
        <p:spPr bwMode="auto">
          <a:xfrm>
            <a:off x="0" y="1219200"/>
            <a:ext cx="1828800" cy="1371600"/>
          </a:xfrm>
          <a:prstGeom prst="rect">
            <a:avLst/>
          </a:prstGeom>
          <a:noFill/>
          <a:ln w="12700">
            <a:solidFill>
              <a:schemeClr val="tx1"/>
            </a:solidFill>
            <a:miter lim="800000"/>
            <a:headEnd/>
            <a:tailEnd/>
          </a:ln>
        </p:spPr>
      </p:pic>
      <p:pic>
        <p:nvPicPr>
          <p:cNvPr id="43016" name="Picture 36" descr="bike028h"/>
          <p:cNvPicPr>
            <a:picLocks noChangeAspect="1" noChangeArrowheads="1"/>
          </p:cNvPicPr>
          <p:nvPr/>
        </p:nvPicPr>
        <p:blipFill>
          <a:blip r:embed="rId5" cstate="print"/>
          <a:srcRect/>
          <a:stretch>
            <a:fillRect/>
          </a:stretch>
        </p:blipFill>
        <p:spPr bwMode="auto">
          <a:xfrm>
            <a:off x="1828800" y="1219200"/>
            <a:ext cx="1828800" cy="1371600"/>
          </a:xfrm>
          <a:prstGeom prst="rect">
            <a:avLst/>
          </a:prstGeom>
          <a:noFill/>
          <a:ln w="12700">
            <a:solidFill>
              <a:schemeClr val="tx1"/>
            </a:solidFill>
            <a:miter lim="800000"/>
            <a:headEnd/>
            <a:tailEnd/>
          </a:ln>
        </p:spPr>
      </p:pic>
      <p:pic>
        <p:nvPicPr>
          <p:cNvPr id="43017" name="Picture 37" descr="bike028"/>
          <p:cNvPicPr>
            <a:picLocks noChangeAspect="1" noChangeArrowheads="1"/>
          </p:cNvPicPr>
          <p:nvPr/>
        </p:nvPicPr>
        <p:blipFill>
          <a:blip r:embed="rId6" cstate="print"/>
          <a:srcRect/>
          <a:stretch>
            <a:fillRect/>
          </a:stretch>
        </p:blipFill>
        <p:spPr bwMode="auto">
          <a:xfrm>
            <a:off x="3657600" y="1219200"/>
            <a:ext cx="1820863" cy="1365250"/>
          </a:xfrm>
          <a:prstGeom prst="rect">
            <a:avLst/>
          </a:prstGeom>
          <a:noFill/>
          <a:ln w="12700">
            <a:solidFill>
              <a:schemeClr val="tx1"/>
            </a:solidFill>
            <a:miter lim="800000"/>
            <a:headEnd/>
            <a:tailEnd/>
          </a:ln>
        </p:spPr>
      </p:pic>
      <p:pic>
        <p:nvPicPr>
          <p:cNvPr id="43018" name="Picture 38" descr="bike014o"/>
          <p:cNvPicPr>
            <a:picLocks noChangeAspect="1" noChangeArrowheads="1"/>
          </p:cNvPicPr>
          <p:nvPr/>
        </p:nvPicPr>
        <p:blipFill>
          <a:blip r:embed="rId7" cstate="print"/>
          <a:srcRect/>
          <a:stretch>
            <a:fillRect/>
          </a:stretch>
        </p:blipFill>
        <p:spPr bwMode="auto">
          <a:xfrm>
            <a:off x="0" y="2590800"/>
            <a:ext cx="1828800" cy="1371600"/>
          </a:xfrm>
          <a:prstGeom prst="rect">
            <a:avLst/>
          </a:prstGeom>
          <a:noFill/>
          <a:ln w="12700">
            <a:solidFill>
              <a:schemeClr val="tx1"/>
            </a:solidFill>
            <a:miter lim="800000"/>
            <a:headEnd/>
            <a:tailEnd/>
          </a:ln>
        </p:spPr>
      </p:pic>
      <p:pic>
        <p:nvPicPr>
          <p:cNvPr id="43019" name="Picture 39" descr="bike014h"/>
          <p:cNvPicPr>
            <a:picLocks noChangeAspect="1" noChangeArrowheads="1"/>
          </p:cNvPicPr>
          <p:nvPr/>
        </p:nvPicPr>
        <p:blipFill>
          <a:blip r:embed="rId8" cstate="print"/>
          <a:srcRect/>
          <a:stretch>
            <a:fillRect/>
          </a:stretch>
        </p:blipFill>
        <p:spPr bwMode="auto">
          <a:xfrm>
            <a:off x="1828800" y="2590800"/>
            <a:ext cx="1828800" cy="1371600"/>
          </a:xfrm>
          <a:prstGeom prst="rect">
            <a:avLst/>
          </a:prstGeom>
          <a:noFill/>
          <a:ln w="12700">
            <a:solidFill>
              <a:schemeClr val="tx1"/>
            </a:solidFill>
            <a:miter lim="800000"/>
            <a:headEnd/>
            <a:tailEnd/>
          </a:ln>
        </p:spPr>
      </p:pic>
      <p:pic>
        <p:nvPicPr>
          <p:cNvPr id="43020" name="Picture 40" descr="bike014"/>
          <p:cNvPicPr>
            <a:picLocks noChangeAspect="1" noChangeArrowheads="1"/>
          </p:cNvPicPr>
          <p:nvPr/>
        </p:nvPicPr>
        <p:blipFill>
          <a:blip r:embed="rId9" cstate="print"/>
          <a:srcRect/>
          <a:stretch>
            <a:fillRect/>
          </a:stretch>
        </p:blipFill>
        <p:spPr bwMode="auto">
          <a:xfrm>
            <a:off x="3657600" y="2590800"/>
            <a:ext cx="1828800" cy="1371600"/>
          </a:xfrm>
          <a:prstGeom prst="rect">
            <a:avLst/>
          </a:prstGeom>
          <a:noFill/>
          <a:ln w="12700">
            <a:solidFill>
              <a:schemeClr val="tx1"/>
            </a:solidFill>
            <a:miter lim="800000"/>
            <a:headEnd/>
            <a:tailEnd/>
          </a:ln>
        </p:spPr>
      </p:pic>
      <p:pic>
        <p:nvPicPr>
          <p:cNvPr id="43021" name="Picture 41" descr="bike022o"/>
          <p:cNvPicPr>
            <a:picLocks noChangeAspect="1" noChangeArrowheads="1"/>
          </p:cNvPicPr>
          <p:nvPr/>
        </p:nvPicPr>
        <p:blipFill>
          <a:blip r:embed="rId10" cstate="print"/>
          <a:srcRect/>
          <a:stretch>
            <a:fillRect/>
          </a:stretch>
        </p:blipFill>
        <p:spPr bwMode="auto">
          <a:xfrm>
            <a:off x="0" y="3962400"/>
            <a:ext cx="1828800" cy="1371600"/>
          </a:xfrm>
          <a:prstGeom prst="rect">
            <a:avLst/>
          </a:prstGeom>
          <a:noFill/>
          <a:ln w="12700">
            <a:solidFill>
              <a:schemeClr val="tx1"/>
            </a:solidFill>
            <a:miter lim="800000"/>
            <a:headEnd/>
            <a:tailEnd/>
          </a:ln>
        </p:spPr>
      </p:pic>
      <p:pic>
        <p:nvPicPr>
          <p:cNvPr id="43022" name="Picture 42" descr="bike022h"/>
          <p:cNvPicPr>
            <a:picLocks noChangeAspect="1" noChangeArrowheads="1"/>
          </p:cNvPicPr>
          <p:nvPr/>
        </p:nvPicPr>
        <p:blipFill>
          <a:blip r:embed="rId11" cstate="print"/>
          <a:srcRect/>
          <a:stretch>
            <a:fillRect/>
          </a:stretch>
        </p:blipFill>
        <p:spPr bwMode="auto">
          <a:xfrm>
            <a:off x="1828800" y="3962400"/>
            <a:ext cx="1828800" cy="1371600"/>
          </a:xfrm>
          <a:prstGeom prst="rect">
            <a:avLst/>
          </a:prstGeom>
          <a:noFill/>
          <a:ln w="12700">
            <a:solidFill>
              <a:schemeClr val="tx1"/>
            </a:solidFill>
            <a:miter lim="800000"/>
            <a:headEnd/>
            <a:tailEnd/>
          </a:ln>
        </p:spPr>
      </p:pic>
      <p:pic>
        <p:nvPicPr>
          <p:cNvPr id="43023" name="Picture 43" descr="bike022"/>
          <p:cNvPicPr>
            <a:picLocks noChangeAspect="1" noChangeArrowheads="1"/>
          </p:cNvPicPr>
          <p:nvPr/>
        </p:nvPicPr>
        <p:blipFill>
          <a:blip r:embed="rId12" cstate="print"/>
          <a:srcRect/>
          <a:stretch>
            <a:fillRect/>
          </a:stretch>
        </p:blipFill>
        <p:spPr bwMode="auto">
          <a:xfrm>
            <a:off x="3657600" y="3962400"/>
            <a:ext cx="1828800" cy="1371600"/>
          </a:xfrm>
          <a:prstGeom prst="rect">
            <a:avLst/>
          </a:prstGeom>
          <a:noFill/>
          <a:ln w="12700">
            <a:solidFill>
              <a:schemeClr val="tx1"/>
            </a:solidFill>
            <a:miter lim="800000"/>
            <a:headEnd/>
            <a:tailEnd/>
          </a:ln>
        </p:spPr>
      </p:pic>
      <p:pic>
        <p:nvPicPr>
          <p:cNvPr id="43024" name="Picture 44" descr="bike076o"/>
          <p:cNvPicPr>
            <a:picLocks noChangeAspect="1" noChangeArrowheads="1"/>
          </p:cNvPicPr>
          <p:nvPr/>
        </p:nvPicPr>
        <p:blipFill>
          <a:blip r:embed="rId13" cstate="print"/>
          <a:srcRect/>
          <a:stretch>
            <a:fillRect/>
          </a:stretch>
        </p:blipFill>
        <p:spPr bwMode="auto">
          <a:xfrm>
            <a:off x="0" y="5334000"/>
            <a:ext cx="1828800" cy="1371600"/>
          </a:xfrm>
          <a:prstGeom prst="rect">
            <a:avLst/>
          </a:prstGeom>
          <a:noFill/>
          <a:ln w="12700">
            <a:solidFill>
              <a:schemeClr val="tx1"/>
            </a:solidFill>
            <a:miter lim="800000"/>
            <a:headEnd/>
            <a:tailEnd/>
          </a:ln>
        </p:spPr>
      </p:pic>
      <p:pic>
        <p:nvPicPr>
          <p:cNvPr id="43025" name="Picture 45" descr="bike076h"/>
          <p:cNvPicPr>
            <a:picLocks noChangeAspect="1" noChangeArrowheads="1"/>
          </p:cNvPicPr>
          <p:nvPr/>
        </p:nvPicPr>
        <p:blipFill>
          <a:blip r:embed="rId14" cstate="print"/>
          <a:srcRect/>
          <a:stretch>
            <a:fillRect/>
          </a:stretch>
        </p:blipFill>
        <p:spPr bwMode="auto">
          <a:xfrm>
            <a:off x="1828800" y="5334000"/>
            <a:ext cx="1828800" cy="1371600"/>
          </a:xfrm>
          <a:prstGeom prst="rect">
            <a:avLst/>
          </a:prstGeom>
          <a:noFill/>
          <a:ln w="12700">
            <a:solidFill>
              <a:schemeClr val="tx1"/>
            </a:solidFill>
            <a:miter lim="800000"/>
            <a:headEnd/>
            <a:tailEnd/>
          </a:ln>
        </p:spPr>
      </p:pic>
      <p:pic>
        <p:nvPicPr>
          <p:cNvPr id="43026" name="Picture 46" descr="bike076"/>
          <p:cNvPicPr>
            <a:picLocks noChangeAspect="1" noChangeArrowheads="1"/>
          </p:cNvPicPr>
          <p:nvPr/>
        </p:nvPicPr>
        <p:blipFill>
          <a:blip r:embed="rId15" cstate="print"/>
          <a:srcRect/>
          <a:stretch>
            <a:fillRect/>
          </a:stretch>
        </p:blipFill>
        <p:spPr bwMode="auto">
          <a:xfrm>
            <a:off x="3657600" y="5321300"/>
            <a:ext cx="1828800" cy="13716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cstate="print"/>
          <a:srcRect l="53134" b="52042"/>
          <a:stretch>
            <a:fillRect/>
          </a:stretch>
        </p:blipFill>
        <p:spPr bwMode="auto">
          <a:xfrm>
            <a:off x="4817659" y="889881"/>
            <a:ext cx="4285398" cy="2644896"/>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r="53010" b="52577"/>
          <a:stretch>
            <a:fillRect/>
          </a:stretch>
        </p:blipFill>
        <p:spPr bwMode="auto">
          <a:xfrm>
            <a:off x="439010" y="892153"/>
            <a:ext cx="4296769" cy="2615327"/>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t="52083" r="53010"/>
          <a:stretch>
            <a:fillRect/>
          </a:stretch>
        </p:blipFill>
        <p:spPr bwMode="auto">
          <a:xfrm>
            <a:off x="454929" y="3657597"/>
            <a:ext cx="4296769" cy="2642619"/>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53134" t="51877"/>
          <a:stretch>
            <a:fillRect/>
          </a:stretch>
        </p:blipFill>
        <p:spPr bwMode="auto">
          <a:xfrm>
            <a:off x="4819931" y="3657600"/>
            <a:ext cx="4285398" cy="2653992"/>
          </a:xfrm>
          <a:prstGeom prst="rect">
            <a:avLst/>
          </a:prstGeom>
          <a:noFill/>
          <a:ln w="9525">
            <a:noFill/>
            <a:miter lim="800000"/>
            <a:headEnd/>
            <a:tailEnd/>
          </a:ln>
        </p:spPr>
      </p:pic>
      <p:sp>
        <p:nvSpPr>
          <p:cNvPr id="6" name="ZoneTexte 5"/>
          <p:cNvSpPr txBox="1"/>
          <p:nvPr/>
        </p:nvSpPr>
        <p:spPr>
          <a:xfrm>
            <a:off x="1883402" y="6305260"/>
            <a:ext cx="1362874" cy="523220"/>
          </a:xfrm>
          <a:prstGeom prst="rect">
            <a:avLst/>
          </a:prstGeom>
          <a:noFill/>
        </p:spPr>
        <p:txBody>
          <a:bodyPr wrap="none" rtlCol="0">
            <a:spAutoFit/>
          </a:bodyPr>
          <a:lstStyle/>
          <a:p>
            <a:r>
              <a:rPr lang="en-US" sz="2800" u="none" dirty="0" smtClean="0">
                <a:latin typeface="Comic Sans MS" pitchFamily="66" charset="0"/>
              </a:rPr>
              <a:t>Bicycle</a:t>
            </a:r>
            <a:endParaRPr lang="fr-FR" sz="2800" u="none" dirty="0">
              <a:latin typeface="Comic Sans MS" pitchFamily="66" charset="0"/>
            </a:endParaRPr>
          </a:p>
        </p:txBody>
      </p:sp>
      <p:sp>
        <p:nvSpPr>
          <p:cNvPr id="7" name="ZoneTexte 6"/>
          <p:cNvSpPr txBox="1"/>
          <p:nvPr/>
        </p:nvSpPr>
        <p:spPr>
          <a:xfrm>
            <a:off x="5898186" y="6293884"/>
            <a:ext cx="2111475" cy="523220"/>
          </a:xfrm>
          <a:prstGeom prst="rect">
            <a:avLst/>
          </a:prstGeom>
          <a:noFill/>
        </p:spPr>
        <p:txBody>
          <a:bodyPr wrap="none" rtlCol="0">
            <a:spAutoFit/>
          </a:bodyPr>
          <a:lstStyle/>
          <a:p>
            <a:r>
              <a:rPr lang="en-US" sz="2800" u="none" dirty="0" smtClean="0">
                <a:latin typeface="Comic Sans MS" pitchFamily="66" charset="0"/>
              </a:rPr>
              <a:t>Background</a:t>
            </a:r>
            <a:endParaRPr lang="fr-FR" sz="2800" u="none" dirty="0">
              <a:latin typeface="Comic Sans MS" pitchFamily="66" charset="0"/>
            </a:endParaRPr>
          </a:p>
        </p:txBody>
      </p:sp>
      <p:sp>
        <p:nvSpPr>
          <p:cNvPr id="8" name="ZoneTexte 7"/>
          <p:cNvSpPr txBox="1"/>
          <p:nvPr/>
        </p:nvSpPr>
        <p:spPr>
          <a:xfrm rot="16200000">
            <a:off x="-1129223" y="1937987"/>
            <a:ext cx="2699778" cy="523220"/>
          </a:xfrm>
          <a:prstGeom prst="rect">
            <a:avLst/>
          </a:prstGeom>
          <a:noFill/>
        </p:spPr>
        <p:txBody>
          <a:bodyPr wrap="none" rtlCol="0">
            <a:spAutoFit/>
          </a:bodyPr>
          <a:lstStyle/>
          <a:p>
            <a:r>
              <a:rPr lang="en-US" sz="2800" u="none" dirty="0" smtClean="0">
                <a:latin typeface="Comic Sans MS" pitchFamily="66" charset="0"/>
              </a:rPr>
              <a:t>Reconstructive</a:t>
            </a:r>
            <a:endParaRPr lang="fr-FR" sz="2800" u="none" dirty="0">
              <a:latin typeface="Comic Sans MS" pitchFamily="66" charset="0"/>
            </a:endParaRPr>
          </a:p>
        </p:txBody>
      </p:sp>
      <p:sp>
        <p:nvSpPr>
          <p:cNvPr id="9" name="ZoneTexte 8"/>
          <p:cNvSpPr txBox="1"/>
          <p:nvPr/>
        </p:nvSpPr>
        <p:spPr>
          <a:xfrm rot="16200000">
            <a:off x="-1077280" y="4724451"/>
            <a:ext cx="2573140" cy="523220"/>
          </a:xfrm>
          <a:prstGeom prst="rect">
            <a:avLst/>
          </a:prstGeom>
          <a:noFill/>
        </p:spPr>
        <p:txBody>
          <a:bodyPr wrap="none" rtlCol="0">
            <a:spAutoFit/>
          </a:bodyPr>
          <a:lstStyle/>
          <a:p>
            <a:r>
              <a:rPr lang="en-US" sz="2800" u="none" dirty="0" smtClean="0">
                <a:latin typeface="Comic Sans MS" pitchFamily="66" charset="0"/>
              </a:rPr>
              <a:t>Discriminative</a:t>
            </a:r>
            <a:endParaRPr lang="fr-FR" sz="2800" u="none" dirty="0">
              <a:latin typeface="Comic Sans MS" pitchFamily="66" charset="0"/>
            </a:endParaRPr>
          </a:p>
        </p:txBody>
      </p:sp>
      <p:sp>
        <p:nvSpPr>
          <p:cNvPr id="10" name="ZoneTexte 9"/>
          <p:cNvSpPr txBox="1"/>
          <p:nvPr/>
        </p:nvSpPr>
        <p:spPr>
          <a:xfrm>
            <a:off x="191047" y="163769"/>
            <a:ext cx="8760732" cy="584775"/>
          </a:xfrm>
          <a:prstGeom prst="rect">
            <a:avLst/>
          </a:prstGeom>
          <a:noFill/>
          <a:ln>
            <a:noFill/>
          </a:ln>
        </p:spPr>
        <p:txBody>
          <a:bodyPr wrap="none" rtlCol="0">
            <a:spAutoFit/>
          </a:bodyPr>
          <a:lstStyle/>
          <a:p>
            <a:pPr algn="ctr"/>
            <a:r>
              <a:rPr lang="en-US" sz="3200" u="none" dirty="0" smtClean="0">
                <a:solidFill>
                  <a:schemeClr val="tx2"/>
                </a:solidFill>
                <a:latin typeface="Comic Sans MS" pitchFamily="66" charset="0"/>
              </a:rPr>
              <a:t>Reconstructive </a:t>
            </a:r>
            <a:r>
              <a:rPr lang="en-US" sz="3200" u="none" dirty="0" err="1" smtClean="0">
                <a:solidFill>
                  <a:schemeClr val="tx2"/>
                </a:solidFill>
                <a:latin typeface="Comic Sans MS" pitchFamily="66" charset="0"/>
              </a:rPr>
              <a:t>vs</a:t>
            </a:r>
            <a:r>
              <a:rPr lang="en-US" sz="3200" u="none" dirty="0" smtClean="0">
                <a:solidFill>
                  <a:schemeClr val="tx2"/>
                </a:solidFill>
                <a:latin typeface="Comic Sans MS" pitchFamily="66" charset="0"/>
              </a:rPr>
              <a:t> discriminative dictionaries</a:t>
            </a:r>
            <a:endParaRPr lang="fr-FR" sz="3200" u="none" dirty="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87350" y="1814713"/>
            <a:ext cx="8756650" cy="5016500"/>
          </a:xfrm>
          <a:prstGeom prst="rect">
            <a:avLst/>
          </a:prstGeom>
          <a:noFill/>
          <a:ln w="9525" algn="ctr">
            <a:noFill/>
            <a:miter lim="800000"/>
            <a:headEnd/>
            <a:tailEnd/>
          </a:ln>
        </p:spPr>
        <p:txBody>
          <a:bodyPr>
            <a:spAutoFit/>
          </a:bodyPr>
          <a:lstStyle/>
          <a:p>
            <a:pPr eaLnBrk="0" hangingPunct="0"/>
            <a:r>
              <a:rPr lang="en-US" sz="2800" u="none" dirty="0">
                <a:latin typeface="Symbol" pitchFamily="18" charset="2"/>
                <a:sym typeface="Symbol" pitchFamily="18" charset="2"/>
              </a:rPr>
              <a:t></a:t>
            </a:r>
            <a:r>
              <a:rPr lang="en-US" sz="2800" u="none" baseline="30000" dirty="0">
                <a:latin typeface="Comic Sans MS" pitchFamily="66" charset="0"/>
                <a:sym typeface="Symbol" pitchFamily="18" charset="2"/>
              </a:rPr>
              <a:t>*</a:t>
            </a:r>
            <a:r>
              <a:rPr lang="en-US" sz="2800" u="none" dirty="0">
                <a:latin typeface="Comic Sans MS" pitchFamily="66" charset="0"/>
              </a:rPr>
              <a:t>(</a:t>
            </a:r>
            <a:r>
              <a:rPr lang="en-US" sz="2800" u="none" dirty="0" err="1">
                <a:latin typeface="Comic Sans MS" pitchFamily="66" charset="0"/>
              </a:rPr>
              <a:t>x,D</a:t>
            </a:r>
            <a:r>
              <a:rPr lang="en-US" sz="2800" u="none" dirty="0">
                <a:latin typeface="Comic Sans MS" pitchFamily="66" charset="0"/>
              </a:rPr>
              <a:t>) = </a:t>
            </a:r>
            <a:r>
              <a:rPr lang="en-US" sz="2800" u="none" dirty="0" err="1" smtClean="0">
                <a:latin typeface="Comic Sans MS" pitchFamily="66" charset="0"/>
              </a:rPr>
              <a:t>Argmin</a:t>
            </a:r>
            <a:r>
              <a:rPr lang="en-US" sz="2800" u="none" dirty="0" smtClean="0">
                <a:latin typeface="Comic Sans MS" pitchFamily="66" charset="0"/>
              </a:rPr>
              <a:t> | </a:t>
            </a:r>
            <a:r>
              <a:rPr lang="en-US" sz="2800" u="none" dirty="0">
                <a:latin typeface="Comic Sans MS" pitchFamily="66" charset="0"/>
              </a:rPr>
              <a:t>x - D</a:t>
            </a:r>
            <a:r>
              <a:rPr lang="en-US" sz="2800" u="none" dirty="0">
                <a:latin typeface="Symbol" pitchFamily="18" charset="2"/>
                <a:sym typeface="Symbol" pitchFamily="18" charset="2"/>
              </a:rPr>
              <a:t> </a:t>
            </a:r>
            <a:r>
              <a:rPr lang="en-US" sz="2800" u="none" dirty="0">
                <a:latin typeface="Comic Sans MS" pitchFamily="66" charset="0"/>
              </a:rPr>
              <a:t>|</a:t>
            </a:r>
            <a:r>
              <a:rPr lang="en-US" sz="2800" u="none" baseline="-25000" dirty="0" smtClean="0">
                <a:latin typeface="Comic Sans MS" pitchFamily="66" charset="0"/>
              </a:rPr>
              <a:t>2</a:t>
            </a:r>
            <a:r>
              <a:rPr lang="en-US" sz="2800" u="none" baseline="30000" dirty="0" smtClean="0">
                <a:latin typeface="Comic Sans MS" pitchFamily="66" charset="0"/>
              </a:rPr>
              <a:t>2  </a:t>
            </a:r>
            <a:r>
              <a:rPr lang="en-US" sz="2800" u="none" dirty="0" err="1" smtClean="0">
                <a:latin typeface="Comic Sans MS" pitchFamily="66" charset="0"/>
              </a:rPr>
              <a:t>s.t</a:t>
            </a:r>
            <a:r>
              <a:rPr lang="en-US" sz="2800" u="none" dirty="0">
                <a:latin typeface="Comic Sans MS" pitchFamily="66" charset="0"/>
              </a:rPr>
              <a:t>. |</a:t>
            </a:r>
            <a:r>
              <a:rPr lang="en-US" sz="2800" u="none" dirty="0">
                <a:latin typeface="Symbol" pitchFamily="18" charset="2"/>
                <a:sym typeface="Symbol" pitchFamily="18" charset="2"/>
              </a:rPr>
              <a:t></a:t>
            </a:r>
            <a:r>
              <a:rPr lang="en-US" sz="2800" u="none" dirty="0">
                <a:latin typeface="Comic Sans MS" pitchFamily="66" charset="0"/>
              </a:rPr>
              <a:t>|</a:t>
            </a:r>
            <a:r>
              <a:rPr lang="en-US" sz="2800" u="none" baseline="-25000" dirty="0">
                <a:solidFill>
                  <a:schemeClr val="tx2"/>
                </a:solidFill>
                <a:latin typeface="Comic Sans MS" pitchFamily="66" charset="0"/>
              </a:rPr>
              <a:t>1</a:t>
            </a:r>
            <a:r>
              <a:rPr lang="en-US" sz="2800" u="none" dirty="0">
                <a:latin typeface="Comic Sans MS" pitchFamily="66" charset="0"/>
              </a:rPr>
              <a:t> ≤ L</a:t>
            </a:r>
          </a:p>
          <a:p>
            <a:pPr eaLnBrk="0" hangingPunct="0"/>
            <a:endParaRPr lang="en-US" sz="2800" u="none" dirty="0">
              <a:latin typeface="Comic Sans MS" pitchFamily="66" charset="0"/>
            </a:endParaRPr>
          </a:p>
          <a:p>
            <a:pPr eaLnBrk="0" hangingPunct="0"/>
            <a:r>
              <a:rPr lang="en-US" sz="2800" u="none" dirty="0">
                <a:latin typeface="Comic Sans MS" pitchFamily="66" charset="0"/>
              </a:rPr>
              <a:t>R</a:t>
            </a:r>
            <a:r>
              <a:rPr lang="en-US" sz="2800" u="none" baseline="30000" dirty="0">
                <a:latin typeface="Comic Sans MS" pitchFamily="66" charset="0"/>
              </a:rPr>
              <a:t>*</a:t>
            </a:r>
            <a:r>
              <a:rPr lang="en-US" sz="2800" u="none" dirty="0">
                <a:latin typeface="Comic Sans MS" pitchFamily="66" charset="0"/>
              </a:rPr>
              <a:t>(</a:t>
            </a:r>
            <a:r>
              <a:rPr lang="en-US" sz="2800" u="none" dirty="0" err="1">
                <a:latin typeface="Comic Sans MS" pitchFamily="66" charset="0"/>
              </a:rPr>
              <a:t>x,D</a:t>
            </a:r>
            <a:r>
              <a:rPr lang="en-US" sz="2800" u="none" dirty="0">
                <a:latin typeface="Comic Sans MS" pitchFamily="66" charset="0"/>
              </a:rPr>
              <a:t>) = | x – D</a:t>
            </a:r>
            <a:r>
              <a:rPr lang="en-US" sz="2800" u="none" dirty="0">
                <a:latin typeface="Symbol" pitchFamily="18" charset="2"/>
                <a:sym typeface="Symbol" pitchFamily="18" charset="2"/>
              </a:rPr>
              <a:t></a:t>
            </a:r>
            <a:r>
              <a:rPr lang="en-US" sz="2800" u="none" baseline="30000" dirty="0">
                <a:latin typeface="Comic Sans MS" pitchFamily="66" charset="0"/>
                <a:sym typeface="Symbol" pitchFamily="18" charset="2"/>
              </a:rPr>
              <a:t>*</a:t>
            </a:r>
            <a:r>
              <a:rPr lang="en-US" sz="2800" u="none" dirty="0">
                <a:latin typeface="Comic Sans MS" pitchFamily="66" charset="0"/>
              </a:rPr>
              <a:t>|</a:t>
            </a:r>
            <a:r>
              <a:rPr lang="en-US" sz="2800" u="none" baseline="-25000" dirty="0">
                <a:latin typeface="Comic Sans MS" pitchFamily="66" charset="0"/>
              </a:rPr>
              <a:t>2</a:t>
            </a:r>
            <a:r>
              <a:rPr lang="en-US" sz="2800" u="none" baseline="55000" dirty="0">
                <a:latin typeface="Symbol" pitchFamily="18" charset="2"/>
              </a:rPr>
              <a:t>2</a:t>
            </a:r>
            <a:endParaRPr lang="en-US" sz="2800" u="none" dirty="0">
              <a:latin typeface="Symbol" pitchFamily="18" charset="2"/>
            </a:endParaRPr>
          </a:p>
          <a:p>
            <a:pPr eaLnBrk="0" hangingPunct="0"/>
            <a:endParaRPr lang="en-US" sz="2800" u="none" dirty="0">
              <a:latin typeface="Comic Sans MS" pitchFamily="66" charset="0"/>
            </a:endParaRPr>
          </a:p>
          <a:p>
            <a:pPr eaLnBrk="0" hangingPunct="0"/>
            <a:r>
              <a:rPr lang="en-US" sz="2800" u="none" dirty="0">
                <a:solidFill>
                  <a:schemeClr val="accent2"/>
                </a:solidFill>
                <a:latin typeface="Comic Sans MS" pitchFamily="66" charset="0"/>
              </a:rPr>
              <a:t>Reconstruction (Lee, Battle, </a:t>
            </a:r>
            <a:r>
              <a:rPr lang="en-US" sz="2800" u="none" dirty="0" err="1">
                <a:solidFill>
                  <a:schemeClr val="accent2"/>
                </a:solidFill>
                <a:latin typeface="Comic Sans MS" pitchFamily="66" charset="0"/>
              </a:rPr>
              <a:t>Rajat</a:t>
            </a:r>
            <a:r>
              <a:rPr lang="en-US" sz="2800" u="none" dirty="0">
                <a:solidFill>
                  <a:schemeClr val="accent2"/>
                </a:solidFill>
                <a:latin typeface="Comic Sans MS" pitchFamily="66" charset="0"/>
              </a:rPr>
              <a:t>, Ng’07):</a:t>
            </a:r>
            <a:endParaRPr lang="en-US" sz="2800" u="none" dirty="0">
              <a:latin typeface="Comic Sans MS" pitchFamily="66" charset="0"/>
            </a:endParaRPr>
          </a:p>
          <a:p>
            <a:pPr eaLnBrk="0" hangingPunct="0"/>
            <a:r>
              <a:rPr lang="en-US" sz="2800" u="none" dirty="0">
                <a:latin typeface="Comic Sans MS" pitchFamily="66" charset="0"/>
              </a:rPr>
              <a:t>	min </a:t>
            </a:r>
            <a:r>
              <a:rPr lang="en-US" sz="2800" u="none" dirty="0">
                <a:latin typeface="Symbol" pitchFamily="18" charset="2"/>
                <a:sym typeface="Symbol" pitchFamily="18" charset="2"/>
              </a:rPr>
              <a:t></a:t>
            </a:r>
            <a:r>
              <a:rPr lang="en-US" sz="2800" u="none" baseline="-25000" dirty="0">
                <a:latin typeface="Comic Sans MS" pitchFamily="66" charset="0"/>
                <a:sym typeface="Symbol" pitchFamily="18" charset="2"/>
              </a:rPr>
              <a:t>l</a:t>
            </a:r>
            <a:r>
              <a:rPr lang="en-US" sz="2800" u="none" dirty="0">
                <a:latin typeface="Comic Sans MS" pitchFamily="66" charset="0"/>
              </a:rPr>
              <a:t> R</a:t>
            </a:r>
            <a:r>
              <a:rPr lang="en-US" sz="2800" u="none" baseline="30000" dirty="0">
                <a:latin typeface="Comic Sans MS" pitchFamily="66" charset="0"/>
              </a:rPr>
              <a:t>*</a:t>
            </a:r>
            <a:r>
              <a:rPr lang="en-US" sz="2800" u="none" dirty="0">
                <a:latin typeface="Comic Sans MS" pitchFamily="66" charset="0"/>
              </a:rPr>
              <a:t>(</a:t>
            </a:r>
            <a:r>
              <a:rPr lang="en-US" sz="2800" u="none" dirty="0" err="1">
                <a:latin typeface="Comic Sans MS" pitchFamily="66" charset="0"/>
              </a:rPr>
              <a:t>x</a:t>
            </a:r>
            <a:r>
              <a:rPr lang="en-US" sz="2800" u="none" baseline="-25000" dirty="0" err="1">
                <a:latin typeface="Comic Sans MS" pitchFamily="66" charset="0"/>
              </a:rPr>
              <a:t>l</a:t>
            </a:r>
            <a:r>
              <a:rPr lang="en-US" sz="2800" u="none" dirty="0" err="1">
                <a:latin typeface="Comic Sans MS" pitchFamily="66" charset="0"/>
              </a:rPr>
              <a:t>,D</a:t>
            </a:r>
            <a:r>
              <a:rPr lang="en-US" sz="2800" u="none" dirty="0">
                <a:latin typeface="Comic Sans MS" pitchFamily="66" charset="0"/>
              </a:rPr>
              <a:t>) </a:t>
            </a:r>
          </a:p>
          <a:p>
            <a:pPr eaLnBrk="0" hangingPunct="0"/>
            <a:endParaRPr lang="en-US" sz="2800" u="none" dirty="0">
              <a:solidFill>
                <a:schemeClr val="accent2"/>
              </a:solidFill>
              <a:latin typeface="Comic Sans MS" pitchFamily="66" charset="0"/>
            </a:endParaRPr>
          </a:p>
          <a:p>
            <a:pPr eaLnBrk="0" hangingPunct="0"/>
            <a:r>
              <a:rPr lang="en-US" sz="2800" u="none" dirty="0">
                <a:solidFill>
                  <a:srgbClr val="FF0000"/>
                </a:solidFill>
                <a:latin typeface="Comic Sans MS" pitchFamily="66" charset="0"/>
              </a:rPr>
              <a:t>Discrimination:</a:t>
            </a:r>
            <a:endParaRPr lang="en-US" sz="2800" u="none" dirty="0">
              <a:latin typeface="Comic Sans MS" pitchFamily="66" charset="0"/>
            </a:endParaRPr>
          </a:p>
          <a:p>
            <a:pPr eaLnBrk="0" hangingPunct="0"/>
            <a:r>
              <a:rPr lang="en-US" sz="2800" u="none" dirty="0">
                <a:latin typeface="Comic Sans MS" pitchFamily="66" charset="0"/>
              </a:rPr>
              <a:t>	min </a:t>
            </a:r>
            <a:r>
              <a:rPr lang="en-US" sz="2800" u="none" dirty="0">
                <a:latin typeface="Symbol" pitchFamily="18" charset="2"/>
                <a:sym typeface="Symbol" pitchFamily="18" charset="2"/>
              </a:rPr>
              <a:t></a:t>
            </a:r>
            <a:r>
              <a:rPr lang="en-US" sz="2800" u="none" baseline="-25000" dirty="0" err="1">
                <a:latin typeface="Comic Sans MS" pitchFamily="66" charset="0"/>
                <a:sym typeface="Symbol" pitchFamily="18" charset="2"/>
              </a:rPr>
              <a:t>i,l</a:t>
            </a:r>
            <a:r>
              <a:rPr lang="en-US" sz="2800" u="none" dirty="0" err="1">
                <a:latin typeface="Comic Sans MS" pitchFamily="66" charset="0"/>
              </a:rPr>
              <a:t>C</a:t>
            </a:r>
            <a:r>
              <a:rPr lang="en-US" sz="2800" u="none" baseline="-25000" dirty="0" err="1">
                <a:latin typeface="Comic Sans MS" pitchFamily="66" charset="0"/>
              </a:rPr>
              <a:t>i</a:t>
            </a:r>
            <a:r>
              <a:rPr lang="en-US" sz="2800" u="none" baseline="30000" dirty="0">
                <a:latin typeface="Symbol" pitchFamily="18" charset="2"/>
                <a:sym typeface="Symbol" pitchFamily="18" charset="2"/>
              </a:rPr>
              <a:t></a:t>
            </a:r>
            <a:r>
              <a:rPr lang="en-US" sz="2800" u="none" dirty="0">
                <a:latin typeface="Comic Sans MS" pitchFamily="66" charset="0"/>
              </a:rPr>
              <a:t> [R</a:t>
            </a:r>
            <a:r>
              <a:rPr lang="en-US" sz="2800" u="none" baseline="30000" dirty="0">
                <a:latin typeface="Comic Sans MS" pitchFamily="66" charset="0"/>
              </a:rPr>
              <a:t>*</a:t>
            </a:r>
            <a:r>
              <a:rPr lang="en-US" sz="2800" u="none" dirty="0">
                <a:latin typeface="Comic Sans MS" pitchFamily="66" charset="0"/>
              </a:rPr>
              <a:t>(x</a:t>
            </a:r>
            <a:r>
              <a:rPr lang="en-US" sz="2800" u="none" baseline="-25000" dirty="0">
                <a:latin typeface="Comic Sans MS" pitchFamily="66" charset="0"/>
              </a:rPr>
              <a:t>l</a:t>
            </a:r>
            <a:r>
              <a:rPr lang="en-US" sz="2800" u="none" dirty="0">
                <a:latin typeface="Comic Sans MS" pitchFamily="66" charset="0"/>
              </a:rPr>
              <a:t>,D</a:t>
            </a:r>
            <a:r>
              <a:rPr lang="en-US" sz="2800" u="none" baseline="-25000" dirty="0">
                <a:latin typeface="Comic Sans MS" pitchFamily="66" charset="0"/>
              </a:rPr>
              <a:t>1</a:t>
            </a:r>
            <a:r>
              <a:rPr lang="en-US" sz="2800" u="none" dirty="0">
                <a:latin typeface="Comic Sans MS" pitchFamily="66" charset="0"/>
              </a:rPr>
              <a:t>),…,R</a:t>
            </a:r>
            <a:r>
              <a:rPr lang="en-US" sz="2800" u="none" baseline="30000" dirty="0">
                <a:latin typeface="Comic Sans MS" pitchFamily="66" charset="0"/>
              </a:rPr>
              <a:t>*</a:t>
            </a:r>
            <a:r>
              <a:rPr lang="en-US" sz="2800" u="none" dirty="0">
                <a:latin typeface="Comic Sans MS" pitchFamily="66" charset="0"/>
              </a:rPr>
              <a:t>(</a:t>
            </a:r>
            <a:r>
              <a:rPr lang="en-US" sz="2800" u="none" dirty="0" err="1">
                <a:latin typeface="Comic Sans MS" pitchFamily="66" charset="0"/>
              </a:rPr>
              <a:t>x</a:t>
            </a:r>
            <a:r>
              <a:rPr lang="en-US" sz="2800" u="none" baseline="-25000" dirty="0" err="1">
                <a:latin typeface="Comic Sans MS" pitchFamily="66" charset="0"/>
              </a:rPr>
              <a:t>l</a:t>
            </a:r>
            <a:r>
              <a:rPr lang="en-US" sz="2800" u="none" dirty="0" err="1">
                <a:latin typeface="Comic Sans MS" pitchFamily="66" charset="0"/>
              </a:rPr>
              <a:t>,D</a:t>
            </a:r>
            <a:r>
              <a:rPr lang="en-US" sz="2800" u="none" baseline="-25000" dirty="0" err="1">
                <a:latin typeface="Comic Sans MS" pitchFamily="66" charset="0"/>
              </a:rPr>
              <a:t>n</a:t>
            </a:r>
            <a:r>
              <a:rPr lang="en-US" sz="2800" u="none" dirty="0">
                <a:latin typeface="Comic Sans MS" pitchFamily="66" charset="0"/>
              </a:rPr>
              <a:t>)] + </a:t>
            </a:r>
            <a:r>
              <a:rPr lang="en-US" sz="2800" u="none" dirty="0">
                <a:latin typeface="Symbol" pitchFamily="18" charset="2"/>
                <a:sym typeface="Symbol" pitchFamily="18" charset="2"/>
              </a:rPr>
              <a:t></a:t>
            </a:r>
            <a:r>
              <a:rPr lang="en-US" sz="2800" u="none" dirty="0">
                <a:latin typeface="Comic Sans MS" pitchFamily="66" charset="0"/>
              </a:rPr>
              <a:t> R</a:t>
            </a:r>
            <a:r>
              <a:rPr lang="en-US" sz="2800" u="none" baseline="30000" dirty="0">
                <a:latin typeface="Comic Sans MS" pitchFamily="66" charset="0"/>
              </a:rPr>
              <a:t>*</a:t>
            </a:r>
            <a:r>
              <a:rPr lang="en-US" sz="2800" u="none" dirty="0">
                <a:latin typeface="Comic Sans MS" pitchFamily="66" charset="0"/>
              </a:rPr>
              <a:t>(</a:t>
            </a:r>
            <a:r>
              <a:rPr lang="en-US" sz="2800" u="none" dirty="0" err="1">
                <a:latin typeface="Comic Sans MS" pitchFamily="66" charset="0"/>
              </a:rPr>
              <a:t>x</a:t>
            </a:r>
            <a:r>
              <a:rPr lang="en-US" sz="2800" u="none" baseline="-25000" dirty="0" err="1">
                <a:latin typeface="Comic Sans MS" pitchFamily="66" charset="0"/>
              </a:rPr>
              <a:t>l</a:t>
            </a:r>
            <a:r>
              <a:rPr lang="en-US" sz="2800" u="none" dirty="0" err="1">
                <a:latin typeface="Comic Sans MS" pitchFamily="66" charset="0"/>
              </a:rPr>
              <a:t>,D</a:t>
            </a:r>
            <a:r>
              <a:rPr lang="en-US" sz="2800" u="none" baseline="-25000" dirty="0" err="1">
                <a:latin typeface="Comic Sans MS" pitchFamily="66" charset="0"/>
              </a:rPr>
              <a:t>i</a:t>
            </a:r>
            <a:r>
              <a:rPr lang="en-US" sz="2800" u="none" dirty="0">
                <a:latin typeface="Comic Sans MS" pitchFamily="66" charset="0"/>
              </a:rPr>
              <a:t>)</a:t>
            </a:r>
          </a:p>
          <a:p>
            <a:pPr eaLnBrk="0" hangingPunct="0"/>
            <a:endParaRPr lang="en-US" sz="2800" u="none" dirty="0">
              <a:latin typeface="Comic Sans MS" pitchFamily="66" charset="0"/>
            </a:endParaRPr>
          </a:p>
          <a:p>
            <a:pPr eaLnBrk="0" hangingPunct="0"/>
            <a:r>
              <a:rPr lang="en-US" sz="2000" u="none" dirty="0">
                <a:latin typeface="Comic Sans MS" pitchFamily="66" charset="0"/>
              </a:rPr>
              <a:t>(Partial dictionary update with Newtown iterations on the dual problem; partial fast sparse coding with projected gradient descent.)</a:t>
            </a:r>
          </a:p>
        </p:txBody>
      </p:sp>
      <p:sp>
        <p:nvSpPr>
          <p:cNvPr id="44035" name="Text Box 3"/>
          <p:cNvSpPr txBox="1">
            <a:spLocks noChangeArrowheads="1"/>
          </p:cNvSpPr>
          <p:nvPr/>
        </p:nvSpPr>
        <p:spPr bwMode="auto">
          <a:xfrm>
            <a:off x="1489075" y="4300863"/>
            <a:ext cx="349250" cy="366712"/>
          </a:xfrm>
          <a:prstGeom prst="rect">
            <a:avLst/>
          </a:prstGeom>
          <a:noFill/>
          <a:ln w="9525" algn="ctr">
            <a:noFill/>
            <a:miter lim="800000"/>
            <a:headEnd/>
            <a:tailEnd/>
          </a:ln>
        </p:spPr>
        <p:txBody>
          <a:bodyPr wrap="none">
            <a:spAutoFit/>
          </a:bodyPr>
          <a:lstStyle/>
          <a:p>
            <a:pPr eaLnBrk="0" hangingPunct="0"/>
            <a:r>
              <a:rPr lang="en-US" u="none" dirty="0">
                <a:latin typeface="Comic Sans MS" pitchFamily="66" charset="0"/>
              </a:rPr>
              <a:t>D</a:t>
            </a:r>
          </a:p>
        </p:txBody>
      </p:sp>
      <p:sp>
        <p:nvSpPr>
          <p:cNvPr id="44036" name="Text Box 4"/>
          <p:cNvSpPr txBox="1">
            <a:spLocks noChangeArrowheads="1"/>
          </p:cNvSpPr>
          <p:nvPr/>
        </p:nvSpPr>
        <p:spPr bwMode="auto">
          <a:xfrm>
            <a:off x="1225550" y="5615313"/>
            <a:ext cx="942975" cy="366712"/>
          </a:xfrm>
          <a:prstGeom prst="rect">
            <a:avLst/>
          </a:prstGeom>
          <a:noFill/>
          <a:ln w="9525" algn="ctr">
            <a:noFill/>
            <a:miter lim="800000"/>
            <a:headEnd/>
            <a:tailEnd/>
          </a:ln>
        </p:spPr>
        <p:txBody>
          <a:bodyPr wrap="none">
            <a:spAutoFit/>
          </a:bodyPr>
          <a:lstStyle/>
          <a:p>
            <a:pPr eaLnBrk="0" hangingPunct="0"/>
            <a:r>
              <a:rPr lang="en-US" u="none">
                <a:latin typeface="Comic Sans MS" pitchFamily="66" charset="0"/>
              </a:rPr>
              <a:t>D</a:t>
            </a:r>
            <a:r>
              <a:rPr lang="en-US" u="none" baseline="-25000">
                <a:latin typeface="Comic Sans MS" pitchFamily="66" charset="0"/>
              </a:rPr>
              <a:t>1</a:t>
            </a:r>
            <a:r>
              <a:rPr lang="en-US" u="none">
                <a:latin typeface="Comic Sans MS" pitchFamily="66" charset="0"/>
              </a:rPr>
              <a:t>,…,D</a:t>
            </a:r>
            <a:r>
              <a:rPr lang="en-US" u="none" baseline="-25000">
                <a:latin typeface="Comic Sans MS" pitchFamily="66" charset="0"/>
              </a:rPr>
              <a:t>n</a:t>
            </a:r>
          </a:p>
        </p:txBody>
      </p:sp>
      <p:sp>
        <p:nvSpPr>
          <p:cNvPr id="44037" name="Text Box 5"/>
          <p:cNvSpPr txBox="1">
            <a:spLocks noChangeArrowheads="1"/>
          </p:cNvSpPr>
          <p:nvPr/>
        </p:nvSpPr>
        <p:spPr bwMode="auto">
          <a:xfrm>
            <a:off x="5186363" y="2450788"/>
            <a:ext cx="3455987" cy="677862"/>
          </a:xfrm>
          <a:prstGeom prst="rect">
            <a:avLst/>
          </a:prstGeom>
          <a:noFill/>
          <a:ln w="9525" algn="ctr">
            <a:noFill/>
            <a:miter lim="800000"/>
            <a:headEnd/>
            <a:tailEnd/>
          </a:ln>
        </p:spPr>
        <p:txBody>
          <a:bodyPr wrap="none">
            <a:spAutoFit/>
          </a:bodyPr>
          <a:lstStyle/>
          <a:p>
            <a:pPr eaLnBrk="0" hangingPunct="0"/>
            <a:r>
              <a:rPr lang="en-US" sz="2000" u="none" dirty="0">
                <a:latin typeface="Comic Sans MS" pitchFamily="66" charset="0"/>
              </a:rPr>
              <a:t>Lasso: Convex optimization </a:t>
            </a:r>
          </a:p>
          <a:p>
            <a:pPr eaLnBrk="0" hangingPunct="0"/>
            <a:r>
              <a:rPr lang="en-US" u="none" dirty="0">
                <a:latin typeface="Comic Sans MS" pitchFamily="66" charset="0"/>
              </a:rPr>
              <a:t>(LARS: </a:t>
            </a:r>
            <a:r>
              <a:rPr lang="en-US" u="none" dirty="0" err="1">
                <a:latin typeface="Comic Sans MS" pitchFamily="66" charset="0"/>
              </a:rPr>
              <a:t>Efron</a:t>
            </a:r>
            <a:r>
              <a:rPr lang="en-US" u="none" dirty="0">
                <a:latin typeface="Comic Sans MS" pitchFamily="66" charset="0"/>
              </a:rPr>
              <a:t> et al.’04)</a:t>
            </a:r>
          </a:p>
        </p:txBody>
      </p:sp>
      <p:sp>
        <p:nvSpPr>
          <p:cNvPr id="7" name="Text Box 3"/>
          <p:cNvSpPr txBox="1">
            <a:spLocks noChangeArrowheads="1"/>
          </p:cNvSpPr>
          <p:nvPr/>
        </p:nvSpPr>
        <p:spPr bwMode="auto">
          <a:xfrm>
            <a:off x="2555878" y="2139697"/>
            <a:ext cx="378630" cy="461665"/>
          </a:xfrm>
          <a:prstGeom prst="rect">
            <a:avLst/>
          </a:prstGeom>
          <a:noFill/>
          <a:ln w="9525" algn="ctr">
            <a:noFill/>
            <a:miter lim="800000"/>
            <a:headEnd/>
            <a:tailEnd/>
          </a:ln>
        </p:spPr>
        <p:txBody>
          <a:bodyPr wrap="none">
            <a:spAutoFit/>
          </a:bodyPr>
          <a:lstStyle/>
          <a:p>
            <a:pPr eaLnBrk="0" hangingPunct="0"/>
            <a:r>
              <a:rPr lang="en-US" sz="2400" b="1" u="none" dirty="0" smtClean="0">
                <a:latin typeface="Symbol" pitchFamily="18" charset="2"/>
                <a:sym typeface="Symbol" pitchFamily="18" charset="2"/>
              </a:rPr>
              <a:t></a:t>
            </a:r>
            <a:endParaRPr lang="en-US" sz="2400" b="1" u="none" dirty="0">
              <a:latin typeface="Comic Sans MS" pitchFamily="66" charset="0"/>
            </a:endParaRPr>
          </a:p>
        </p:txBody>
      </p:sp>
      <p:sp>
        <p:nvSpPr>
          <p:cNvPr id="8" name="Text Box 2"/>
          <p:cNvSpPr txBox="1">
            <a:spLocks noChangeArrowheads="1"/>
          </p:cNvSpPr>
          <p:nvPr/>
        </p:nvSpPr>
        <p:spPr bwMode="auto">
          <a:xfrm>
            <a:off x="237506" y="-6162"/>
            <a:ext cx="8630889" cy="1631216"/>
          </a:xfrm>
          <a:prstGeom prst="rect">
            <a:avLst/>
          </a:prstGeom>
          <a:noFill/>
          <a:ln w="9525" algn="ctr">
            <a:noFill/>
            <a:miter lim="800000"/>
            <a:headEnd/>
            <a:tailEnd/>
          </a:ln>
        </p:spPr>
        <p:txBody>
          <a:bodyPr wrap="none">
            <a:spAutoFit/>
          </a:bodyPr>
          <a:lstStyle/>
          <a:p>
            <a:pPr algn="ctr" eaLnBrk="0" hangingPunct="0"/>
            <a:r>
              <a:rPr lang="en-US" sz="3600" u="none" dirty="0" smtClean="0">
                <a:solidFill>
                  <a:schemeClr val="tx2"/>
                </a:solidFill>
                <a:latin typeface="Comic Sans MS" pitchFamily="66" charset="0"/>
              </a:rPr>
              <a:t>Learning discriminative </a:t>
            </a:r>
            <a:r>
              <a:rPr lang="en-US" sz="3600" u="none" dirty="0">
                <a:solidFill>
                  <a:schemeClr val="tx2"/>
                </a:solidFill>
                <a:latin typeface="Comic Sans MS" pitchFamily="66" charset="0"/>
              </a:rPr>
              <a:t>dictionaries </a:t>
            </a:r>
            <a:endParaRPr lang="en-US" sz="3600" u="none" dirty="0" smtClean="0">
              <a:solidFill>
                <a:schemeClr val="tx2"/>
              </a:solidFill>
              <a:latin typeface="Comic Sans MS" pitchFamily="66" charset="0"/>
            </a:endParaRPr>
          </a:p>
          <a:p>
            <a:pPr algn="ctr" eaLnBrk="0" hangingPunct="0"/>
            <a:r>
              <a:rPr lang="en-US" sz="3600" u="none" dirty="0" smtClean="0">
                <a:solidFill>
                  <a:schemeClr val="tx2"/>
                </a:solidFill>
                <a:latin typeface="Comic Sans MS" pitchFamily="66" charset="0"/>
              </a:rPr>
              <a:t>with L  constraints</a:t>
            </a:r>
          </a:p>
          <a:p>
            <a:pPr algn="ctr" eaLnBrk="0" hangingPunct="0"/>
            <a:r>
              <a:rPr lang="en-US" sz="2800" u="none" dirty="0" smtClean="0">
                <a:latin typeface="Comic Sans MS" pitchFamily="66" charset="0"/>
              </a:rPr>
              <a:t>(</a:t>
            </a:r>
            <a:r>
              <a:rPr lang="en-US" sz="2800" u="none" dirty="0" err="1" smtClean="0">
                <a:latin typeface="Comic Sans MS" pitchFamily="66" charset="0"/>
              </a:rPr>
              <a:t>Mairal</a:t>
            </a:r>
            <a:r>
              <a:rPr lang="en-US" sz="2800" u="none" dirty="0" smtClean="0">
                <a:latin typeface="Comic Sans MS" pitchFamily="66" charset="0"/>
              </a:rPr>
              <a:t>, </a:t>
            </a:r>
            <a:r>
              <a:rPr lang="en-US" sz="2800" u="none" dirty="0" err="1" smtClean="0">
                <a:latin typeface="Comic Sans MS" pitchFamily="66" charset="0"/>
              </a:rPr>
              <a:t>Leordeanu</a:t>
            </a:r>
            <a:r>
              <a:rPr lang="en-US" sz="2800" u="none" dirty="0" smtClean="0">
                <a:latin typeface="Comic Sans MS" pitchFamily="66" charset="0"/>
              </a:rPr>
              <a:t>, Bach, Hebert, Ponce, ECCV’08)</a:t>
            </a:r>
            <a:endParaRPr lang="en-US" sz="2800" u="none" dirty="0">
              <a:latin typeface="Comic Sans MS" pitchFamily="66" charset="0"/>
            </a:endParaRPr>
          </a:p>
        </p:txBody>
      </p:sp>
      <p:sp>
        <p:nvSpPr>
          <p:cNvPr id="9" name="ZoneTexte 8"/>
          <p:cNvSpPr txBox="1"/>
          <p:nvPr/>
        </p:nvSpPr>
        <p:spPr>
          <a:xfrm>
            <a:off x="3752744" y="855020"/>
            <a:ext cx="356188" cy="461665"/>
          </a:xfrm>
          <a:prstGeom prst="rect">
            <a:avLst/>
          </a:prstGeom>
          <a:noFill/>
        </p:spPr>
        <p:txBody>
          <a:bodyPr wrap="none" rtlCol="0">
            <a:spAutoFit/>
          </a:bodyPr>
          <a:lstStyle/>
          <a:p>
            <a:r>
              <a:rPr lang="en-US" sz="2400" u="none" dirty="0" smtClean="0">
                <a:solidFill>
                  <a:schemeClr val="tx2"/>
                </a:solidFill>
              </a:rPr>
              <a:t>1</a:t>
            </a:r>
            <a:endParaRPr lang="fr-FR" sz="2400" u="none" dirty="0">
              <a:solidFill>
                <a:schemeClr val="tx2"/>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cstate="print"/>
          <a:srcRect/>
          <a:stretch>
            <a:fillRect/>
          </a:stretch>
        </p:blipFill>
        <p:spPr bwMode="auto">
          <a:xfrm>
            <a:off x="-13647" y="1705974"/>
            <a:ext cx="9152626" cy="4717932"/>
          </a:xfrm>
          <a:prstGeom prst="rect">
            <a:avLst/>
          </a:prstGeom>
          <a:noFill/>
          <a:ln w="9525">
            <a:noFill/>
            <a:miter lim="800000"/>
            <a:headEnd/>
            <a:tailEnd/>
          </a:ln>
        </p:spPr>
      </p:pic>
      <p:sp>
        <p:nvSpPr>
          <p:cNvPr id="3" name="Text Box 2"/>
          <p:cNvSpPr txBox="1">
            <a:spLocks noChangeArrowheads="1"/>
          </p:cNvSpPr>
          <p:nvPr/>
        </p:nvSpPr>
        <p:spPr bwMode="auto">
          <a:xfrm>
            <a:off x="1835706" y="228864"/>
            <a:ext cx="5434501" cy="1200329"/>
          </a:xfrm>
          <a:prstGeom prst="rect">
            <a:avLst/>
          </a:prstGeom>
          <a:noFill/>
          <a:ln w="9525" algn="ctr">
            <a:noFill/>
            <a:miter lim="800000"/>
            <a:headEnd/>
            <a:tailEnd/>
          </a:ln>
        </p:spPr>
        <p:txBody>
          <a:bodyPr wrap="none">
            <a:spAutoFit/>
          </a:bodyPr>
          <a:lstStyle/>
          <a:p>
            <a:pPr algn="ctr" eaLnBrk="0" hangingPunct="0"/>
            <a:r>
              <a:rPr lang="en-US" sz="3600" u="none" dirty="0" smtClean="0">
                <a:solidFill>
                  <a:schemeClr val="tx2"/>
                </a:solidFill>
                <a:latin typeface="Comic Sans MS" pitchFamily="66" charset="0"/>
              </a:rPr>
              <a:t>Patch classification with</a:t>
            </a:r>
          </a:p>
          <a:p>
            <a:pPr algn="ctr" eaLnBrk="0" hangingPunct="0"/>
            <a:r>
              <a:rPr lang="en-US" sz="3600" u="none" dirty="0" smtClean="0">
                <a:solidFill>
                  <a:schemeClr val="tx2"/>
                </a:solidFill>
                <a:latin typeface="Comic Sans MS" pitchFamily="66" charset="0"/>
              </a:rPr>
              <a:t>learned dictionaries</a:t>
            </a:r>
            <a:endParaRPr lang="en-US" sz="2800" u="none" dirty="0">
              <a:latin typeface="Comic Sans MS"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615950" y="690563"/>
            <a:ext cx="4627563" cy="1006475"/>
          </a:xfrm>
          <a:prstGeom prst="rect">
            <a:avLst/>
          </a:prstGeom>
          <a:noFill/>
          <a:ln w="9525" algn="ctr">
            <a:noFill/>
            <a:miter lim="800000"/>
            <a:headEnd/>
            <a:tailEnd/>
          </a:ln>
        </p:spPr>
        <p:txBody>
          <a:bodyPr>
            <a:spAutoFit/>
          </a:bodyPr>
          <a:lstStyle/>
          <a:p>
            <a:pPr eaLnBrk="0" hangingPunct="0"/>
            <a:r>
              <a:rPr lang="en-US" sz="2000" u="none">
                <a:latin typeface="Comic Sans MS" pitchFamily="66" charset="0"/>
              </a:rPr>
              <a:t>Quantitative results on the Berkeley segmentation dataset and benchmark (Martin et al., ICCV’01)</a:t>
            </a:r>
          </a:p>
        </p:txBody>
      </p:sp>
      <p:pic>
        <p:nvPicPr>
          <p:cNvPr id="45059" name="Picture 4" descr="189080_image"/>
          <p:cNvPicPr>
            <a:picLocks noChangeAspect="1" noChangeArrowheads="1"/>
          </p:cNvPicPr>
          <p:nvPr/>
        </p:nvPicPr>
        <p:blipFill>
          <a:blip r:embed="rId3" cstate="print"/>
          <a:srcRect/>
          <a:stretch>
            <a:fillRect/>
          </a:stretch>
        </p:blipFill>
        <p:spPr bwMode="auto">
          <a:xfrm>
            <a:off x="493713" y="1736725"/>
            <a:ext cx="1484312" cy="2224088"/>
          </a:xfrm>
          <a:prstGeom prst="rect">
            <a:avLst/>
          </a:prstGeom>
          <a:noFill/>
          <a:ln w="12700">
            <a:solidFill>
              <a:schemeClr val="tx1"/>
            </a:solidFill>
            <a:miter lim="800000"/>
            <a:headEnd/>
            <a:tailEnd/>
          </a:ln>
        </p:spPr>
      </p:pic>
      <p:pic>
        <p:nvPicPr>
          <p:cNvPr id="45060" name="Picture 5" descr="col_189080"/>
          <p:cNvPicPr>
            <a:picLocks noChangeAspect="1" noChangeArrowheads="1"/>
          </p:cNvPicPr>
          <p:nvPr/>
        </p:nvPicPr>
        <p:blipFill>
          <a:blip r:embed="rId4" cstate="print"/>
          <a:srcRect/>
          <a:stretch>
            <a:fillRect/>
          </a:stretch>
        </p:blipFill>
        <p:spPr bwMode="auto">
          <a:xfrm>
            <a:off x="3997325" y="1719263"/>
            <a:ext cx="1498600" cy="2243137"/>
          </a:xfrm>
          <a:prstGeom prst="rect">
            <a:avLst/>
          </a:prstGeom>
          <a:noFill/>
          <a:ln w="9525">
            <a:solidFill>
              <a:schemeClr val="accent2"/>
            </a:solidFill>
            <a:miter lim="800000"/>
            <a:headEnd/>
            <a:tailEnd/>
          </a:ln>
        </p:spPr>
      </p:pic>
      <p:pic>
        <p:nvPicPr>
          <p:cNvPr id="45061" name="Picture 6" descr="col_189080_human"/>
          <p:cNvPicPr>
            <a:picLocks noChangeAspect="1" noChangeArrowheads="1"/>
          </p:cNvPicPr>
          <p:nvPr/>
        </p:nvPicPr>
        <p:blipFill>
          <a:blip r:embed="rId5" cstate="print"/>
          <a:srcRect/>
          <a:stretch>
            <a:fillRect/>
          </a:stretch>
        </p:blipFill>
        <p:spPr bwMode="auto">
          <a:xfrm>
            <a:off x="2251075" y="1730375"/>
            <a:ext cx="1482725" cy="2220913"/>
          </a:xfrm>
          <a:prstGeom prst="rect">
            <a:avLst/>
          </a:prstGeom>
          <a:noFill/>
          <a:ln w="9525">
            <a:solidFill>
              <a:schemeClr val="accent1"/>
            </a:solidFill>
            <a:miter lim="800000"/>
            <a:headEnd/>
            <a:tailEnd/>
          </a:ln>
        </p:spPr>
      </p:pic>
      <p:pic>
        <p:nvPicPr>
          <p:cNvPr id="45062" name="Picture 7" descr="col_62096_human"/>
          <p:cNvPicPr>
            <a:picLocks noChangeAspect="1" noChangeArrowheads="1"/>
          </p:cNvPicPr>
          <p:nvPr/>
        </p:nvPicPr>
        <p:blipFill>
          <a:blip r:embed="rId6" cstate="print"/>
          <a:srcRect/>
          <a:stretch>
            <a:fillRect/>
          </a:stretch>
        </p:blipFill>
        <p:spPr bwMode="auto">
          <a:xfrm>
            <a:off x="5780088" y="2828925"/>
            <a:ext cx="2781300" cy="1855788"/>
          </a:xfrm>
          <a:prstGeom prst="rect">
            <a:avLst/>
          </a:prstGeom>
          <a:noFill/>
          <a:ln w="9525">
            <a:solidFill>
              <a:schemeClr val="accent1"/>
            </a:solidFill>
            <a:miter lim="800000"/>
            <a:headEnd/>
            <a:tailEnd/>
          </a:ln>
        </p:spPr>
      </p:pic>
      <p:pic>
        <p:nvPicPr>
          <p:cNvPr id="45063" name="Picture 8" descr="col_62096"/>
          <p:cNvPicPr>
            <a:picLocks noChangeAspect="1" noChangeArrowheads="1"/>
          </p:cNvPicPr>
          <p:nvPr/>
        </p:nvPicPr>
        <p:blipFill>
          <a:blip r:embed="rId7" cstate="print"/>
          <a:srcRect/>
          <a:stretch>
            <a:fillRect/>
          </a:stretch>
        </p:blipFill>
        <p:spPr bwMode="auto">
          <a:xfrm>
            <a:off x="5773738" y="4883150"/>
            <a:ext cx="2781300" cy="1855788"/>
          </a:xfrm>
          <a:prstGeom prst="rect">
            <a:avLst/>
          </a:prstGeom>
          <a:noFill/>
          <a:ln w="9525">
            <a:solidFill>
              <a:schemeClr val="accent2"/>
            </a:solidFill>
            <a:miter lim="800000"/>
            <a:headEnd/>
            <a:tailEnd/>
          </a:ln>
        </p:spPr>
      </p:pic>
      <p:pic>
        <p:nvPicPr>
          <p:cNvPr id="45064" name="Picture 9" descr="62096_image"/>
          <p:cNvPicPr>
            <a:picLocks noChangeAspect="1" noChangeArrowheads="1"/>
          </p:cNvPicPr>
          <p:nvPr/>
        </p:nvPicPr>
        <p:blipFill>
          <a:blip r:embed="rId8" cstate="print"/>
          <a:srcRect/>
          <a:stretch>
            <a:fillRect/>
          </a:stretch>
        </p:blipFill>
        <p:spPr bwMode="auto">
          <a:xfrm>
            <a:off x="5780088" y="757238"/>
            <a:ext cx="2767012" cy="1846262"/>
          </a:xfrm>
          <a:prstGeom prst="rect">
            <a:avLst/>
          </a:prstGeom>
          <a:noFill/>
          <a:ln w="12700">
            <a:solidFill>
              <a:schemeClr val="tx1"/>
            </a:solidFill>
            <a:miter lim="800000"/>
            <a:headEnd/>
            <a:tailEnd/>
          </a:ln>
        </p:spPr>
      </p:pic>
      <p:graphicFrame>
        <p:nvGraphicFramePr>
          <p:cNvPr id="66570" name="Group 10"/>
          <p:cNvGraphicFramePr>
            <a:graphicFrameLocks noGrp="1"/>
          </p:cNvGraphicFramePr>
          <p:nvPr/>
        </p:nvGraphicFramePr>
        <p:xfrm>
          <a:off x="1011238" y="4049713"/>
          <a:ext cx="3970337" cy="2743200"/>
        </p:xfrm>
        <a:graphic>
          <a:graphicData uri="http://schemas.openxmlformats.org/drawingml/2006/table">
            <a:tbl>
              <a:tblPr/>
              <a:tblGrid>
                <a:gridCol w="717550"/>
                <a:gridCol w="1044575"/>
                <a:gridCol w="2208212"/>
              </a:tblGrid>
              <a:tr h="27622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cap="none" normalizeH="0" baseline="0" dirty="0" smtClean="0">
                          <a:ln>
                            <a:noFill/>
                          </a:ln>
                          <a:solidFill>
                            <a:schemeClr val="tx1"/>
                          </a:solidFill>
                          <a:effectLst/>
                          <a:latin typeface="Arial" charset="0"/>
                        </a:rPr>
                        <a:t>Rank</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Arial" charset="0"/>
                        </a:rPr>
                        <a:t>Score</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cap="none" normalizeH="0" baseline="0" dirty="0" err="1" smtClean="0">
                          <a:ln>
                            <a:noFill/>
                          </a:ln>
                          <a:solidFill>
                            <a:schemeClr val="tx1"/>
                          </a:solidFill>
                          <a:effectLst/>
                          <a:latin typeface="Arial" charset="0"/>
                        </a:rPr>
                        <a:t>Algorithm</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0" i="0" u="none" strike="noStrike" cap="none" normalizeH="0" baseline="0" dirty="0" smtClean="0">
                          <a:ln>
                            <a:noFill/>
                          </a:ln>
                          <a:solidFill>
                            <a:srgbClr val="FF0000"/>
                          </a:solidFill>
                          <a:effectLst/>
                          <a:latin typeface="Arial"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0" i="0" u="none" strike="noStrike" cap="none" normalizeH="0" baseline="0" dirty="0" smtClean="0">
                          <a:ln>
                            <a:noFill/>
                          </a:ln>
                          <a:solidFill>
                            <a:srgbClr val="FF0000"/>
                          </a:solidFill>
                          <a:effectLst/>
                          <a:latin typeface="Arial" charset="0"/>
                        </a:rPr>
                        <a:t>0.79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cap="none" normalizeH="0" baseline="0" dirty="0" err="1" smtClean="0">
                          <a:ln>
                            <a:noFill/>
                          </a:ln>
                          <a:solidFill>
                            <a:srgbClr val="FF0000"/>
                          </a:solidFill>
                          <a:effectLst/>
                          <a:latin typeface="Arial" charset="0"/>
                        </a:rPr>
                        <a:t>Human</a:t>
                      </a:r>
                      <a:r>
                        <a:rPr kumimoji="0" lang="fr-FR" sz="1400" b="0" i="0" u="none" strike="noStrike" cap="none" normalizeH="0" baseline="0" dirty="0" smtClean="0">
                          <a:ln>
                            <a:noFill/>
                          </a:ln>
                          <a:solidFill>
                            <a:srgbClr val="FF0000"/>
                          </a:solidFill>
                          <a:effectLst/>
                          <a:latin typeface="Arial" charset="0"/>
                        </a:rPr>
                        <a:t> </a:t>
                      </a:r>
                      <a:r>
                        <a:rPr kumimoji="0" lang="fr-FR" sz="1400" b="0" i="0" u="none" strike="noStrike" cap="none" normalizeH="0" baseline="0" dirty="0" err="1" smtClean="0">
                          <a:ln>
                            <a:noFill/>
                          </a:ln>
                          <a:solidFill>
                            <a:srgbClr val="FF0000"/>
                          </a:solidFill>
                          <a:effectLst/>
                          <a:latin typeface="Arial" charset="0"/>
                        </a:rPr>
                        <a:t>labeling</a:t>
                      </a:r>
                      <a:endParaRPr kumimoji="0" lang="fr-FR" sz="1400" b="0" i="0" u="none" strike="noStrike" cap="none" normalizeH="0" baseline="0" dirty="0" smtClean="0">
                        <a:ln>
                          <a:noFill/>
                        </a:ln>
                        <a:solidFill>
                          <a:srgbClr val="FF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rPr>
                        <a:t>1</a:t>
                      </a:r>
                      <a:endParaRPr kumimoji="0" lang="fr-FR" sz="1400" b="0" i="0" u="none" strike="noStrike" cap="none" normalizeH="0" baseline="0" dirty="0" smtClean="0">
                        <a:ln>
                          <a:noFill/>
                        </a:ln>
                        <a:solidFill>
                          <a:srgbClr val="FFC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rgbClr val="FFC000"/>
                          </a:solidFill>
                          <a:effectLst/>
                          <a:latin typeface="Arial" charset="0"/>
                        </a:rPr>
                        <a:t>0.70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rPr>
                        <a:t>(</a:t>
                      </a:r>
                      <a:r>
                        <a:rPr kumimoji="0" lang="en-US" sz="1400" b="0" i="0" u="none" strike="noStrike" cap="none" normalizeH="0" baseline="0" dirty="0" err="1" smtClean="0">
                          <a:ln>
                            <a:noFill/>
                          </a:ln>
                          <a:solidFill>
                            <a:srgbClr val="FFC000"/>
                          </a:solidFill>
                          <a:effectLst/>
                          <a:latin typeface="Arial" charset="0"/>
                        </a:rPr>
                        <a:t>Maire</a:t>
                      </a:r>
                      <a:r>
                        <a:rPr kumimoji="0" lang="en-US" sz="1400" b="0" i="0" u="none" strike="noStrike" cap="none" normalizeH="0" baseline="0" dirty="0" smtClean="0">
                          <a:ln>
                            <a:noFill/>
                          </a:ln>
                          <a:solidFill>
                            <a:srgbClr val="FFC000"/>
                          </a:solidFill>
                          <a:effectLst/>
                          <a:latin typeface="Arial" charset="0"/>
                        </a:rPr>
                        <a:t> et al., 2008)</a:t>
                      </a:r>
                      <a:endParaRPr kumimoji="0" lang="fr-FR" sz="1400" b="0" i="0" u="none" strike="noStrike" cap="none" normalizeH="0" baseline="0" dirty="0" smtClean="0">
                        <a:ln>
                          <a:noFill/>
                        </a:ln>
                        <a:solidFill>
                          <a:srgbClr val="FFC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2</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0.67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(Aerbelaez,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3</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(Dollar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accent2"/>
                          </a:solidFill>
                          <a:effectLst/>
                          <a:latin typeface="Arial"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accent2"/>
                          </a:solidFill>
                          <a:effectLst/>
                          <a:latin typeface="Arial" charset="0"/>
                        </a:rPr>
                        <a:t>0.66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accent2"/>
                          </a:solidFill>
                          <a:effectLst/>
                          <a:latin typeface="Arial" charset="0"/>
                        </a:rPr>
                        <a:t>Us – no post-</a:t>
                      </a:r>
                      <a:r>
                        <a:rPr kumimoji="0" lang="fr-FR" sz="1400" b="0" i="0" u="none" strike="noStrike" cap="none" normalizeH="0" baseline="0" dirty="0" err="1" smtClean="0">
                          <a:ln>
                            <a:noFill/>
                          </a:ln>
                          <a:solidFill>
                            <a:schemeClr val="accent2"/>
                          </a:solidFill>
                          <a:effectLst/>
                          <a:latin typeface="Arial" charset="0"/>
                        </a:rPr>
                        <a:t>processing</a:t>
                      </a:r>
                      <a:endParaRPr kumimoji="0" lang="fr-FR" sz="14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(Martin et al., 2001)</a:t>
                      </a:r>
                      <a:endParaRPr kumimoji="0" lang="fr-FR" sz="14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0.57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Color gradient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0.43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err="1" smtClean="0">
                          <a:ln>
                            <a:noFill/>
                          </a:ln>
                          <a:solidFill>
                            <a:schemeClr val="tx1"/>
                          </a:solidFill>
                          <a:effectLst/>
                          <a:latin typeface="Arial" charset="0"/>
                        </a:rPr>
                        <a:t>Random</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5107" name="Text Box 2"/>
          <p:cNvSpPr txBox="1">
            <a:spLocks noChangeArrowheads="1"/>
          </p:cNvSpPr>
          <p:nvPr/>
        </p:nvSpPr>
        <p:spPr bwMode="auto">
          <a:xfrm>
            <a:off x="2344738" y="142875"/>
            <a:ext cx="4548187" cy="584200"/>
          </a:xfrm>
          <a:prstGeom prst="rect">
            <a:avLst/>
          </a:prstGeom>
          <a:noFill/>
          <a:ln w="9525" algn="ctr">
            <a:noFill/>
            <a:miter lim="800000"/>
            <a:headEnd/>
            <a:tailEnd/>
          </a:ln>
        </p:spPr>
        <p:txBody>
          <a:bodyPr wrap="none">
            <a:spAutoFit/>
          </a:bodyPr>
          <a:lstStyle/>
          <a:p>
            <a:pPr eaLnBrk="0" hangingPunct="0"/>
            <a:r>
              <a:rPr lang="en-US" sz="3200" u="none">
                <a:solidFill>
                  <a:schemeClr val="tx2"/>
                </a:solidFill>
                <a:latin typeface="Comic Sans MS" pitchFamily="66" charset="0"/>
              </a:rPr>
              <a:t>Edge detection results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685800" y="838200"/>
            <a:ext cx="7650163" cy="396875"/>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  Input edges       Bike edges        Bottle edges      People edges</a:t>
            </a:r>
          </a:p>
        </p:txBody>
      </p:sp>
      <p:sp>
        <p:nvSpPr>
          <p:cNvPr id="46083" name="AutoShape 3"/>
          <p:cNvSpPr>
            <a:spLocks noChangeAspect="1" noChangeArrowheads="1" noTextEdit="1"/>
          </p:cNvSpPr>
          <p:nvPr/>
        </p:nvSpPr>
        <p:spPr bwMode="auto">
          <a:xfrm>
            <a:off x="661988" y="1295400"/>
            <a:ext cx="7818437" cy="4892675"/>
          </a:xfrm>
          <a:prstGeom prst="rect">
            <a:avLst/>
          </a:prstGeom>
          <a:noFill/>
          <a:ln w="9525">
            <a:noFill/>
            <a:miter lim="800000"/>
            <a:headEnd/>
            <a:tailEnd/>
          </a:ln>
        </p:spPr>
        <p:txBody>
          <a:bodyPr/>
          <a:lstStyle/>
          <a:p>
            <a:endParaRPr lang="fr-FR"/>
          </a:p>
        </p:txBody>
      </p:sp>
      <p:pic>
        <p:nvPicPr>
          <p:cNvPr id="46084" name="Picture 4"/>
          <p:cNvPicPr>
            <a:picLocks noChangeAspect="1" noChangeArrowheads="1"/>
          </p:cNvPicPr>
          <p:nvPr/>
        </p:nvPicPr>
        <p:blipFill>
          <a:blip r:embed="rId3" cstate="print">
            <a:lum bright="-32000" contrast="50000"/>
          </a:blip>
          <a:srcRect t="11725"/>
          <a:stretch>
            <a:fillRect/>
          </a:stretch>
        </p:blipFill>
        <p:spPr bwMode="auto">
          <a:xfrm>
            <a:off x="685800" y="1295400"/>
            <a:ext cx="7829550" cy="4876800"/>
          </a:xfrm>
          <a:prstGeom prst="rect">
            <a:avLst/>
          </a:prstGeom>
          <a:noFill/>
          <a:ln w="9525">
            <a:noFill/>
            <a:miter lim="800000"/>
            <a:headEnd/>
            <a:tailEnd/>
          </a:ln>
        </p:spPr>
      </p:pic>
      <p:graphicFrame>
        <p:nvGraphicFramePr>
          <p:cNvPr id="19" name="Tableau 18"/>
          <p:cNvGraphicFramePr>
            <a:graphicFrameLocks noGrp="1"/>
          </p:cNvGraphicFramePr>
          <p:nvPr/>
        </p:nvGraphicFramePr>
        <p:xfrm>
          <a:off x="665163" y="1311275"/>
          <a:ext cx="7850296" cy="4892742"/>
        </p:xfrm>
        <a:graphic>
          <a:graphicData uri="http://schemas.openxmlformats.org/drawingml/2006/table">
            <a:tbl>
              <a:tblPr firstRow="1" bandRow="1">
                <a:tableStyleId>{5C22544A-7EE6-4342-B048-85BDC9FD1C3A}</a:tableStyleId>
              </a:tblPr>
              <a:tblGrid>
                <a:gridCol w="1962574"/>
                <a:gridCol w="1962574"/>
                <a:gridCol w="1962574"/>
                <a:gridCol w="1962574"/>
              </a:tblGrid>
              <a:tr h="1630914">
                <a:tc>
                  <a:txBody>
                    <a:bodyPr/>
                    <a:lstStyle/>
                    <a:p>
                      <a:endParaRPr lang="fr-FR" dirty="0"/>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r>
              <a:tr h="1630914">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r>
              <a:tr h="1630914">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dirty="0"/>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dirty="0"/>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r>
            </a:tbl>
          </a:graphicData>
        </a:graphic>
      </p:graphicFrame>
      <p:grpSp>
        <p:nvGrpSpPr>
          <p:cNvPr id="2" name="Group 10"/>
          <p:cNvGrpSpPr>
            <a:grpSpLocks/>
          </p:cNvGrpSpPr>
          <p:nvPr/>
        </p:nvGrpSpPr>
        <p:grpSpPr bwMode="auto">
          <a:xfrm>
            <a:off x="4724400" y="2317750"/>
            <a:ext cx="3587750" cy="3862388"/>
            <a:chOff x="3416" y="2112"/>
            <a:chExt cx="2260" cy="2433"/>
          </a:xfrm>
        </p:grpSpPr>
        <p:sp>
          <p:nvSpPr>
            <p:cNvPr id="46108" name="Rectangle 11"/>
            <p:cNvSpPr>
              <a:spLocks noChangeArrowheads="1"/>
            </p:cNvSpPr>
            <p:nvPr/>
          </p:nvSpPr>
          <p:spPr bwMode="auto">
            <a:xfrm>
              <a:off x="3504" y="2352"/>
              <a:ext cx="2016" cy="1728"/>
            </a:xfrm>
            <a:prstGeom prst="rect">
              <a:avLst/>
            </a:prstGeom>
            <a:solidFill>
              <a:schemeClr val="tx1"/>
            </a:solidFill>
            <a:ln w="9525" algn="ctr">
              <a:solidFill>
                <a:schemeClr val="tx1"/>
              </a:solidFill>
              <a:miter lim="800000"/>
              <a:headEnd/>
              <a:tailEnd/>
            </a:ln>
          </p:spPr>
          <p:txBody>
            <a:bodyPr anchor="ctr">
              <a:spAutoFit/>
            </a:bodyPr>
            <a:lstStyle/>
            <a:p>
              <a:pPr algn="ctr" eaLnBrk="0" hangingPunct="0"/>
              <a:endParaRPr lang="fr-FR"/>
            </a:p>
          </p:txBody>
        </p:sp>
        <p:sp>
          <p:nvSpPr>
            <p:cNvPr id="46109" name="Rectangle 12"/>
            <p:cNvSpPr>
              <a:spLocks noChangeArrowheads="1"/>
            </p:cNvSpPr>
            <p:nvPr/>
          </p:nvSpPr>
          <p:spPr bwMode="auto">
            <a:xfrm>
              <a:off x="4224" y="2352"/>
              <a:ext cx="1296" cy="192"/>
            </a:xfrm>
            <a:prstGeom prst="rect">
              <a:avLst/>
            </a:prstGeom>
            <a:solidFill>
              <a:schemeClr val="tx1"/>
            </a:solidFill>
            <a:ln w="9525" algn="ctr">
              <a:solidFill>
                <a:schemeClr val="tx1"/>
              </a:solidFill>
              <a:miter lim="800000"/>
              <a:headEnd/>
              <a:tailEnd/>
            </a:ln>
          </p:spPr>
          <p:txBody>
            <a:bodyPr wrap="none" anchor="ctr">
              <a:spAutoFit/>
            </a:bodyPr>
            <a:lstStyle/>
            <a:p>
              <a:pPr algn="ctr" eaLnBrk="0" hangingPunct="0"/>
              <a:endParaRPr lang="fr-FR"/>
            </a:p>
          </p:txBody>
        </p:sp>
        <p:pic>
          <p:nvPicPr>
            <p:cNvPr id="46110" name="Picture 13"/>
            <p:cNvPicPr>
              <a:picLocks noChangeAspect="1" noChangeArrowheads="1"/>
            </p:cNvPicPr>
            <p:nvPr/>
          </p:nvPicPr>
          <p:blipFill>
            <a:blip r:embed="rId4" cstate="print"/>
            <a:srcRect/>
            <a:stretch>
              <a:fillRect/>
            </a:stretch>
          </p:blipFill>
          <p:spPr bwMode="auto">
            <a:xfrm>
              <a:off x="3501" y="2346"/>
              <a:ext cx="2019" cy="1734"/>
            </a:xfrm>
            <a:prstGeom prst="rect">
              <a:avLst/>
            </a:prstGeom>
            <a:noFill/>
            <a:ln w="28575" algn="ctr">
              <a:solidFill>
                <a:schemeClr val="bg2"/>
              </a:solidFill>
              <a:miter lim="800000"/>
              <a:headEnd/>
              <a:tailEnd/>
            </a:ln>
          </p:spPr>
        </p:pic>
        <p:sp>
          <p:nvSpPr>
            <p:cNvPr id="46111" name="Text Box 14"/>
            <p:cNvSpPr txBox="1">
              <a:spLocks noChangeArrowheads="1"/>
            </p:cNvSpPr>
            <p:nvPr/>
          </p:nvSpPr>
          <p:spPr bwMode="auto">
            <a:xfrm>
              <a:off x="3896" y="2112"/>
              <a:ext cx="1192" cy="250"/>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Pascal 07 data</a:t>
              </a:r>
            </a:p>
          </p:txBody>
        </p:sp>
        <p:sp>
          <p:nvSpPr>
            <p:cNvPr id="46112" name="Text Box 15"/>
            <p:cNvSpPr txBox="1">
              <a:spLocks noChangeArrowheads="1"/>
            </p:cNvSpPr>
            <p:nvPr/>
          </p:nvSpPr>
          <p:spPr bwMode="auto">
            <a:xfrm>
              <a:off x="3416" y="4080"/>
              <a:ext cx="2260" cy="465"/>
            </a:xfrm>
            <a:prstGeom prst="rect">
              <a:avLst/>
            </a:prstGeom>
            <a:solidFill>
              <a:schemeClr val="tx1"/>
            </a:solidFill>
            <a:ln w="38100" algn="ctr">
              <a:solidFill>
                <a:srgbClr val="292929"/>
              </a:solidFill>
              <a:miter lim="800000"/>
              <a:headEnd/>
              <a:tailEnd/>
            </a:ln>
          </p:spPr>
          <p:txBody>
            <a:bodyPr wrap="none">
              <a:spAutoFit/>
            </a:bodyPr>
            <a:lstStyle/>
            <a:p>
              <a:pPr eaLnBrk="0" hangingPunct="0"/>
              <a:r>
                <a:rPr lang="en-US" sz="1400" u="none">
                  <a:solidFill>
                    <a:schemeClr val="bg2"/>
                  </a:solidFill>
                </a:rPr>
                <a:t>Comparaison with Leordeanu et al. (2007)</a:t>
              </a:r>
            </a:p>
            <a:p>
              <a:pPr eaLnBrk="0" hangingPunct="0"/>
              <a:r>
                <a:rPr lang="en-US" sz="1400" u="none">
                  <a:solidFill>
                    <a:schemeClr val="bg2"/>
                  </a:solidFill>
                </a:rPr>
                <a:t>on Pascal’07 benchmark. Mean error rate </a:t>
              </a:r>
            </a:p>
            <a:p>
              <a:pPr eaLnBrk="0" hangingPunct="0"/>
              <a:r>
                <a:rPr lang="en-US" sz="1400" u="none">
                  <a:solidFill>
                    <a:schemeClr val="bg2"/>
                  </a:solidFill>
                </a:rPr>
                <a:t>reduction: 33%.</a:t>
              </a:r>
            </a:p>
          </p:txBody>
        </p:sp>
        <p:sp>
          <p:nvSpPr>
            <p:cNvPr id="46113" name="Text Box 16"/>
            <p:cNvSpPr txBox="1">
              <a:spLocks noChangeArrowheads="1"/>
            </p:cNvSpPr>
            <p:nvPr/>
          </p:nvSpPr>
          <p:spPr bwMode="auto">
            <a:xfrm>
              <a:off x="5088" y="2352"/>
              <a:ext cx="327" cy="192"/>
            </a:xfrm>
            <a:prstGeom prst="rect">
              <a:avLst/>
            </a:prstGeom>
            <a:solidFill>
              <a:schemeClr val="tx1"/>
            </a:solidFill>
            <a:ln w="9525" algn="ctr">
              <a:noFill/>
              <a:miter lim="800000"/>
              <a:headEnd/>
              <a:tailEnd/>
            </a:ln>
          </p:spPr>
          <p:txBody>
            <a:bodyPr wrap="none">
              <a:spAutoFit/>
            </a:bodyPr>
            <a:lstStyle/>
            <a:p>
              <a:pPr algn="ctr" eaLnBrk="0" hangingPunct="0"/>
              <a:r>
                <a:rPr lang="en-US" sz="1400" u="none">
                  <a:solidFill>
                    <a:schemeClr val="bg2"/>
                  </a:solidFill>
                </a:rPr>
                <a:t>L’07</a:t>
              </a:r>
            </a:p>
          </p:txBody>
        </p:sp>
        <p:sp>
          <p:nvSpPr>
            <p:cNvPr id="46114" name="Text Box 17"/>
            <p:cNvSpPr txBox="1">
              <a:spLocks noChangeArrowheads="1"/>
            </p:cNvSpPr>
            <p:nvPr/>
          </p:nvSpPr>
          <p:spPr bwMode="auto">
            <a:xfrm>
              <a:off x="4214" y="2352"/>
              <a:ext cx="746" cy="192"/>
            </a:xfrm>
            <a:prstGeom prst="rect">
              <a:avLst/>
            </a:prstGeom>
            <a:solidFill>
              <a:schemeClr val="tx1"/>
            </a:solidFill>
            <a:ln w="9525" algn="ctr">
              <a:noFill/>
              <a:miter lim="800000"/>
              <a:headEnd/>
              <a:tailEnd/>
            </a:ln>
          </p:spPr>
          <p:txBody>
            <a:bodyPr wrap="none">
              <a:spAutoFit/>
            </a:bodyPr>
            <a:lstStyle/>
            <a:p>
              <a:pPr algn="ctr" eaLnBrk="0" hangingPunct="0"/>
              <a:r>
                <a:rPr lang="en-US" sz="1400" u="none">
                  <a:solidFill>
                    <a:schemeClr val="bg2"/>
                  </a:solidFill>
                </a:rPr>
                <a:t>  Us + L’07   </a:t>
              </a:r>
            </a:p>
          </p:txBody>
        </p:sp>
        <p:sp>
          <p:nvSpPr>
            <p:cNvPr id="46115" name="Line 18"/>
            <p:cNvSpPr>
              <a:spLocks noChangeShapeType="1"/>
            </p:cNvSpPr>
            <p:nvPr/>
          </p:nvSpPr>
          <p:spPr bwMode="auto">
            <a:xfrm>
              <a:off x="3504" y="2544"/>
              <a:ext cx="2016" cy="0"/>
            </a:xfrm>
            <a:prstGeom prst="line">
              <a:avLst/>
            </a:prstGeom>
            <a:noFill/>
            <a:ln w="28575">
              <a:solidFill>
                <a:schemeClr val="bg2"/>
              </a:solidFill>
              <a:round/>
              <a:headEnd/>
              <a:tailEnd/>
            </a:ln>
          </p:spPr>
          <p:txBody>
            <a:bodyPr>
              <a:spAutoFit/>
            </a:bodyP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47650" y="123825"/>
            <a:ext cx="8702675" cy="1077218"/>
          </a:xfrm>
          <a:prstGeom prst="rect">
            <a:avLst/>
          </a:prstGeom>
          <a:noFill/>
          <a:ln w="9525" algn="ctr">
            <a:noFill/>
            <a:miter lim="800000"/>
            <a:headEnd/>
            <a:tailEnd/>
          </a:ln>
        </p:spPr>
        <p:txBody>
          <a:bodyPr>
            <a:spAutoFit/>
          </a:bodyPr>
          <a:lstStyle/>
          <a:p>
            <a:pPr algn="ctr" eaLnBrk="0" hangingPunct="0"/>
            <a:r>
              <a:rPr lang="en-US" sz="3600" u="none" dirty="0" smtClean="0">
                <a:solidFill>
                  <a:schemeClr val="tx2"/>
                </a:solidFill>
                <a:latin typeface="Comic Sans MS" pitchFamily="66" charset="0"/>
              </a:rPr>
              <a:t>Task-driven dictionary learning</a:t>
            </a:r>
          </a:p>
          <a:p>
            <a:pPr algn="ctr" eaLnBrk="0" hangingPunct="0"/>
            <a:r>
              <a:rPr lang="en-US" sz="2800" u="none" dirty="0" smtClean="0">
                <a:latin typeface="Comic Sans MS" pitchFamily="66" charset="0"/>
              </a:rPr>
              <a:t>(</a:t>
            </a:r>
            <a:r>
              <a:rPr lang="en-US" sz="2800" u="none" dirty="0" err="1" smtClean="0">
                <a:latin typeface="Comic Sans MS" pitchFamily="66" charset="0"/>
              </a:rPr>
              <a:t>Mairal</a:t>
            </a:r>
            <a:r>
              <a:rPr lang="en-US" sz="2800" u="none" dirty="0" smtClean="0">
                <a:latin typeface="Comic Sans MS" pitchFamily="66" charset="0"/>
              </a:rPr>
              <a:t>, Bach, Ponce, 2010)</a:t>
            </a:r>
            <a:endParaRPr lang="en-US" sz="2800" u="none" dirty="0">
              <a:solidFill>
                <a:schemeClr val="tx2"/>
              </a:solidFill>
              <a:latin typeface="Comic Sans MS" pitchFamily="66" charset="0"/>
            </a:endParaRPr>
          </a:p>
        </p:txBody>
      </p:sp>
      <p:grpSp>
        <p:nvGrpSpPr>
          <p:cNvPr id="7" name="Groupe 6"/>
          <p:cNvGrpSpPr/>
          <p:nvPr/>
        </p:nvGrpSpPr>
        <p:grpSpPr>
          <a:xfrm>
            <a:off x="327546" y="1341965"/>
            <a:ext cx="8775510" cy="1610697"/>
            <a:chOff x="368490" y="4194397"/>
            <a:chExt cx="8775510" cy="1610697"/>
          </a:xfrm>
        </p:grpSpPr>
        <p:sp>
          <p:nvSpPr>
            <p:cNvPr id="4" name="ZoneTexte 3"/>
            <p:cNvSpPr txBox="1"/>
            <p:nvPr/>
          </p:nvSpPr>
          <p:spPr>
            <a:xfrm>
              <a:off x="368490" y="4194397"/>
              <a:ext cx="8775510" cy="1610697"/>
            </a:xfrm>
            <a:prstGeom prst="rect">
              <a:avLst/>
            </a:prstGeom>
            <a:noFill/>
          </p:spPr>
          <p:txBody>
            <a:bodyPr wrap="square" rtlCol="0">
              <a:spAutoFit/>
            </a:bodyPr>
            <a:lstStyle/>
            <a:p>
              <a:r>
                <a:rPr lang="en-US" sz="2800" u="none" dirty="0" smtClean="0">
                  <a:latin typeface="Comic Sans MS" pitchFamily="66" charset="0"/>
                </a:rPr>
                <a:t>min</a:t>
              </a:r>
              <a:r>
                <a:rPr lang="en-US" sz="2800" u="none" dirty="0" smtClean="0">
                  <a:latin typeface="Times New Roman"/>
                </a:rPr>
                <a:t> </a:t>
              </a:r>
              <a:r>
                <a:rPr lang="en-US" sz="2800" u="none" baseline="-25000" dirty="0" smtClean="0">
                  <a:latin typeface="Comic Sans MS"/>
                </a:rPr>
                <a:t>W,D</a:t>
              </a:r>
              <a:r>
                <a:rPr lang="en-US" sz="2800" u="none" dirty="0" smtClean="0">
                  <a:latin typeface="Comic Sans MS" pitchFamily="66" charset="0"/>
                </a:rPr>
                <a:t> f (W,D) = </a:t>
              </a:r>
              <a:r>
                <a:rPr lang="en-US" sz="3200" u="none" dirty="0" err="1" smtClean="0">
                  <a:latin typeface="msbm9" pitchFamily="34" charset="0"/>
                </a:rPr>
                <a:t>E</a:t>
              </a:r>
              <a:r>
                <a:rPr lang="en-US" sz="2800" u="none" baseline="-25000" dirty="0" err="1" smtClean="0">
                  <a:latin typeface="Comic Sans MS"/>
                </a:rPr>
                <a:t>x,y</a:t>
              </a:r>
              <a:r>
                <a:rPr lang="en-US" sz="2800" u="none" dirty="0" smtClean="0">
                  <a:latin typeface="Comic Sans MS" pitchFamily="66" charset="0"/>
                </a:rPr>
                <a:t> [L(y, W, </a:t>
              </a:r>
              <a:r>
                <a:rPr lang="en-US" sz="2800" b="1" u="none" dirty="0" smtClean="0">
                  <a:latin typeface="Symbol" pitchFamily="18" charset="2"/>
                  <a:sym typeface="Symbol" pitchFamily="18" charset="2"/>
                </a:rPr>
                <a:t></a:t>
              </a:r>
              <a:r>
                <a:rPr lang="en-US" sz="2800" u="none" baseline="30000" dirty="0" smtClean="0">
                  <a:latin typeface="Comic Sans MS" pitchFamily="66" charset="0"/>
                  <a:sym typeface="Symbol" pitchFamily="18" charset="2"/>
                </a:rPr>
                <a:t>*</a:t>
              </a:r>
              <a:r>
                <a:rPr lang="en-US" sz="2800" u="none" dirty="0" smtClean="0">
                  <a:latin typeface="Comic Sans MS" pitchFamily="66" charset="0"/>
                </a:rPr>
                <a:t>( x, D ))]  + </a:t>
              </a:r>
              <a:r>
                <a:rPr lang="el-GR" sz="2800" u="none" dirty="0" smtClean="0">
                  <a:latin typeface="Comic Sans MS" pitchFamily="66" charset="0"/>
                </a:rPr>
                <a:t>ν</a:t>
              </a:r>
              <a:r>
                <a:rPr lang="en-US" sz="2800" u="none" dirty="0" smtClean="0">
                  <a:latin typeface="Comic Sans MS" pitchFamily="66" charset="0"/>
                </a:rPr>
                <a:t>|W|</a:t>
              </a:r>
              <a:r>
                <a:rPr lang="en-US" sz="2800" u="none" baseline="-25000" dirty="0" smtClean="0">
                  <a:latin typeface="Comic Sans MS" pitchFamily="66" charset="0"/>
                </a:rPr>
                <a:t>F</a:t>
              </a:r>
              <a:r>
                <a:rPr lang="en-US" sz="2800" u="none" baseline="30000" dirty="0" smtClean="0">
                  <a:latin typeface="Comic Sans MS"/>
                </a:rPr>
                <a:t>2</a:t>
              </a:r>
            </a:p>
            <a:p>
              <a:r>
                <a:rPr lang="en-US" sz="2800" u="none" dirty="0" smtClean="0">
                  <a:latin typeface="Comic Sans MS" pitchFamily="66" charset="0"/>
                  <a:sym typeface="Symbol" pitchFamily="18" charset="2"/>
                </a:rPr>
                <a:t>with</a:t>
              </a:r>
              <a:r>
                <a:rPr lang="en-US" sz="2800" u="none" dirty="0" smtClean="0">
                  <a:latin typeface="Symbol" pitchFamily="18" charset="2"/>
                  <a:sym typeface="Symbol" pitchFamily="18" charset="2"/>
                </a:rPr>
                <a:t> </a:t>
              </a:r>
              <a:r>
                <a:rPr lang="en-US" sz="2800" b="1" u="none" dirty="0" smtClean="0">
                  <a:latin typeface="Symbol" pitchFamily="18" charset="2"/>
                  <a:sym typeface="Symbol" pitchFamily="18" charset="2"/>
                </a:rPr>
                <a:t></a:t>
              </a:r>
              <a:r>
                <a:rPr lang="en-US" sz="2800" u="none" baseline="30000" dirty="0" smtClean="0">
                  <a:latin typeface="Comic Sans MS" pitchFamily="66" charset="0"/>
                  <a:sym typeface="Symbol" pitchFamily="18" charset="2"/>
                </a:rPr>
                <a:t>*</a:t>
              </a:r>
              <a:r>
                <a:rPr lang="en-US" sz="2800" u="none" dirty="0" smtClean="0">
                  <a:latin typeface="Comic Sans MS" pitchFamily="66" charset="0"/>
                </a:rPr>
                <a:t>(</a:t>
              </a:r>
              <a:r>
                <a:rPr lang="en-US" sz="2800" u="none" dirty="0" err="1" smtClean="0">
                  <a:latin typeface="Comic Sans MS" pitchFamily="66" charset="0"/>
                </a:rPr>
                <a:t>x,D</a:t>
              </a:r>
              <a:r>
                <a:rPr lang="en-US" sz="2800" u="none" dirty="0" smtClean="0">
                  <a:latin typeface="Comic Sans MS" pitchFamily="66" charset="0"/>
                </a:rPr>
                <a:t>) = </a:t>
              </a:r>
              <a:r>
                <a:rPr lang="en-US" sz="2800" u="none" dirty="0" err="1" smtClean="0">
                  <a:latin typeface="Comic Sans MS" pitchFamily="66" charset="0"/>
                </a:rPr>
                <a:t>Argmin</a:t>
              </a:r>
              <a:r>
                <a:rPr lang="en-US" sz="2800" u="none" dirty="0" smtClean="0">
                  <a:latin typeface="Comic Sans MS" pitchFamily="66" charset="0"/>
                </a:rPr>
                <a:t> |x - D</a:t>
              </a:r>
              <a:r>
                <a:rPr lang="en-US" sz="2800" b="1" u="none" dirty="0" smtClean="0">
                  <a:latin typeface="Symbol" pitchFamily="18" charset="2"/>
                  <a:sym typeface="Symbol" pitchFamily="18" charset="2"/>
                </a:rPr>
                <a:t></a:t>
              </a:r>
              <a:r>
                <a:rPr lang="en-US" sz="2800" u="none" dirty="0" smtClean="0">
                  <a:latin typeface="Comic Sans MS" pitchFamily="66" charset="0"/>
                </a:rPr>
                <a:t>|</a:t>
              </a:r>
              <a:r>
                <a:rPr lang="en-US" sz="2800" u="none" baseline="-25000" dirty="0" smtClean="0">
                  <a:latin typeface="Comic Sans MS" pitchFamily="66" charset="0"/>
                </a:rPr>
                <a:t>2</a:t>
              </a:r>
              <a:r>
                <a:rPr lang="en-US" sz="2800" u="none" baseline="30000" dirty="0" smtClean="0">
                  <a:latin typeface="Comic Sans MS" pitchFamily="66" charset="0"/>
                </a:rPr>
                <a:t>2</a:t>
              </a:r>
              <a:r>
                <a:rPr lang="en-US" sz="2800" u="none" dirty="0" smtClean="0">
                  <a:latin typeface="Comic Sans MS" pitchFamily="66" charset="0"/>
                </a:rPr>
                <a:t> + </a:t>
              </a:r>
              <a:r>
                <a:rPr lang="el-GR" sz="2800" u="none" dirty="0" smtClean="0">
                  <a:latin typeface="Comic Sans MS" pitchFamily="66" charset="0"/>
                </a:rPr>
                <a:t>λ</a:t>
              </a:r>
              <a:r>
                <a:rPr lang="en-US" sz="2800" u="none" dirty="0" smtClean="0">
                  <a:latin typeface="Comic Sans MS" pitchFamily="66" charset="0"/>
                </a:rPr>
                <a:t>|</a:t>
              </a:r>
              <a:r>
                <a:rPr lang="en-US" sz="2800" b="1" u="none" dirty="0" smtClean="0">
                  <a:latin typeface="Symbol" pitchFamily="18" charset="2"/>
                  <a:sym typeface="Symbol" pitchFamily="18" charset="2"/>
                </a:rPr>
                <a:t></a:t>
              </a:r>
              <a:r>
                <a:rPr lang="en-US" sz="2800" u="none" dirty="0" smtClean="0">
                  <a:latin typeface="Comic Sans MS" pitchFamily="66" charset="0"/>
                </a:rPr>
                <a:t>|</a:t>
              </a:r>
              <a:r>
                <a:rPr lang="en-US" sz="2800" u="none" baseline="-25000" dirty="0" smtClean="0">
                  <a:latin typeface="Comic Sans MS" pitchFamily="66" charset="0"/>
                </a:rPr>
                <a:t>1</a:t>
              </a:r>
              <a:r>
                <a:rPr lang="en-US" sz="2800" u="none" dirty="0" smtClean="0">
                  <a:latin typeface="Comic Sans MS" pitchFamily="66" charset="0"/>
                </a:rPr>
                <a:t> + </a:t>
              </a:r>
              <a:r>
                <a:rPr lang="el-GR" sz="2800" u="none" dirty="0" smtClean="0">
                  <a:latin typeface="Comic Sans MS" pitchFamily="66" charset="0"/>
                </a:rPr>
                <a:t>μ</a:t>
              </a:r>
              <a:r>
                <a:rPr lang="en-US" sz="2800" u="none" dirty="0" smtClean="0">
                  <a:latin typeface="Comic Sans MS" pitchFamily="66" charset="0"/>
                </a:rPr>
                <a:t>|</a:t>
              </a:r>
              <a:r>
                <a:rPr lang="en-US" sz="2800" b="1" u="none" dirty="0" smtClean="0">
                  <a:latin typeface="Symbol" pitchFamily="18" charset="2"/>
                  <a:sym typeface="Symbol" pitchFamily="18" charset="2"/>
                </a:rPr>
                <a:t></a:t>
              </a:r>
              <a:r>
                <a:rPr lang="en-US" sz="2800" u="none" dirty="0" smtClean="0">
                  <a:latin typeface="Comic Sans MS" pitchFamily="66" charset="0"/>
                </a:rPr>
                <a:t>|</a:t>
              </a:r>
              <a:r>
                <a:rPr lang="en-US" sz="2800" u="none" baseline="-25000" dirty="0" smtClean="0">
                  <a:latin typeface="Comic Sans MS" pitchFamily="66" charset="0"/>
                </a:rPr>
                <a:t>2</a:t>
              </a:r>
              <a:r>
                <a:rPr lang="en-US" sz="2800" u="none" baseline="30000" dirty="0" smtClean="0">
                  <a:latin typeface="Comic Sans MS"/>
                </a:rPr>
                <a:t>2</a:t>
              </a:r>
            </a:p>
            <a:p>
              <a:endParaRPr lang="en-US" sz="2800" u="none" baseline="30000" dirty="0" smtClean="0">
                <a:latin typeface="Comic Sans MS"/>
              </a:endParaRPr>
            </a:p>
            <a:p>
              <a:r>
                <a:rPr lang="en-US" sz="2000" u="none" dirty="0" smtClean="0">
                  <a:latin typeface="Comic Sans MS"/>
                </a:rPr>
                <a:t>(</a:t>
              </a:r>
              <a:r>
                <a:rPr lang="en-US" sz="2000" u="none" dirty="0" err="1" smtClean="0">
                  <a:latin typeface="Comic Sans MS"/>
                </a:rPr>
                <a:t>Mairal</a:t>
              </a:r>
              <a:r>
                <a:rPr lang="en-US" sz="2000" u="none" dirty="0" smtClean="0">
                  <a:latin typeface="Comic Sans MS"/>
                </a:rPr>
                <a:t> et al.’08; Bradley &amp; Bagnell’09; </a:t>
              </a:r>
              <a:r>
                <a:rPr lang="en-US" sz="2000" u="none" dirty="0" err="1" smtClean="0">
                  <a:latin typeface="Comic Sans MS"/>
                </a:rPr>
                <a:t>Boureau</a:t>
              </a:r>
              <a:r>
                <a:rPr lang="en-US" sz="2000" u="none" dirty="0" smtClean="0">
                  <a:latin typeface="Comic Sans MS"/>
                </a:rPr>
                <a:t> et al.’10; Yang et al.’10)</a:t>
              </a:r>
              <a:endParaRPr lang="en-US" sz="2000" u="none" baseline="30000" dirty="0" smtClean="0">
                <a:latin typeface="Comic Sans MS"/>
              </a:endParaRPr>
            </a:p>
          </p:txBody>
        </p:sp>
        <p:sp>
          <p:nvSpPr>
            <p:cNvPr id="6" name="Text Box 3"/>
            <p:cNvSpPr txBox="1">
              <a:spLocks noChangeArrowheads="1"/>
            </p:cNvSpPr>
            <p:nvPr/>
          </p:nvSpPr>
          <p:spPr bwMode="auto">
            <a:xfrm>
              <a:off x="3347462" y="4998520"/>
              <a:ext cx="378630" cy="461665"/>
            </a:xfrm>
            <a:prstGeom prst="rect">
              <a:avLst/>
            </a:prstGeom>
            <a:noFill/>
            <a:ln w="9525" algn="ctr">
              <a:noFill/>
              <a:miter lim="800000"/>
              <a:headEnd/>
              <a:tailEnd/>
            </a:ln>
          </p:spPr>
          <p:txBody>
            <a:bodyPr wrap="none">
              <a:spAutoFit/>
            </a:bodyPr>
            <a:lstStyle/>
            <a:p>
              <a:pPr eaLnBrk="0" hangingPunct="0"/>
              <a:r>
                <a:rPr lang="en-US" sz="2400" b="1" u="none" dirty="0" smtClean="0">
                  <a:latin typeface="Symbol" pitchFamily="18" charset="2"/>
                  <a:sym typeface="Symbol" pitchFamily="18" charset="2"/>
                </a:rPr>
                <a:t></a:t>
              </a:r>
              <a:endParaRPr lang="en-US" sz="2400" b="1" u="none" dirty="0">
                <a:latin typeface="Comic Sans MS" pitchFamily="66" charset="0"/>
              </a:endParaRPr>
            </a:p>
          </p:txBody>
        </p:sp>
      </p:grpSp>
      <p:sp>
        <p:nvSpPr>
          <p:cNvPr id="8" name="ZoneTexte 7"/>
          <p:cNvSpPr txBox="1"/>
          <p:nvPr/>
        </p:nvSpPr>
        <p:spPr>
          <a:xfrm>
            <a:off x="300248" y="3220844"/>
            <a:ext cx="8959504" cy="3539430"/>
          </a:xfrm>
          <a:prstGeom prst="rect">
            <a:avLst/>
          </a:prstGeom>
          <a:noFill/>
        </p:spPr>
        <p:txBody>
          <a:bodyPr wrap="none" rtlCol="0">
            <a:spAutoFit/>
          </a:bodyPr>
          <a:lstStyle/>
          <a:p>
            <a:r>
              <a:rPr lang="en-US" sz="2800" u="none" dirty="0" smtClean="0">
                <a:solidFill>
                  <a:schemeClr val="accent2"/>
                </a:solidFill>
                <a:latin typeface="Comic Sans MS" pitchFamily="66" charset="0"/>
              </a:rPr>
              <a:t>Applications: </a:t>
            </a:r>
            <a:r>
              <a:rPr lang="en-US" sz="2800" u="none" dirty="0" smtClean="0">
                <a:latin typeface="Comic Sans MS" pitchFamily="66" charset="0"/>
              </a:rPr>
              <a:t>Regression, classification, compressed </a:t>
            </a:r>
          </a:p>
          <a:p>
            <a:r>
              <a:rPr lang="en-US" sz="2800" u="none" dirty="0" smtClean="0">
                <a:latin typeface="Comic Sans MS" pitchFamily="66" charset="0"/>
              </a:rPr>
              <a:t>sensing.</a:t>
            </a:r>
          </a:p>
          <a:p>
            <a:r>
              <a:rPr lang="en-US" sz="2800" u="none" dirty="0" smtClean="0">
                <a:solidFill>
                  <a:schemeClr val="accent2"/>
                </a:solidFill>
                <a:latin typeface="Comic Sans MS" pitchFamily="66" charset="0"/>
              </a:rPr>
              <a:t>Extensions: </a:t>
            </a:r>
            <a:r>
              <a:rPr lang="en-US" sz="2800" u="none" dirty="0" smtClean="0">
                <a:latin typeface="Comic Sans MS" pitchFamily="66" charset="0"/>
              </a:rPr>
              <a:t>Learning linear transforms of the</a:t>
            </a:r>
          </a:p>
          <a:p>
            <a:r>
              <a:rPr lang="en-US" sz="2800" u="none" dirty="0" smtClean="0">
                <a:latin typeface="Comic Sans MS" pitchFamily="66" charset="0"/>
              </a:rPr>
              <a:t>input data, semi-supervised learning.</a:t>
            </a:r>
          </a:p>
          <a:p>
            <a:r>
              <a:rPr lang="en-US" sz="2800" u="none" dirty="0" smtClean="0">
                <a:solidFill>
                  <a:schemeClr val="accent2"/>
                </a:solidFill>
                <a:latin typeface="Comic Sans MS" pitchFamily="66" charset="0"/>
              </a:rPr>
              <a:t>Proposition: </a:t>
            </a:r>
            <a:r>
              <a:rPr lang="en-US" sz="2800" u="none" dirty="0" smtClean="0">
                <a:latin typeface="Comic Sans MS" pitchFamily="66" charset="0"/>
              </a:rPr>
              <a:t>Under mild assumptions, the function f</a:t>
            </a:r>
          </a:p>
          <a:p>
            <a:r>
              <a:rPr lang="en-US" sz="2800" u="none" dirty="0" smtClean="0">
                <a:latin typeface="Comic Sans MS" pitchFamily="66" charset="0"/>
              </a:rPr>
              <a:t>is differentiable, and its gradient can be written </a:t>
            </a:r>
          </a:p>
          <a:p>
            <a:r>
              <a:rPr lang="en-US" sz="2800" u="none" dirty="0" smtClean="0">
                <a:latin typeface="Comic Sans MS" pitchFamily="66" charset="0"/>
              </a:rPr>
              <a:t>in closed form as an expectation.</a:t>
            </a:r>
          </a:p>
          <a:p>
            <a:r>
              <a:rPr lang="en-US" sz="2800" u="none" dirty="0" smtClean="0">
                <a:solidFill>
                  <a:schemeClr val="accent2"/>
                </a:solidFill>
                <a:latin typeface="Comic Sans MS" pitchFamily="66" charset="0"/>
              </a:rPr>
              <a:t>Algorithm: </a:t>
            </a:r>
            <a:r>
              <a:rPr lang="en-US" sz="2800" u="none" dirty="0" smtClean="0">
                <a:latin typeface="Comic Sans MS" pitchFamily="66" charset="0"/>
              </a:rPr>
              <a:t>Stochastic gradient descent.</a:t>
            </a:r>
            <a:endParaRPr lang="fr-FR" sz="2800" u="none"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3" descr="true1.jpg"/>
          <p:cNvPicPr>
            <a:picLocks noChangeAspect="1"/>
          </p:cNvPicPr>
          <p:nvPr/>
        </p:nvPicPr>
        <p:blipFill>
          <a:blip r:embed="rId3" cstate="print"/>
          <a:srcRect l="9448" t="4967" r="9048" b="9727"/>
          <a:stretch>
            <a:fillRect/>
          </a:stretch>
        </p:blipFill>
        <p:spPr bwMode="auto">
          <a:xfrm>
            <a:off x="9525"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5" descr="fake.jpg"/>
          <p:cNvPicPr>
            <a:picLocks noChangeAspect="1"/>
          </p:cNvPicPr>
          <p:nvPr/>
        </p:nvPicPr>
        <p:blipFill>
          <a:blip r:embed="rId3" cstate="print"/>
          <a:srcRect l="8112" t="5313" r="8479" b="3415"/>
          <a:stretch>
            <a:fillRect/>
          </a:stretch>
        </p:blipFill>
        <p:spPr bwMode="auto">
          <a:xfrm>
            <a:off x="3175" y="0"/>
            <a:ext cx="9140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383" y="1326075"/>
            <a:ext cx="9155383" cy="5283498"/>
          </a:xfrm>
          <a:prstGeom prst="rect">
            <a:avLst/>
          </a:prstGeom>
          <a:noFill/>
        </p:spPr>
        <p:txBody>
          <a:bodyPr wrap="square" rtlCol="0">
            <a:spAutoFit/>
          </a:bodyPr>
          <a:lstStyle/>
          <a:p>
            <a:r>
              <a:rPr lang="en-US" sz="2800" u="none" dirty="0" smtClean="0">
                <a:latin typeface="Times New Roman"/>
              </a:rPr>
              <a:t>  </a:t>
            </a:r>
            <a:r>
              <a:rPr lang="en-US" sz="2800" u="none" dirty="0" smtClean="0">
                <a:latin typeface="Comic Sans MS" pitchFamily="66" charset="0"/>
              </a:rPr>
              <a:t>min</a:t>
            </a:r>
            <a:r>
              <a:rPr lang="en-US" sz="2800" u="none" dirty="0" smtClean="0">
                <a:latin typeface="Times New Roman"/>
              </a:rPr>
              <a:t> </a:t>
            </a:r>
            <a:r>
              <a:rPr lang="en-US" sz="2800" b="1" u="none" baseline="-25000" dirty="0" smtClean="0">
                <a:latin typeface="cmmi10"/>
              </a:rPr>
              <a:t>®</a:t>
            </a:r>
            <a:r>
              <a:rPr lang="en-US" sz="3600" u="none" dirty="0" smtClean="0">
                <a:latin typeface="Symbol"/>
                <a:sym typeface="Symbol"/>
              </a:rPr>
              <a:t> </a:t>
            </a:r>
            <a:r>
              <a:rPr lang="en-US" sz="2800" u="none" dirty="0" smtClean="0">
                <a:latin typeface="Comic Sans MS" pitchFamily="66" charset="0"/>
              </a:rPr>
              <a:t>1/2</a:t>
            </a:r>
            <a:r>
              <a:rPr lang="en-US" sz="2800" u="none" dirty="0" smtClean="0">
                <a:solidFill>
                  <a:schemeClr val="accent1"/>
                </a:solidFill>
                <a:latin typeface="Comic Sans MS" pitchFamily="66" charset="0"/>
              </a:rPr>
              <a:t> </a:t>
            </a:r>
            <a:r>
              <a:rPr lang="en-US" sz="2800" u="none" dirty="0" smtClean="0">
                <a:latin typeface="Comic Sans MS" pitchFamily="66" charset="0"/>
              </a:rPr>
              <a:t>| x – D</a:t>
            </a:r>
            <a:r>
              <a:rPr lang="en-US" sz="2800" b="1" u="none" dirty="0" smtClean="0">
                <a:latin typeface="cmmi10"/>
              </a:rPr>
              <a:t>®</a:t>
            </a:r>
            <a:r>
              <a:rPr lang="en-US" sz="2800" u="none" dirty="0" smtClean="0">
                <a:latin typeface="Comic Sans MS" pitchFamily="66" charset="0"/>
              </a:rPr>
              <a:t> |</a:t>
            </a:r>
            <a:r>
              <a:rPr lang="en-US" sz="2800" u="none" baseline="-25000" dirty="0" smtClean="0">
                <a:latin typeface="Comic Sans MS" pitchFamily="66" charset="0"/>
              </a:rPr>
              <a:t>2</a:t>
            </a:r>
            <a:r>
              <a:rPr lang="en-US" sz="2800" u="none" baseline="30000" dirty="0" smtClean="0">
                <a:latin typeface="Comic Sans MS"/>
              </a:rPr>
              <a:t>2</a:t>
            </a:r>
            <a:endParaRPr lang="en-US" sz="2800" u="none" dirty="0" smtClean="0">
              <a:latin typeface="Comic Sans MS"/>
            </a:endParaRPr>
          </a:p>
          <a:p>
            <a:endParaRPr lang="en-US" sz="2800" u="none" dirty="0" smtClean="0">
              <a:latin typeface="Times New Roman"/>
            </a:endParaRPr>
          </a:p>
          <a:p>
            <a:r>
              <a:rPr lang="en-US" sz="2800" u="none" dirty="0" smtClean="0">
                <a:solidFill>
                  <a:schemeClr val="accent2"/>
                </a:solidFill>
                <a:latin typeface="Times New Roman"/>
              </a:rPr>
              <a:t>  </a:t>
            </a:r>
            <a:r>
              <a:rPr lang="en-US" sz="2800" u="none" dirty="0" smtClean="0">
                <a:solidFill>
                  <a:schemeClr val="accent2"/>
                </a:solidFill>
                <a:latin typeface="Comic Sans MS" pitchFamily="66" charset="0"/>
              </a:rPr>
              <a:t>min</a:t>
            </a:r>
            <a:r>
              <a:rPr lang="en-US" sz="2800" u="none" dirty="0" smtClean="0">
                <a:solidFill>
                  <a:schemeClr val="accent2"/>
                </a:solidFill>
                <a:latin typeface="Times New Roman"/>
              </a:rPr>
              <a:t> </a:t>
            </a:r>
            <a:r>
              <a:rPr lang="en-US" sz="2800" b="1" u="none" baseline="-25000" dirty="0" smtClean="0">
                <a:solidFill>
                  <a:schemeClr val="accent2"/>
                </a:solidFill>
                <a:latin typeface="cmmi10"/>
              </a:rPr>
              <a:t>®</a:t>
            </a:r>
            <a:r>
              <a:rPr lang="en-US" sz="3600" u="none" dirty="0" smtClean="0">
                <a:solidFill>
                  <a:schemeClr val="accent2"/>
                </a:solidFill>
                <a:latin typeface="Symbol"/>
                <a:sym typeface="Symbol"/>
              </a:rPr>
              <a:t> </a:t>
            </a:r>
            <a:r>
              <a:rPr lang="en-US" sz="2800" u="none" dirty="0" smtClean="0">
                <a:solidFill>
                  <a:schemeClr val="accent2"/>
                </a:solidFill>
                <a:latin typeface="Comic Sans MS" pitchFamily="66" charset="0"/>
              </a:rPr>
              <a:t>1/2</a:t>
            </a:r>
            <a:r>
              <a:rPr lang="en-US" sz="2800" u="none" dirty="0" smtClean="0">
                <a:solidFill>
                  <a:schemeClr val="accent1"/>
                </a:solidFill>
                <a:latin typeface="Comic Sans MS" pitchFamily="66" charset="0"/>
              </a:rPr>
              <a:t> </a:t>
            </a:r>
            <a:r>
              <a:rPr lang="en-US" sz="2800" u="none" dirty="0" smtClean="0">
                <a:solidFill>
                  <a:schemeClr val="accent2"/>
                </a:solidFill>
                <a:latin typeface="Comic Sans MS" pitchFamily="66" charset="0"/>
              </a:rPr>
              <a:t>| x – D</a:t>
            </a:r>
            <a:r>
              <a:rPr lang="en-US" sz="2800" b="1" u="none" dirty="0" smtClean="0">
                <a:solidFill>
                  <a:schemeClr val="accent2"/>
                </a:solidFill>
                <a:latin typeface="cmmi10"/>
              </a:rPr>
              <a:t>®</a:t>
            </a:r>
            <a:r>
              <a:rPr lang="en-US" sz="2800" u="none" dirty="0" smtClean="0">
                <a:solidFill>
                  <a:schemeClr val="accent2"/>
                </a:solidFill>
                <a:latin typeface="Comic Sans MS" pitchFamily="66" charset="0"/>
              </a:rPr>
              <a:t> |</a:t>
            </a:r>
            <a:r>
              <a:rPr lang="en-US" sz="2800" u="none" baseline="-25000" dirty="0" smtClean="0">
                <a:solidFill>
                  <a:schemeClr val="accent2"/>
                </a:solidFill>
                <a:latin typeface="Comic Sans MS" pitchFamily="66" charset="0"/>
              </a:rPr>
              <a:t>2</a:t>
            </a:r>
            <a:r>
              <a:rPr lang="en-US" sz="2800" u="none" baseline="30000" dirty="0" smtClean="0">
                <a:solidFill>
                  <a:schemeClr val="accent2"/>
                </a:solidFill>
                <a:latin typeface="Comic Sans MS"/>
              </a:rPr>
              <a:t>2</a:t>
            </a:r>
            <a:r>
              <a:rPr lang="en-US" sz="2800" u="none" dirty="0" smtClean="0">
                <a:solidFill>
                  <a:schemeClr val="accent2"/>
                </a:solidFill>
                <a:latin typeface="Comic Sans MS" pitchFamily="66" charset="0"/>
              </a:rPr>
              <a:t> + </a:t>
            </a:r>
            <a:r>
              <a:rPr lang="en-US" sz="2800" u="none" dirty="0" smtClean="0">
                <a:solidFill>
                  <a:schemeClr val="accent2"/>
                </a:solidFill>
                <a:latin typeface="cmmi10"/>
              </a:rPr>
              <a:t>¸</a:t>
            </a:r>
            <a:r>
              <a:rPr lang="en-US" sz="2800" u="none" dirty="0" smtClean="0">
                <a:solidFill>
                  <a:schemeClr val="accent2"/>
                </a:solidFill>
                <a:latin typeface="Comic Sans MS" pitchFamily="66" charset="0"/>
              </a:rPr>
              <a:t> |</a:t>
            </a:r>
            <a:r>
              <a:rPr lang="en-US" sz="2800" b="1" u="none" dirty="0" smtClean="0">
                <a:solidFill>
                  <a:schemeClr val="accent2"/>
                </a:solidFill>
                <a:latin typeface="cmmi10"/>
              </a:rPr>
              <a:t>®</a:t>
            </a:r>
            <a:r>
              <a:rPr lang="en-US" sz="2800" u="none" dirty="0" smtClean="0">
                <a:solidFill>
                  <a:schemeClr val="accent2"/>
                </a:solidFill>
                <a:latin typeface="Comic Sans MS" pitchFamily="66" charset="0"/>
              </a:rPr>
              <a:t>|</a:t>
            </a:r>
            <a:r>
              <a:rPr lang="en-US" sz="2800" u="none" baseline="-25000" dirty="0" smtClean="0">
                <a:solidFill>
                  <a:schemeClr val="accent2"/>
                </a:solidFill>
                <a:latin typeface="Comic Sans MS"/>
              </a:rPr>
              <a:t>0</a:t>
            </a:r>
          </a:p>
          <a:p>
            <a:endParaRPr lang="en-US" sz="2800" u="none" dirty="0" smtClean="0">
              <a:solidFill>
                <a:schemeClr val="accent2"/>
              </a:solidFill>
              <a:latin typeface="Times New Roman"/>
            </a:endParaRPr>
          </a:p>
          <a:p>
            <a:r>
              <a:rPr lang="en-US" sz="2800" u="none" dirty="0" smtClean="0">
                <a:solidFill>
                  <a:schemeClr val="accent2"/>
                </a:solidFill>
                <a:latin typeface="Times New Roman"/>
              </a:rPr>
              <a:t>  </a:t>
            </a:r>
            <a:r>
              <a:rPr lang="en-US" sz="2800" u="none" dirty="0" smtClean="0">
                <a:solidFill>
                  <a:schemeClr val="accent2"/>
                </a:solidFill>
                <a:latin typeface="Comic Sans MS" pitchFamily="66" charset="0"/>
              </a:rPr>
              <a:t>min</a:t>
            </a:r>
            <a:r>
              <a:rPr lang="en-US" sz="2800" u="none" dirty="0" smtClean="0">
                <a:solidFill>
                  <a:schemeClr val="accent2"/>
                </a:solidFill>
                <a:latin typeface="Times New Roman"/>
              </a:rPr>
              <a:t> </a:t>
            </a:r>
            <a:r>
              <a:rPr lang="en-US" sz="2800" b="1" u="none" baseline="-25000" dirty="0" smtClean="0">
                <a:solidFill>
                  <a:schemeClr val="accent2"/>
                </a:solidFill>
                <a:latin typeface="cmmi10"/>
              </a:rPr>
              <a:t>®</a:t>
            </a:r>
            <a:r>
              <a:rPr lang="en-US" sz="3600" u="none" dirty="0" smtClean="0">
                <a:solidFill>
                  <a:schemeClr val="accent2"/>
                </a:solidFill>
                <a:latin typeface="Symbol"/>
                <a:sym typeface="Symbol"/>
              </a:rPr>
              <a:t> </a:t>
            </a:r>
            <a:r>
              <a:rPr lang="en-US" sz="2800" u="none" dirty="0" smtClean="0">
                <a:solidFill>
                  <a:schemeClr val="accent2"/>
                </a:solidFill>
                <a:latin typeface="Comic Sans MS" pitchFamily="66" charset="0"/>
              </a:rPr>
              <a:t>1/2</a:t>
            </a:r>
            <a:r>
              <a:rPr lang="en-US" sz="2800" u="none" dirty="0" smtClean="0">
                <a:solidFill>
                  <a:schemeClr val="accent1"/>
                </a:solidFill>
                <a:latin typeface="Comic Sans MS" pitchFamily="66" charset="0"/>
              </a:rPr>
              <a:t> </a:t>
            </a:r>
            <a:r>
              <a:rPr lang="en-US" sz="2800" u="none" dirty="0" smtClean="0">
                <a:solidFill>
                  <a:schemeClr val="accent2"/>
                </a:solidFill>
                <a:latin typeface="Comic Sans MS" pitchFamily="66" charset="0"/>
              </a:rPr>
              <a:t>| x – D</a:t>
            </a:r>
            <a:r>
              <a:rPr lang="en-US" sz="2800" b="1" u="none" dirty="0" smtClean="0">
                <a:solidFill>
                  <a:schemeClr val="accent2"/>
                </a:solidFill>
                <a:latin typeface="cmmi10"/>
              </a:rPr>
              <a:t>®</a:t>
            </a:r>
            <a:r>
              <a:rPr lang="en-US" sz="2800" u="none" dirty="0" smtClean="0">
                <a:solidFill>
                  <a:schemeClr val="accent2"/>
                </a:solidFill>
                <a:latin typeface="Comic Sans MS" pitchFamily="66" charset="0"/>
              </a:rPr>
              <a:t> |</a:t>
            </a:r>
            <a:r>
              <a:rPr lang="en-US" sz="2800" u="none" baseline="-25000" dirty="0" smtClean="0">
                <a:solidFill>
                  <a:schemeClr val="accent2"/>
                </a:solidFill>
                <a:latin typeface="Comic Sans MS" pitchFamily="66" charset="0"/>
              </a:rPr>
              <a:t>2</a:t>
            </a:r>
            <a:r>
              <a:rPr lang="en-US" sz="2800" u="none" baseline="30000" dirty="0" smtClean="0">
                <a:solidFill>
                  <a:schemeClr val="accent2"/>
                </a:solidFill>
                <a:latin typeface="Comic Sans MS"/>
              </a:rPr>
              <a:t>2</a:t>
            </a:r>
            <a:r>
              <a:rPr lang="en-US" sz="2800" u="none" dirty="0" smtClean="0">
                <a:solidFill>
                  <a:schemeClr val="accent2"/>
                </a:solidFill>
                <a:latin typeface="Comic Sans MS" pitchFamily="66" charset="0"/>
              </a:rPr>
              <a:t> + </a:t>
            </a:r>
            <a:r>
              <a:rPr lang="en-US" sz="2800" u="none" dirty="0" smtClean="0">
                <a:solidFill>
                  <a:schemeClr val="accent2"/>
                </a:solidFill>
                <a:latin typeface="cmmi10"/>
              </a:rPr>
              <a:t>¸</a:t>
            </a:r>
            <a:r>
              <a:rPr lang="en-US" sz="2800" u="none" dirty="0" smtClean="0">
                <a:solidFill>
                  <a:schemeClr val="accent2"/>
                </a:solidFill>
                <a:latin typeface="Comic Sans MS" pitchFamily="66" charset="0"/>
              </a:rPr>
              <a:t> </a:t>
            </a:r>
            <a:r>
              <a:rPr lang="en-US" sz="2800" u="none" dirty="0" smtClean="0">
                <a:solidFill>
                  <a:schemeClr val="accent2"/>
                </a:solidFill>
                <a:latin typeface="cmmi10"/>
              </a:rPr>
              <a:t>Ã</a:t>
            </a:r>
            <a:r>
              <a:rPr lang="en-US" sz="2800" u="none" dirty="0" smtClean="0">
                <a:solidFill>
                  <a:schemeClr val="accent2"/>
                </a:solidFill>
                <a:latin typeface="Comic Sans MS" pitchFamily="66" charset="0"/>
              </a:rPr>
              <a:t>(</a:t>
            </a:r>
            <a:r>
              <a:rPr lang="en-US" sz="2800" b="1" u="none" dirty="0" smtClean="0">
                <a:solidFill>
                  <a:schemeClr val="accent2"/>
                </a:solidFill>
                <a:latin typeface="cmmi10"/>
              </a:rPr>
              <a:t>®</a:t>
            </a:r>
            <a:r>
              <a:rPr lang="en-US" sz="2800" u="none" dirty="0" smtClean="0">
                <a:solidFill>
                  <a:schemeClr val="accent2"/>
                </a:solidFill>
                <a:latin typeface="Comic Sans MS" pitchFamily="66" charset="0"/>
              </a:rPr>
              <a:t>)</a:t>
            </a:r>
            <a:r>
              <a:rPr lang="en-US" sz="2800" u="none" dirty="0" smtClean="0">
                <a:solidFill>
                  <a:schemeClr val="accent2"/>
                </a:solidFill>
                <a:latin typeface="Comic Sans MS"/>
              </a:rPr>
              <a:t> </a:t>
            </a:r>
          </a:p>
          <a:p>
            <a:endParaRPr lang="en-US" sz="2800" u="none" baseline="-25000" dirty="0" smtClean="0">
              <a:latin typeface="Comic Sans MS"/>
            </a:endParaRPr>
          </a:p>
          <a:p>
            <a:r>
              <a:rPr lang="en-US" sz="2800" u="none" dirty="0" smtClean="0">
                <a:solidFill>
                  <a:schemeClr val="accent1"/>
                </a:solidFill>
                <a:latin typeface="Times New Roman"/>
              </a:rPr>
              <a:t>  </a:t>
            </a:r>
            <a:r>
              <a:rPr lang="en-US" sz="2800" u="none" dirty="0" smtClean="0">
                <a:solidFill>
                  <a:schemeClr val="accent1"/>
                </a:solidFill>
                <a:latin typeface="Comic Sans MS" pitchFamily="66" charset="0"/>
              </a:rPr>
              <a:t>min</a:t>
            </a:r>
            <a:r>
              <a:rPr lang="en-US" sz="2800" u="none" dirty="0" smtClean="0">
                <a:solidFill>
                  <a:schemeClr val="accent1"/>
                </a:solidFill>
                <a:latin typeface="Times New Roman"/>
              </a:rPr>
              <a:t> </a:t>
            </a:r>
            <a:r>
              <a:rPr lang="en-US" sz="2800" u="none" baseline="-25000" dirty="0" smtClean="0">
                <a:solidFill>
                  <a:schemeClr val="accent1"/>
                </a:solidFill>
                <a:latin typeface="Comic Sans MS"/>
              </a:rPr>
              <a:t>D</a:t>
            </a:r>
            <a:r>
              <a:rPr lang="az-Cyrl-AZ" sz="2800" u="none" baseline="-25000" dirty="0" smtClean="0">
                <a:solidFill>
                  <a:schemeClr val="accent1"/>
                </a:solidFill>
                <a:latin typeface="Comic Sans MS"/>
              </a:rPr>
              <a:t>є</a:t>
            </a:r>
            <a:r>
              <a:rPr lang="en-US" sz="2800" u="none" baseline="-25000" dirty="0" smtClean="0">
                <a:solidFill>
                  <a:schemeClr val="accent1"/>
                </a:solidFill>
                <a:latin typeface="Comic Sans MS"/>
              </a:rPr>
              <a:t>C,</a:t>
            </a:r>
            <a:r>
              <a:rPr lang="en-US" sz="2800" b="1" u="none" baseline="-25000" dirty="0" smtClean="0">
                <a:solidFill>
                  <a:schemeClr val="accent1"/>
                </a:solidFill>
                <a:latin typeface="cmmi10"/>
              </a:rPr>
              <a:t>®</a:t>
            </a:r>
            <a:r>
              <a:rPr lang="en-US" sz="2800" u="none" baseline="-50000" dirty="0" smtClean="0">
                <a:solidFill>
                  <a:schemeClr val="accent1"/>
                </a:solidFill>
                <a:latin typeface="Comic Sans MS" pitchFamily="66" charset="0"/>
              </a:rPr>
              <a:t>1</a:t>
            </a:r>
            <a:r>
              <a:rPr lang="en-US" sz="2800" u="none" baseline="-25000" dirty="0" smtClean="0">
                <a:solidFill>
                  <a:schemeClr val="accent1"/>
                </a:solidFill>
                <a:latin typeface="Comic Sans MS"/>
              </a:rPr>
              <a:t>,..., </a:t>
            </a:r>
            <a:r>
              <a:rPr lang="en-US" sz="2800" b="1" u="none" baseline="-25000" dirty="0" smtClean="0">
                <a:solidFill>
                  <a:schemeClr val="accent1"/>
                </a:solidFill>
                <a:latin typeface="cmmi10"/>
              </a:rPr>
              <a:t>®</a:t>
            </a:r>
            <a:r>
              <a:rPr lang="en-US" sz="2800" u="none" baseline="-50000" dirty="0" smtClean="0">
                <a:solidFill>
                  <a:schemeClr val="accent1"/>
                </a:solidFill>
                <a:latin typeface="Comic Sans MS" pitchFamily="66" charset="0"/>
              </a:rPr>
              <a:t>n</a:t>
            </a:r>
            <a:r>
              <a:rPr lang="en-US" sz="3600" u="none" dirty="0" smtClean="0">
                <a:solidFill>
                  <a:schemeClr val="accent1"/>
                </a:solidFill>
                <a:latin typeface="Symbol"/>
                <a:sym typeface="Symbol"/>
              </a:rPr>
              <a:t></a:t>
            </a:r>
            <a:r>
              <a:rPr lang="en-US" sz="2800" u="none" baseline="-25000" dirty="0" smtClean="0">
                <a:solidFill>
                  <a:schemeClr val="accent1"/>
                </a:solidFill>
                <a:latin typeface="Comic Sans MS"/>
              </a:rPr>
              <a:t>1≤i≤n  </a:t>
            </a:r>
            <a:r>
              <a:rPr lang="en-US" sz="2800" u="none" dirty="0" smtClean="0">
                <a:solidFill>
                  <a:schemeClr val="accent1"/>
                </a:solidFill>
                <a:latin typeface="Comic Sans MS" pitchFamily="66" charset="0"/>
              </a:rPr>
              <a:t>[ 1/2 | x</a:t>
            </a:r>
            <a:r>
              <a:rPr lang="en-US" sz="2800" u="none" baseline="-25000" dirty="0" smtClean="0">
                <a:solidFill>
                  <a:schemeClr val="accent1"/>
                </a:solidFill>
                <a:latin typeface="Comic Sans MS" pitchFamily="66" charset="0"/>
              </a:rPr>
              <a:t>i</a:t>
            </a:r>
            <a:r>
              <a:rPr lang="en-US" sz="2800" u="none" dirty="0" smtClean="0">
                <a:solidFill>
                  <a:schemeClr val="accent1"/>
                </a:solidFill>
                <a:latin typeface="Comic Sans MS" pitchFamily="66" charset="0"/>
              </a:rPr>
              <a:t> – </a:t>
            </a:r>
            <a:r>
              <a:rPr lang="en-US" sz="2800" u="none" dirty="0" err="1" smtClean="0">
                <a:solidFill>
                  <a:schemeClr val="accent1"/>
                </a:solidFill>
                <a:latin typeface="Comic Sans MS" pitchFamily="66" charset="0"/>
              </a:rPr>
              <a:t>D</a:t>
            </a:r>
            <a:r>
              <a:rPr lang="en-US" sz="2800" b="1" u="none" dirty="0" err="1" smtClean="0">
                <a:solidFill>
                  <a:schemeClr val="accent1"/>
                </a:solidFill>
                <a:latin typeface="cmmi10"/>
              </a:rPr>
              <a:t>®</a:t>
            </a:r>
            <a:r>
              <a:rPr lang="en-US" sz="2800" u="none" baseline="-25000" dirty="0" err="1" smtClean="0">
                <a:solidFill>
                  <a:schemeClr val="accent1"/>
                </a:solidFill>
                <a:latin typeface="Comic Sans MS" pitchFamily="66" charset="0"/>
              </a:rPr>
              <a:t>i</a:t>
            </a:r>
            <a:r>
              <a:rPr lang="en-US" sz="2800" u="none" dirty="0" smtClean="0">
                <a:solidFill>
                  <a:schemeClr val="accent1"/>
                </a:solidFill>
                <a:latin typeface="Comic Sans MS" pitchFamily="66" charset="0"/>
              </a:rPr>
              <a:t> |</a:t>
            </a:r>
            <a:r>
              <a:rPr lang="en-US" sz="2800" u="none" baseline="-25000" dirty="0" smtClean="0">
                <a:solidFill>
                  <a:schemeClr val="accent1"/>
                </a:solidFill>
                <a:latin typeface="Comic Sans MS" pitchFamily="66" charset="0"/>
              </a:rPr>
              <a:t>2</a:t>
            </a:r>
            <a:r>
              <a:rPr lang="en-US" sz="2800" u="none" baseline="30000" dirty="0" smtClean="0">
                <a:solidFill>
                  <a:schemeClr val="accent1"/>
                </a:solidFill>
                <a:latin typeface="Comic Sans MS"/>
              </a:rPr>
              <a:t>2</a:t>
            </a:r>
            <a:r>
              <a:rPr lang="en-US" sz="2800" u="none" dirty="0" smtClean="0">
                <a:solidFill>
                  <a:schemeClr val="accent1"/>
                </a:solidFill>
                <a:latin typeface="Comic Sans MS" pitchFamily="66" charset="0"/>
              </a:rPr>
              <a:t> +  </a:t>
            </a:r>
            <a:r>
              <a:rPr lang="en-US" sz="2800" u="none" dirty="0" smtClean="0">
                <a:solidFill>
                  <a:schemeClr val="accent1"/>
                </a:solidFill>
                <a:latin typeface="cmmi10"/>
              </a:rPr>
              <a:t>¸</a:t>
            </a:r>
            <a:r>
              <a:rPr lang="en-US" sz="2800" u="none" dirty="0" smtClean="0">
                <a:solidFill>
                  <a:schemeClr val="accent1"/>
                </a:solidFill>
                <a:latin typeface="Comic Sans MS" pitchFamily="66" charset="0"/>
              </a:rPr>
              <a:t> </a:t>
            </a:r>
            <a:r>
              <a:rPr lang="en-US" sz="2800" u="none" dirty="0" smtClean="0">
                <a:solidFill>
                  <a:schemeClr val="accent1"/>
                </a:solidFill>
                <a:latin typeface="cmmi10"/>
              </a:rPr>
              <a:t>Ã</a:t>
            </a:r>
            <a:r>
              <a:rPr lang="en-US" sz="2800" u="none" dirty="0" smtClean="0">
                <a:solidFill>
                  <a:schemeClr val="accent1"/>
                </a:solidFill>
                <a:latin typeface="Comic Sans MS" pitchFamily="66" charset="0"/>
              </a:rPr>
              <a:t>(</a:t>
            </a:r>
            <a:r>
              <a:rPr lang="en-US" sz="2800" b="1" u="none" dirty="0" smtClean="0">
                <a:solidFill>
                  <a:schemeClr val="accent1"/>
                </a:solidFill>
                <a:latin typeface="cmmi10"/>
              </a:rPr>
              <a:t>®</a:t>
            </a:r>
            <a:r>
              <a:rPr lang="en-US" sz="2800" u="none" baseline="-25000" dirty="0" err="1" smtClean="0">
                <a:solidFill>
                  <a:schemeClr val="accent1"/>
                </a:solidFill>
                <a:latin typeface="Comic Sans MS" pitchFamily="66" charset="0"/>
              </a:rPr>
              <a:t>i</a:t>
            </a:r>
            <a:r>
              <a:rPr lang="en-US" sz="2800" u="none" dirty="0" smtClean="0">
                <a:solidFill>
                  <a:schemeClr val="accent1"/>
                </a:solidFill>
                <a:latin typeface="Comic Sans MS" pitchFamily="66" charset="0"/>
              </a:rPr>
              <a:t>)</a:t>
            </a:r>
            <a:r>
              <a:rPr lang="en-US" sz="2800" u="none" dirty="0" smtClean="0">
                <a:solidFill>
                  <a:schemeClr val="accent1"/>
                </a:solidFill>
                <a:latin typeface="Comic Sans MS"/>
              </a:rPr>
              <a:t> ]</a:t>
            </a:r>
          </a:p>
          <a:p>
            <a:endParaRPr lang="en-US" sz="2800" u="none" dirty="0" smtClean="0">
              <a:latin typeface="Comic Sans MS"/>
            </a:endParaRPr>
          </a:p>
          <a:p>
            <a:r>
              <a:rPr lang="en-US" sz="2800" u="none" dirty="0" smtClean="0">
                <a:solidFill>
                  <a:srgbClr val="00B050"/>
                </a:solidFill>
                <a:latin typeface="Times New Roman"/>
              </a:rPr>
              <a:t>  </a:t>
            </a:r>
            <a:r>
              <a:rPr lang="en-US" sz="2800" u="none" dirty="0" smtClean="0">
                <a:solidFill>
                  <a:srgbClr val="00B050"/>
                </a:solidFill>
                <a:latin typeface="Comic Sans MS" pitchFamily="66" charset="0"/>
              </a:rPr>
              <a:t>min</a:t>
            </a:r>
            <a:r>
              <a:rPr lang="en-US" sz="2800" u="none" dirty="0" smtClean="0">
                <a:solidFill>
                  <a:srgbClr val="00B050"/>
                </a:solidFill>
                <a:latin typeface="Times New Roman"/>
              </a:rPr>
              <a:t> </a:t>
            </a:r>
            <a:r>
              <a:rPr lang="en-US" sz="2800" u="none" baseline="-25000" dirty="0" smtClean="0">
                <a:solidFill>
                  <a:srgbClr val="00B050"/>
                </a:solidFill>
                <a:latin typeface="Comic Sans MS"/>
              </a:rPr>
              <a:t>D</a:t>
            </a:r>
            <a:r>
              <a:rPr lang="az-Cyrl-AZ" sz="2800" u="none" baseline="-25000" dirty="0" smtClean="0">
                <a:solidFill>
                  <a:srgbClr val="00B050"/>
                </a:solidFill>
                <a:latin typeface="Comic Sans MS"/>
              </a:rPr>
              <a:t>є</a:t>
            </a:r>
            <a:r>
              <a:rPr lang="en-US" sz="2800" u="none" baseline="-25000" dirty="0" smtClean="0">
                <a:solidFill>
                  <a:srgbClr val="00B050"/>
                </a:solidFill>
                <a:latin typeface="Comic Sans MS"/>
              </a:rPr>
              <a:t>C,</a:t>
            </a:r>
            <a:r>
              <a:rPr lang="en-US" sz="2800" b="1" u="none" baseline="-25000" dirty="0" smtClean="0">
                <a:solidFill>
                  <a:srgbClr val="00B050"/>
                </a:solidFill>
                <a:latin typeface="cmmi10"/>
              </a:rPr>
              <a:t>®</a:t>
            </a:r>
            <a:r>
              <a:rPr lang="en-US" sz="2800" u="none" baseline="-50000" dirty="0" smtClean="0">
                <a:solidFill>
                  <a:srgbClr val="00B050"/>
                </a:solidFill>
                <a:latin typeface="Comic Sans MS" pitchFamily="66" charset="0"/>
              </a:rPr>
              <a:t>1</a:t>
            </a:r>
            <a:r>
              <a:rPr lang="en-US" sz="2800" u="none" baseline="-25000" dirty="0" smtClean="0">
                <a:solidFill>
                  <a:srgbClr val="00B050"/>
                </a:solidFill>
                <a:latin typeface="Comic Sans MS"/>
              </a:rPr>
              <a:t>,..., </a:t>
            </a:r>
            <a:r>
              <a:rPr lang="en-US" sz="2800" b="1" u="none" baseline="-25000" dirty="0" smtClean="0">
                <a:solidFill>
                  <a:srgbClr val="00B050"/>
                </a:solidFill>
                <a:latin typeface="cmmi10"/>
              </a:rPr>
              <a:t>®</a:t>
            </a:r>
            <a:r>
              <a:rPr lang="en-US" sz="2800" u="none" baseline="-50000" dirty="0" smtClean="0">
                <a:solidFill>
                  <a:srgbClr val="00B050"/>
                </a:solidFill>
                <a:latin typeface="Comic Sans MS" pitchFamily="66" charset="0"/>
              </a:rPr>
              <a:t>n</a:t>
            </a:r>
            <a:r>
              <a:rPr lang="en-US" sz="3600" u="none" dirty="0" smtClean="0">
                <a:solidFill>
                  <a:srgbClr val="00B050"/>
                </a:solidFill>
                <a:latin typeface="Symbol"/>
                <a:sym typeface="Symbol"/>
              </a:rPr>
              <a:t></a:t>
            </a:r>
            <a:r>
              <a:rPr lang="en-US" sz="2800" u="none" baseline="-25000" dirty="0" smtClean="0">
                <a:solidFill>
                  <a:srgbClr val="00B050"/>
                </a:solidFill>
                <a:latin typeface="Comic Sans MS"/>
              </a:rPr>
              <a:t>1≤i≤n  </a:t>
            </a:r>
            <a:r>
              <a:rPr lang="en-US" sz="2800" u="none" dirty="0" smtClean="0">
                <a:solidFill>
                  <a:srgbClr val="00B050"/>
                </a:solidFill>
                <a:latin typeface="Comic Sans MS" pitchFamily="66" charset="0"/>
              </a:rPr>
              <a:t>[ f (x</a:t>
            </a:r>
            <a:r>
              <a:rPr lang="en-US" sz="2800" u="none" baseline="-50000" dirty="0" smtClean="0">
                <a:solidFill>
                  <a:srgbClr val="00B050"/>
                </a:solidFill>
                <a:latin typeface="Comic Sans MS" pitchFamily="66" charset="0"/>
              </a:rPr>
              <a:t>i</a:t>
            </a:r>
            <a:r>
              <a:rPr lang="en-US" sz="2800" u="none" dirty="0" smtClean="0">
                <a:solidFill>
                  <a:srgbClr val="00B050"/>
                </a:solidFill>
                <a:latin typeface="Comic Sans MS" pitchFamily="66" charset="0"/>
              </a:rPr>
              <a:t>, D, </a:t>
            </a:r>
            <a:r>
              <a:rPr lang="en-US" sz="2800" u="none" dirty="0" smtClean="0">
                <a:solidFill>
                  <a:srgbClr val="00B050"/>
                </a:solidFill>
                <a:latin typeface="cmmi10"/>
              </a:rPr>
              <a:t>®</a:t>
            </a:r>
            <a:r>
              <a:rPr lang="en-US" sz="2800" u="none" baseline="-50000" dirty="0" err="1" smtClean="0">
                <a:solidFill>
                  <a:srgbClr val="00B050"/>
                </a:solidFill>
                <a:latin typeface="Comic Sans MS"/>
              </a:rPr>
              <a:t>i</a:t>
            </a:r>
            <a:r>
              <a:rPr lang="en-US" sz="2800" u="none" dirty="0" smtClean="0">
                <a:solidFill>
                  <a:srgbClr val="00B050"/>
                </a:solidFill>
                <a:latin typeface="Comic Sans MS" pitchFamily="66" charset="0"/>
              </a:rPr>
              <a:t>) +  </a:t>
            </a:r>
            <a:r>
              <a:rPr lang="en-US" sz="2800" u="none" dirty="0" smtClean="0">
                <a:solidFill>
                  <a:srgbClr val="00B050"/>
                </a:solidFill>
                <a:latin typeface="cmmi10"/>
              </a:rPr>
              <a:t>¸</a:t>
            </a:r>
            <a:r>
              <a:rPr lang="en-US" sz="2800" u="none" dirty="0" smtClean="0">
                <a:solidFill>
                  <a:srgbClr val="00B050"/>
                </a:solidFill>
                <a:latin typeface="Comic Sans MS" pitchFamily="66" charset="0"/>
              </a:rPr>
              <a:t> </a:t>
            </a:r>
            <a:r>
              <a:rPr lang="en-US" sz="2800" u="none" dirty="0" smtClean="0">
                <a:solidFill>
                  <a:srgbClr val="00B050"/>
                </a:solidFill>
                <a:latin typeface="cmmi10"/>
              </a:rPr>
              <a:t>Ã</a:t>
            </a:r>
            <a:r>
              <a:rPr lang="en-US" sz="2800" u="none" dirty="0" smtClean="0">
                <a:solidFill>
                  <a:srgbClr val="00B050"/>
                </a:solidFill>
                <a:latin typeface="Comic Sans MS" pitchFamily="66" charset="0"/>
              </a:rPr>
              <a:t>(</a:t>
            </a:r>
            <a:r>
              <a:rPr lang="en-US" sz="2800" b="1" u="none" dirty="0" smtClean="0">
                <a:solidFill>
                  <a:srgbClr val="00B050"/>
                </a:solidFill>
                <a:latin typeface="cmmi10"/>
              </a:rPr>
              <a:t>®</a:t>
            </a:r>
            <a:r>
              <a:rPr lang="en-US" sz="2800" u="none" baseline="-25000" dirty="0" err="1" smtClean="0">
                <a:solidFill>
                  <a:srgbClr val="00B050"/>
                </a:solidFill>
                <a:latin typeface="Comic Sans MS" pitchFamily="66" charset="0"/>
              </a:rPr>
              <a:t>i</a:t>
            </a:r>
            <a:r>
              <a:rPr lang="en-US" sz="2800" u="none" dirty="0" smtClean="0">
                <a:solidFill>
                  <a:srgbClr val="00B050"/>
                </a:solidFill>
                <a:latin typeface="Comic Sans MS" pitchFamily="66" charset="0"/>
              </a:rPr>
              <a:t>)</a:t>
            </a:r>
            <a:r>
              <a:rPr lang="en-US" sz="2800" u="none" dirty="0" smtClean="0">
                <a:solidFill>
                  <a:srgbClr val="00B050"/>
                </a:solidFill>
                <a:latin typeface="Comic Sans MS"/>
              </a:rPr>
              <a:t> ]</a:t>
            </a:r>
          </a:p>
          <a:p>
            <a:endParaRPr lang="en-US" sz="2800" u="none" baseline="-25000" dirty="0" smtClean="0">
              <a:latin typeface="Comic Sans MS"/>
            </a:endParaRPr>
          </a:p>
          <a:p>
            <a:r>
              <a:rPr lang="en-US" sz="2800" u="none" dirty="0" smtClean="0">
                <a:solidFill>
                  <a:srgbClr val="FF66FF"/>
                </a:solidFill>
                <a:latin typeface="Times New Roman"/>
              </a:rPr>
              <a:t>  </a:t>
            </a:r>
            <a:r>
              <a:rPr lang="en-US" sz="2800" u="none" dirty="0" smtClean="0">
                <a:solidFill>
                  <a:srgbClr val="FF66FF"/>
                </a:solidFill>
                <a:latin typeface="Comic Sans MS" pitchFamily="66" charset="0"/>
              </a:rPr>
              <a:t>min</a:t>
            </a:r>
            <a:r>
              <a:rPr lang="en-US" sz="2800" u="none" dirty="0" smtClean="0">
                <a:solidFill>
                  <a:srgbClr val="FF66FF"/>
                </a:solidFill>
                <a:latin typeface="Times New Roman"/>
              </a:rPr>
              <a:t> </a:t>
            </a:r>
            <a:r>
              <a:rPr lang="en-US" sz="2800" u="none" baseline="-25000" dirty="0" smtClean="0">
                <a:solidFill>
                  <a:srgbClr val="FF66FF"/>
                </a:solidFill>
                <a:latin typeface="Comic Sans MS"/>
              </a:rPr>
              <a:t>D</a:t>
            </a:r>
            <a:r>
              <a:rPr lang="az-Cyrl-AZ" sz="2800" u="none" baseline="-25000" dirty="0" smtClean="0">
                <a:solidFill>
                  <a:srgbClr val="FF66FF"/>
                </a:solidFill>
                <a:latin typeface="Comic Sans MS"/>
              </a:rPr>
              <a:t>є</a:t>
            </a:r>
            <a:r>
              <a:rPr lang="en-US" sz="2800" u="none" baseline="-25000" dirty="0" smtClean="0">
                <a:solidFill>
                  <a:srgbClr val="FF66FF"/>
                </a:solidFill>
                <a:latin typeface="Comic Sans MS"/>
              </a:rPr>
              <a:t>C,</a:t>
            </a:r>
            <a:r>
              <a:rPr lang="en-US" sz="2800" b="1" u="none" baseline="-25000" dirty="0" smtClean="0">
                <a:solidFill>
                  <a:srgbClr val="FF66FF"/>
                </a:solidFill>
                <a:latin typeface="cmmi10"/>
              </a:rPr>
              <a:t>®</a:t>
            </a:r>
            <a:r>
              <a:rPr lang="en-US" sz="2800" u="none" baseline="-50000" dirty="0" smtClean="0">
                <a:solidFill>
                  <a:srgbClr val="FF66FF"/>
                </a:solidFill>
                <a:latin typeface="Comic Sans MS" pitchFamily="66" charset="0"/>
              </a:rPr>
              <a:t>1</a:t>
            </a:r>
            <a:r>
              <a:rPr lang="en-US" sz="2800" u="none" baseline="-25000" dirty="0" smtClean="0">
                <a:solidFill>
                  <a:srgbClr val="FF66FF"/>
                </a:solidFill>
                <a:latin typeface="Comic Sans MS"/>
              </a:rPr>
              <a:t>,..., </a:t>
            </a:r>
            <a:r>
              <a:rPr lang="en-US" sz="2800" b="1" u="none" baseline="-25000" dirty="0" smtClean="0">
                <a:solidFill>
                  <a:srgbClr val="FF66FF"/>
                </a:solidFill>
                <a:latin typeface="cmmi10"/>
              </a:rPr>
              <a:t>®</a:t>
            </a:r>
            <a:r>
              <a:rPr lang="en-US" sz="2800" u="none" baseline="-50000" dirty="0" smtClean="0">
                <a:solidFill>
                  <a:srgbClr val="FF66FF"/>
                </a:solidFill>
                <a:latin typeface="Comic Sans MS" pitchFamily="66" charset="0"/>
              </a:rPr>
              <a:t>n</a:t>
            </a:r>
            <a:r>
              <a:rPr lang="en-US" sz="3600" u="none" dirty="0" smtClean="0">
                <a:solidFill>
                  <a:srgbClr val="FF66FF"/>
                </a:solidFill>
                <a:latin typeface="Symbol"/>
                <a:sym typeface="Symbol"/>
              </a:rPr>
              <a:t></a:t>
            </a:r>
            <a:r>
              <a:rPr lang="en-US" sz="2800" u="none" baseline="-25000" dirty="0" smtClean="0">
                <a:solidFill>
                  <a:srgbClr val="FF66FF"/>
                </a:solidFill>
                <a:latin typeface="Comic Sans MS"/>
              </a:rPr>
              <a:t>1≤i≤n  </a:t>
            </a:r>
            <a:r>
              <a:rPr lang="en-US" sz="2800" u="none" dirty="0" smtClean="0">
                <a:solidFill>
                  <a:srgbClr val="FF66FF"/>
                </a:solidFill>
                <a:latin typeface="Comic Sans MS" pitchFamily="66" charset="0"/>
              </a:rPr>
              <a:t>[ f (x</a:t>
            </a:r>
            <a:r>
              <a:rPr lang="en-US" sz="2800" u="none" baseline="-50000" dirty="0" smtClean="0">
                <a:solidFill>
                  <a:srgbClr val="FF66FF"/>
                </a:solidFill>
                <a:latin typeface="Comic Sans MS" pitchFamily="66" charset="0"/>
              </a:rPr>
              <a:t>i</a:t>
            </a:r>
            <a:r>
              <a:rPr lang="en-US" sz="2800" u="none" dirty="0" smtClean="0">
                <a:solidFill>
                  <a:srgbClr val="FF66FF"/>
                </a:solidFill>
                <a:latin typeface="Comic Sans MS" pitchFamily="66" charset="0"/>
              </a:rPr>
              <a:t>, D, </a:t>
            </a:r>
            <a:r>
              <a:rPr lang="en-US" sz="2800" u="none" dirty="0" smtClean="0">
                <a:solidFill>
                  <a:srgbClr val="FF66FF"/>
                </a:solidFill>
                <a:latin typeface="cmmi10"/>
              </a:rPr>
              <a:t>®</a:t>
            </a:r>
            <a:r>
              <a:rPr lang="en-US" sz="2800" u="none" baseline="-50000" dirty="0" err="1" smtClean="0">
                <a:solidFill>
                  <a:srgbClr val="FF66FF"/>
                </a:solidFill>
                <a:latin typeface="Comic Sans MS"/>
              </a:rPr>
              <a:t>i</a:t>
            </a:r>
            <a:r>
              <a:rPr lang="en-US" sz="2800" u="none" dirty="0" smtClean="0">
                <a:solidFill>
                  <a:srgbClr val="FF66FF"/>
                </a:solidFill>
                <a:latin typeface="Comic Sans MS" pitchFamily="66" charset="0"/>
              </a:rPr>
              <a:t>) + </a:t>
            </a:r>
            <a:r>
              <a:rPr lang="en-US" sz="2800" u="none" dirty="0" smtClean="0">
                <a:solidFill>
                  <a:srgbClr val="FF66FF"/>
                </a:solidFill>
                <a:latin typeface="cmmi10"/>
              </a:rPr>
              <a:t>¸</a:t>
            </a:r>
            <a:r>
              <a:rPr lang="en-US" sz="2800" u="none" dirty="0" smtClean="0">
                <a:solidFill>
                  <a:srgbClr val="FF66FF"/>
                </a:solidFill>
                <a:latin typeface="Comic Sans MS" pitchFamily="66" charset="0"/>
              </a:rPr>
              <a:t> </a:t>
            </a:r>
            <a:r>
              <a:rPr lang="en-US" sz="3600" u="none" dirty="0" smtClean="0">
                <a:solidFill>
                  <a:srgbClr val="FF66FF"/>
                </a:solidFill>
                <a:latin typeface="Symbol"/>
                <a:sym typeface="Symbol"/>
              </a:rPr>
              <a:t></a:t>
            </a:r>
            <a:r>
              <a:rPr lang="en-US" sz="2800" u="none" baseline="-25000" dirty="0" smtClean="0">
                <a:solidFill>
                  <a:srgbClr val="FF66FF"/>
                </a:solidFill>
                <a:latin typeface="Comic Sans MS"/>
              </a:rPr>
              <a:t>1≤k≤q </a:t>
            </a:r>
            <a:r>
              <a:rPr lang="en-US" sz="2800" u="none" dirty="0" smtClean="0">
                <a:solidFill>
                  <a:srgbClr val="FF66FF"/>
                </a:solidFill>
                <a:latin typeface="cmmi10"/>
              </a:rPr>
              <a:t>Ã</a:t>
            </a:r>
            <a:r>
              <a:rPr lang="en-US" sz="2800" u="none" dirty="0" smtClean="0">
                <a:solidFill>
                  <a:srgbClr val="FF66FF"/>
                </a:solidFill>
                <a:latin typeface="Comic Sans MS" pitchFamily="66" charset="0"/>
              </a:rPr>
              <a:t>(</a:t>
            </a:r>
            <a:r>
              <a:rPr lang="en-US" sz="2800" u="none" dirty="0" err="1" smtClean="0">
                <a:solidFill>
                  <a:srgbClr val="FF66FF"/>
                </a:solidFill>
                <a:latin typeface="Comic Sans MS" pitchFamily="66" charset="0"/>
              </a:rPr>
              <a:t>d</a:t>
            </a:r>
            <a:r>
              <a:rPr lang="en-US" sz="2800" u="none" baseline="-25000" dirty="0" err="1" smtClean="0">
                <a:solidFill>
                  <a:srgbClr val="FF66FF"/>
                </a:solidFill>
                <a:latin typeface="Comic Sans MS" pitchFamily="66" charset="0"/>
              </a:rPr>
              <a:t>k</a:t>
            </a:r>
            <a:r>
              <a:rPr lang="en-US" sz="2800" u="none" dirty="0" smtClean="0">
                <a:solidFill>
                  <a:srgbClr val="FF66FF"/>
                </a:solidFill>
                <a:latin typeface="Comic Sans MS" pitchFamily="66" charset="0"/>
              </a:rPr>
              <a:t>) </a:t>
            </a:r>
            <a:r>
              <a:rPr lang="en-US" sz="2800" u="none" dirty="0" smtClean="0">
                <a:solidFill>
                  <a:srgbClr val="FF66FF"/>
                </a:solidFill>
                <a:latin typeface="Comic Sans MS"/>
              </a:rPr>
              <a:t>]</a:t>
            </a:r>
            <a:endParaRPr lang="en-US" sz="2800" u="none" baseline="-25000" dirty="0" smtClean="0">
              <a:solidFill>
                <a:srgbClr val="FF66FF"/>
              </a:solidFill>
              <a:latin typeface="Comic Sans MS"/>
            </a:endParaRPr>
          </a:p>
        </p:txBody>
      </p:sp>
      <p:sp>
        <p:nvSpPr>
          <p:cNvPr id="3" name="ZoneTexte 2"/>
          <p:cNvSpPr txBox="1"/>
          <p:nvPr/>
        </p:nvSpPr>
        <p:spPr>
          <a:xfrm>
            <a:off x="784382" y="191063"/>
            <a:ext cx="7579319" cy="1077218"/>
          </a:xfrm>
          <a:prstGeom prst="rect">
            <a:avLst/>
          </a:prstGeom>
          <a:noFill/>
        </p:spPr>
        <p:txBody>
          <a:bodyPr wrap="none" rtlCol="0">
            <a:spAutoFit/>
          </a:bodyPr>
          <a:lstStyle/>
          <a:p>
            <a:pPr lvl="0" algn="ctr"/>
            <a:r>
              <a:rPr lang="en-US" sz="3200" u="none" dirty="0" smtClean="0">
                <a:solidFill>
                  <a:srgbClr val="FFFF00"/>
                </a:solidFill>
                <a:latin typeface="Comic Sans MS" pitchFamily="66" charset="0"/>
              </a:rPr>
              <a:t>Sparse coding and dictionary learning:</a:t>
            </a:r>
          </a:p>
          <a:p>
            <a:pPr lvl="0" algn="ctr"/>
            <a:r>
              <a:rPr lang="en-US" sz="3200" u="none" dirty="0" smtClean="0">
                <a:solidFill>
                  <a:srgbClr val="FFFF00"/>
                </a:solidFill>
                <a:latin typeface="Comic Sans MS" pitchFamily="66" charset="0"/>
              </a:rPr>
              <a:t>A hierarchy of optimization problems</a:t>
            </a:r>
            <a:endParaRPr lang="fr-FR" sz="3200" dirty="0"/>
          </a:p>
        </p:txBody>
      </p:sp>
      <p:sp>
        <p:nvSpPr>
          <p:cNvPr id="4" name="ZoneTexte 3"/>
          <p:cNvSpPr txBox="1"/>
          <p:nvPr/>
        </p:nvSpPr>
        <p:spPr>
          <a:xfrm>
            <a:off x="5545644" y="1448800"/>
            <a:ext cx="3499676" cy="2246769"/>
          </a:xfrm>
          <a:prstGeom prst="rect">
            <a:avLst/>
          </a:prstGeom>
          <a:noFill/>
        </p:spPr>
        <p:txBody>
          <a:bodyPr wrap="none" rtlCol="0">
            <a:spAutoFit/>
          </a:bodyPr>
          <a:lstStyle/>
          <a:p>
            <a:r>
              <a:rPr lang="en-US" sz="2800" u="none" dirty="0" smtClean="0">
                <a:latin typeface="Comic Sans MS" pitchFamily="66" charset="0"/>
              </a:rPr>
              <a:t>Least squares</a:t>
            </a:r>
            <a:endParaRPr lang="en-US" sz="2800" u="none" dirty="0" smtClean="0">
              <a:solidFill>
                <a:schemeClr val="accent2"/>
              </a:solidFill>
              <a:latin typeface="Comic Sans MS" pitchFamily="66" charset="0"/>
            </a:endParaRPr>
          </a:p>
          <a:p>
            <a:r>
              <a:rPr lang="en-US" sz="2800" u="none" dirty="0" smtClean="0">
                <a:solidFill>
                  <a:schemeClr val="accent2"/>
                </a:solidFill>
                <a:latin typeface="Comic Sans MS" pitchFamily="66" charset="0"/>
              </a:rPr>
              <a:t>Sparse coding</a:t>
            </a:r>
          </a:p>
          <a:p>
            <a:r>
              <a:rPr lang="en-US" sz="2800" u="none" dirty="0" smtClean="0">
                <a:solidFill>
                  <a:schemeClr val="accent1"/>
                </a:solidFill>
                <a:latin typeface="Comic Sans MS" pitchFamily="66" charset="0"/>
              </a:rPr>
              <a:t>Dictionary learning</a:t>
            </a:r>
          </a:p>
          <a:p>
            <a:r>
              <a:rPr lang="en-US" sz="2800" u="none" dirty="0" smtClean="0">
                <a:solidFill>
                  <a:srgbClr val="00B050"/>
                </a:solidFill>
                <a:latin typeface="Comic Sans MS" pitchFamily="66" charset="0"/>
              </a:rPr>
              <a:t>Learning for a task</a:t>
            </a:r>
          </a:p>
          <a:p>
            <a:r>
              <a:rPr lang="en-US" sz="2800" u="none" dirty="0" smtClean="0">
                <a:solidFill>
                  <a:srgbClr val="FF66FF"/>
                </a:solidFill>
                <a:latin typeface="Comic Sans MS" pitchFamily="66" charset="0"/>
              </a:rPr>
              <a:t>Learning structures</a:t>
            </a:r>
            <a:endParaRPr lang="fr-FR" sz="2800" u="none"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7"/>
          <p:cNvGrpSpPr>
            <a:grpSpLocks/>
          </p:cNvGrpSpPr>
          <p:nvPr/>
        </p:nvGrpSpPr>
        <p:grpSpPr bwMode="auto">
          <a:xfrm>
            <a:off x="5657850" y="1316038"/>
            <a:ext cx="3135313" cy="2622550"/>
            <a:chOff x="5859541" y="1947369"/>
            <a:chExt cx="3135605" cy="2622465"/>
          </a:xfrm>
        </p:grpSpPr>
        <p:pic>
          <p:nvPicPr>
            <p:cNvPr id="52239" name="Image 3" descr="fake.jpg"/>
            <p:cNvPicPr>
              <a:picLocks noChangeAspect="1"/>
            </p:cNvPicPr>
            <p:nvPr/>
          </p:nvPicPr>
          <p:blipFill>
            <a:blip r:embed="rId3" cstate="print"/>
            <a:srcRect l="8298" t="3104" r="9035" b="3922"/>
            <a:stretch>
              <a:fillRect/>
            </a:stretch>
          </p:blipFill>
          <p:spPr bwMode="auto">
            <a:xfrm>
              <a:off x="5859541" y="1947369"/>
              <a:ext cx="1495729" cy="1120353"/>
            </a:xfrm>
            <a:prstGeom prst="rect">
              <a:avLst/>
            </a:prstGeom>
            <a:noFill/>
            <a:ln w="9525">
              <a:noFill/>
              <a:miter lim="800000"/>
              <a:headEnd/>
              <a:tailEnd/>
            </a:ln>
          </p:spPr>
        </p:pic>
        <p:pic>
          <p:nvPicPr>
            <p:cNvPr id="52240" name="Image 5" descr="fake2.jpg"/>
            <p:cNvPicPr>
              <a:picLocks noChangeAspect="1"/>
            </p:cNvPicPr>
            <p:nvPr/>
          </p:nvPicPr>
          <p:blipFill>
            <a:blip r:embed="rId4" cstate="print"/>
            <a:srcRect l="11807" t="4079" r="10953"/>
            <a:stretch>
              <a:fillRect/>
            </a:stretch>
          </p:blipFill>
          <p:spPr bwMode="auto">
            <a:xfrm>
              <a:off x="7478259" y="1975254"/>
              <a:ext cx="1397555" cy="1155872"/>
            </a:xfrm>
            <a:prstGeom prst="rect">
              <a:avLst/>
            </a:prstGeom>
            <a:noFill/>
            <a:ln w="9525">
              <a:noFill/>
              <a:miter lim="800000"/>
              <a:headEnd/>
              <a:tailEnd/>
            </a:ln>
          </p:spPr>
        </p:pic>
        <p:pic>
          <p:nvPicPr>
            <p:cNvPr id="52241" name="Image 6" descr="fake3.jpg"/>
            <p:cNvPicPr>
              <a:picLocks noChangeAspect="1"/>
            </p:cNvPicPr>
            <p:nvPr/>
          </p:nvPicPr>
          <p:blipFill>
            <a:blip r:embed="rId5" cstate="print"/>
            <a:srcRect l="3630" t="12502" r="5304" b="14684"/>
            <a:stretch>
              <a:fillRect/>
            </a:stretch>
          </p:blipFill>
          <p:spPr bwMode="auto">
            <a:xfrm>
              <a:off x="6200888" y="3166504"/>
              <a:ext cx="1168864" cy="1403330"/>
            </a:xfrm>
            <a:prstGeom prst="rect">
              <a:avLst/>
            </a:prstGeom>
            <a:noFill/>
            <a:ln w="9525">
              <a:noFill/>
              <a:miter lim="800000"/>
              <a:headEnd/>
              <a:tailEnd/>
            </a:ln>
          </p:spPr>
        </p:pic>
        <p:pic>
          <p:nvPicPr>
            <p:cNvPr id="52242" name="Image 7" descr="fake4.jpg"/>
            <p:cNvPicPr>
              <a:picLocks noChangeAspect="1"/>
            </p:cNvPicPr>
            <p:nvPr/>
          </p:nvPicPr>
          <p:blipFill>
            <a:blip r:embed="rId6" cstate="print"/>
            <a:srcRect l="9315" t="7040" r="7379" b="7654"/>
            <a:stretch>
              <a:fillRect/>
            </a:stretch>
          </p:blipFill>
          <p:spPr bwMode="auto">
            <a:xfrm>
              <a:off x="7487866" y="3175124"/>
              <a:ext cx="1507280" cy="1027954"/>
            </a:xfrm>
            <a:prstGeom prst="rect">
              <a:avLst/>
            </a:prstGeom>
            <a:noFill/>
            <a:ln w="9525">
              <a:noFill/>
              <a:miter lim="800000"/>
              <a:headEnd/>
              <a:tailEnd/>
            </a:ln>
          </p:spPr>
        </p:pic>
      </p:grpSp>
      <p:grpSp>
        <p:nvGrpSpPr>
          <p:cNvPr id="3" name="Groupe 16"/>
          <p:cNvGrpSpPr>
            <a:grpSpLocks/>
          </p:cNvGrpSpPr>
          <p:nvPr/>
        </p:nvGrpSpPr>
        <p:grpSpPr bwMode="auto">
          <a:xfrm>
            <a:off x="203200" y="722313"/>
            <a:ext cx="4999038" cy="3509962"/>
            <a:chOff x="116963" y="574158"/>
            <a:chExt cx="4999061" cy="3509547"/>
          </a:xfrm>
        </p:grpSpPr>
        <p:pic>
          <p:nvPicPr>
            <p:cNvPr id="52232" name="Image 8" descr="true1.jpg"/>
            <p:cNvPicPr>
              <a:picLocks noChangeAspect="1"/>
            </p:cNvPicPr>
            <p:nvPr/>
          </p:nvPicPr>
          <p:blipFill>
            <a:blip r:embed="rId7" cstate="print"/>
            <a:srcRect l="9418" t="4204" r="8752" b="10146"/>
            <a:stretch>
              <a:fillRect/>
            </a:stretch>
          </p:blipFill>
          <p:spPr bwMode="auto">
            <a:xfrm>
              <a:off x="1042023" y="616690"/>
              <a:ext cx="1547757" cy="1078965"/>
            </a:xfrm>
            <a:prstGeom prst="rect">
              <a:avLst/>
            </a:prstGeom>
            <a:noFill/>
            <a:ln w="9525">
              <a:noFill/>
              <a:miter lim="800000"/>
              <a:headEnd/>
              <a:tailEnd/>
            </a:ln>
          </p:spPr>
        </p:pic>
        <p:pic>
          <p:nvPicPr>
            <p:cNvPr id="52233" name="Image 10" descr="true2.jpg"/>
            <p:cNvPicPr>
              <a:picLocks noChangeAspect="1"/>
            </p:cNvPicPr>
            <p:nvPr/>
          </p:nvPicPr>
          <p:blipFill>
            <a:blip r:embed="rId8" cstate="print"/>
            <a:srcRect l="5878" t="5385" r="6000" b="3647"/>
            <a:stretch>
              <a:fillRect/>
            </a:stretch>
          </p:blipFill>
          <p:spPr bwMode="auto">
            <a:xfrm>
              <a:off x="2690045" y="574158"/>
              <a:ext cx="1666815" cy="1145935"/>
            </a:xfrm>
            <a:prstGeom prst="rect">
              <a:avLst/>
            </a:prstGeom>
            <a:noFill/>
            <a:ln w="9525">
              <a:noFill/>
              <a:miter lim="800000"/>
              <a:headEnd/>
              <a:tailEnd/>
            </a:ln>
          </p:spPr>
        </p:pic>
        <p:pic>
          <p:nvPicPr>
            <p:cNvPr id="52234" name="Image 11" descr="true3.jpg"/>
            <p:cNvPicPr>
              <a:picLocks noChangeAspect="1"/>
            </p:cNvPicPr>
            <p:nvPr/>
          </p:nvPicPr>
          <p:blipFill>
            <a:blip r:embed="rId9" cstate="print"/>
            <a:srcRect l="4305" t="10110" r="6393" b="7191"/>
            <a:stretch>
              <a:fillRect/>
            </a:stretch>
          </p:blipFill>
          <p:spPr bwMode="auto">
            <a:xfrm>
              <a:off x="116963" y="1807532"/>
              <a:ext cx="1689137" cy="1041758"/>
            </a:xfrm>
            <a:prstGeom prst="rect">
              <a:avLst/>
            </a:prstGeom>
            <a:noFill/>
            <a:ln w="9525">
              <a:noFill/>
              <a:miter lim="800000"/>
              <a:headEnd/>
              <a:tailEnd/>
            </a:ln>
          </p:spPr>
        </p:pic>
        <p:pic>
          <p:nvPicPr>
            <p:cNvPr id="52235" name="Image 12" descr="true4.jpg"/>
            <p:cNvPicPr>
              <a:picLocks noChangeAspect="1"/>
            </p:cNvPicPr>
            <p:nvPr/>
          </p:nvPicPr>
          <p:blipFill>
            <a:blip r:embed="rId10" cstate="print"/>
            <a:srcRect l="9811" t="5385" r="11507" b="8963"/>
            <a:stretch>
              <a:fillRect/>
            </a:stretch>
          </p:blipFill>
          <p:spPr bwMode="auto">
            <a:xfrm>
              <a:off x="1913862" y="1807529"/>
              <a:ext cx="1488227" cy="1078965"/>
            </a:xfrm>
            <a:prstGeom prst="rect">
              <a:avLst/>
            </a:prstGeom>
            <a:noFill/>
            <a:ln w="9525">
              <a:noFill/>
              <a:miter lim="800000"/>
              <a:headEnd/>
              <a:tailEnd/>
            </a:ln>
          </p:spPr>
        </p:pic>
        <p:pic>
          <p:nvPicPr>
            <p:cNvPr id="52236" name="Image 13" descr="true5.jpg"/>
            <p:cNvPicPr>
              <a:picLocks noChangeAspect="1"/>
            </p:cNvPicPr>
            <p:nvPr/>
          </p:nvPicPr>
          <p:blipFill>
            <a:blip r:embed="rId11" cstate="print"/>
            <a:srcRect l="7059" t="5385" r="7967" b="7782"/>
            <a:stretch>
              <a:fillRect/>
            </a:stretch>
          </p:blipFill>
          <p:spPr bwMode="auto">
            <a:xfrm>
              <a:off x="3508739" y="1786264"/>
              <a:ext cx="1607285" cy="1093847"/>
            </a:xfrm>
            <a:prstGeom prst="rect">
              <a:avLst/>
            </a:prstGeom>
            <a:noFill/>
            <a:ln w="9525">
              <a:noFill/>
              <a:miter lim="800000"/>
              <a:headEnd/>
              <a:tailEnd/>
            </a:ln>
          </p:spPr>
        </p:pic>
        <p:pic>
          <p:nvPicPr>
            <p:cNvPr id="52237" name="Image 14" descr="true6.jpg"/>
            <p:cNvPicPr>
              <a:picLocks noChangeAspect="1"/>
            </p:cNvPicPr>
            <p:nvPr/>
          </p:nvPicPr>
          <p:blipFill>
            <a:blip r:embed="rId12" cstate="print"/>
            <a:srcRect l="11778" t="7748" r="11115" b="10736"/>
            <a:stretch>
              <a:fillRect/>
            </a:stretch>
          </p:blipFill>
          <p:spPr bwMode="auto">
            <a:xfrm>
              <a:off x="1212125" y="2987743"/>
              <a:ext cx="1458461" cy="1026876"/>
            </a:xfrm>
            <a:prstGeom prst="rect">
              <a:avLst/>
            </a:prstGeom>
            <a:noFill/>
            <a:ln w="9525">
              <a:noFill/>
              <a:miter lim="800000"/>
              <a:headEnd/>
              <a:tailEnd/>
            </a:ln>
          </p:spPr>
        </p:pic>
        <p:pic>
          <p:nvPicPr>
            <p:cNvPr id="52238" name="Image 15" descr="true7.jpg"/>
            <p:cNvPicPr>
              <a:picLocks noChangeAspect="1"/>
            </p:cNvPicPr>
            <p:nvPr/>
          </p:nvPicPr>
          <p:blipFill>
            <a:blip r:embed="rId13" cstate="print"/>
            <a:srcRect l="7059" t="5975" r="9933" b="3647"/>
            <a:stretch>
              <a:fillRect/>
            </a:stretch>
          </p:blipFill>
          <p:spPr bwMode="auto">
            <a:xfrm>
              <a:off x="2775109" y="2945212"/>
              <a:ext cx="1570079" cy="1138493"/>
            </a:xfrm>
            <a:prstGeom prst="rect">
              <a:avLst/>
            </a:prstGeom>
            <a:noFill/>
            <a:ln w="9525">
              <a:noFill/>
              <a:miter lim="800000"/>
              <a:headEnd/>
              <a:tailEnd/>
            </a:ln>
          </p:spPr>
        </p:pic>
      </p:grpSp>
      <p:sp>
        <p:nvSpPr>
          <p:cNvPr id="52228" name="ZoneTexte 18"/>
          <p:cNvSpPr txBox="1">
            <a:spLocks noChangeArrowheads="1"/>
          </p:cNvSpPr>
          <p:nvPr/>
        </p:nvSpPr>
        <p:spPr bwMode="auto">
          <a:xfrm>
            <a:off x="2105025" y="339725"/>
            <a:ext cx="1254125" cy="369888"/>
          </a:xfrm>
          <a:prstGeom prst="rect">
            <a:avLst/>
          </a:prstGeom>
          <a:noFill/>
          <a:ln w="9525">
            <a:noFill/>
            <a:miter lim="800000"/>
            <a:headEnd/>
            <a:tailEnd/>
          </a:ln>
        </p:spPr>
        <p:txBody>
          <a:bodyPr wrap="none">
            <a:spAutoFit/>
          </a:bodyPr>
          <a:lstStyle/>
          <a:p>
            <a:r>
              <a:rPr lang="en-US" u="none">
                <a:latin typeface="Comic Sans MS" pitchFamily="66" charset="0"/>
              </a:rPr>
              <a:t>Authentic</a:t>
            </a:r>
            <a:endParaRPr lang="fr-FR" u="none">
              <a:latin typeface="Comic Sans MS" pitchFamily="66" charset="0"/>
            </a:endParaRPr>
          </a:p>
        </p:txBody>
      </p:sp>
      <p:sp>
        <p:nvSpPr>
          <p:cNvPr id="52229" name="ZoneTexte 19"/>
          <p:cNvSpPr txBox="1">
            <a:spLocks noChangeArrowheads="1"/>
          </p:cNvSpPr>
          <p:nvPr/>
        </p:nvSpPr>
        <p:spPr bwMode="auto">
          <a:xfrm>
            <a:off x="6851650" y="925513"/>
            <a:ext cx="693738" cy="368300"/>
          </a:xfrm>
          <a:prstGeom prst="rect">
            <a:avLst/>
          </a:prstGeom>
          <a:noFill/>
          <a:ln w="9525">
            <a:noFill/>
            <a:miter lim="800000"/>
            <a:headEnd/>
            <a:tailEnd/>
          </a:ln>
        </p:spPr>
        <p:txBody>
          <a:bodyPr wrap="none">
            <a:spAutoFit/>
          </a:bodyPr>
          <a:lstStyle/>
          <a:p>
            <a:r>
              <a:rPr lang="en-US" u="none">
                <a:latin typeface="Comic Sans MS" pitchFamily="66" charset="0"/>
              </a:rPr>
              <a:t>Fake</a:t>
            </a:r>
            <a:endParaRPr lang="fr-FR" u="none">
              <a:latin typeface="Comic Sans MS" pitchFamily="66" charset="0"/>
            </a:endParaRPr>
          </a:p>
        </p:txBody>
      </p:sp>
      <p:sp>
        <p:nvSpPr>
          <p:cNvPr id="52230" name="ZoneTexte 20"/>
          <p:cNvSpPr txBox="1">
            <a:spLocks noChangeArrowheads="1"/>
          </p:cNvSpPr>
          <p:nvPr/>
        </p:nvSpPr>
        <p:spPr bwMode="auto">
          <a:xfrm>
            <a:off x="4065588" y="6505575"/>
            <a:ext cx="5080000" cy="338138"/>
          </a:xfrm>
          <a:prstGeom prst="rect">
            <a:avLst/>
          </a:prstGeom>
          <a:noFill/>
          <a:ln w="9525">
            <a:noFill/>
            <a:miter lim="800000"/>
            <a:headEnd/>
            <a:tailEnd/>
          </a:ln>
        </p:spPr>
        <p:txBody>
          <a:bodyPr wrap="none">
            <a:spAutoFit/>
          </a:bodyPr>
          <a:lstStyle/>
          <a:p>
            <a:r>
              <a:rPr lang="en-US" sz="1600" u="none">
                <a:latin typeface="Comic Sans MS" pitchFamily="66" charset="0"/>
              </a:rPr>
              <a:t>Data</a:t>
            </a:r>
            <a:r>
              <a:rPr lang="en-US" sz="1600" u="none">
                <a:latin typeface="Comic Sans MS" pitchFamily="66" charset="0"/>
                <a:cs typeface="Times New Roman" pitchFamily="18" charset="0"/>
              </a:rPr>
              <a:t> courtesy of James Hughes &amp; Daniel Rockmore</a:t>
            </a:r>
            <a:endParaRPr lang="fr-FR" sz="1600" u="none">
              <a:latin typeface="Comic Sans MS" pitchFamily="66" charset="0"/>
            </a:endParaRPr>
          </a:p>
        </p:txBody>
      </p:sp>
      <p:sp>
        <p:nvSpPr>
          <p:cNvPr id="52231" name="ZoneTexte 17"/>
          <p:cNvSpPr txBox="1">
            <a:spLocks noChangeArrowheads="1"/>
          </p:cNvSpPr>
          <p:nvPr/>
        </p:nvSpPr>
        <p:spPr bwMode="auto">
          <a:xfrm>
            <a:off x="71438" y="6472238"/>
            <a:ext cx="3082925" cy="369887"/>
          </a:xfrm>
          <a:prstGeom prst="rect">
            <a:avLst/>
          </a:prstGeom>
          <a:noFill/>
          <a:ln w="9525">
            <a:noFill/>
            <a:miter lim="800000"/>
            <a:headEnd/>
            <a:tailEnd/>
          </a:ln>
        </p:spPr>
        <p:txBody>
          <a:bodyPr wrap="none">
            <a:spAutoFit/>
          </a:bodyPr>
          <a:lstStyle/>
          <a:p>
            <a:r>
              <a:rPr lang="en-US" u="none">
                <a:latin typeface="Comic Sans MS" pitchFamily="66" charset="0"/>
              </a:rPr>
              <a:t>(Mairal, Bach, Ponce, 2010)</a:t>
            </a:r>
            <a:endParaRPr lang="fr-FR" u="none">
              <a:latin typeface="Comic Sans MS" pitchFamily="66"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7"/>
          <p:cNvGrpSpPr>
            <a:grpSpLocks/>
          </p:cNvGrpSpPr>
          <p:nvPr/>
        </p:nvGrpSpPr>
        <p:grpSpPr bwMode="auto">
          <a:xfrm>
            <a:off x="5657850" y="1316038"/>
            <a:ext cx="3135313" cy="2622550"/>
            <a:chOff x="5859541" y="1947369"/>
            <a:chExt cx="3135605" cy="2622465"/>
          </a:xfrm>
        </p:grpSpPr>
        <p:pic>
          <p:nvPicPr>
            <p:cNvPr id="53265" name="Image 3" descr="fake.jpg"/>
            <p:cNvPicPr>
              <a:picLocks noChangeAspect="1"/>
            </p:cNvPicPr>
            <p:nvPr/>
          </p:nvPicPr>
          <p:blipFill>
            <a:blip r:embed="rId3" cstate="print"/>
            <a:srcRect l="8298" t="3104" r="9035" b="3922"/>
            <a:stretch>
              <a:fillRect/>
            </a:stretch>
          </p:blipFill>
          <p:spPr bwMode="auto">
            <a:xfrm>
              <a:off x="5859541" y="1947369"/>
              <a:ext cx="1495729" cy="1120353"/>
            </a:xfrm>
            <a:prstGeom prst="rect">
              <a:avLst/>
            </a:prstGeom>
            <a:noFill/>
            <a:ln w="9525">
              <a:noFill/>
              <a:miter lim="800000"/>
              <a:headEnd/>
              <a:tailEnd/>
            </a:ln>
          </p:spPr>
        </p:pic>
        <p:pic>
          <p:nvPicPr>
            <p:cNvPr id="53266" name="Image 5" descr="fake2.jpg"/>
            <p:cNvPicPr>
              <a:picLocks noChangeAspect="1"/>
            </p:cNvPicPr>
            <p:nvPr/>
          </p:nvPicPr>
          <p:blipFill>
            <a:blip r:embed="rId4" cstate="print"/>
            <a:srcRect l="11807" t="4079" r="10953"/>
            <a:stretch>
              <a:fillRect/>
            </a:stretch>
          </p:blipFill>
          <p:spPr bwMode="auto">
            <a:xfrm>
              <a:off x="7478259" y="1975254"/>
              <a:ext cx="1397555" cy="1155872"/>
            </a:xfrm>
            <a:prstGeom prst="rect">
              <a:avLst/>
            </a:prstGeom>
            <a:noFill/>
            <a:ln w="9525">
              <a:noFill/>
              <a:miter lim="800000"/>
              <a:headEnd/>
              <a:tailEnd/>
            </a:ln>
          </p:spPr>
        </p:pic>
        <p:pic>
          <p:nvPicPr>
            <p:cNvPr id="53267" name="Image 6" descr="fake3.jpg"/>
            <p:cNvPicPr>
              <a:picLocks noChangeAspect="1"/>
            </p:cNvPicPr>
            <p:nvPr/>
          </p:nvPicPr>
          <p:blipFill>
            <a:blip r:embed="rId5" cstate="print"/>
            <a:srcRect l="3630" t="12502" r="5304" b="14684"/>
            <a:stretch>
              <a:fillRect/>
            </a:stretch>
          </p:blipFill>
          <p:spPr bwMode="auto">
            <a:xfrm>
              <a:off x="6200888" y="3166504"/>
              <a:ext cx="1168864" cy="1403330"/>
            </a:xfrm>
            <a:prstGeom prst="rect">
              <a:avLst/>
            </a:prstGeom>
            <a:noFill/>
            <a:ln w="9525">
              <a:noFill/>
              <a:miter lim="800000"/>
              <a:headEnd/>
              <a:tailEnd/>
            </a:ln>
          </p:spPr>
        </p:pic>
        <p:pic>
          <p:nvPicPr>
            <p:cNvPr id="53268" name="Image 7" descr="fake4.jpg"/>
            <p:cNvPicPr>
              <a:picLocks noChangeAspect="1"/>
            </p:cNvPicPr>
            <p:nvPr/>
          </p:nvPicPr>
          <p:blipFill>
            <a:blip r:embed="rId6" cstate="print"/>
            <a:srcRect l="9315" t="7040" r="7379" b="7654"/>
            <a:stretch>
              <a:fillRect/>
            </a:stretch>
          </p:blipFill>
          <p:spPr bwMode="auto">
            <a:xfrm>
              <a:off x="7487866" y="3175124"/>
              <a:ext cx="1507280" cy="1027954"/>
            </a:xfrm>
            <a:prstGeom prst="rect">
              <a:avLst/>
            </a:prstGeom>
            <a:noFill/>
            <a:ln w="9525">
              <a:noFill/>
              <a:miter lim="800000"/>
              <a:headEnd/>
              <a:tailEnd/>
            </a:ln>
          </p:spPr>
        </p:pic>
      </p:grpSp>
      <p:grpSp>
        <p:nvGrpSpPr>
          <p:cNvPr id="3" name="Groupe 16"/>
          <p:cNvGrpSpPr>
            <a:grpSpLocks/>
          </p:cNvGrpSpPr>
          <p:nvPr/>
        </p:nvGrpSpPr>
        <p:grpSpPr bwMode="auto">
          <a:xfrm>
            <a:off x="203200" y="722313"/>
            <a:ext cx="4999038" cy="3509962"/>
            <a:chOff x="116963" y="574158"/>
            <a:chExt cx="4999061" cy="3509547"/>
          </a:xfrm>
        </p:grpSpPr>
        <p:pic>
          <p:nvPicPr>
            <p:cNvPr id="53258" name="Image 8" descr="true1.jpg"/>
            <p:cNvPicPr>
              <a:picLocks noChangeAspect="1"/>
            </p:cNvPicPr>
            <p:nvPr/>
          </p:nvPicPr>
          <p:blipFill>
            <a:blip r:embed="rId7" cstate="print"/>
            <a:srcRect l="9418" t="4204" r="8752" b="10146"/>
            <a:stretch>
              <a:fillRect/>
            </a:stretch>
          </p:blipFill>
          <p:spPr bwMode="auto">
            <a:xfrm>
              <a:off x="1042023" y="616690"/>
              <a:ext cx="1547757" cy="1078965"/>
            </a:xfrm>
            <a:prstGeom prst="rect">
              <a:avLst/>
            </a:prstGeom>
            <a:noFill/>
            <a:ln w="9525">
              <a:noFill/>
              <a:miter lim="800000"/>
              <a:headEnd/>
              <a:tailEnd/>
            </a:ln>
          </p:spPr>
        </p:pic>
        <p:pic>
          <p:nvPicPr>
            <p:cNvPr id="53259" name="Image 10" descr="true2.jpg"/>
            <p:cNvPicPr>
              <a:picLocks noChangeAspect="1"/>
            </p:cNvPicPr>
            <p:nvPr/>
          </p:nvPicPr>
          <p:blipFill>
            <a:blip r:embed="rId8" cstate="print"/>
            <a:srcRect l="5878" t="5385" r="6000" b="3647"/>
            <a:stretch>
              <a:fillRect/>
            </a:stretch>
          </p:blipFill>
          <p:spPr bwMode="auto">
            <a:xfrm>
              <a:off x="2690045" y="574158"/>
              <a:ext cx="1666815" cy="1145935"/>
            </a:xfrm>
            <a:prstGeom prst="rect">
              <a:avLst/>
            </a:prstGeom>
            <a:noFill/>
            <a:ln w="9525">
              <a:noFill/>
              <a:miter lim="800000"/>
              <a:headEnd/>
              <a:tailEnd/>
            </a:ln>
          </p:spPr>
        </p:pic>
        <p:pic>
          <p:nvPicPr>
            <p:cNvPr id="53260" name="Image 11" descr="true3.jpg"/>
            <p:cNvPicPr>
              <a:picLocks noChangeAspect="1"/>
            </p:cNvPicPr>
            <p:nvPr/>
          </p:nvPicPr>
          <p:blipFill>
            <a:blip r:embed="rId9" cstate="print"/>
            <a:srcRect l="4305" t="10110" r="6393" b="7191"/>
            <a:stretch>
              <a:fillRect/>
            </a:stretch>
          </p:blipFill>
          <p:spPr bwMode="auto">
            <a:xfrm>
              <a:off x="116963" y="1807532"/>
              <a:ext cx="1689137" cy="1041758"/>
            </a:xfrm>
            <a:prstGeom prst="rect">
              <a:avLst/>
            </a:prstGeom>
            <a:noFill/>
            <a:ln w="9525">
              <a:noFill/>
              <a:miter lim="800000"/>
              <a:headEnd/>
              <a:tailEnd/>
            </a:ln>
          </p:spPr>
        </p:pic>
        <p:pic>
          <p:nvPicPr>
            <p:cNvPr id="53261" name="Image 12" descr="true4.jpg"/>
            <p:cNvPicPr>
              <a:picLocks noChangeAspect="1"/>
            </p:cNvPicPr>
            <p:nvPr/>
          </p:nvPicPr>
          <p:blipFill>
            <a:blip r:embed="rId10" cstate="print"/>
            <a:srcRect l="9811" t="5385" r="11507" b="8963"/>
            <a:stretch>
              <a:fillRect/>
            </a:stretch>
          </p:blipFill>
          <p:spPr bwMode="auto">
            <a:xfrm>
              <a:off x="1913862" y="1807529"/>
              <a:ext cx="1488227" cy="1078965"/>
            </a:xfrm>
            <a:prstGeom prst="rect">
              <a:avLst/>
            </a:prstGeom>
            <a:noFill/>
            <a:ln w="9525">
              <a:noFill/>
              <a:miter lim="800000"/>
              <a:headEnd/>
              <a:tailEnd/>
            </a:ln>
          </p:spPr>
        </p:pic>
        <p:pic>
          <p:nvPicPr>
            <p:cNvPr id="53262" name="Image 13" descr="true5.jpg"/>
            <p:cNvPicPr>
              <a:picLocks noChangeAspect="1"/>
            </p:cNvPicPr>
            <p:nvPr/>
          </p:nvPicPr>
          <p:blipFill>
            <a:blip r:embed="rId11" cstate="print"/>
            <a:srcRect l="7059" t="5385" r="7967" b="7782"/>
            <a:stretch>
              <a:fillRect/>
            </a:stretch>
          </p:blipFill>
          <p:spPr bwMode="auto">
            <a:xfrm>
              <a:off x="3508739" y="1786264"/>
              <a:ext cx="1607285" cy="1093847"/>
            </a:xfrm>
            <a:prstGeom prst="rect">
              <a:avLst/>
            </a:prstGeom>
            <a:noFill/>
            <a:ln w="9525">
              <a:noFill/>
              <a:miter lim="800000"/>
              <a:headEnd/>
              <a:tailEnd/>
            </a:ln>
          </p:spPr>
        </p:pic>
        <p:pic>
          <p:nvPicPr>
            <p:cNvPr id="53263" name="Image 14" descr="true6.jpg"/>
            <p:cNvPicPr>
              <a:picLocks noChangeAspect="1"/>
            </p:cNvPicPr>
            <p:nvPr/>
          </p:nvPicPr>
          <p:blipFill>
            <a:blip r:embed="rId12" cstate="print"/>
            <a:srcRect l="11778" t="7748" r="11115" b="10736"/>
            <a:stretch>
              <a:fillRect/>
            </a:stretch>
          </p:blipFill>
          <p:spPr bwMode="auto">
            <a:xfrm>
              <a:off x="1212125" y="2987743"/>
              <a:ext cx="1458461" cy="1026876"/>
            </a:xfrm>
            <a:prstGeom prst="rect">
              <a:avLst/>
            </a:prstGeom>
            <a:noFill/>
            <a:ln w="9525">
              <a:noFill/>
              <a:miter lim="800000"/>
              <a:headEnd/>
              <a:tailEnd/>
            </a:ln>
          </p:spPr>
        </p:pic>
        <p:pic>
          <p:nvPicPr>
            <p:cNvPr id="53264" name="Image 15" descr="true7.jpg"/>
            <p:cNvPicPr>
              <a:picLocks noChangeAspect="1"/>
            </p:cNvPicPr>
            <p:nvPr/>
          </p:nvPicPr>
          <p:blipFill>
            <a:blip r:embed="rId13" cstate="print"/>
            <a:srcRect l="7059" t="5975" r="9933" b="3647"/>
            <a:stretch>
              <a:fillRect/>
            </a:stretch>
          </p:blipFill>
          <p:spPr bwMode="auto">
            <a:xfrm>
              <a:off x="2775109" y="2945212"/>
              <a:ext cx="1570079" cy="1138493"/>
            </a:xfrm>
            <a:prstGeom prst="rect">
              <a:avLst/>
            </a:prstGeom>
            <a:noFill/>
            <a:ln w="9525">
              <a:noFill/>
              <a:miter lim="800000"/>
              <a:headEnd/>
              <a:tailEnd/>
            </a:ln>
          </p:spPr>
        </p:pic>
      </p:grpSp>
      <p:pic>
        <p:nvPicPr>
          <p:cNvPr id="53252" name="Image 22" descr="fake5.jpg"/>
          <p:cNvPicPr>
            <a:picLocks noChangeAspect="1"/>
          </p:cNvPicPr>
          <p:nvPr/>
        </p:nvPicPr>
        <p:blipFill>
          <a:blip r:embed="rId14" cstate="print"/>
          <a:srcRect l="6664" t="10110" r="6393" b="8372"/>
          <a:stretch>
            <a:fillRect/>
          </a:stretch>
        </p:blipFill>
        <p:spPr bwMode="auto">
          <a:xfrm>
            <a:off x="3205163" y="4711700"/>
            <a:ext cx="2733675" cy="1706563"/>
          </a:xfrm>
          <a:prstGeom prst="rect">
            <a:avLst/>
          </a:prstGeom>
          <a:noFill/>
          <a:ln w="9525">
            <a:noFill/>
            <a:miter lim="800000"/>
            <a:headEnd/>
            <a:tailEnd/>
          </a:ln>
        </p:spPr>
      </p:pic>
      <p:sp>
        <p:nvSpPr>
          <p:cNvPr id="53253" name="Rectangle 20"/>
          <p:cNvSpPr>
            <a:spLocks noChangeArrowheads="1"/>
          </p:cNvSpPr>
          <p:nvPr/>
        </p:nvSpPr>
        <p:spPr bwMode="auto">
          <a:xfrm>
            <a:off x="155575" y="4398963"/>
            <a:ext cx="8789988" cy="52387"/>
          </a:xfrm>
          <a:prstGeom prst="rect">
            <a:avLst/>
          </a:prstGeom>
          <a:solidFill>
            <a:schemeClr val="tx1"/>
          </a:solidFill>
          <a:ln w="9525" algn="ctr">
            <a:solidFill>
              <a:schemeClr val="tx1"/>
            </a:solidFill>
            <a:round/>
            <a:headEnd/>
            <a:tailEnd/>
          </a:ln>
        </p:spPr>
        <p:txBody>
          <a:bodyPr wrap="none">
            <a:spAutoFit/>
          </a:bodyPr>
          <a:lstStyle/>
          <a:p>
            <a:pPr algn="ctr" eaLnBrk="0" hangingPunct="0"/>
            <a:endParaRPr lang="fr-FR"/>
          </a:p>
        </p:txBody>
      </p:sp>
      <p:sp>
        <p:nvSpPr>
          <p:cNvPr id="24" name="ZoneTexte 23"/>
          <p:cNvSpPr txBox="1">
            <a:spLocks noChangeArrowheads="1"/>
          </p:cNvSpPr>
          <p:nvPr/>
        </p:nvSpPr>
        <p:spPr bwMode="auto">
          <a:xfrm>
            <a:off x="6129338" y="5313363"/>
            <a:ext cx="693737" cy="369887"/>
          </a:xfrm>
          <a:prstGeom prst="rect">
            <a:avLst/>
          </a:prstGeom>
          <a:noFill/>
          <a:ln w="9525">
            <a:noFill/>
            <a:miter lim="800000"/>
            <a:headEnd/>
            <a:tailEnd/>
          </a:ln>
        </p:spPr>
        <p:txBody>
          <a:bodyPr wrap="none">
            <a:spAutoFit/>
          </a:bodyPr>
          <a:lstStyle/>
          <a:p>
            <a:r>
              <a:rPr lang="en-US" u="none">
                <a:latin typeface="Comic Sans MS" pitchFamily="66" charset="0"/>
              </a:rPr>
              <a:t>Fake</a:t>
            </a:r>
            <a:endParaRPr lang="fr-FR" u="none">
              <a:latin typeface="Comic Sans MS" pitchFamily="66" charset="0"/>
            </a:endParaRPr>
          </a:p>
        </p:txBody>
      </p:sp>
      <p:sp>
        <p:nvSpPr>
          <p:cNvPr id="53255" name="ZoneTexte 25"/>
          <p:cNvSpPr txBox="1">
            <a:spLocks noChangeArrowheads="1"/>
          </p:cNvSpPr>
          <p:nvPr/>
        </p:nvSpPr>
        <p:spPr bwMode="auto">
          <a:xfrm>
            <a:off x="4065588" y="6505575"/>
            <a:ext cx="5080000" cy="338138"/>
          </a:xfrm>
          <a:prstGeom prst="rect">
            <a:avLst/>
          </a:prstGeom>
          <a:noFill/>
          <a:ln w="9525">
            <a:noFill/>
            <a:miter lim="800000"/>
            <a:headEnd/>
            <a:tailEnd/>
          </a:ln>
        </p:spPr>
        <p:txBody>
          <a:bodyPr wrap="none">
            <a:spAutoFit/>
          </a:bodyPr>
          <a:lstStyle/>
          <a:p>
            <a:r>
              <a:rPr lang="en-US" sz="1600" u="none">
                <a:latin typeface="Comic Sans MS" pitchFamily="66" charset="0"/>
              </a:rPr>
              <a:t>Data</a:t>
            </a:r>
            <a:r>
              <a:rPr lang="en-US" sz="1600" u="none">
                <a:latin typeface="Comic Sans MS" pitchFamily="66" charset="0"/>
                <a:cs typeface="Times New Roman" pitchFamily="18" charset="0"/>
              </a:rPr>
              <a:t> courtesy of James Hughes &amp; Daniel Rockmore</a:t>
            </a:r>
            <a:endParaRPr lang="fr-FR" sz="1600" u="none">
              <a:latin typeface="Comic Sans MS" pitchFamily="66" charset="0"/>
            </a:endParaRPr>
          </a:p>
        </p:txBody>
      </p:sp>
      <p:sp>
        <p:nvSpPr>
          <p:cNvPr id="53256" name="ZoneTexte 21"/>
          <p:cNvSpPr txBox="1">
            <a:spLocks noChangeArrowheads="1"/>
          </p:cNvSpPr>
          <p:nvPr/>
        </p:nvSpPr>
        <p:spPr bwMode="auto">
          <a:xfrm>
            <a:off x="2105025" y="339725"/>
            <a:ext cx="1254125" cy="369888"/>
          </a:xfrm>
          <a:prstGeom prst="rect">
            <a:avLst/>
          </a:prstGeom>
          <a:noFill/>
          <a:ln w="9525">
            <a:noFill/>
            <a:miter lim="800000"/>
            <a:headEnd/>
            <a:tailEnd/>
          </a:ln>
        </p:spPr>
        <p:txBody>
          <a:bodyPr wrap="none">
            <a:spAutoFit/>
          </a:bodyPr>
          <a:lstStyle/>
          <a:p>
            <a:r>
              <a:rPr lang="en-US" u="none">
                <a:latin typeface="Comic Sans MS" pitchFamily="66" charset="0"/>
              </a:rPr>
              <a:t>Authentic</a:t>
            </a:r>
            <a:endParaRPr lang="fr-FR" u="none">
              <a:latin typeface="Comic Sans MS" pitchFamily="66" charset="0"/>
            </a:endParaRPr>
          </a:p>
        </p:txBody>
      </p:sp>
      <p:sp>
        <p:nvSpPr>
          <p:cNvPr id="53257" name="ZoneTexte 24"/>
          <p:cNvSpPr txBox="1">
            <a:spLocks noChangeArrowheads="1"/>
          </p:cNvSpPr>
          <p:nvPr/>
        </p:nvSpPr>
        <p:spPr bwMode="auto">
          <a:xfrm>
            <a:off x="6851650" y="925513"/>
            <a:ext cx="693738" cy="368300"/>
          </a:xfrm>
          <a:prstGeom prst="rect">
            <a:avLst/>
          </a:prstGeom>
          <a:noFill/>
          <a:ln w="9525">
            <a:noFill/>
            <a:miter lim="800000"/>
            <a:headEnd/>
            <a:tailEnd/>
          </a:ln>
        </p:spPr>
        <p:txBody>
          <a:bodyPr wrap="none">
            <a:spAutoFit/>
          </a:bodyPr>
          <a:lstStyle/>
          <a:p>
            <a:r>
              <a:rPr lang="en-US" u="none">
                <a:latin typeface="Comic Sans MS" pitchFamily="66" charset="0"/>
              </a:rPr>
              <a:t>Fake</a:t>
            </a:r>
            <a:endParaRPr lang="fr-FR" u="none">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7"/>
          <p:cNvGrpSpPr>
            <a:grpSpLocks/>
          </p:cNvGrpSpPr>
          <p:nvPr/>
        </p:nvGrpSpPr>
        <p:grpSpPr bwMode="auto">
          <a:xfrm>
            <a:off x="5657850" y="1316038"/>
            <a:ext cx="3135313" cy="2622550"/>
            <a:chOff x="5859541" y="1947369"/>
            <a:chExt cx="3135605" cy="2622465"/>
          </a:xfrm>
        </p:grpSpPr>
        <p:pic>
          <p:nvPicPr>
            <p:cNvPr id="54289" name="Image 3" descr="fake.jpg"/>
            <p:cNvPicPr>
              <a:picLocks noChangeAspect="1"/>
            </p:cNvPicPr>
            <p:nvPr/>
          </p:nvPicPr>
          <p:blipFill>
            <a:blip r:embed="rId3" cstate="print"/>
            <a:srcRect l="8298" t="3104" r="9035" b="3922"/>
            <a:stretch>
              <a:fillRect/>
            </a:stretch>
          </p:blipFill>
          <p:spPr bwMode="auto">
            <a:xfrm>
              <a:off x="5859541" y="1947369"/>
              <a:ext cx="1495729" cy="1120353"/>
            </a:xfrm>
            <a:prstGeom prst="rect">
              <a:avLst/>
            </a:prstGeom>
            <a:noFill/>
            <a:ln w="9525">
              <a:noFill/>
              <a:miter lim="800000"/>
              <a:headEnd/>
              <a:tailEnd/>
            </a:ln>
          </p:spPr>
        </p:pic>
        <p:pic>
          <p:nvPicPr>
            <p:cNvPr id="54290" name="Image 5" descr="fake2.jpg"/>
            <p:cNvPicPr>
              <a:picLocks noChangeAspect="1"/>
            </p:cNvPicPr>
            <p:nvPr/>
          </p:nvPicPr>
          <p:blipFill>
            <a:blip r:embed="rId4" cstate="print"/>
            <a:srcRect l="11807" t="4079" r="10953"/>
            <a:stretch>
              <a:fillRect/>
            </a:stretch>
          </p:blipFill>
          <p:spPr bwMode="auto">
            <a:xfrm>
              <a:off x="7478259" y="1975254"/>
              <a:ext cx="1397555" cy="1155872"/>
            </a:xfrm>
            <a:prstGeom prst="rect">
              <a:avLst/>
            </a:prstGeom>
            <a:noFill/>
            <a:ln w="9525">
              <a:noFill/>
              <a:miter lim="800000"/>
              <a:headEnd/>
              <a:tailEnd/>
            </a:ln>
          </p:spPr>
        </p:pic>
        <p:pic>
          <p:nvPicPr>
            <p:cNvPr id="54291" name="Image 6" descr="fake3.jpg"/>
            <p:cNvPicPr>
              <a:picLocks noChangeAspect="1"/>
            </p:cNvPicPr>
            <p:nvPr/>
          </p:nvPicPr>
          <p:blipFill>
            <a:blip r:embed="rId5" cstate="print"/>
            <a:srcRect l="3630" t="12502" r="5304" b="14684"/>
            <a:stretch>
              <a:fillRect/>
            </a:stretch>
          </p:blipFill>
          <p:spPr bwMode="auto">
            <a:xfrm>
              <a:off x="6200888" y="3166504"/>
              <a:ext cx="1168864" cy="1403330"/>
            </a:xfrm>
            <a:prstGeom prst="rect">
              <a:avLst/>
            </a:prstGeom>
            <a:noFill/>
            <a:ln w="9525">
              <a:noFill/>
              <a:miter lim="800000"/>
              <a:headEnd/>
              <a:tailEnd/>
            </a:ln>
          </p:spPr>
        </p:pic>
        <p:pic>
          <p:nvPicPr>
            <p:cNvPr id="54292" name="Image 7" descr="fake4.jpg"/>
            <p:cNvPicPr>
              <a:picLocks noChangeAspect="1"/>
            </p:cNvPicPr>
            <p:nvPr/>
          </p:nvPicPr>
          <p:blipFill>
            <a:blip r:embed="rId6" cstate="print"/>
            <a:srcRect l="9315" t="7040" r="7379" b="7654"/>
            <a:stretch>
              <a:fillRect/>
            </a:stretch>
          </p:blipFill>
          <p:spPr bwMode="auto">
            <a:xfrm>
              <a:off x="7487866" y="3175124"/>
              <a:ext cx="1507280" cy="1027954"/>
            </a:xfrm>
            <a:prstGeom prst="rect">
              <a:avLst/>
            </a:prstGeom>
            <a:noFill/>
            <a:ln w="9525">
              <a:noFill/>
              <a:miter lim="800000"/>
              <a:headEnd/>
              <a:tailEnd/>
            </a:ln>
          </p:spPr>
        </p:pic>
      </p:grpSp>
      <p:grpSp>
        <p:nvGrpSpPr>
          <p:cNvPr id="3" name="Groupe 16"/>
          <p:cNvGrpSpPr>
            <a:grpSpLocks/>
          </p:cNvGrpSpPr>
          <p:nvPr/>
        </p:nvGrpSpPr>
        <p:grpSpPr bwMode="auto">
          <a:xfrm>
            <a:off x="203200" y="722313"/>
            <a:ext cx="4999038" cy="3509962"/>
            <a:chOff x="116963" y="574158"/>
            <a:chExt cx="4999061" cy="3509547"/>
          </a:xfrm>
        </p:grpSpPr>
        <p:pic>
          <p:nvPicPr>
            <p:cNvPr id="54282" name="Image 8" descr="true1.jpg"/>
            <p:cNvPicPr>
              <a:picLocks noChangeAspect="1"/>
            </p:cNvPicPr>
            <p:nvPr/>
          </p:nvPicPr>
          <p:blipFill>
            <a:blip r:embed="rId7" cstate="print"/>
            <a:srcRect l="9418" t="4204" r="8752" b="10146"/>
            <a:stretch>
              <a:fillRect/>
            </a:stretch>
          </p:blipFill>
          <p:spPr bwMode="auto">
            <a:xfrm>
              <a:off x="1042023" y="616690"/>
              <a:ext cx="1547757" cy="1078965"/>
            </a:xfrm>
            <a:prstGeom prst="rect">
              <a:avLst/>
            </a:prstGeom>
            <a:noFill/>
            <a:ln w="9525">
              <a:noFill/>
              <a:miter lim="800000"/>
              <a:headEnd/>
              <a:tailEnd/>
            </a:ln>
          </p:spPr>
        </p:pic>
        <p:pic>
          <p:nvPicPr>
            <p:cNvPr id="54283" name="Image 10" descr="true2.jpg"/>
            <p:cNvPicPr>
              <a:picLocks noChangeAspect="1"/>
            </p:cNvPicPr>
            <p:nvPr/>
          </p:nvPicPr>
          <p:blipFill>
            <a:blip r:embed="rId8" cstate="print"/>
            <a:srcRect l="5878" t="5385" r="6000" b="3647"/>
            <a:stretch>
              <a:fillRect/>
            </a:stretch>
          </p:blipFill>
          <p:spPr bwMode="auto">
            <a:xfrm>
              <a:off x="2690045" y="574158"/>
              <a:ext cx="1666815" cy="1145935"/>
            </a:xfrm>
            <a:prstGeom prst="rect">
              <a:avLst/>
            </a:prstGeom>
            <a:noFill/>
            <a:ln w="9525">
              <a:noFill/>
              <a:miter lim="800000"/>
              <a:headEnd/>
              <a:tailEnd/>
            </a:ln>
          </p:spPr>
        </p:pic>
        <p:pic>
          <p:nvPicPr>
            <p:cNvPr id="54284" name="Image 11" descr="true3.jpg"/>
            <p:cNvPicPr>
              <a:picLocks noChangeAspect="1"/>
            </p:cNvPicPr>
            <p:nvPr/>
          </p:nvPicPr>
          <p:blipFill>
            <a:blip r:embed="rId9" cstate="print"/>
            <a:srcRect l="4305" t="10110" r="6393" b="7191"/>
            <a:stretch>
              <a:fillRect/>
            </a:stretch>
          </p:blipFill>
          <p:spPr bwMode="auto">
            <a:xfrm>
              <a:off x="116963" y="1807532"/>
              <a:ext cx="1689137" cy="1041758"/>
            </a:xfrm>
            <a:prstGeom prst="rect">
              <a:avLst/>
            </a:prstGeom>
            <a:noFill/>
            <a:ln w="9525">
              <a:noFill/>
              <a:miter lim="800000"/>
              <a:headEnd/>
              <a:tailEnd/>
            </a:ln>
          </p:spPr>
        </p:pic>
        <p:pic>
          <p:nvPicPr>
            <p:cNvPr id="54285" name="Image 12" descr="true4.jpg"/>
            <p:cNvPicPr>
              <a:picLocks noChangeAspect="1"/>
            </p:cNvPicPr>
            <p:nvPr/>
          </p:nvPicPr>
          <p:blipFill>
            <a:blip r:embed="rId10" cstate="print"/>
            <a:srcRect l="9811" t="5385" r="11507" b="8963"/>
            <a:stretch>
              <a:fillRect/>
            </a:stretch>
          </p:blipFill>
          <p:spPr bwMode="auto">
            <a:xfrm>
              <a:off x="1913862" y="1807529"/>
              <a:ext cx="1488227" cy="1078965"/>
            </a:xfrm>
            <a:prstGeom prst="rect">
              <a:avLst/>
            </a:prstGeom>
            <a:noFill/>
            <a:ln w="9525">
              <a:noFill/>
              <a:miter lim="800000"/>
              <a:headEnd/>
              <a:tailEnd/>
            </a:ln>
          </p:spPr>
        </p:pic>
        <p:pic>
          <p:nvPicPr>
            <p:cNvPr id="54286" name="Image 13" descr="true5.jpg"/>
            <p:cNvPicPr>
              <a:picLocks noChangeAspect="1"/>
            </p:cNvPicPr>
            <p:nvPr/>
          </p:nvPicPr>
          <p:blipFill>
            <a:blip r:embed="rId11" cstate="print"/>
            <a:srcRect l="7059" t="5385" r="7967" b="7782"/>
            <a:stretch>
              <a:fillRect/>
            </a:stretch>
          </p:blipFill>
          <p:spPr bwMode="auto">
            <a:xfrm>
              <a:off x="3508739" y="1786264"/>
              <a:ext cx="1607285" cy="1093847"/>
            </a:xfrm>
            <a:prstGeom prst="rect">
              <a:avLst/>
            </a:prstGeom>
            <a:noFill/>
            <a:ln w="9525">
              <a:noFill/>
              <a:miter lim="800000"/>
              <a:headEnd/>
              <a:tailEnd/>
            </a:ln>
          </p:spPr>
        </p:pic>
        <p:pic>
          <p:nvPicPr>
            <p:cNvPr id="54287" name="Image 14" descr="true6.jpg"/>
            <p:cNvPicPr>
              <a:picLocks noChangeAspect="1"/>
            </p:cNvPicPr>
            <p:nvPr/>
          </p:nvPicPr>
          <p:blipFill>
            <a:blip r:embed="rId12" cstate="print"/>
            <a:srcRect l="11778" t="7748" r="11115" b="10736"/>
            <a:stretch>
              <a:fillRect/>
            </a:stretch>
          </p:blipFill>
          <p:spPr bwMode="auto">
            <a:xfrm>
              <a:off x="1212125" y="2987743"/>
              <a:ext cx="1458461" cy="1026876"/>
            </a:xfrm>
            <a:prstGeom prst="rect">
              <a:avLst/>
            </a:prstGeom>
            <a:noFill/>
            <a:ln w="9525">
              <a:noFill/>
              <a:miter lim="800000"/>
              <a:headEnd/>
              <a:tailEnd/>
            </a:ln>
          </p:spPr>
        </p:pic>
        <p:pic>
          <p:nvPicPr>
            <p:cNvPr id="54288" name="Image 15" descr="true7.jpg"/>
            <p:cNvPicPr>
              <a:picLocks noChangeAspect="1"/>
            </p:cNvPicPr>
            <p:nvPr/>
          </p:nvPicPr>
          <p:blipFill>
            <a:blip r:embed="rId13" cstate="print"/>
            <a:srcRect l="7059" t="5975" r="9933" b="3647"/>
            <a:stretch>
              <a:fillRect/>
            </a:stretch>
          </p:blipFill>
          <p:spPr bwMode="auto">
            <a:xfrm>
              <a:off x="2775109" y="2945212"/>
              <a:ext cx="1570079" cy="1138493"/>
            </a:xfrm>
            <a:prstGeom prst="rect">
              <a:avLst/>
            </a:prstGeom>
            <a:noFill/>
            <a:ln w="9525">
              <a:noFill/>
              <a:miter lim="800000"/>
              <a:headEnd/>
              <a:tailEnd/>
            </a:ln>
          </p:spPr>
        </p:pic>
      </p:grpSp>
      <p:sp>
        <p:nvSpPr>
          <p:cNvPr id="54276" name="ZoneTexte 21"/>
          <p:cNvSpPr txBox="1">
            <a:spLocks noChangeArrowheads="1"/>
          </p:cNvSpPr>
          <p:nvPr/>
        </p:nvSpPr>
        <p:spPr bwMode="auto">
          <a:xfrm>
            <a:off x="4065588" y="6505575"/>
            <a:ext cx="5080000" cy="338138"/>
          </a:xfrm>
          <a:prstGeom prst="rect">
            <a:avLst/>
          </a:prstGeom>
          <a:noFill/>
          <a:ln w="9525">
            <a:noFill/>
            <a:miter lim="800000"/>
            <a:headEnd/>
            <a:tailEnd/>
          </a:ln>
        </p:spPr>
        <p:txBody>
          <a:bodyPr wrap="none">
            <a:spAutoFit/>
          </a:bodyPr>
          <a:lstStyle/>
          <a:p>
            <a:r>
              <a:rPr lang="en-US" sz="1600" u="none">
                <a:latin typeface="Comic Sans MS" pitchFamily="66" charset="0"/>
              </a:rPr>
              <a:t>Data</a:t>
            </a:r>
            <a:r>
              <a:rPr lang="en-US" sz="1600" u="none">
                <a:latin typeface="Comic Sans MS" pitchFamily="66" charset="0"/>
                <a:cs typeface="Times New Roman" pitchFamily="18" charset="0"/>
              </a:rPr>
              <a:t> courtesy of James Hughes &amp; Daniel Rockmore</a:t>
            </a:r>
            <a:endParaRPr lang="fr-FR" sz="1600" u="none">
              <a:latin typeface="Comic Sans MS" pitchFamily="66" charset="0"/>
            </a:endParaRPr>
          </a:p>
        </p:txBody>
      </p:sp>
      <p:pic>
        <p:nvPicPr>
          <p:cNvPr id="54277" name="Image 23" descr="true8.jpg"/>
          <p:cNvPicPr>
            <a:picLocks noChangeAspect="1"/>
          </p:cNvPicPr>
          <p:nvPr/>
        </p:nvPicPr>
        <p:blipFill>
          <a:blip r:embed="rId14" cstate="print"/>
          <a:srcRect l="7059" t="5489" r="8360" b="3545"/>
          <a:stretch>
            <a:fillRect/>
          </a:stretch>
        </p:blipFill>
        <p:spPr bwMode="auto">
          <a:xfrm>
            <a:off x="3398838" y="4695825"/>
            <a:ext cx="2339975" cy="1674813"/>
          </a:xfrm>
          <a:prstGeom prst="rect">
            <a:avLst/>
          </a:prstGeom>
          <a:noFill/>
          <a:ln w="9525">
            <a:noFill/>
            <a:miter lim="800000"/>
            <a:headEnd/>
            <a:tailEnd/>
          </a:ln>
        </p:spPr>
      </p:pic>
      <p:sp>
        <p:nvSpPr>
          <p:cNvPr id="54278" name="Rectangle 20"/>
          <p:cNvSpPr>
            <a:spLocks noChangeArrowheads="1"/>
          </p:cNvSpPr>
          <p:nvPr/>
        </p:nvSpPr>
        <p:spPr bwMode="auto">
          <a:xfrm>
            <a:off x="155575" y="4398963"/>
            <a:ext cx="8789988" cy="52387"/>
          </a:xfrm>
          <a:prstGeom prst="rect">
            <a:avLst/>
          </a:prstGeom>
          <a:solidFill>
            <a:schemeClr val="tx1"/>
          </a:solidFill>
          <a:ln w="9525" algn="ctr">
            <a:solidFill>
              <a:schemeClr val="tx1"/>
            </a:solidFill>
            <a:round/>
            <a:headEnd/>
            <a:tailEnd/>
          </a:ln>
        </p:spPr>
        <p:txBody>
          <a:bodyPr wrap="none">
            <a:spAutoFit/>
          </a:bodyPr>
          <a:lstStyle/>
          <a:p>
            <a:pPr algn="ctr" eaLnBrk="0" hangingPunct="0"/>
            <a:endParaRPr lang="fr-FR"/>
          </a:p>
        </p:txBody>
      </p:sp>
      <p:sp>
        <p:nvSpPr>
          <p:cNvPr id="23" name="ZoneTexte 22"/>
          <p:cNvSpPr txBox="1">
            <a:spLocks noChangeArrowheads="1"/>
          </p:cNvSpPr>
          <p:nvPr/>
        </p:nvSpPr>
        <p:spPr bwMode="auto">
          <a:xfrm>
            <a:off x="1651000" y="5311775"/>
            <a:ext cx="1252538" cy="369888"/>
          </a:xfrm>
          <a:prstGeom prst="rect">
            <a:avLst/>
          </a:prstGeom>
          <a:noFill/>
          <a:ln w="9525">
            <a:noFill/>
            <a:miter lim="800000"/>
            <a:headEnd/>
            <a:tailEnd/>
          </a:ln>
        </p:spPr>
        <p:txBody>
          <a:bodyPr wrap="none">
            <a:spAutoFit/>
          </a:bodyPr>
          <a:lstStyle/>
          <a:p>
            <a:r>
              <a:rPr lang="en-US" u="none">
                <a:latin typeface="Comic Sans MS" pitchFamily="66" charset="0"/>
              </a:rPr>
              <a:t>Authentic</a:t>
            </a:r>
            <a:endParaRPr lang="fr-FR" u="none">
              <a:latin typeface="Comic Sans MS" pitchFamily="66" charset="0"/>
            </a:endParaRPr>
          </a:p>
        </p:txBody>
      </p:sp>
      <p:sp>
        <p:nvSpPr>
          <p:cNvPr id="54280" name="ZoneTexte 24"/>
          <p:cNvSpPr txBox="1">
            <a:spLocks noChangeArrowheads="1"/>
          </p:cNvSpPr>
          <p:nvPr/>
        </p:nvSpPr>
        <p:spPr bwMode="auto">
          <a:xfrm>
            <a:off x="2105025" y="339725"/>
            <a:ext cx="1254125" cy="369888"/>
          </a:xfrm>
          <a:prstGeom prst="rect">
            <a:avLst/>
          </a:prstGeom>
          <a:noFill/>
          <a:ln w="9525">
            <a:noFill/>
            <a:miter lim="800000"/>
            <a:headEnd/>
            <a:tailEnd/>
          </a:ln>
        </p:spPr>
        <p:txBody>
          <a:bodyPr wrap="none">
            <a:spAutoFit/>
          </a:bodyPr>
          <a:lstStyle/>
          <a:p>
            <a:r>
              <a:rPr lang="en-US" u="none">
                <a:latin typeface="Comic Sans MS" pitchFamily="66" charset="0"/>
              </a:rPr>
              <a:t>Authentic</a:t>
            </a:r>
            <a:endParaRPr lang="fr-FR" u="none">
              <a:latin typeface="Comic Sans MS" pitchFamily="66" charset="0"/>
            </a:endParaRPr>
          </a:p>
        </p:txBody>
      </p:sp>
      <p:sp>
        <p:nvSpPr>
          <p:cNvPr id="54281" name="ZoneTexte 25"/>
          <p:cNvSpPr txBox="1">
            <a:spLocks noChangeArrowheads="1"/>
          </p:cNvSpPr>
          <p:nvPr/>
        </p:nvSpPr>
        <p:spPr bwMode="auto">
          <a:xfrm>
            <a:off x="6851650" y="925513"/>
            <a:ext cx="693738" cy="368300"/>
          </a:xfrm>
          <a:prstGeom prst="rect">
            <a:avLst/>
          </a:prstGeom>
          <a:noFill/>
          <a:ln w="9525">
            <a:noFill/>
            <a:miter lim="800000"/>
            <a:headEnd/>
            <a:tailEnd/>
          </a:ln>
        </p:spPr>
        <p:txBody>
          <a:bodyPr wrap="none">
            <a:spAutoFit/>
          </a:bodyPr>
          <a:lstStyle/>
          <a:p>
            <a:r>
              <a:rPr lang="en-US" u="none">
                <a:latin typeface="Comic Sans MS" pitchFamily="66" charset="0"/>
              </a:rPr>
              <a:t>Fake</a:t>
            </a:r>
            <a:endParaRPr lang="fr-FR" u="none">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8" y="1929884"/>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sp>
        <p:nvSpPr>
          <p:cNvPr id="5" name="Rectangle 4"/>
          <p:cNvSpPr/>
          <p:nvPr/>
        </p:nvSpPr>
        <p:spPr>
          <a:xfrm>
            <a:off x="3143240" y="1929884"/>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sp>
        <p:nvSpPr>
          <p:cNvPr id="6" name="Rectangle 5"/>
          <p:cNvSpPr/>
          <p:nvPr/>
        </p:nvSpPr>
        <p:spPr>
          <a:xfrm>
            <a:off x="6228722" y="1929884"/>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sp>
        <p:nvSpPr>
          <p:cNvPr id="7" name="Rectangle 6"/>
          <p:cNvSpPr/>
          <p:nvPr/>
        </p:nvSpPr>
        <p:spPr>
          <a:xfrm>
            <a:off x="71438" y="3008706"/>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sp>
        <p:nvSpPr>
          <p:cNvPr id="8" name="Rectangle 7"/>
          <p:cNvSpPr/>
          <p:nvPr/>
        </p:nvSpPr>
        <p:spPr>
          <a:xfrm>
            <a:off x="3143240" y="3008706"/>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sp>
        <p:nvSpPr>
          <p:cNvPr id="9" name="Rectangle 8"/>
          <p:cNvSpPr/>
          <p:nvPr/>
        </p:nvSpPr>
        <p:spPr>
          <a:xfrm>
            <a:off x="6228722" y="3008706"/>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sp>
        <p:nvSpPr>
          <p:cNvPr id="10" name="Rectangle 9"/>
          <p:cNvSpPr/>
          <p:nvPr/>
        </p:nvSpPr>
        <p:spPr>
          <a:xfrm>
            <a:off x="71438" y="4073880"/>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sp>
        <p:nvSpPr>
          <p:cNvPr id="11" name="Rectangle 10"/>
          <p:cNvSpPr/>
          <p:nvPr/>
        </p:nvSpPr>
        <p:spPr>
          <a:xfrm>
            <a:off x="3143240" y="4073880"/>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sp>
        <p:nvSpPr>
          <p:cNvPr id="12" name="Rectangle 11"/>
          <p:cNvSpPr/>
          <p:nvPr/>
        </p:nvSpPr>
        <p:spPr>
          <a:xfrm>
            <a:off x="6228722" y="4073880"/>
            <a:ext cx="2857520" cy="5000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none"/>
          </a:p>
        </p:txBody>
      </p:sp>
      <p:cxnSp>
        <p:nvCxnSpPr>
          <p:cNvPr id="14" name="Connecteur droit avec flèche 13"/>
          <p:cNvCxnSpPr/>
          <p:nvPr/>
        </p:nvCxnSpPr>
        <p:spPr>
          <a:xfrm rot="5400000">
            <a:off x="7443946" y="2724580"/>
            <a:ext cx="429422" cy="23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rot="5400000">
            <a:off x="1287456" y="3818638"/>
            <a:ext cx="427040" cy="15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rot="5400000">
            <a:off x="4359258" y="3817844"/>
            <a:ext cx="427834" cy="23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5400000">
            <a:off x="7444724" y="3817066"/>
            <a:ext cx="428628" cy="31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88918" y="1968285"/>
            <a:ext cx="2572371" cy="461665"/>
          </a:xfrm>
          <a:prstGeom prst="rect">
            <a:avLst/>
          </a:prstGeom>
          <a:noFill/>
        </p:spPr>
        <p:txBody>
          <a:bodyPr wrap="none" rtlCol="0">
            <a:spAutoFit/>
          </a:bodyPr>
          <a:lstStyle/>
          <a:p>
            <a:r>
              <a:rPr lang="en-US" sz="2400" u="none" dirty="0" smtClean="0"/>
              <a:t>SIFT at </a:t>
            </a:r>
            <a:r>
              <a:rPr lang="en-US" sz="2400" u="none" dirty="0" err="1" smtClean="0"/>
              <a:t>keypoints</a:t>
            </a:r>
            <a:endParaRPr lang="fr-FR" sz="2400" u="none" dirty="0"/>
          </a:p>
        </p:txBody>
      </p:sp>
      <p:sp>
        <p:nvSpPr>
          <p:cNvPr id="19" name="ZoneTexte 18"/>
          <p:cNvSpPr txBox="1"/>
          <p:nvPr/>
        </p:nvSpPr>
        <p:spPr>
          <a:xfrm>
            <a:off x="3500430" y="1968285"/>
            <a:ext cx="2377574" cy="461665"/>
          </a:xfrm>
          <a:prstGeom prst="rect">
            <a:avLst/>
          </a:prstGeom>
          <a:noFill/>
        </p:spPr>
        <p:txBody>
          <a:bodyPr wrap="none" rtlCol="0">
            <a:spAutoFit/>
          </a:bodyPr>
          <a:lstStyle/>
          <a:p>
            <a:r>
              <a:rPr lang="en-US" sz="2400" u="none" dirty="0"/>
              <a:t>d</a:t>
            </a:r>
            <a:r>
              <a:rPr lang="en-US" sz="2400" u="none" dirty="0" smtClean="0"/>
              <a:t>ense gradients</a:t>
            </a:r>
            <a:endParaRPr lang="fr-FR" sz="2400" u="none" dirty="0"/>
          </a:p>
        </p:txBody>
      </p:sp>
      <p:sp>
        <p:nvSpPr>
          <p:cNvPr id="20" name="ZoneTexte 19"/>
          <p:cNvSpPr txBox="1"/>
          <p:nvPr/>
        </p:nvSpPr>
        <p:spPr>
          <a:xfrm>
            <a:off x="6789776" y="1968285"/>
            <a:ext cx="1774845" cy="461665"/>
          </a:xfrm>
          <a:prstGeom prst="rect">
            <a:avLst/>
          </a:prstGeom>
          <a:noFill/>
        </p:spPr>
        <p:txBody>
          <a:bodyPr wrap="none" rtlCol="0">
            <a:spAutoFit/>
          </a:bodyPr>
          <a:lstStyle/>
          <a:p>
            <a:r>
              <a:rPr lang="en-US" sz="2400" u="none" dirty="0"/>
              <a:t>d</a:t>
            </a:r>
            <a:r>
              <a:rPr lang="en-US" sz="2400" u="none" dirty="0" smtClean="0"/>
              <a:t>ense SIFT</a:t>
            </a:r>
            <a:endParaRPr lang="fr-FR" sz="2400" u="none" dirty="0"/>
          </a:p>
        </p:txBody>
      </p:sp>
      <p:sp>
        <p:nvSpPr>
          <p:cNvPr id="21" name="ZoneTexte 20"/>
          <p:cNvSpPr txBox="1"/>
          <p:nvPr/>
        </p:nvSpPr>
        <p:spPr>
          <a:xfrm>
            <a:off x="146042" y="3008706"/>
            <a:ext cx="2770310" cy="461665"/>
          </a:xfrm>
          <a:prstGeom prst="rect">
            <a:avLst/>
          </a:prstGeom>
          <a:noFill/>
        </p:spPr>
        <p:txBody>
          <a:bodyPr wrap="none" rtlCol="0">
            <a:spAutoFit/>
          </a:bodyPr>
          <a:lstStyle/>
          <a:p>
            <a:r>
              <a:rPr lang="en-US" sz="2400" u="none" dirty="0"/>
              <a:t>v</a:t>
            </a:r>
            <a:r>
              <a:rPr lang="en-US" sz="2400" u="none" dirty="0" smtClean="0"/>
              <a:t>ector quantization</a:t>
            </a:r>
            <a:endParaRPr lang="fr-FR" sz="2400" u="none" dirty="0"/>
          </a:p>
        </p:txBody>
      </p:sp>
      <p:sp>
        <p:nvSpPr>
          <p:cNvPr id="22" name="ZoneTexte 21"/>
          <p:cNvSpPr txBox="1"/>
          <p:nvPr/>
        </p:nvSpPr>
        <p:spPr>
          <a:xfrm>
            <a:off x="3286116" y="3008706"/>
            <a:ext cx="2770310" cy="461665"/>
          </a:xfrm>
          <a:prstGeom prst="rect">
            <a:avLst/>
          </a:prstGeom>
          <a:noFill/>
        </p:spPr>
        <p:txBody>
          <a:bodyPr wrap="none" rtlCol="0">
            <a:spAutoFit/>
          </a:bodyPr>
          <a:lstStyle/>
          <a:p>
            <a:r>
              <a:rPr lang="en-US" sz="2400" u="none" dirty="0"/>
              <a:t>v</a:t>
            </a:r>
            <a:r>
              <a:rPr lang="en-US" sz="2400" u="none" dirty="0" smtClean="0"/>
              <a:t>ector quantization</a:t>
            </a:r>
            <a:endParaRPr lang="fr-FR" sz="2400" u="none" dirty="0"/>
          </a:p>
        </p:txBody>
      </p:sp>
      <p:sp>
        <p:nvSpPr>
          <p:cNvPr id="23" name="ZoneTexte 22"/>
          <p:cNvSpPr txBox="1"/>
          <p:nvPr/>
        </p:nvSpPr>
        <p:spPr>
          <a:xfrm>
            <a:off x="6596202" y="3008706"/>
            <a:ext cx="2103461" cy="461665"/>
          </a:xfrm>
          <a:prstGeom prst="rect">
            <a:avLst/>
          </a:prstGeom>
          <a:noFill/>
        </p:spPr>
        <p:txBody>
          <a:bodyPr wrap="none" rtlCol="0">
            <a:spAutoFit/>
          </a:bodyPr>
          <a:lstStyle/>
          <a:p>
            <a:r>
              <a:rPr lang="en-US" sz="2400" u="none" dirty="0"/>
              <a:t>s</a:t>
            </a:r>
            <a:r>
              <a:rPr lang="en-US" sz="2400" u="none" dirty="0" smtClean="0"/>
              <a:t>parse coding</a:t>
            </a:r>
            <a:endParaRPr lang="fr-FR" sz="2400" u="none" dirty="0"/>
          </a:p>
        </p:txBody>
      </p:sp>
      <p:sp>
        <p:nvSpPr>
          <p:cNvPr id="24" name="ZoneTexte 23"/>
          <p:cNvSpPr txBox="1"/>
          <p:nvPr/>
        </p:nvSpPr>
        <p:spPr>
          <a:xfrm>
            <a:off x="154552" y="4112281"/>
            <a:ext cx="2856872" cy="461665"/>
          </a:xfrm>
          <a:prstGeom prst="rect">
            <a:avLst/>
          </a:prstGeom>
          <a:noFill/>
        </p:spPr>
        <p:txBody>
          <a:bodyPr wrap="none" rtlCol="0">
            <a:spAutoFit/>
          </a:bodyPr>
          <a:lstStyle/>
          <a:p>
            <a:r>
              <a:rPr lang="en-US" sz="2400" u="none" dirty="0"/>
              <a:t>w</a:t>
            </a:r>
            <a:r>
              <a:rPr lang="en-US" sz="2400" u="none" dirty="0" smtClean="0"/>
              <a:t>hole image, mean</a:t>
            </a:r>
            <a:endParaRPr lang="fr-FR" sz="2400" u="none" dirty="0"/>
          </a:p>
        </p:txBody>
      </p:sp>
      <p:sp>
        <p:nvSpPr>
          <p:cNvPr id="25" name="ZoneTexte 24"/>
          <p:cNvSpPr txBox="1"/>
          <p:nvPr/>
        </p:nvSpPr>
        <p:spPr>
          <a:xfrm>
            <a:off x="3345200" y="4112281"/>
            <a:ext cx="2650084" cy="461665"/>
          </a:xfrm>
          <a:prstGeom prst="rect">
            <a:avLst/>
          </a:prstGeom>
          <a:noFill/>
        </p:spPr>
        <p:txBody>
          <a:bodyPr wrap="none" rtlCol="0">
            <a:spAutoFit/>
          </a:bodyPr>
          <a:lstStyle/>
          <a:p>
            <a:r>
              <a:rPr lang="en-US" sz="2400" u="none" dirty="0"/>
              <a:t>c</a:t>
            </a:r>
            <a:r>
              <a:rPr lang="en-US" sz="2400" u="none" dirty="0" smtClean="0"/>
              <a:t>oarse grid, mean</a:t>
            </a:r>
            <a:endParaRPr lang="fr-FR" sz="2400" u="none" dirty="0"/>
          </a:p>
        </p:txBody>
      </p:sp>
      <p:sp>
        <p:nvSpPr>
          <p:cNvPr id="26" name="ZoneTexte 25"/>
          <p:cNvSpPr txBox="1"/>
          <p:nvPr/>
        </p:nvSpPr>
        <p:spPr>
          <a:xfrm>
            <a:off x="6166518" y="4112281"/>
            <a:ext cx="3009157" cy="461665"/>
          </a:xfrm>
          <a:prstGeom prst="rect">
            <a:avLst/>
          </a:prstGeom>
          <a:noFill/>
          <a:ln w="38100">
            <a:noFill/>
          </a:ln>
        </p:spPr>
        <p:txBody>
          <a:bodyPr wrap="none" rtlCol="0">
            <a:spAutoFit/>
          </a:bodyPr>
          <a:lstStyle/>
          <a:p>
            <a:r>
              <a:rPr lang="en-US" sz="2400" u="none" dirty="0"/>
              <a:t>s</a:t>
            </a:r>
            <a:r>
              <a:rPr lang="en-US" sz="2400" u="none" dirty="0" smtClean="0"/>
              <a:t>patial pyramid, max</a:t>
            </a:r>
            <a:endParaRPr lang="fr-FR" sz="2400" u="none" dirty="0"/>
          </a:p>
        </p:txBody>
      </p:sp>
      <p:sp>
        <p:nvSpPr>
          <p:cNvPr id="27" name="ZoneTexte 26"/>
          <p:cNvSpPr txBox="1"/>
          <p:nvPr/>
        </p:nvSpPr>
        <p:spPr>
          <a:xfrm>
            <a:off x="81804" y="1392072"/>
            <a:ext cx="1281120" cy="461665"/>
          </a:xfrm>
          <a:prstGeom prst="rect">
            <a:avLst/>
          </a:prstGeom>
          <a:noFill/>
        </p:spPr>
        <p:txBody>
          <a:bodyPr wrap="none" rtlCol="0">
            <a:spAutoFit/>
          </a:bodyPr>
          <a:lstStyle/>
          <a:p>
            <a:r>
              <a:rPr lang="en-US" sz="2400" u="none" dirty="0" smtClean="0"/>
              <a:t>Filtering</a:t>
            </a:r>
            <a:endParaRPr lang="fr-FR" sz="2400" u="none" dirty="0"/>
          </a:p>
        </p:txBody>
      </p:sp>
      <p:sp>
        <p:nvSpPr>
          <p:cNvPr id="28" name="ZoneTexte 27"/>
          <p:cNvSpPr txBox="1"/>
          <p:nvPr/>
        </p:nvSpPr>
        <p:spPr>
          <a:xfrm>
            <a:off x="81804" y="2511838"/>
            <a:ext cx="1162498" cy="461665"/>
          </a:xfrm>
          <a:prstGeom prst="rect">
            <a:avLst/>
          </a:prstGeom>
          <a:noFill/>
        </p:spPr>
        <p:txBody>
          <a:bodyPr wrap="none" rtlCol="0">
            <a:spAutoFit/>
          </a:bodyPr>
          <a:lstStyle/>
          <a:p>
            <a:r>
              <a:rPr lang="en-US" sz="2400" u="none" dirty="0" smtClean="0"/>
              <a:t>Coding</a:t>
            </a:r>
            <a:endParaRPr lang="fr-FR" sz="2400" u="none" dirty="0"/>
          </a:p>
        </p:txBody>
      </p:sp>
      <p:sp>
        <p:nvSpPr>
          <p:cNvPr id="29" name="ZoneTexte 28"/>
          <p:cNvSpPr txBox="1"/>
          <p:nvPr/>
        </p:nvSpPr>
        <p:spPr>
          <a:xfrm>
            <a:off x="71406" y="3577012"/>
            <a:ext cx="1213794" cy="461665"/>
          </a:xfrm>
          <a:prstGeom prst="rect">
            <a:avLst/>
          </a:prstGeom>
          <a:noFill/>
        </p:spPr>
        <p:txBody>
          <a:bodyPr wrap="none" rtlCol="0">
            <a:spAutoFit/>
          </a:bodyPr>
          <a:lstStyle/>
          <a:p>
            <a:r>
              <a:rPr lang="en-US" sz="2400" u="none" dirty="0" smtClean="0"/>
              <a:t>Pooling</a:t>
            </a:r>
            <a:endParaRPr lang="fr-FR" sz="2400" u="none" dirty="0"/>
          </a:p>
        </p:txBody>
      </p:sp>
      <p:cxnSp>
        <p:nvCxnSpPr>
          <p:cNvPr id="30" name="Connecteur droit avec flèche 29"/>
          <p:cNvCxnSpPr/>
          <p:nvPr/>
        </p:nvCxnSpPr>
        <p:spPr>
          <a:xfrm rot="5400000">
            <a:off x="4356892" y="2725358"/>
            <a:ext cx="42862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rot="5400000">
            <a:off x="1286646" y="1661772"/>
            <a:ext cx="42862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rot="5400000">
            <a:off x="7431060" y="1660200"/>
            <a:ext cx="429422" cy="23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rot="5400000">
            <a:off x="4357654" y="1660978"/>
            <a:ext cx="42862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rot="5400000">
            <a:off x="1283533" y="4869354"/>
            <a:ext cx="42862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rot="5400000">
            <a:off x="7427947" y="4867782"/>
            <a:ext cx="429422" cy="23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rot="5400000">
            <a:off x="4354541" y="4868560"/>
            <a:ext cx="42862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rot="5400000">
            <a:off x="1288364" y="2727630"/>
            <a:ext cx="42862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1" y="178125"/>
            <a:ext cx="9144000" cy="1077218"/>
          </a:xfrm>
          <a:prstGeom prst="rect">
            <a:avLst/>
          </a:prstGeom>
          <a:noFill/>
        </p:spPr>
        <p:txBody>
          <a:bodyPr wrap="square" rtlCol="0">
            <a:spAutoFit/>
          </a:bodyPr>
          <a:lstStyle/>
          <a:p>
            <a:pPr algn="ctr"/>
            <a:r>
              <a:rPr lang="en-US" sz="3200" u="none" dirty="0" smtClean="0">
                <a:solidFill>
                  <a:schemeClr val="tx2"/>
                </a:solidFill>
                <a:latin typeface="Comic Sans MS" pitchFamily="66" charset="0"/>
              </a:rPr>
              <a:t>A common architecture for image classification</a:t>
            </a:r>
            <a:endParaRPr lang="fr-FR" sz="3200" u="none" baseline="30000" dirty="0">
              <a:solidFill>
                <a:schemeClr val="tx2"/>
              </a:solidFill>
              <a:latin typeface="Comic Sans MS"/>
            </a:endParaRPr>
          </a:p>
        </p:txBody>
      </p:sp>
      <p:sp>
        <p:nvSpPr>
          <p:cNvPr id="39" name="ZoneTexte 38"/>
          <p:cNvSpPr txBox="1"/>
          <p:nvPr/>
        </p:nvSpPr>
        <p:spPr>
          <a:xfrm>
            <a:off x="218363" y="5308963"/>
            <a:ext cx="9014006" cy="1384995"/>
          </a:xfrm>
          <a:prstGeom prst="rect">
            <a:avLst/>
          </a:prstGeom>
          <a:noFill/>
        </p:spPr>
        <p:txBody>
          <a:bodyPr wrap="none" rtlCol="0">
            <a:spAutoFit/>
          </a:bodyPr>
          <a:lstStyle/>
          <a:p>
            <a:r>
              <a:rPr lang="en-US" sz="2800" u="none" dirty="0" smtClean="0">
                <a:solidFill>
                  <a:schemeClr val="tx2"/>
                </a:solidFill>
                <a:latin typeface="Comic Sans MS" pitchFamily="66" charset="0"/>
              </a:rPr>
              <a:t>Idea: </a:t>
            </a:r>
            <a:r>
              <a:rPr lang="en-US" sz="2800" u="none" dirty="0" smtClean="0">
                <a:latin typeface="Comic Sans MS" pitchFamily="66" charset="0"/>
              </a:rPr>
              <a:t>Replace k-means by sparse coding (Yang et al., </a:t>
            </a:r>
          </a:p>
          <a:p>
            <a:r>
              <a:rPr lang="en-US" sz="2800" u="none" dirty="0" smtClean="0">
                <a:latin typeface="Comic Sans MS" pitchFamily="66" charset="0"/>
              </a:rPr>
              <a:t>CVPR’09; </a:t>
            </a:r>
            <a:r>
              <a:rPr lang="en-US" sz="2800" u="none" dirty="0" err="1" smtClean="0">
                <a:latin typeface="Comic Sans MS" pitchFamily="66" charset="0"/>
              </a:rPr>
              <a:t>Boureau</a:t>
            </a:r>
            <a:r>
              <a:rPr lang="en-US" sz="2800" u="none" dirty="0" smtClean="0">
                <a:latin typeface="Comic Sans MS" pitchFamily="66" charset="0"/>
              </a:rPr>
              <a:t> et al., CVPR’10, ICML’10; Yang et </a:t>
            </a:r>
          </a:p>
          <a:p>
            <a:r>
              <a:rPr lang="en-US" sz="2800" u="none" dirty="0" smtClean="0">
                <a:latin typeface="Comic Sans MS" pitchFamily="66" charset="0"/>
              </a:rPr>
              <a:t>al., CVPR’10).</a:t>
            </a:r>
            <a:endParaRPr lang="fr-FR" sz="2800" u="none" dirty="0">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b="44032"/>
          <a:stretch>
            <a:fillRect/>
          </a:stretch>
        </p:blipFill>
        <p:spPr bwMode="auto">
          <a:xfrm>
            <a:off x="0" y="1084850"/>
            <a:ext cx="9144000" cy="2560892"/>
          </a:xfrm>
          <a:prstGeom prst="rect">
            <a:avLst/>
          </a:prstGeom>
          <a:noFill/>
          <a:ln w="9525">
            <a:noFill/>
            <a:miter lim="800000"/>
            <a:headEnd/>
            <a:tailEnd/>
          </a:ln>
        </p:spPr>
      </p:pic>
      <p:sp>
        <p:nvSpPr>
          <p:cNvPr id="5" name="ZoneTexte 4"/>
          <p:cNvSpPr txBox="1"/>
          <p:nvPr/>
        </p:nvSpPr>
        <p:spPr>
          <a:xfrm>
            <a:off x="1" y="-9566"/>
            <a:ext cx="9144000" cy="1015663"/>
          </a:xfrm>
          <a:prstGeom prst="rect">
            <a:avLst/>
          </a:prstGeom>
          <a:noFill/>
        </p:spPr>
        <p:txBody>
          <a:bodyPr wrap="square" rtlCol="0">
            <a:spAutoFit/>
          </a:bodyPr>
          <a:lstStyle/>
          <a:p>
            <a:pPr algn="ctr"/>
            <a:r>
              <a:rPr lang="en-US" sz="3200" u="none" dirty="0" smtClean="0">
                <a:solidFill>
                  <a:schemeClr val="tx2"/>
                </a:solidFill>
                <a:latin typeface="Comic Sans MS" pitchFamily="66" charset="0"/>
              </a:rPr>
              <a:t>Learning dictionaries for image classification </a:t>
            </a:r>
            <a:r>
              <a:rPr lang="en-US" sz="2800" u="none" dirty="0" smtClean="0">
                <a:latin typeface="Comic Sans MS" pitchFamily="66" charset="0"/>
              </a:rPr>
              <a:t>(</a:t>
            </a:r>
            <a:r>
              <a:rPr lang="en-US" sz="2800" u="none" dirty="0" err="1" smtClean="0">
                <a:latin typeface="Comic Sans MS" pitchFamily="66" charset="0"/>
              </a:rPr>
              <a:t>Boureau</a:t>
            </a:r>
            <a:r>
              <a:rPr lang="en-US" sz="2800" u="none" dirty="0" smtClean="0">
                <a:latin typeface="Comic Sans MS" pitchFamily="66" charset="0"/>
              </a:rPr>
              <a:t>, </a:t>
            </a:r>
            <a:r>
              <a:rPr lang="en-US" sz="2800" u="none" dirty="0" err="1" smtClean="0">
                <a:latin typeface="Comic Sans MS" pitchFamily="66" charset="0"/>
              </a:rPr>
              <a:t>LeCun</a:t>
            </a:r>
            <a:r>
              <a:rPr lang="en-US" sz="2800" u="none" dirty="0" smtClean="0">
                <a:latin typeface="Comic Sans MS" pitchFamily="66" charset="0"/>
              </a:rPr>
              <a:t>, Bach, Ponce, CVPR’10)</a:t>
            </a:r>
            <a:endParaRPr lang="fr-FR" sz="2800" u="none" baseline="30000" dirty="0">
              <a:latin typeface="Comic Sans MS"/>
            </a:endParaRPr>
          </a:p>
        </p:txBody>
      </p:sp>
      <p:sp>
        <p:nvSpPr>
          <p:cNvPr id="6" name="Rectangle 5"/>
          <p:cNvSpPr/>
          <p:nvPr/>
        </p:nvSpPr>
        <p:spPr bwMode="auto">
          <a:xfrm>
            <a:off x="4156364" y="3075726"/>
            <a:ext cx="1662545" cy="534390"/>
          </a:xfrm>
          <a:prstGeom prst="rect">
            <a:avLst/>
          </a:prstGeom>
          <a:solidFill>
            <a:srgbClr val="CC3399">
              <a:alpha val="59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7404272" y="3240063"/>
            <a:ext cx="1662545" cy="369332"/>
          </a:xfrm>
          <a:prstGeom prst="rect">
            <a:avLst/>
          </a:prstGeom>
          <a:solidFill>
            <a:srgbClr val="CC3399">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grpSp>
        <p:nvGrpSpPr>
          <p:cNvPr id="18" name="Groupe 17"/>
          <p:cNvGrpSpPr/>
          <p:nvPr/>
        </p:nvGrpSpPr>
        <p:grpSpPr>
          <a:xfrm>
            <a:off x="3077322" y="5888195"/>
            <a:ext cx="5145556" cy="853721"/>
            <a:chOff x="2768572" y="6030695"/>
            <a:chExt cx="5145556" cy="853721"/>
          </a:xfrm>
        </p:grpSpPr>
        <p:pic>
          <p:nvPicPr>
            <p:cNvPr id="1027" name="Picture 3"/>
            <p:cNvPicPr>
              <a:picLocks noChangeAspect="1" noChangeArrowheads="1"/>
            </p:cNvPicPr>
            <p:nvPr/>
          </p:nvPicPr>
          <p:blipFill>
            <a:blip r:embed="rId3" cstate="print"/>
            <a:srcRect/>
            <a:stretch>
              <a:fillRect/>
            </a:stretch>
          </p:blipFill>
          <p:spPr bwMode="auto">
            <a:xfrm>
              <a:off x="2768572" y="6056416"/>
              <a:ext cx="5064463" cy="828000"/>
            </a:xfrm>
            <a:prstGeom prst="rect">
              <a:avLst/>
            </a:prstGeom>
            <a:noFill/>
            <a:ln w="9525">
              <a:noFill/>
              <a:miter lim="800000"/>
              <a:headEnd/>
              <a:tailEnd/>
            </a:ln>
          </p:spPr>
        </p:pic>
        <p:grpSp>
          <p:nvGrpSpPr>
            <p:cNvPr id="17" name="Groupe 16"/>
            <p:cNvGrpSpPr/>
            <p:nvPr/>
          </p:nvGrpSpPr>
          <p:grpSpPr>
            <a:xfrm>
              <a:off x="4544291" y="6030695"/>
              <a:ext cx="3369837" cy="802853"/>
              <a:chOff x="4544291" y="6030695"/>
              <a:chExt cx="3369837" cy="802853"/>
            </a:xfrm>
          </p:grpSpPr>
          <p:sp>
            <p:nvSpPr>
              <p:cNvPr id="12" name="Rectangle 11"/>
              <p:cNvSpPr/>
              <p:nvPr/>
            </p:nvSpPr>
            <p:spPr bwMode="auto">
              <a:xfrm>
                <a:off x="6707576" y="6333581"/>
                <a:ext cx="1092530" cy="252000"/>
              </a:xfrm>
              <a:prstGeom prst="rect">
                <a:avLst/>
              </a:prstGeom>
              <a:solidFill>
                <a:srgbClr val="CC3399">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a:off x="4544291" y="6329548"/>
                <a:ext cx="1092530" cy="504000"/>
              </a:xfrm>
              <a:prstGeom prst="rect">
                <a:avLst/>
              </a:prstGeom>
              <a:solidFill>
                <a:srgbClr val="CC3399">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4" name="ZoneTexte 13"/>
              <p:cNvSpPr txBox="1"/>
              <p:nvPr/>
            </p:nvSpPr>
            <p:spPr>
              <a:xfrm>
                <a:off x="5047018" y="6032670"/>
                <a:ext cx="755335" cy="338554"/>
              </a:xfrm>
              <a:prstGeom prst="rect">
                <a:avLst/>
              </a:prstGeom>
              <a:noFill/>
            </p:spPr>
            <p:txBody>
              <a:bodyPr wrap="none" rtlCol="0">
                <a:spAutoFit/>
              </a:bodyPr>
              <a:lstStyle/>
              <a:p>
                <a:r>
                  <a:rPr lang="en-US" sz="1600" u="none" dirty="0" smtClean="0">
                    <a:solidFill>
                      <a:schemeClr val="bg2"/>
                    </a:solidFill>
                  </a:rPr>
                  <a:t>[1024]</a:t>
                </a:r>
                <a:endParaRPr lang="fr-FR" sz="1600" u="none" dirty="0">
                  <a:solidFill>
                    <a:schemeClr val="bg2"/>
                  </a:solidFill>
                </a:endParaRPr>
              </a:p>
            </p:txBody>
          </p:sp>
          <p:sp>
            <p:nvSpPr>
              <p:cNvPr id="15" name="ZoneTexte 14"/>
              <p:cNvSpPr txBox="1"/>
              <p:nvPr/>
            </p:nvSpPr>
            <p:spPr>
              <a:xfrm>
                <a:off x="7158793" y="6030695"/>
                <a:ext cx="755335" cy="338554"/>
              </a:xfrm>
              <a:prstGeom prst="rect">
                <a:avLst/>
              </a:prstGeom>
              <a:noFill/>
            </p:spPr>
            <p:txBody>
              <a:bodyPr wrap="none" rtlCol="0">
                <a:spAutoFit/>
              </a:bodyPr>
              <a:lstStyle/>
              <a:p>
                <a:r>
                  <a:rPr lang="en-US" sz="1600" u="none" dirty="0" smtClean="0">
                    <a:solidFill>
                      <a:schemeClr val="bg2"/>
                    </a:solidFill>
                  </a:rPr>
                  <a:t>[2048]</a:t>
                </a:r>
                <a:endParaRPr lang="fr-FR" sz="1600" u="none" dirty="0">
                  <a:solidFill>
                    <a:schemeClr val="bg2"/>
                  </a:solidFill>
                </a:endParaRPr>
              </a:p>
            </p:txBody>
          </p:sp>
        </p:grpSp>
      </p:grpSp>
      <p:sp>
        <p:nvSpPr>
          <p:cNvPr id="16" name="ZoneTexte 15"/>
          <p:cNvSpPr txBox="1"/>
          <p:nvPr/>
        </p:nvSpPr>
        <p:spPr>
          <a:xfrm>
            <a:off x="403761" y="6008917"/>
            <a:ext cx="2226892" cy="646331"/>
          </a:xfrm>
          <a:prstGeom prst="rect">
            <a:avLst/>
          </a:prstGeom>
          <a:noFill/>
        </p:spPr>
        <p:txBody>
          <a:bodyPr wrap="none" rtlCol="0">
            <a:spAutoFit/>
          </a:bodyPr>
          <a:lstStyle/>
          <a:p>
            <a:r>
              <a:rPr lang="en-US" u="none" dirty="0" smtClean="0">
                <a:latin typeface="Comic Sans MS" pitchFamily="66" charset="0"/>
              </a:rPr>
              <a:t>Scenes, supervised</a:t>
            </a:r>
          </a:p>
          <a:p>
            <a:r>
              <a:rPr lang="en-US" u="none" dirty="0" smtClean="0">
                <a:latin typeface="Comic Sans MS" pitchFamily="66" charset="0"/>
              </a:rPr>
              <a:t>dictionary learning</a:t>
            </a:r>
            <a:endParaRPr lang="fr-FR" u="none" dirty="0">
              <a:latin typeface="Comic Sans MS" pitchFamily="66" charset="0"/>
            </a:endParaRPr>
          </a:p>
        </p:txBody>
      </p:sp>
      <p:grpSp>
        <p:nvGrpSpPr>
          <p:cNvPr id="20" name="Groupe 19"/>
          <p:cNvGrpSpPr/>
          <p:nvPr/>
        </p:nvGrpSpPr>
        <p:grpSpPr>
          <a:xfrm>
            <a:off x="0" y="3728855"/>
            <a:ext cx="9144000" cy="2075421"/>
            <a:chOff x="0" y="3598230"/>
            <a:chExt cx="9144000" cy="2075421"/>
          </a:xfrm>
        </p:grpSpPr>
        <p:pic>
          <p:nvPicPr>
            <p:cNvPr id="1026" name="Picture 2"/>
            <p:cNvPicPr>
              <a:picLocks noChangeAspect="1" noChangeArrowheads="1"/>
            </p:cNvPicPr>
            <p:nvPr/>
          </p:nvPicPr>
          <p:blipFill>
            <a:blip r:embed="rId4" cstate="print"/>
            <a:srcRect/>
            <a:stretch>
              <a:fillRect/>
            </a:stretch>
          </p:blipFill>
          <p:spPr bwMode="auto">
            <a:xfrm>
              <a:off x="0" y="3654351"/>
              <a:ext cx="9144000" cy="2019300"/>
            </a:xfrm>
            <a:prstGeom prst="rect">
              <a:avLst/>
            </a:prstGeom>
            <a:noFill/>
            <a:ln w="9525">
              <a:noFill/>
              <a:miter lim="800000"/>
              <a:headEnd/>
              <a:tailEnd/>
            </a:ln>
          </p:spPr>
        </p:pic>
        <p:sp>
          <p:nvSpPr>
            <p:cNvPr id="10" name="Rectangle 9"/>
            <p:cNvSpPr/>
            <p:nvPr/>
          </p:nvSpPr>
          <p:spPr bwMode="auto">
            <a:xfrm>
              <a:off x="5597243" y="4734373"/>
              <a:ext cx="2276097" cy="252000"/>
            </a:xfrm>
            <a:prstGeom prst="rect">
              <a:avLst/>
            </a:prstGeom>
            <a:solidFill>
              <a:srgbClr val="CC3399">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8051470" y="5373658"/>
              <a:ext cx="1092530" cy="216000"/>
            </a:xfrm>
            <a:prstGeom prst="rect">
              <a:avLst/>
            </a:prstGeom>
            <a:solidFill>
              <a:srgbClr val="CC3399">
                <a:alpha val="5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sp>
          <p:nvSpPr>
            <p:cNvPr id="19" name="ZoneTexte 18"/>
            <p:cNvSpPr txBox="1"/>
            <p:nvPr/>
          </p:nvSpPr>
          <p:spPr>
            <a:xfrm>
              <a:off x="0" y="3598230"/>
              <a:ext cx="1749197" cy="369332"/>
            </a:xfrm>
            <a:prstGeom prst="rect">
              <a:avLst/>
            </a:prstGeom>
            <a:noFill/>
          </p:spPr>
          <p:txBody>
            <a:bodyPr wrap="none" rtlCol="0">
              <a:spAutoFit/>
            </a:bodyPr>
            <a:lstStyle/>
            <a:p>
              <a:r>
                <a:rPr lang="en-US" u="none" dirty="0" smtClean="0">
                  <a:solidFill>
                    <a:schemeClr val="bg2"/>
                  </a:solidFill>
                </a:rPr>
                <a:t>Single - feature</a:t>
              </a:r>
              <a:endParaRPr lang="fr-FR" u="none" dirty="0">
                <a:solidFill>
                  <a:schemeClr val="bg2"/>
                </a:solidFill>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t="6758" b="46748"/>
          <a:stretch>
            <a:fillRect/>
          </a:stretch>
        </p:blipFill>
        <p:spPr bwMode="auto">
          <a:xfrm>
            <a:off x="490538" y="4692650"/>
            <a:ext cx="8121650" cy="2165350"/>
          </a:xfrm>
          <a:prstGeom prst="rect">
            <a:avLst/>
          </a:prstGeom>
          <a:noFill/>
          <a:ln w="9525">
            <a:noFill/>
            <a:miter lim="800000"/>
            <a:headEnd/>
            <a:tailEnd/>
          </a:ln>
        </p:spPr>
      </p:pic>
      <p:pic>
        <p:nvPicPr>
          <p:cNvPr id="43011" name="Picture 3"/>
          <p:cNvPicPr>
            <a:picLocks noChangeAspect="1" noChangeArrowheads="1"/>
          </p:cNvPicPr>
          <p:nvPr/>
        </p:nvPicPr>
        <p:blipFill>
          <a:blip r:embed="rId4" cstate="print"/>
          <a:srcRect/>
          <a:stretch>
            <a:fillRect/>
          </a:stretch>
        </p:blipFill>
        <p:spPr bwMode="auto">
          <a:xfrm>
            <a:off x="490538" y="763588"/>
            <a:ext cx="8112125" cy="3929062"/>
          </a:xfrm>
          <a:prstGeom prst="rect">
            <a:avLst/>
          </a:prstGeom>
          <a:noFill/>
          <a:ln w="9525">
            <a:noFill/>
            <a:miter lim="800000"/>
            <a:headEnd/>
            <a:tailEnd/>
          </a:ln>
        </p:spPr>
      </p:pic>
      <p:sp>
        <p:nvSpPr>
          <p:cNvPr id="43012" name="ZoneTexte 3"/>
          <p:cNvSpPr txBox="1">
            <a:spLocks noChangeArrowheads="1"/>
          </p:cNvSpPr>
          <p:nvPr/>
        </p:nvSpPr>
        <p:spPr bwMode="auto">
          <a:xfrm>
            <a:off x="-14288" y="95250"/>
            <a:ext cx="9286876" cy="461963"/>
          </a:xfrm>
          <a:prstGeom prst="rect">
            <a:avLst/>
          </a:prstGeom>
          <a:noFill/>
          <a:ln w="9525">
            <a:noFill/>
            <a:miter lim="800000"/>
            <a:headEnd/>
            <a:tailEnd/>
          </a:ln>
        </p:spPr>
        <p:txBody>
          <a:bodyPr wrap="none">
            <a:spAutoFit/>
          </a:bodyPr>
          <a:lstStyle/>
          <a:p>
            <a:r>
              <a:rPr lang="en-US" sz="2400" u="none" dirty="0">
                <a:solidFill>
                  <a:schemeClr val="tx2"/>
                </a:solidFill>
                <a:latin typeface="Comic Sans MS" pitchFamily="66" charset="0"/>
              </a:rPr>
              <a:t>Non-blind </a:t>
            </a:r>
            <a:r>
              <a:rPr lang="en-US" sz="2400" u="none" dirty="0" err="1">
                <a:solidFill>
                  <a:schemeClr val="tx2"/>
                </a:solidFill>
                <a:latin typeface="Comic Sans MS" pitchFamily="66" charset="0"/>
              </a:rPr>
              <a:t>deblurring</a:t>
            </a:r>
            <a:r>
              <a:rPr lang="en-US" sz="2400" u="none" dirty="0">
                <a:solidFill>
                  <a:schemeClr val="tx2"/>
                </a:solidFill>
                <a:latin typeface="Comic Sans MS" pitchFamily="66" charset="0"/>
              </a:rPr>
              <a:t> </a:t>
            </a:r>
            <a:r>
              <a:rPr lang="en-US" sz="2400" u="none" dirty="0">
                <a:latin typeface="Comic Sans MS" pitchFamily="66" charset="0"/>
              </a:rPr>
              <a:t>(</a:t>
            </a:r>
            <a:r>
              <a:rPr lang="en-US" sz="2400" u="none" dirty="0" err="1">
                <a:latin typeface="Comic Sans MS" pitchFamily="66" charset="0"/>
              </a:rPr>
              <a:t>Couzinie-Devy</a:t>
            </a:r>
            <a:r>
              <a:rPr lang="en-US" sz="2400" u="none" dirty="0">
                <a:latin typeface="Comic Sans MS" pitchFamily="66" charset="0"/>
              </a:rPr>
              <a:t>, </a:t>
            </a:r>
            <a:r>
              <a:rPr lang="en-US" sz="2400" u="none" dirty="0" err="1">
                <a:latin typeface="Comic Sans MS" pitchFamily="66" charset="0"/>
              </a:rPr>
              <a:t>Mairal</a:t>
            </a:r>
            <a:r>
              <a:rPr lang="en-US" sz="2400" u="none" dirty="0">
                <a:latin typeface="Comic Sans MS" pitchFamily="66" charset="0"/>
              </a:rPr>
              <a:t>, Bach, Ponce, 2010)</a:t>
            </a:r>
            <a:endParaRPr lang="fr-FR" sz="2400" u="none" dirty="0">
              <a:latin typeface="Comic Sans MS" pitchFamily="66" charset="0"/>
            </a:endParaRPr>
          </a:p>
        </p:txBody>
      </p:sp>
      <p:sp>
        <p:nvSpPr>
          <p:cNvPr id="43013" name="Rectangle 4"/>
          <p:cNvSpPr>
            <a:spLocks noChangeArrowheads="1"/>
          </p:cNvSpPr>
          <p:nvPr/>
        </p:nvSpPr>
        <p:spPr bwMode="auto">
          <a:xfrm>
            <a:off x="3030538" y="5800725"/>
            <a:ext cx="654050" cy="217488"/>
          </a:xfrm>
          <a:prstGeom prst="rect">
            <a:avLst/>
          </a:prstGeom>
          <a:solidFill>
            <a:srgbClr val="800000">
              <a:alpha val="65882"/>
            </a:srgbClr>
          </a:solidFill>
          <a:ln w="9525" algn="ctr">
            <a:solidFill>
              <a:schemeClr val="tx1"/>
            </a:solidFill>
            <a:round/>
            <a:headEnd/>
            <a:tailEnd/>
          </a:ln>
        </p:spPr>
        <p:txBody>
          <a:bodyPr wrap="none">
            <a:spAutoFit/>
          </a:bodyPr>
          <a:lstStyle/>
          <a:p>
            <a:pPr algn="ctr" eaLnBrk="0" hangingPunct="0"/>
            <a:endParaRPr lang="fr-FR"/>
          </a:p>
        </p:txBody>
      </p:sp>
      <p:sp>
        <p:nvSpPr>
          <p:cNvPr id="43014" name="Rectangle 5"/>
          <p:cNvSpPr>
            <a:spLocks noChangeArrowheads="1"/>
          </p:cNvSpPr>
          <p:nvPr/>
        </p:nvSpPr>
        <p:spPr bwMode="auto">
          <a:xfrm>
            <a:off x="3714750" y="6062663"/>
            <a:ext cx="654050" cy="217487"/>
          </a:xfrm>
          <a:prstGeom prst="rect">
            <a:avLst/>
          </a:prstGeom>
          <a:solidFill>
            <a:srgbClr val="800000">
              <a:alpha val="65882"/>
            </a:srgbClr>
          </a:solidFill>
          <a:ln w="9525" algn="ctr">
            <a:solidFill>
              <a:schemeClr val="tx1"/>
            </a:solidFill>
            <a:round/>
            <a:headEnd/>
            <a:tailEnd/>
          </a:ln>
        </p:spPr>
        <p:txBody>
          <a:bodyPr wrap="none">
            <a:spAutoFit/>
          </a:bodyPr>
          <a:lstStyle/>
          <a:p>
            <a:pPr algn="ctr" eaLnBrk="0" hangingPunct="0"/>
            <a:endParaRPr lang="fr-FR"/>
          </a:p>
        </p:txBody>
      </p:sp>
      <p:sp>
        <p:nvSpPr>
          <p:cNvPr id="43015" name="Rectangle 6"/>
          <p:cNvSpPr>
            <a:spLocks noChangeArrowheads="1"/>
          </p:cNvSpPr>
          <p:nvPr/>
        </p:nvSpPr>
        <p:spPr bwMode="auto">
          <a:xfrm>
            <a:off x="4413250" y="6596063"/>
            <a:ext cx="654050" cy="219075"/>
          </a:xfrm>
          <a:prstGeom prst="rect">
            <a:avLst/>
          </a:prstGeom>
          <a:solidFill>
            <a:srgbClr val="800000">
              <a:alpha val="65882"/>
            </a:srgbClr>
          </a:solidFill>
          <a:ln w="9525" algn="ctr">
            <a:solidFill>
              <a:schemeClr val="tx1"/>
            </a:solidFill>
            <a:round/>
            <a:headEnd/>
            <a:tailEnd/>
          </a:ln>
        </p:spPr>
        <p:txBody>
          <a:bodyPr wrap="none">
            <a:spAutoFit/>
          </a:bodyPr>
          <a:lstStyle/>
          <a:p>
            <a:pPr algn="ctr" eaLnBrk="0" hangingPunct="0"/>
            <a:endParaRPr lang="fr-FR"/>
          </a:p>
        </p:txBody>
      </p:sp>
      <p:sp>
        <p:nvSpPr>
          <p:cNvPr id="43016" name="Rectangle 7"/>
          <p:cNvSpPr>
            <a:spLocks noChangeArrowheads="1"/>
          </p:cNvSpPr>
          <p:nvPr/>
        </p:nvSpPr>
        <p:spPr bwMode="auto">
          <a:xfrm>
            <a:off x="5097463" y="5792788"/>
            <a:ext cx="655637" cy="219075"/>
          </a:xfrm>
          <a:prstGeom prst="rect">
            <a:avLst/>
          </a:prstGeom>
          <a:solidFill>
            <a:srgbClr val="800000">
              <a:alpha val="65882"/>
            </a:srgbClr>
          </a:solidFill>
          <a:ln w="9525" algn="ctr">
            <a:solidFill>
              <a:schemeClr val="tx1"/>
            </a:solidFill>
            <a:round/>
            <a:headEnd/>
            <a:tailEnd/>
          </a:ln>
        </p:spPr>
        <p:txBody>
          <a:bodyPr wrap="none">
            <a:spAutoFit/>
          </a:bodyPr>
          <a:lstStyle/>
          <a:p>
            <a:pPr algn="ctr" eaLnBrk="0" hangingPunct="0"/>
            <a:endParaRPr lang="fr-FR"/>
          </a:p>
        </p:txBody>
      </p:sp>
      <p:sp>
        <p:nvSpPr>
          <p:cNvPr id="43017" name="Rectangle 8"/>
          <p:cNvSpPr>
            <a:spLocks noChangeArrowheads="1"/>
          </p:cNvSpPr>
          <p:nvPr/>
        </p:nvSpPr>
        <p:spPr bwMode="auto">
          <a:xfrm>
            <a:off x="5808663" y="6054725"/>
            <a:ext cx="655637" cy="219075"/>
          </a:xfrm>
          <a:prstGeom prst="rect">
            <a:avLst/>
          </a:prstGeom>
          <a:solidFill>
            <a:srgbClr val="800000">
              <a:alpha val="65882"/>
            </a:srgbClr>
          </a:solidFill>
          <a:ln w="9525" algn="ctr">
            <a:solidFill>
              <a:schemeClr val="tx1"/>
            </a:solidFill>
            <a:round/>
            <a:headEnd/>
            <a:tailEnd/>
          </a:ln>
        </p:spPr>
        <p:txBody>
          <a:bodyPr wrap="none">
            <a:spAutoFit/>
          </a:bodyPr>
          <a:lstStyle/>
          <a:p>
            <a:pPr algn="ctr" eaLnBrk="0" hangingPunct="0"/>
            <a:endParaRPr lang="fr-FR"/>
          </a:p>
        </p:txBody>
      </p:sp>
      <p:sp>
        <p:nvSpPr>
          <p:cNvPr id="43018" name="Rectangle 9"/>
          <p:cNvSpPr>
            <a:spLocks noChangeArrowheads="1"/>
          </p:cNvSpPr>
          <p:nvPr/>
        </p:nvSpPr>
        <p:spPr bwMode="auto">
          <a:xfrm>
            <a:off x="6507163" y="6604000"/>
            <a:ext cx="655637" cy="217488"/>
          </a:xfrm>
          <a:prstGeom prst="rect">
            <a:avLst/>
          </a:prstGeom>
          <a:solidFill>
            <a:srgbClr val="800000">
              <a:alpha val="65882"/>
            </a:srgbClr>
          </a:solidFill>
          <a:ln w="9525" algn="ctr">
            <a:solidFill>
              <a:schemeClr val="tx1"/>
            </a:solidFill>
            <a:round/>
            <a:headEnd/>
            <a:tailEnd/>
          </a:ln>
        </p:spPr>
        <p:txBody>
          <a:bodyPr wrap="none">
            <a:spAutoFit/>
          </a:bodyPr>
          <a:lstStyle/>
          <a:p>
            <a:pPr algn="ctr" eaLnBrk="0" hangingPunct="0"/>
            <a:endParaRPr lang="fr-FR"/>
          </a:p>
        </p:txBody>
      </p:sp>
      <p:sp>
        <p:nvSpPr>
          <p:cNvPr id="43019" name="Rectangle 10"/>
          <p:cNvSpPr>
            <a:spLocks noChangeArrowheads="1"/>
          </p:cNvSpPr>
          <p:nvPr/>
        </p:nvSpPr>
        <p:spPr bwMode="auto">
          <a:xfrm>
            <a:off x="7205663" y="6605588"/>
            <a:ext cx="655637" cy="219075"/>
          </a:xfrm>
          <a:prstGeom prst="rect">
            <a:avLst/>
          </a:prstGeom>
          <a:solidFill>
            <a:srgbClr val="800000">
              <a:alpha val="65882"/>
            </a:srgbClr>
          </a:solidFill>
          <a:ln w="9525" algn="ctr">
            <a:solidFill>
              <a:schemeClr val="tx1"/>
            </a:solidFill>
            <a:round/>
            <a:headEnd/>
            <a:tailEnd/>
          </a:ln>
        </p:spPr>
        <p:txBody>
          <a:bodyPr wrap="none">
            <a:spAutoFit/>
          </a:bodyPr>
          <a:lstStyle/>
          <a:p>
            <a:pPr algn="ctr" eaLnBrk="0" hangingPunct="0"/>
            <a:endParaRPr lang="fr-FR"/>
          </a:p>
        </p:txBody>
      </p:sp>
      <p:sp>
        <p:nvSpPr>
          <p:cNvPr id="43020" name="Rectangle 11"/>
          <p:cNvSpPr>
            <a:spLocks noChangeArrowheads="1"/>
          </p:cNvSpPr>
          <p:nvPr/>
        </p:nvSpPr>
        <p:spPr bwMode="auto">
          <a:xfrm>
            <a:off x="7904163" y="6607175"/>
            <a:ext cx="655637" cy="219075"/>
          </a:xfrm>
          <a:prstGeom prst="rect">
            <a:avLst/>
          </a:prstGeom>
          <a:solidFill>
            <a:srgbClr val="800000">
              <a:alpha val="65882"/>
            </a:srgbClr>
          </a:solidFill>
          <a:ln w="9525" algn="ctr">
            <a:solidFill>
              <a:schemeClr val="tx1"/>
            </a:solidFill>
            <a:round/>
            <a:headEnd/>
            <a:tailEnd/>
          </a:ln>
        </p:spPr>
        <p:txBody>
          <a:bodyPr wrap="none">
            <a:spAutoFit/>
          </a:bodyPr>
          <a:lstStyle/>
          <a:p>
            <a:pPr algn="ctr" eaLnBrk="0" hangingPunct="0"/>
            <a:endParaRPr lang="fr-F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460500" y="5029200"/>
            <a:ext cx="1778000" cy="18224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pic>
        <p:nvPicPr>
          <p:cNvPr id="74754" name="Picture 2" descr="X:\dir\tex\olivercvpr10\images_for_jean_jun2010\rot\deblurred_RL_scale07.jpg"/>
          <p:cNvPicPr>
            <a:picLocks noChangeAspect="1" noChangeArrowheads="1"/>
          </p:cNvPicPr>
          <p:nvPr/>
        </p:nvPicPr>
        <p:blipFill>
          <a:blip r:embed="rId3" cstate="print"/>
          <a:srcRect/>
          <a:stretch>
            <a:fillRect/>
          </a:stretch>
        </p:blipFill>
        <p:spPr bwMode="auto">
          <a:xfrm>
            <a:off x="4566108" y="3429000"/>
            <a:ext cx="4577892" cy="3429000"/>
          </a:xfrm>
          <a:prstGeom prst="rect">
            <a:avLst/>
          </a:prstGeom>
          <a:noFill/>
        </p:spPr>
      </p:pic>
      <p:pic>
        <p:nvPicPr>
          <p:cNvPr id="74755" name="Picture 3"/>
          <p:cNvPicPr>
            <a:picLocks noChangeAspect="1" noChangeArrowheads="1"/>
          </p:cNvPicPr>
          <p:nvPr/>
        </p:nvPicPr>
        <p:blipFill>
          <a:blip r:embed="rId4" cstate="print"/>
          <a:srcRect/>
          <a:stretch>
            <a:fillRect/>
          </a:stretch>
        </p:blipFill>
        <p:spPr bwMode="auto">
          <a:xfrm>
            <a:off x="4572000" y="1"/>
            <a:ext cx="4572000" cy="3426056"/>
          </a:xfrm>
          <a:prstGeom prst="rect">
            <a:avLst/>
          </a:prstGeom>
          <a:noFill/>
          <a:ln w="9525">
            <a:noFill/>
            <a:miter lim="800000"/>
            <a:headEnd/>
            <a:tailEnd/>
          </a:ln>
        </p:spPr>
      </p:pic>
      <p:pic>
        <p:nvPicPr>
          <p:cNvPr id="74756" name="Picture 4"/>
          <p:cNvPicPr>
            <a:picLocks noChangeAspect="1" noChangeArrowheads="1"/>
          </p:cNvPicPr>
          <p:nvPr/>
        </p:nvPicPr>
        <p:blipFill>
          <a:blip r:embed="rId5" cstate="print"/>
          <a:srcRect/>
          <a:stretch>
            <a:fillRect/>
          </a:stretch>
        </p:blipFill>
        <p:spPr bwMode="auto">
          <a:xfrm>
            <a:off x="0" y="1517650"/>
            <a:ext cx="4570725" cy="3429024"/>
          </a:xfrm>
          <a:prstGeom prst="rect">
            <a:avLst/>
          </a:prstGeom>
          <a:noFill/>
          <a:ln w="9525">
            <a:noFill/>
            <a:miter lim="800000"/>
            <a:headEnd/>
            <a:tailEnd/>
          </a:ln>
        </p:spPr>
      </p:pic>
      <p:pic>
        <p:nvPicPr>
          <p:cNvPr id="74757" name="Picture 5" descr="X:\dir\tex\olivercvpr10\images_for_jean_jun2010\rot\kernel_scale07.png"/>
          <p:cNvPicPr>
            <a:picLocks noChangeAspect="1" noChangeArrowheads="1"/>
          </p:cNvPicPr>
          <p:nvPr/>
        </p:nvPicPr>
        <p:blipFill>
          <a:blip r:embed="rId6" cstate="print">
            <a:clrChange>
              <a:clrFrom>
                <a:srgbClr val="FFFFFF"/>
              </a:clrFrom>
              <a:clrTo>
                <a:srgbClr val="FFFFFF">
                  <a:alpha val="0"/>
                </a:srgbClr>
              </a:clrTo>
            </a:clrChange>
          </a:blip>
          <a:srcRect l="20870" r="17274" b="15118"/>
          <a:stretch>
            <a:fillRect/>
          </a:stretch>
        </p:blipFill>
        <p:spPr bwMode="auto">
          <a:xfrm>
            <a:off x="1500166" y="5060958"/>
            <a:ext cx="1693884" cy="1746242"/>
          </a:xfrm>
          <a:prstGeom prst="rect">
            <a:avLst/>
          </a:prstGeom>
          <a:noFill/>
          <a:ln>
            <a:noFill/>
          </a:ln>
        </p:spPr>
      </p:pic>
      <p:sp>
        <p:nvSpPr>
          <p:cNvPr id="12" name="Rectangle 5"/>
          <p:cNvSpPr>
            <a:spLocks noChangeArrowheads="1"/>
          </p:cNvSpPr>
          <p:nvPr/>
        </p:nvSpPr>
        <p:spPr bwMode="auto">
          <a:xfrm>
            <a:off x="0" y="1062335"/>
            <a:ext cx="9144000" cy="461665"/>
          </a:xfrm>
          <a:prstGeom prst="rect">
            <a:avLst/>
          </a:prstGeom>
          <a:noFill/>
          <a:ln w="9525">
            <a:noFill/>
            <a:miter lim="800000"/>
            <a:headEnd/>
            <a:tailEnd/>
          </a:ln>
        </p:spPr>
        <p:txBody>
          <a:bodyPr>
            <a:spAutoFit/>
          </a:bodyPr>
          <a:lstStyle/>
          <a:p>
            <a:r>
              <a:rPr lang="en-GB" sz="2400" u="none" dirty="0" smtClean="0">
                <a:latin typeface="Comic Sans MS" pitchFamily="66" charset="0"/>
              </a:rPr>
              <a:t>      (Whyte et al., CVPR’10)  </a:t>
            </a:r>
            <a:endParaRPr lang="en-US" sz="2400" u="none" dirty="0">
              <a:latin typeface="Comic Sans MS" pitchFamily="66" charset="0"/>
            </a:endParaRPr>
          </a:p>
        </p:txBody>
      </p:sp>
      <p:sp>
        <p:nvSpPr>
          <p:cNvPr id="13" name="Rectangle 6"/>
          <p:cNvSpPr>
            <a:spLocks noChangeArrowheads="1"/>
          </p:cNvSpPr>
          <p:nvPr/>
        </p:nvSpPr>
        <p:spPr bwMode="auto">
          <a:xfrm>
            <a:off x="0" y="139700"/>
            <a:ext cx="9144000" cy="812800"/>
          </a:xfrm>
          <a:prstGeom prst="rect">
            <a:avLst/>
          </a:prstGeom>
          <a:noFill/>
          <a:ln w="9525">
            <a:noFill/>
            <a:miter lim="800000"/>
            <a:headEnd/>
            <a:tailEnd/>
          </a:ln>
        </p:spPr>
        <p:txBody>
          <a:bodyPr anchor="ctr"/>
          <a:lstStyle/>
          <a:p>
            <a:pPr eaLnBrk="0" hangingPunct="0"/>
            <a:r>
              <a:rPr lang="en-GB" sz="3200" u="none" dirty="0" smtClean="0">
                <a:solidFill>
                  <a:schemeClr val="tx2"/>
                </a:solidFill>
                <a:latin typeface="Comic Sans MS" pitchFamily="66" charset="0"/>
              </a:rPr>
              <a:t>    Non-uniform blind</a:t>
            </a:r>
          </a:p>
          <a:p>
            <a:pPr eaLnBrk="0" hangingPunct="0"/>
            <a:r>
              <a:rPr lang="en-GB" sz="3200" u="none" dirty="0" smtClean="0">
                <a:solidFill>
                  <a:schemeClr val="tx2"/>
                </a:solidFill>
                <a:latin typeface="Comic Sans MS" pitchFamily="66" charset="0"/>
              </a:rPr>
              <a:t>          </a:t>
            </a:r>
            <a:r>
              <a:rPr lang="en-GB" sz="3200" u="none" dirty="0" err="1" smtClean="0">
                <a:solidFill>
                  <a:schemeClr val="tx2"/>
                </a:solidFill>
                <a:latin typeface="Comic Sans MS" pitchFamily="66" charset="0"/>
              </a:rPr>
              <a:t>deblurring</a:t>
            </a:r>
            <a:endParaRPr lang="en-GB" sz="3200" u="none" dirty="0">
              <a:solidFill>
                <a:schemeClr val="tx2"/>
              </a:solidFill>
              <a:latin typeface="Comic Sans MS" pitchFamily="66" charset="0"/>
            </a:endParaRPr>
          </a:p>
        </p:txBody>
      </p:sp>
      <p:sp>
        <p:nvSpPr>
          <p:cNvPr id="11" name="ZoneTexte 10"/>
          <p:cNvSpPr txBox="1"/>
          <p:nvPr/>
        </p:nvSpPr>
        <p:spPr>
          <a:xfrm>
            <a:off x="4560625" y="3441556"/>
            <a:ext cx="636713" cy="369332"/>
          </a:xfrm>
          <a:prstGeom prst="rect">
            <a:avLst/>
          </a:prstGeom>
          <a:noFill/>
        </p:spPr>
        <p:txBody>
          <a:bodyPr wrap="none" rtlCol="0">
            <a:spAutoFit/>
          </a:bodyPr>
          <a:lstStyle/>
          <a:p>
            <a:r>
              <a:rPr lang="en-US" u="none" dirty="0" smtClean="0">
                <a:latin typeface="Comic Sans MS" pitchFamily="66" charset="0"/>
              </a:rPr>
              <a:t>(Us)</a:t>
            </a:r>
            <a:endParaRPr lang="fr-FR" u="none" dirty="0">
              <a:latin typeface="Comic Sans MS" pitchFamily="66" charset="0"/>
            </a:endParaRPr>
          </a:p>
        </p:txBody>
      </p:sp>
      <p:sp>
        <p:nvSpPr>
          <p:cNvPr id="10" name="ZoneTexte 9"/>
          <p:cNvSpPr txBox="1"/>
          <p:nvPr/>
        </p:nvSpPr>
        <p:spPr>
          <a:xfrm>
            <a:off x="4571998" y="27291"/>
            <a:ext cx="2395207" cy="369332"/>
          </a:xfrm>
          <a:prstGeom prst="rect">
            <a:avLst/>
          </a:prstGeom>
          <a:noFill/>
        </p:spPr>
        <p:txBody>
          <a:bodyPr wrap="none" rtlCol="0">
            <a:spAutoFit/>
          </a:bodyPr>
          <a:lstStyle/>
          <a:p>
            <a:r>
              <a:rPr lang="en-US" u="none" dirty="0" smtClean="0">
                <a:latin typeface="Comic Sans MS" pitchFamily="66" charset="0"/>
              </a:rPr>
              <a:t>(Fergus et al., 2006)</a:t>
            </a:r>
            <a:endParaRPr lang="fr-FR" u="none" dirty="0">
              <a:latin typeface="Comic Sans MS" pitchFamily="66" charset="0"/>
            </a:endParaRPr>
          </a:p>
        </p:txBody>
      </p:sp>
      <p:sp>
        <p:nvSpPr>
          <p:cNvPr id="9" name="ZoneTexte 8"/>
          <p:cNvSpPr txBox="1"/>
          <p:nvPr/>
        </p:nvSpPr>
        <p:spPr>
          <a:xfrm>
            <a:off x="436722" y="2688609"/>
            <a:ext cx="8117928" cy="1323439"/>
          </a:xfrm>
          <a:prstGeom prst="rect">
            <a:avLst/>
          </a:prstGeom>
          <a:solidFill>
            <a:schemeClr val="bg2"/>
          </a:solidFill>
        </p:spPr>
        <p:txBody>
          <a:bodyPr wrap="none" rtlCol="0">
            <a:spAutoFit/>
          </a:bodyPr>
          <a:lstStyle/>
          <a:p>
            <a:r>
              <a:rPr lang="en-US" sz="8000" u="none" dirty="0" smtClean="0">
                <a:solidFill>
                  <a:schemeClr val="accent2"/>
                </a:solidFill>
                <a:latin typeface="Comic Sans MS" pitchFamily="66" charset="0"/>
              </a:rPr>
              <a:t>!! Short detour !!</a:t>
            </a:r>
            <a:endParaRPr lang="fr-FR" sz="8000" u="none" dirty="0">
              <a:solidFill>
                <a:schemeClr val="accent2"/>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9"/>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l="56944" t="4819" r="21667" b="61448"/>
          <a:stretch>
            <a:fillRect/>
          </a:stretch>
        </p:blipFill>
        <p:spPr bwMode="auto">
          <a:xfrm>
            <a:off x="4660900" y="177800"/>
            <a:ext cx="2266950" cy="2679123"/>
          </a:xfrm>
          <a:prstGeom prst="rect">
            <a:avLst/>
          </a:prstGeom>
          <a:noFill/>
          <a:ln w="9525">
            <a:noFill/>
            <a:miter lim="800000"/>
            <a:headEnd/>
            <a:tailEnd/>
          </a:ln>
        </p:spPr>
      </p:pic>
      <p:pic>
        <p:nvPicPr>
          <p:cNvPr id="9" name="Picture 2" descr="X:\dir\tex\olivercvpr10\images_for_jean_jun2010\rot\deblurred_RL_scale07.jpg"/>
          <p:cNvPicPr>
            <a:picLocks noChangeAspect="1" noChangeArrowheads="1"/>
          </p:cNvPicPr>
          <p:nvPr/>
        </p:nvPicPr>
        <p:blipFill>
          <a:blip r:embed="rId4" cstate="print"/>
          <a:srcRect l="56029" t="5926" r="21639" b="61667"/>
          <a:stretch>
            <a:fillRect/>
          </a:stretch>
        </p:blipFill>
        <p:spPr bwMode="auto">
          <a:xfrm>
            <a:off x="4660900" y="3606800"/>
            <a:ext cx="2249170" cy="2444750"/>
          </a:xfrm>
          <a:prstGeom prst="rect">
            <a:avLst/>
          </a:prstGeom>
          <a:noFill/>
        </p:spPr>
      </p:pic>
      <p:pic>
        <p:nvPicPr>
          <p:cNvPr id="10" name="Picture 3"/>
          <p:cNvPicPr>
            <a:picLocks noChangeAspect="1" noChangeArrowheads="1"/>
          </p:cNvPicPr>
          <p:nvPr/>
        </p:nvPicPr>
        <p:blipFill>
          <a:blip r:embed="rId3" cstate="print"/>
          <a:srcRect l="80278" t="64500" r="6111" b="8255"/>
          <a:stretch>
            <a:fillRect/>
          </a:stretch>
        </p:blipFill>
        <p:spPr bwMode="auto">
          <a:xfrm>
            <a:off x="7049770" y="273050"/>
            <a:ext cx="1993900" cy="2990850"/>
          </a:xfrm>
          <a:prstGeom prst="rect">
            <a:avLst/>
          </a:prstGeom>
          <a:noFill/>
          <a:ln w="9525">
            <a:noFill/>
            <a:miter lim="800000"/>
            <a:headEnd/>
            <a:tailEnd/>
          </a:ln>
        </p:spPr>
      </p:pic>
      <p:pic>
        <p:nvPicPr>
          <p:cNvPr id="11" name="Picture 2" descr="X:\dir\tex\olivercvpr10\images_for_jean_jun2010\rot\deblurred_RL_scale07.jpg"/>
          <p:cNvPicPr>
            <a:picLocks noChangeAspect="1" noChangeArrowheads="1"/>
          </p:cNvPicPr>
          <p:nvPr/>
        </p:nvPicPr>
        <p:blipFill>
          <a:blip r:embed="rId4" cstate="print"/>
          <a:srcRect l="80303" t="65556" r="6103" b="8518"/>
          <a:stretch>
            <a:fillRect/>
          </a:stretch>
        </p:blipFill>
        <p:spPr bwMode="auto">
          <a:xfrm>
            <a:off x="7016750" y="3797300"/>
            <a:ext cx="2026920" cy="2895600"/>
          </a:xfrm>
          <a:prstGeom prst="rect">
            <a:avLst/>
          </a:prstGeom>
          <a:noFill/>
        </p:spPr>
      </p:pic>
      <p:sp>
        <p:nvSpPr>
          <p:cNvPr id="14" name="Rectangle 13"/>
          <p:cNvSpPr/>
          <p:nvPr/>
        </p:nvSpPr>
        <p:spPr bwMode="auto">
          <a:xfrm>
            <a:off x="1460500" y="5029200"/>
            <a:ext cx="1778000" cy="18224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pic>
        <p:nvPicPr>
          <p:cNvPr id="15" name="Picture 4"/>
          <p:cNvPicPr>
            <a:picLocks noChangeAspect="1" noChangeArrowheads="1"/>
          </p:cNvPicPr>
          <p:nvPr/>
        </p:nvPicPr>
        <p:blipFill>
          <a:blip r:embed="rId5" cstate="print"/>
          <a:srcRect/>
          <a:stretch>
            <a:fillRect/>
          </a:stretch>
        </p:blipFill>
        <p:spPr bwMode="auto">
          <a:xfrm>
            <a:off x="0" y="1517650"/>
            <a:ext cx="4570725" cy="3429024"/>
          </a:xfrm>
          <a:prstGeom prst="rect">
            <a:avLst/>
          </a:prstGeom>
          <a:noFill/>
          <a:ln w="9525">
            <a:noFill/>
            <a:miter lim="800000"/>
            <a:headEnd/>
            <a:tailEnd/>
          </a:ln>
        </p:spPr>
      </p:pic>
      <p:pic>
        <p:nvPicPr>
          <p:cNvPr id="16" name="Picture 5" descr="X:\dir\tex\olivercvpr10\images_for_jean_jun2010\rot\kernel_scale07.png"/>
          <p:cNvPicPr>
            <a:picLocks noChangeAspect="1" noChangeArrowheads="1"/>
          </p:cNvPicPr>
          <p:nvPr/>
        </p:nvPicPr>
        <p:blipFill>
          <a:blip r:embed="rId6" cstate="print">
            <a:clrChange>
              <a:clrFrom>
                <a:srgbClr val="FFFFFF"/>
              </a:clrFrom>
              <a:clrTo>
                <a:srgbClr val="FFFFFF">
                  <a:alpha val="0"/>
                </a:srgbClr>
              </a:clrTo>
            </a:clrChange>
          </a:blip>
          <a:srcRect l="20870" r="17274" b="15118"/>
          <a:stretch>
            <a:fillRect/>
          </a:stretch>
        </p:blipFill>
        <p:spPr bwMode="auto">
          <a:xfrm>
            <a:off x="1500166" y="5060958"/>
            <a:ext cx="1693884" cy="1746242"/>
          </a:xfrm>
          <a:prstGeom prst="rect">
            <a:avLst/>
          </a:prstGeom>
          <a:noFill/>
          <a:ln>
            <a:noFill/>
          </a:ln>
        </p:spPr>
      </p:pic>
      <p:sp>
        <p:nvSpPr>
          <p:cNvPr id="17" name="Rectangle 5"/>
          <p:cNvSpPr>
            <a:spLocks noChangeArrowheads="1"/>
          </p:cNvSpPr>
          <p:nvPr/>
        </p:nvSpPr>
        <p:spPr bwMode="auto">
          <a:xfrm>
            <a:off x="0" y="1062335"/>
            <a:ext cx="9144000" cy="461665"/>
          </a:xfrm>
          <a:prstGeom prst="rect">
            <a:avLst/>
          </a:prstGeom>
          <a:noFill/>
          <a:ln w="9525">
            <a:noFill/>
            <a:miter lim="800000"/>
            <a:headEnd/>
            <a:tailEnd/>
          </a:ln>
        </p:spPr>
        <p:txBody>
          <a:bodyPr>
            <a:spAutoFit/>
          </a:bodyPr>
          <a:lstStyle/>
          <a:p>
            <a:r>
              <a:rPr lang="en-GB" sz="2400" u="none" dirty="0" smtClean="0">
                <a:latin typeface="Comic Sans MS" pitchFamily="66" charset="0"/>
              </a:rPr>
              <a:t>      (Whyte et al., CVPR’10)  </a:t>
            </a:r>
            <a:endParaRPr lang="en-US" sz="2400" u="none" dirty="0">
              <a:latin typeface="Comic Sans MS" pitchFamily="66" charset="0"/>
            </a:endParaRPr>
          </a:p>
        </p:txBody>
      </p:sp>
      <p:sp>
        <p:nvSpPr>
          <p:cNvPr id="18" name="Rectangle 6"/>
          <p:cNvSpPr>
            <a:spLocks noChangeArrowheads="1"/>
          </p:cNvSpPr>
          <p:nvPr/>
        </p:nvSpPr>
        <p:spPr bwMode="auto">
          <a:xfrm>
            <a:off x="0" y="139700"/>
            <a:ext cx="9144000" cy="812800"/>
          </a:xfrm>
          <a:prstGeom prst="rect">
            <a:avLst/>
          </a:prstGeom>
          <a:noFill/>
          <a:ln w="9525">
            <a:noFill/>
            <a:miter lim="800000"/>
            <a:headEnd/>
            <a:tailEnd/>
          </a:ln>
        </p:spPr>
        <p:txBody>
          <a:bodyPr anchor="ctr"/>
          <a:lstStyle/>
          <a:p>
            <a:pPr eaLnBrk="0" hangingPunct="0"/>
            <a:r>
              <a:rPr lang="en-GB" sz="3200" u="none" dirty="0" smtClean="0">
                <a:solidFill>
                  <a:schemeClr val="tx2"/>
                </a:solidFill>
                <a:latin typeface="Comic Sans MS" pitchFamily="66" charset="0"/>
              </a:rPr>
              <a:t>    Non-uniform blind</a:t>
            </a:r>
          </a:p>
          <a:p>
            <a:pPr eaLnBrk="0" hangingPunct="0"/>
            <a:r>
              <a:rPr lang="en-GB" sz="3200" u="none" dirty="0" smtClean="0">
                <a:solidFill>
                  <a:schemeClr val="tx2"/>
                </a:solidFill>
                <a:latin typeface="Comic Sans MS" pitchFamily="66" charset="0"/>
              </a:rPr>
              <a:t>          </a:t>
            </a:r>
            <a:r>
              <a:rPr lang="en-GB" sz="3200" u="none" dirty="0" err="1" smtClean="0">
                <a:solidFill>
                  <a:schemeClr val="tx2"/>
                </a:solidFill>
                <a:latin typeface="Comic Sans MS" pitchFamily="66" charset="0"/>
              </a:rPr>
              <a:t>deblurring</a:t>
            </a:r>
            <a:endParaRPr lang="en-GB" sz="3200" u="none" dirty="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r="75893" b="70216"/>
          <a:stretch>
            <a:fillRect/>
          </a:stretch>
        </p:blipFill>
        <p:spPr bwMode="auto">
          <a:xfrm>
            <a:off x="1125538" y="0"/>
            <a:ext cx="6878637" cy="6840538"/>
          </a:xfrm>
          <a:prstGeom prst="rect">
            <a:avLst/>
          </a:prstGeom>
          <a:noFill/>
          <a:ln w="9525">
            <a:noFill/>
            <a:miter lim="800000"/>
            <a:headEnd/>
            <a:tailEnd/>
          </a:ln>
        </p:spPr>
      </p:pic>
      <p:sp>
        <p:nvSpPr>
          <p:cNvPr id="44035" name="ZoneTexte 2"/>
          <p:cNvSpPr txBox="1">
            <a:spLocks noChangeArrowheads="1"/>
          </p:cNvSpPr>
          <p:nvPr/>
        </p:nvSpPr>
        <p:spPr bwMode="auto">
          <a:xfrm>
            <a:off x="2921000" y="6273800"/>
            <a:ext cx="3302000" cy="584200"/>
          </a:xfrm>
          <a:prstGeom prst="rect">
            <a:avLst/>
          </a:prstGeom>
          <a:noFill/>
          <a:ln w="9525">
            <a:noFill/>
            <a:miter lim="800000"/>
            <a:headEnd/>
            <a:tailEnd/>
          </a:ln>
        </p:spPr>
        <p:txBody>
          <a:bodyPr>
            <a:spAutoFit/>
          </a:bodyPr>
          <a:lstStyle/>
          <a:p>
            <a:pPr algn="ctr"/>
            <a:r>
              <a:rPr lang="en-US" sz="3200" u="none">
                <a:solidFill>
                  <a:schemeClr val="tx2"/>
                </a:solidFill>
                <a:latin typeface="Comic Sans MS" pitchFamily="66" charset="0"/>
              </a:rPr>
              <a:t>Digital Zoom</a:t>
            </a:r>
            <a:endParaRPr lang="fr-FR" sz="3200" u="none" baseline="3000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l="25232" r="50665" b="70216"/>
          <a:stretch>
            <a:fillRect/>
          </a:stretch>
        </p:blipFill>
        <p:spPr bwMode="auto">
          <a:xfrm>
            <a:off x="1112838" y="0"/>
            <a:ext cx="6877050" cy="6840538"/>
          </a:xfrm>
          <a:prstGeom prst="rect">
            <a:avLst/>
          </a:prstGeom>
          <a:noFill/>
          <a:ln w="9525">
            <a:noFill/>
            <a:miter lim="800000"/>
            <a:headEnd/>
            <a:tailEnd/>
          </a:ln>
        </p:spPr>
      </p:pic>
      <p:sp>
        <p:nvSpPr>
          <p:cNvPr id="45059" name="ZoneTexte 3"/>
          <p:cNvSpPr txBox="1">
            <a:spLocks noChangeArrowheads="1"/>
          </p:cNvSpPr>
          <p:nvPr/>
        </p:nvSpPr>
        <p:spPr bwMode="auto">
          <a:xfrm>
            <a:off x="3205163" y="6334125"/>
            <a:ext cx="2555875" cy="523875"/>
          </a:xfrm>
          <a:prstGeom prst="rect">
            <a:avLst/>
          </a:prstGeom>
          <a:noFill/>
          <a:ln w="9525">
            <a:noFill/>
            <a:miter lim="800000"/>
            <a:headEnd/>
            <a:tailEnd/>
          </a:ln>
        </p:spPr>
        <p:txBody>
          <a:bodyPr wrap="none">
            <a:spAutoFit/>
          </a:bodyPr>
          <a:lstStyle/>
          <a:p>
            <a:r>
              <a:rPr lang="en-US" sz="2800" u="none">
                <a:latin typeface="Comic Sans MS" pitchFamily="66" charset="0"/>
              </a:rPr>
              <a:t>(Fattal, 2007)</a:t>
            </a:r>
            <a:endParaRPr lang="fr-FR" sz="2800" u="none">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365125"/>
            <a:ext cx="7772400" cy="1143000"/>
          </a:xfrm>
        </p:spPr>
        <p:txBody>
          <a:bodyPr/>
          <a:lstStyle/>
          <a:p>
            <a:r>
              <a:rPr lang="en-US" smtClean="0">
                <a:latin typeface="Comic Sans MS" pitchFamily="66" charset="0"/>
              </a:rPr>
              <a:t>Outline</a:t>
            </a:r>
          </a:p>
        </p:txBody>
      </p:sp>
      <p:sp>
        <p:nvSpPr>
          <p:cNvPr id="9219" name="Rectangle 3"/>
          <p:cNvSpPr>
            <a:spLocks noGrp="1" noChangeArrowheads="1"/>
          </p:cNvSpPr>
          <p:nvPr>
            <p:ph type="body" idx="1"/>
          </p:nvPr>
        </p:nvSpPr>
        <p:spPr>
          <a:xfrm>
            <a:off x="427038" y="1747125"/>
            <a:ext cx="8445500" cy="4641800"/>
          </a:xfrm>
        </p:spPr>
        <p:txBody>
          <a:bodyPr/>
          <a:lstStyle/>
          <a:p>
            <a:pPr>
              <a:lnSpc>
                <a:spcPct val="90000"/>
              </a:lnSpc>
            </a:pPr>
            <a:r>
              <a:rPr lang="en-US" dirty="0" smtClean="0">
                <a:latin typeface="Comic Sans MS" pitchFamily="66" charset="0"/>
              </a:rPr>
              <a:t>Sparse linear models of image data</a:t>
            </a:r>
          </a:p>
          <a:p>
            <a:pPr>
              <a:lnSpc>
                <a:spcPct val="90000"/>
              </a:lnSpc>
            </a:pPr>
            <a:r>
              <a:rPr lang="en-US" dirty="0" smtClean="0">
                <a:latin typeface="Comic Sans MS" pitchFamily="66" charset="0"/>
              </a:rPr>
              <a:t>Unsupervised dictionary learning</a:t>
            </a:r>
          </a:p>
          <a:p>
            <a:pPr>
              <a:lnSpc>
                <a:spcPct val="90000"/>
              </a:lnSpc>
            </a:pPr>
            <a:r>
              <a:rPr lang="en-US" dirty="0" smtClean="0">
                <a:latin typeface="Comic Sans MS" pitchFamily="66" charset="0"/>
              </a:rPr>
              <a:t>Non-local sparse models for image restoration</a:t>
            </a:r>
          </a:p>
          <a:p>
            <a:pPr>
              <a:lnSpc>
                <a:spcPct val="90000"/>
              </a:lnSpc>
            </a:pPr>
            <a:r>
              <a:rPr lang="en-US" dirty="0" smtClean="0">
                <a:latin typeface="Comic Sans MS" pitchFamily="66" charset="0"/>
              </a:rPr>
              <a:t>Learning discriminative dictionaries for image classification</a:t>
            </a:r>
          </a:p>
          <a:p>
            <a:pPr>
              <a:lnSpc>
                <a:spcPct val="90000"/>
              </a:lnSpc>
            </a:pPr>
            <a:r>
              <a:rPr lang="en-US" dirty="0" smtClean="0">
                <a:latin typeface="Comic Sans MS" pitchFamily="66" charset="0"/>
              </a:rPr>
              <a:t>Task-driven dictionary learning and its applications</a:t>
            </a:r>
          </a:p>
          <a:p>
            <a:pPr>
              <a:lnSpc>
                <a:spcPct val="90000"/>
              </a:lnSpc>
            </a:pPr>
            <a:r>
              <a:rPr lang="en-US" dirty="0" smtClean="0">
                <a:latin typeface="Comic Sans MS" pitchFamily="66" charset="0"/>
              </a:rPr>
              <a:t>Ongoing work</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l="50626" r="25339" b="70216"/>
          <a:stretch>
            <a:fillRect/>
          </a:stretch>
        </p:blipFill>
        <p:spPr bwMode="auto">
          <a:xfrm>
            <a:off x="1138238" y="17463"/>
            <a:ext cx="6858000" cy="6840537"/>
          </a:xfrm>
          <a:prstGeom prst="rect">
            <a:avLst/>
          </a:prstGeom>
          <a:noFill/>
          <a:ln w="9525">
            <a:noFill/>
            <a:miter lim="800000"/>
            <a:headEnd/>
            <a:tailEnd/>
          </a:ln>
        </p:spPr>
      </p:pic>
      <p:sp>
        <p:nvSpPr>
          <p:cNvPr id="46083" name="ZoneTexte 2"/>
          <p:cNvSpPr txBox="1">
            <a:spLocks noChangeArrowheads="1"/>
          </p:cNvSpPr>
          <p:nvPr/>
        </p:nvSpPr>
        <p:spPr bwMode="auto">
          <a:xfrm>
            <a:off x="2598738" y="6334125"/>
            <a:ext cx="3744912" cy="523875"/>
          </a:xfrm>
          <a:prstGeom prst="rect">
            <a:avLst/>
          </a:prstGeom>
          <a:noFill/>
          <a:ln w="9525">
            <a:noFill/>
            <a:miter lim="800000"/>
            <a:headEnd/>
            <a:tailEnd/>
          </a:ln>
        </p:spPr>
        <p:txBody>
          <a:bodyPr wrap="none">
            <a:spAutoFit/>
          </a:bodyPr>
          <a:lstStyle/>
          <a:p>
            <a:r>
              <a:rPr lang="en-US" sz="2800" u="none">
                <a:latin typeface="Comic Sans MS" pitchFamily="66" charset="0"/>
              </a:rPr>
              <a:t>(Glasner et al., 2009)</a:t>
            </a:r>
            <a:endParaRPr lang="fr-FR" sz="2800" u="none">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l="75906" b="70216"/>
          <a:stretch>
            <a:fillRect/>
          </a:stretch>
        </p:blipFill>
        <p:spPr bwMode="auto">
          <a:xfrm>
            <a:off x="1120775" y="0"/>
            <a:ext cx="6873875" cy="6840538"/>
          </a:xfrm>
          <a:prstGeom prst="rect">
            <a:avLst/>
          </a:prstGeom>
          <a:noFill/>
          <a:ln w="9525">
            <a:noFill/>
            <a:miter lim="800000"/>
            <a:headEnd/>
            <a:tailEnd/>
          </a:ln>
        </p:spPr>
      </p:pic>
      <p:sp>
        <p:nvSpPr>
          <p:cNvPr id="47107" name="ZoneTexte 2"/>
          <p:cNvSpPr txBox="1">
            <a:spLocks noChangeArrowheads="1"/>
          </p:cNvSpPr>
          <p:nvPr/>
        </p:nvSpPr>
        <p:spPr bwMode="auto">
          <a:xfrm>
            <a:off x="2087563" y="6334125"/>
            <a:ext cx="4770437" cy="523875"/>
          </a:xfrm>
          <a:prstGeom prst="rect">
            <a:avLst/>
          </a:prstGeom>
          <a:noFill/>
          <a:ln w="9525">
            <a:noFill/>
            <a:miter lim="800000"/>
            <a:headEnd/>
            <a:tailEnd/>
          </a:ln>
        </p:spPr>
        <p:txBody>
          <a:bodyPr wrap="none">
            <a:spAutoFit/>
          </a:bodyPr>
          <a:lstStyle/>
          <a:p>
            <a:r>
              <a:rPr lang="en-US" sz="2800" u="none">
                <a:latin typeface="Comic Sans MS" pitchFamily="66" charset="0"/>
              </a:rPr>
              <a:t>(Couzinie-Devy et al., 2010)</a:t>
            </a:r>
            <a:endParaRPr lang="fr-FR" sz="2800" u="none">
              <a:latin typeface="Comic Sans MS" pitchFamily="66"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preferRelativeResize="0">
            <a:picLocks noChangeArrowheads="1"/>
          </p:cNvPicPr>
          <p:nvPr/>
        </p:nvPicPr>
        <p:blipFill>
          <a:blip r:embed="rId3" cstate="print"/>
          <a:srcRect t="10616" r="20302" b="10616"/>
          <a:stretch>
            <a:fillRect/>
          </a:stretch>
        </p:blipFill>
        <p:spPr bwMode="auto">
          <a:xfrm>
            <a:off x="173038" y="307975"/>
            <a:ext cx="4229100" cy="2879725"/>
          </a:xfrm>
          <a:prstGeom prst="rect">
            <a:avLst/>
          </a:prstGeom>
          <a:noFill/>
          <a:ln w="9525">
            <a:noFill/>
            <a:miter lim="800000"/>
            <a:headEnd/>
            <a:tailEnd/>
          </a:ln>
        </p:spPr>
      </p:pic>
      <p:pic>
        <p:nvPicPr>
          <p:cNvPr id="48131" name="Picture 3"/>
          <p:cNvPicPr preferRelativeResize="0">
            <a:picLocks noChangeArrowheads="1"/>
          </p:cNvPicPr>
          <p:nvPr/>
        </p:nvPicPr>
        <p:blipFill>
          <a:blip r:embed="rId4" cstate="print"/>
          <a:srcRect l="4465" t="5615" r="11546" b="14241"/>
          <a:stretch>
            <a:fillRect/>
          </a:stretch>
        </p:blipFill>
        <p:spPr bwMode="auto">
          <a:xfrm>
            <a:off x="4745038" y="300038"/>
            <a:ext cx="4229100" cy="2879725"/>
          </a:xfrm>
          <a:prstGeom prst="rect">
            <a:avLst/>
          </a:prstGeom>
          <a:noFill/>
          <a:ln w="9525">
            <a:noFill/>
            <a:miter lim="800000"/>
            <a:headEnd/>
            <a:tailEnd/>
          </a:ln>
        </p:spPr>
      </p:pic>
      <p:pic>
        <p:nvPicPr>
          <p:cNvPr id="48132" name="Picture 4"/>
          <p:cNvPicPr>
            <a:picLocks noChangeAspect="1" noChangeArrowheads="1"/>
          </p:cNvPicPr>
          <p:nvPr/>
        </p:nvPicPr>
        <p:blipFill>
          <a:blip r:embed="rId5" cstate="print"/>
          <a:srcRect l="7524" t="17586" r="11430" b="8789"/>
          <a:stretch>
            <a:fillRect/>
          </a:stretch>
        </p:blipFill>
        <p:spPr bwMode="auto">
          <a:xfrm>
            <a:off x="163513" y="3562350"/>
            <a:ext cx="4230687" cy="2879725"/>
          </a:xfrm>
          <a:prstGeom prst="rect">
            <a:avLst/>
          </a:prstGeom>
          <a:noFill/>
          <a:ln w="9525">
            <a:noFill/>
            <a:miter lim="800000"/>
            <a:headEnd/>
            <a:tailEnd/>
          </a:ln>
        </p:spPr>
      </p:pic>
      <p:pic>
        <p:nvPicPr>
          <p:cNvPr id="48133" name="Picture 5"/>
          <p:cNvPicPr preferRelativeResize="0">
            <a:picLocks noChangeArrowheads="1"/>
          </p:cNvPicPr>
          <p:nvPr/>
        </p:nvPicPr>
        <p:blipFill>
          <a:blip r:embed="rId6" cstate="print"/>
          <a:srcRect l="3889" t="12109" r="16187" b="5087"/>
          <a:stretch>
            <a:fillRect/>
          </a:stretch>
        </p:blipFill>
        <p:spPr bwMode="auto">
          <a:xfrm>
            <a:off x="4746625" y="3559175"/>
            <a:ext cx="4229100" cy="2879725"/>
          </a:xfrm>
          <a:prstGeom prst="rect">
            <a:avLst/>
          </a:prstGeom>
          <a:noFill/>
          <a:ln w="9525">
            <a:noFill/>
            <a:miter lim="800000"/>
            <a:headEnd/>
            <a:tailEnd/>
          </a:ln>
        </p:spPr>
      </p:pic>
      <p:sp>
        <p:nvSpPr>
          <p:cNvPr id="48134" name="ZoneTexte 5"/>
          <p:cNvSpPr txBox="1">
            <a:spLocks noChangeArrowheads="1"/>
          </p:cNvSpPr>
          <p:nvPr/>
        </p:nvSpPr>
        <p:spPr bwMode="auto">
          <a:xfrm>
            <a:off x="4652963" y="6381750"/>
            <a:ext cx="3128962" cy="369888"/>
          </a:xfrm>
          <a:prstGeom prst="rect">
            <a:avLst/>
          </a:prstGeom>
          <a:noFill/>
          <a:ln w="9525">
            <a:noFill/>
            <a:miter lim="800000"/>
            <a:headEnd/>
            <a:tailEnd/>
          </a:ln>
        </p:spPr>
        <p:txBody>
          <a:bodyPr wrap="none">
            <a:spAutoFit/>
          </a:bodyPr>
          <a:lstStyle/>
          <a:p>
            <a:r>
              <a:rPr lang="en-US" u="none">
                <a:latin typeface="Comic Sans MS" pitchFamily="66" charset="0"/>
              </a:rPr>
              <a:t>(Couzinie-Devy et al., 2010)</a:t>
            </a:r>
            <a:endParaRPr lang="fr-FR" u="none">
              <a:latin typeface="Comic Sans MS" pitchFamily="66" charset="0"/>
            </a:endParaRPr>
          </a:p>
        </p:txBody>
      </p:sp>
      <p:sp>
        <p:nvSpPr>
          <p:cNvPr id="48135" name="ZoneTexte 6"/>
          <p:cNvSpPr txBox="1">
            <a:spLocks noChangeArrowheads="1"/>
          </p:cNvSpPr>
          <p:nvPr/>
        </p:nvSpPr>
        <p:spPr bwMode="auto">
          <a:xfrm>
            <a:off x="57150" y="6394450"/>
            <a:ext cx="2471738" cy="368300"/>
          </a:xfrm>
          <a:prstGeom prst="rect">
            <a:avLst/>
          </a:prstGeom>
          <a:noFill/>
          <a:ln w="9525">
            <a:noFill/>
            <a:miter lim="800000"/>
            <a:headEnd/>
            <a:tailEnd/>
          </a:ln>
        </p:spPr>
        <p:txBody>
          <a:bodyPr wrap="none">
            <a:spAutoFit/>
          </a:bodyPr>
          <a:lstStyle/>
          <a:p>
            <a:r>
              <a:rPr lang="en-US" u="none">
                <a:latin typeface="Comic Sans MS" pitchFamily="66" charset="0"/>
              </a:rPr>
              <a:t>(Glasner et al., 2009)</a:t>
            </a:r>
            <a:endParaRPr lang="fr-FR" u="none">
              <a:latin typeface="Comic Sans MS" pitchFamily="66" charset="0"/>
            </a:endParaRPr>
          </a:p>
        </p:txBody>
      </p:sp>
      <p:sp>
        <p:nvSpPr>
          <p:cNvPr id="48136" name="ZoneTexte 7"/>
          <p:cNvSpPr txBox="1">
            <a:spLocks noChangeArrowheads="1"/>
          </p:cNvSpPr>
          <p:nvPr/>
        </p:nvSpPr>
        <p:spPr bwMode="auto">
          <a:xfrm>
            <a:off x="4641850" y="3140075"/>
            <a:ext cx="1708150" cy="369888"/>
          </a:xfrm>
          <a:prstGeom prst="rect">
            <a:avLst/>
          </a:prstGeom>
          <a:noFill/>
          <a:ln w="9525">
            <a:noFill/>
            <a:miter lim="800000"/>
            <a:headEnd/>
            <a:tailEnd/>
          </a:ln>
        </p:spPr>
        <p:txBody>
          <a:bodyPr wrap="none">
            <a:spAutoFit/>
          </a:bodyPr>
          <a:lstStyle/>
          <a:p>
            <a:r>
              <a:rPr lang="en-US" u="none">
                <a:latin typeface="Comic Sans MS" pitchFamily="66" charset="0"/>
              </a:rPr>
              <a:t>(Fattal, 2007)</a:t>
            </a:r>
            <a:endParaRPr lang="fr-FR" u="none">
              <a:latin typeface="Comic Sans MS"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l="58305" t="17834" r="34602" b="77142"/>
          <a:stretch>
            <a:fillRect/>
          </a:stretch>
        </p:blipFill>
        <p:spPr bwMode="auto">
          <a:xfrm>
            <a:off x="127000" y="3540125"/>
            <a:ext cx="4421188" cy="2519363"/>
          </a:xfrm>
          <a:prstGeom prst="rect">
            <a:avLst/>
          </a:prstGeom>
          <a:noFill/>
          <a:ln w="9525">
            <a:noFill/>
            <a:miter lim="800000"/>
            <a:headEnd/>
            <a:tailEnd/>
          </a:ln>
        </p:spPr>
      </p:pic>
      <p:pic>
        <p:nvPicPr>
          <p:cNvPr id="49155" name="Picture 2"/>
          <p:cNvPicPr>
            <a:picLocks noChangeAspect="1" noChangeArrowheads="1"/>
          </p:cNvPicPr>
          <p:nvPr/>
        </p:nvPicPr>
        <p:blipFill>
          <a:blip r:embed="rId3" cstate="print"/>
          <a:srcRect l="33186" t="17834" r="59781" b="77142"/>
          <a:stretch>
            <a:fillRect/>
          </a:stretch>
        </p:blipFill>
        <p:spPr bwMode="auto">
          <a:xfrm>
            <a:off x="4652963" y="612775"/>
            <a:ext cx="4384675" cy="2519363"/>
          </a:xfrm>
          <a:prstGeom prst="rect">
            <a:avLst/>
          </a:prstGeom>
          <a:noFill/>
          <a:ln w="9525">
            <a:noFill/>
            <a:miter lim="800000"/>
            <a:headEnd/>
            <a:tailEnd/>
          </a:ln>
        </p:spPr>
      </p:pic>
      <p:pic>
        <p:nvPicPr>
          <p:cNvPr id="49156" name="Picture 2"/>
          <p:cNvPicPr>
            <a:picLocks noChangeAspect="1" noChangeArrowheads="1"/>
          </p:cNvPicPr>
          <p:nvPr/>
        </p:nvPicPr>
        <p:blipFill>
          <a:blip r:embed="rId3" cstate="print"/>
          <a:srcRect l="83617" t="17834" r="9277" b="77142"/>
          <a:stretch>
            <a:fillRect/>
          </a:stretch>
        </p:blipFill>
        <p:spPr bwMode="auto">
          <a:xfrm>
            <a:off x="4654550" y="3556000"/>
            <a:ext cx="4430713" cy="2519363"/>
          </a:xfrm>
          <a:prstGeom prst="rect">
            <a:avLst/>
          </a:prstGeom>
          <a:noFill/>
          <a:ln w="9525">
            <a:noFill/>
            <a:miter lim="800000"/>
            <a:headEnd/>
            <a:tailEnd/>
          </a:ln>
        </p:spPr>
      </p:pic>
      <p:pic>
        <p:nvPicPr>
          <p:cNvPr id="49157" name="Picture 2"/>
          <p:cNvPicPr>
            <a:picLocks noChangeAspect="1" noChangeArrowheads="1"/>
          </p:cNvPicPr>
          <p:nvPr/>
        </p:nvPicPr>
        <p:blipFill>
          <a:blip r:embed="rId3" cstate="print"/>
          <a:srcRect l="7684" t="17834" r="85213" b="77142"/>
          <a:stretch>
            <a:fillRect/>
          </a:stretch>
        </p:blipFill>
        <p:spPr bwMode="auto">
          <a:xfrm>
            <a:off x="115579" y="630238"/>
            <a:ext cx="4429125" cy="2519362"/>
          </a:xfrm>
          <a:prstGeom prst="rect">
            <a:avLst/>
          </a:prstGeom>
          <a:noFill/>
          <a:ln w="9525">
            <a:noFill/>
            <a:miter lim="800000"/>
            <a:headEnd/>
            <a:tailEnd/>
          </a:ln>
        </p:spPr>
      </p:pic>
      <p:sp>
        <p:nvSpPr>
          <p:cNvPr id="49158" name="ZoneTexte 5"/>
          <p:cNvSpPr txBox="1">
            <a:spLocks noChangeArrowheads="1"/>
          </p:cNvSpPr>
          <p:nvPr/>
        </p:nvSpPr>
        <p:spPr bwMode="auto">
          <a:xfrm>
            <a:off x="4545013" y="6059488"/>
            <a:ext cx="3241675" cy="369887"/>
          </a:xfrm>
          <a:prstGeom prst="rect">
            <a:avLst/>
          </a:prstGeom>
          <a:noFill/>
          <a:ln w="9525">
            <a:noFill/>
            <a:miter lim="800000"/>
            <a:headEnd/>
            <a:tailEnd/>
          </a:ln>
        </p:spPr>
        <p:txBody>
          <a:bodyPr wrap="none">
            <a:spAutoFit/>
          </a:bodyPr>
          <a:lstStyle/>
          <a:p>
            <a:r>
              <a:rPr lang="en-US" u="none">
                <a:latin typeface="Comic Sans MS" pitchFamily="66" charset="0"/>
              </a:rPr>
              <a:t>(Couzinie-Devy et al., 2010)</a:t>
            </a:r>
            <a:endParaRPr lang="fr-FR" u="none">
              <a:latin typeface="Comic Sans MS" pitchFamily="66" charset="0"/>
            </a:endParaRPr>
          </a:p>
        </p:txBody>
      </p:sp>
      <p:sp>
        <p:nvSpPr>
          <p:cNvPr id="49159" name="ZoneTexte 8"/>
          <p:cNvSpPr txBox="1">
            <a:spLocks noChangeArrowheads="1"/>
          </p:cNvSpPr>
          <p:nvPr/>
        </p:nvSpPr>
        <p:spPr bwMode="auto">
          <a:xfrm>
            <a:off x="7938" y="6035675"/>
            <a:ext cx="2471737" cy="369888"/>
          </a:xfrm>
          <a:prstGeom prst="rect">
            <a:avLst/>
          </a:prstGeom>
          <a:noFill/>
          <a:ln w="9525">
            <a:noFill/>
            <a:miter lim="800000"/>
            <a:headEnd/>
            <a:tailEnd/>
          </a:ln>
        </p:spPr>
        <p:txBody>
          <a:bodyPr wrap="none">
            <a:spAutoFit/>
          </a:bodyPr>
          <a:lstStyle/>
          <a:p>
            <a:r>
              <a:rPr lang="en-US" u="none">
                <a:latin typeface="Comic Sans MS" pitchFamily="66" charset="0"/>
              </a:rPr>
              <a:t>(Glasner et al., 2009)</a:t>
            </a:r>
            <a:endParaRPr lang="fr-FR" u="none">
              <a:latin typeface="Comic Sans MS" pitchFamily="66" charset="0"/>
            </a:endParaRPr>
          </a:p>
        </p:txBody>
      </p:sp>
      <p:sp>
        <p:nvSpPr>
          <p:cNvPr id="49160" name="ZoneTexte 9"/>
          <p:cNvSpPr txBox="1">
            <a:spLocks noChangeArrowheads="1"/>
          </p:cNvSpPr>
          <p:nvPr/>
        </p:nvSpPr>
        <p:spPr bwMode="auto">
          <a:xfrm>
            <a:off x="4532313" y="3114675"/>
            <a:ext cx="1751012" cy="369888"/>
          </a:xfrm>
          <a:prstGeom prst="rect">
            <a:avLst/>
          </a:prstGeom>
          <a:noFill/>
          <a:ln w="9525">
            <a:noFill/>
            <a:miter lim="800000"/>
            <a:headEnd/>
            <a:tailEnd/>
          </a:ln>
        </p:spPr>
        <p:txBody>
          <a:bodyPr wrap="none">
            <a:spAutoFit/>
          </a:bodyPr>
          <a:lstStyle/>
          <a:p>
            <a:r>
              <a:rPr lang="en-US" u="none">
                <a:latin typeface="Comic Sans MS" pitchFamily="66" charset="0"/>
              </a:rPr>
              <a:t>(Fattal, 2007)</a:t>
            </a:r>
            <a:endParaRPr lang="fr-FR" u="none">
              <a:latin typeface="Comic Sans MS" pitchFamily="66"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8539" t="13548" r="85721" b="82114"/>
          <a:stretch>
            <a:fillRect/>
          </a:stretch>
        </p:blipFill>
        <p:spPr bwMode="auto">
          <a:xfrm>
            <a:off x="142925" y="542495"/>
            <a:ext cx="4142467" cy="25200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33864" t="13370" r="60492" b="82173"/>
          <a:stretch>
            <a:fillRect/>
          </a:stretch>
        </p:blipFill>
        <p:spPr bwMode="auto">
          <a:xfrm>
            <a:off x="4858605" y="526856"/>
            <a:ext cx="3964801" cy="2520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l="59217" t="13532" r="35235" b="82249"/>
          <a:stretch>
            <a:fillRect/>
          </a:stretch>
        </p:blipFill>
        <p:spPr bwMode="auto">
          <a:xfrm>
            <a:off x="168209" y="3763366"/>
            <a:ext cx="4117183" cy="2520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84463" t="13608" r="9892" b="82054"/>
          <a:stretch>
            <a:fillRect/>
          </a:stretch>
        </p:blipFill>
        <p:spPr bwMode="auto">
          <a:xfrm>
            <a:off x="4872253" y="3753130"/>
            <a:ext cx="4073421" cy="2520000"/>
          </a:xfrm>
          <a:prstGeom prst="rect">
            <a:avLst/>
          </a:prstGeom>
          <a:noFill/>
          <a:ln w="9525">
            <a:noFill/>
            <a:miter lim="800000"/>
            <a:headEnd/>
            <a:tailEnd/>
          </a:ln>
        </p:spPr>
      </p:pic>
      <p:sp>
        <p:nvSpPr>
          <p:cNvPr id="6" name="ZoneTexte 5"/>
          <p:cNvSpPr txBox="1">
            <a:spLocks noChangeArrowheads="1"/>
          </p:cNvSpPr>
          <p:nvPr/>
        </p:nvSpPr>
        <p:spPr bwMode="auto">
          <a:xfrm>
            <a:off x="4748499" y="6381750"/>
            <a:ext cx="3128962" cy="369888"/>
          </a:xfrm>
          <a:prstGeom prst="rect">
            <a:avLst/>
          </a:prstGeom>
          <a:noFill/>
          <a:ln w="9525">
            <a:noFill/>
            <a:miter lim="800000"/>
            <a:headEnd/>
            <a:tailEnd/>
          </a:ln>
        </p:spPr>
        <p:txBody>
          <a:bodyPr wrap="none">
            <a:spAutoFit/>
          </a:bodyPr>
          <a:lstStyle/>
          <a:p>
            <a:r>
              <a:rPr lang="en-US" u="none">
                <a:latin typeface="Comic Sans MS" pitchFamily="66" charset="0"/>
              </a:rPr>
              <a:t>(Couzinie-Devy et al., 2010)</a:t>
            </a:r>
            <a:endParaRPr lang="fr-FR" u="none">
              <a:latin typeface="Comic Sans MS" pitchFamily="66" charset="0"/>
            </a:endParaRPr>
          </a:p>
        </p:txBody>
      </p:sp>
      <p:sp>
        <p:nvSpPr>
          <p:cNvPr id="7" name="ZoneTexte 6"/>
          <p:cNvSpPr txBox="1">
            <a:spLocks noChangeArrowheads="1"/>
          </p:cNvSpPr>
          <p:nvPr/>
        </p:nvSpPr>
        <p:spPr bwMode="auto">
          <a:xfrm>
            <a:off x="57150" y="6394450"/>
            <a:ext cx="2471738" cy="368300"/>
          </a:xfrm>
          <a:prstGeom prst="rect">
            <a:avLst/>
          </a:prstGeom>
          <a:noFill/>
          <a:ln w="9525">
            <a:noFill/>
            <a:miter lim="800000"/>
            <a:headEnd/>
            <a:tailEnd/>
          </a:ln>
        </p:spPr>
        <p:txBody>
          <a:bodyPr wrap="none">
            <a:spAutoFit/>
          </a:bodyPr>
          <a:lstStyle/>
          <a:p>
            <a:r>
              <a:rPr lang="en-US" u="none">
                <a:latin typeface="Comic Sans MS" pitchFamily="66" charset="0"/>
              </a:rPr>
              <a:t>(Glasner et al., 2009)</a:t>
            </a:r>
            <a:endParaRPr lang="fr-FR" u="none">
              <a:latin typeface="Comic Sans MS" pitchFamily="66" charset="0"/>
            </a:endParaRPr>
          </a:p>
        </p:txBody>
      </p:sp>
      <p:sp>
        <p:nvSpPr>
          <p:cNvPr id="8" name="ZoneTexte 7"/>
          <p:cNvSpPr txBox="1">
            <a:spLocks noChangeArrowheads="1"/>
          </p:cNvSpPr>
          <p:nvPr/>
        </p:nvSpPr>
        <p:spPr bwMode="auto">
          <a:xfrm>
            <a:off x="4737386" y="3140075"/>
            <a:ext cx="1708150" cy="369888"/>
          </a:xfrm>
          <a:prstGeom prst="rect">
            <a:avLst/>
          </a:prstGeom>
          <a:noFill/>
          <a:ln w="9525">
            <a:noFill/>
            <a:miter lim="800000"/>
            <a:headEnd/>
            <a:tailEnd/>
          </a:ln>
        </p:spPr>
        <p:txBody>
          <a:bodyPr wrap="none">
            <a:spAutoFit/>
          </a:bodyPr>
          <a:lstStyle/>
          <a:p>
            <a:r>
              <a:rPr lang="en-US" u="none" dirty="0">
                <a:latin typeface="Comic Sans MS" pitchFamily="66" charset="0"/>
              </a:rPr>
              <a:t>(</a:t>
            </a:r>
            <a:r>
              <a:rPr lang="en-US" u="none" dirty="0" err="1">
                <a:latin typeface="Comic Sans MS" pitchFamily="66" charset="0"/>
              </a:rPr>
              <a:t>Fattal</a:t>
            </a:r>
            <a:r>
              <a:rPr lang="en-US" u="none" dirty="0">
                <a:latin typeface="Comic Sans MS" pitchFamily="66" charset="0"/>
              </a:rPr>
              <a:t>, 2007)</a:t>
            </a:r>
            <a:endParaRPr lang="fr-FR" u="none" dirty="0">
              <a:latin typeface="Comic Sans MS" pitchFamily="66"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macplus_tetris1_ht.png"/>
          <p:cNvPicPr>
            <a:picLocks noChangeAspect="1"/>
          </p:cNvPicPr>
          <p:nvPr/>
        </p:nvPicPr>
        <p:blipFill>
          <a:blip r:embed="rId3" cstate="print"/>
          <a:stretch>
            <a:fillRect/>
          </a:stretch>
        </p:blipFill>
        <p:spPr>
          <a:xfrm>
            <a:off x="961876" y="1234834"/>
            <a:ext cx="7195297" cy="5400000"/>
          </a:xfrm>
          <a:prstGeom prst="rect">
            <a:avLst/>
          </a:prstGeom>
        </p:spPr>
      </p:pic>
      <p:sp>
        <p:nvSpPr>
          <p:cNvPr id="3" name="ZoneTexte 2"/>
          <p:cNvSpPr txBox="1"/>
          <p:nvPr/>
        </p:nvSpPr>
        <p:spPr>
          <a:xfrm>
            <a:off x="1" y="178125"/>
            <a:ext cx="9144000" cy="1015663"/>
          </a:xfrm>
          <a:prstGeom prst="rect">
            <a:avLst/>
          </a:prstGeom>
          <a:noFill/>
        </p:spPr>
        <p:txBody>
          <a:bodyPr wrap="square" rtlCol="0">
            <a:spAutoFit/>
          </a:bodyPr>
          <a:lstStyle/>
          <a:p>
            <a:pPr algn="ctr"/>
            <a:r>
              <a:rPr lang="en-US" sz="3200" u="none" dirty="0" smtClean="0">
                <a:solidFill>
                  <a:schemeClr val="tx2"/>
                </a:solidFill>
                <a:latin typeface="Comic Sans MS" pitchFamily="66" charset="0"/>
              </a:rPr>
              <a:t>Inverse </a:t>
            </a:r>
            <a:r>
              <a:rPr lang="en-US" sz="3200" u="none" dirty="0" err="1" smtClean="0">
                <a:solidFill>
                  <a:schemeClr val="tx2"/>
                </a:solidFill>
                <a:latin typeface="Comic Sans MS" pitchFamily="66" charset="0"/>
              </a:rPr>
              <a:t>halftoning</a:t>
            </a:r>
            <a:r>
              <a:rPr lang="en-US" sz="3200" u="none" dirty="0" smtClean="0">
                <a:solidFill>
                  <a:schemeClr val="tx2"/>
                </a:solidFill>
                <a:latin typeface="Comic Sans MS" pitchFamily="66" charset="0"/>
              </a:rPr>
              <a:t> </a:t>
            </a:r>
          </a:p>
          <a:p>
            <a:pPr algn="ctr"/>
            <a:r>
              <a:rPr lang="en-US" sz="2800" u="none" dirty="0" smtClean="0">
                <a:latin typeface="Comic Sans MS" pitchFamily="66" charset="0"/>
              </a:rPr>
              <a:t>(</a:t>
            </a:r>
            <a:r>
              <a:rPr lang="en-US" sz="2800" u="none" dirty="0" err="1" smtClean="0">
                <a:latin typeface="Comic Sans MS" pitchFamily="66" charset="0"/>
              </a:rPr>
              <a:t>Mairal</a:t>
            </a:r>
            <a:r>
              <a:rPr lang="en-US" sz="2800" u="none" dirty="0" smtClean="0">
                <a:latin typeface="Comic Sans MS" pitchFamily="66" charset="0"/>
              </a:rPr>
              <a:t>, Bach, Ponce, 2010)</a:t>
            </a:r>
            <a:endParaRPr lang="fr-FR" sz="2800" u="none" baseline="30000" dirty="0">
              <a:latin typeface="Comic Sans M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macplus_tetris1_res.png"/>
          <p:cNvPicPr>
            <a:picLocks noGrp="1" noChangeAspect="1"/>
          </p:cNvPicPr>
          <p:nvPr>
            <p:ph idx="1"/>
          </p:nvPr>
        </p:nvPicPr>
        <p:blipFill>
          <a:blip r:embed="rId3" cstate="print"/>
          <a:stretch>
            <a:fillRect/>
          </a:stretch>
        </p:blipFill>
        <p:spPr>
          <a:xfrm>
            <a:off x="961876" y="1222959"/>
            <a:ext cx="7195297" cy="5400000"/>
          </a:xfrm>
        </p:spPr>
      </p:pic>
      <p:sp>
        <p:nvSpPr>
          <p:cNvPr id="3" name="ZoneTexte 2"/>
          <p:cNvSpPr txBox="1"/>
          <p:nvPr/>
        </p:nvSpPr>
        <p:spPr>
          <a:xfrm>
            <a:off x="1" y="178125"/>
            <a:ext cx="9144000" cy="1015663"/>
          </a:xfrm>
          <a:prstGeom prst="rect">
            <a:avLst/>
          </a:prstGeom>
          <a:noFill/>
        </p:spPr>
        <p:txBody>
          <a:bodyPr wrap="square" rtlCol="0">
            <a:spAutoFit/>
          </a:bodyPr>
          <a:lstStyle/>
          <a:p>
            <a:pPr algn="ctr"/>
            <a:r>
              <a:rPr lang="en-US" sz="3200" u="none" dirty="0" smtClean="0">
                <a:solidFill>
                  <a:schemeClr val="tx2"/>
                </a:solidFill>
                <a:latin typeface="Comic Sans MS" pitchFamily="66" charset="0"/>
              </a:rPr>
              <a:t>Inverse </a:t>
            </a:r>
            <a:r>
              <a:rPr lang="en-US" sz="3200" u="none" dirty="0" err="1" smtClean="0">
                <a:solidFill>
                  <a:schemeClr val="tx2"/>
                </a:solidFill>
                <a:latin typeface="Comic Sans MS" pitchFamily="66" charset="0"/>
              </a:rPr>
              <a:t>halftoning</a:t>
            </a:r>
            <a:r>
              <a:rPr lang="en-US" sz="3200" u="none" dirty="0" smtClean="0">
                <a:solidFill>
                  <a:schemeClr val="tx2"/>
                </a:solidFill>
                <a:latin typeface="Comic Sans MS" pitchFamily="66" charset="0"/>
              </a:rPr>
              <a:t> </a:t>
            </a:r>
          </a:p>
          <a:p>
            <a:pPr algn="ctr"/>
            <a:r>
              <a:rPr lang="en-US" sz="2800" u="none" dirty="0" smtClean="0">
                <a:latin typeface="Comic Sans MS" pitchFamily="66" charset="0"/>
              </a:rPr>
              <a:t>(</a:t>
            </a:r>
            <a:r>
              <a:rPr lang="en-US" sz="2800" u="none" dirty="0" err="1" smtClean="0">
                <a:latin typeface="Comic Sans MS" pitchFamily="66" charset="0"/>
              </a:rPr>
              <a:t>Mairal</a:t>
            </a:r>
            <a:r>
              <a:rPr lang="en-US" sz="2800" u="none" dirty="0" smtClean="0">
                <a:latin typeface="Comic Sans MS" pitchFamily="66" charset="0"/>
              </a:rPr>
              <a:t>, Bach, Ponce, 2010)</a:t>
            </a:r>
            <a:endParaRPr lang="fr-FR" sz="2800" u="none" baseline="30000" dirty="0">
              <a:latin typeface="Comic Sans M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urer_ht.png"/>
          <p:cNvPicPr>
            <a:picLocks noChangeAspect="1"/>
          </p:cNvPicPr>
          <p:nvPr/>
        </p:nvPicPr>
        <p:blipFill>
          <a:blip r:embed="rId3" cstate="print"/>
          <a:stretch>
            <a:fillRect/>
          </a:stretch>
        </p:blipFill>
        <p:spPr>
          <a:xfrm>
            <a:off x="0" y="0"/>
            <a:ext cx="5325249" cy="6858000"/>
          </a:xfrm>
          <a:prstGeom prst="rect">
            <a:avLst/>
          </a:prstGeom>
        </p:spPr>
      </p:pic>
      <p:pic>
        <p:nvPicPr>
          <p:cNvPr id="7" name="Image 6" descr="durer_ht.png"/>
          <p:cNvPicPr>
            <a:picLocks noChangeAspect="1"/>
          </p:cNvPicPr>
          <p:nvPr/>
        </p:nvPicPr>
        <p:blipFill>
          <a:blip r:embed="rId3" cstate="print"/>
          <a:srcRect l="75641" t="4735" r="5784" b="72666"/>
          <a:stretch>
            <a:fillRect/>
          </a:stretch>
        </p:blipFill>
        <p:spPr>
          <a:xfrm>
            <a:off x="6175169" y="83125"/>
            <a:ext cx="2054431" cy="3218906"/>
          </a:xfrm>
          <a:prstGeom prst="rect">
            <a:avLst/>
          </a:prstGeom>
        </p:spPr>
      </p:pic>
      <p:pic>
        <p:nvPicPr>
          <p:cNvPr id="9" name="Image 8" descr="durer_ht.png"/>
          <p:cNvPicPr>
            <a:picLocks noChangeAspect="1"/>
          </p:cNvPicPr>
          <p:nvPr/>
        </p:nvPicPr>
        <p:blipFill>
          <a:blip r:embed="rId3" cstate="print"/>
          <a:srcRect l="65153" t="28427" r="17007" b="56162"/>
          <a:stretch>
            <a:fillRect/>
          </a:stretch>
        </p:blipFill>
        <p:spPr>
          <a:xfrm>
            <a:off x="5807031" y="3571500"/>
            <a:ext cx="2838202" cy="31575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urer_res.png"/>
          <p:cNvPicPr>
            <a:picLocks noChangeAspect="1"/>
          </p:cNvPicPr>
          <p:nvPr/>
        </p:nvPicPr>
        <p:blipFill>
          <a:blip r:embed="rId3" cstate="print"/>
          <a:stretch>
            <a:fillRect/>
          </a:stretch>
        </p:blipFill>
        <p:spPr>
          <a:xfrm>
            <a:off x="0" y="0"/>
            <a:ext cx="5325249" cy="6858000"/>
          </a:xfrm>
          <a:prstGeom prst="rect">
            <a:avLst/>
          </a:prstGeom>
        </p:spPr>
      </p:pic>
      <p:pic>
        <p:nvPicPr>
          <p:cNvPr id="5" name="Image 4" descr="durer_res.png"/>
          <p:cNvPicPr>
            <a:picLocks noChangeAspect="1"/>
          </p:cNvPicPr>
          <p:nvPr/>
        </p:nvPicPr>
        <p:blipFill>
          <a:blip r:embed="rId3" cstate="print"/>
          <a:srcRect l="75682" t="4877" r="5809" b="72612"/>
          <a:stretch>
            <a:fillRect/>
          </a:stretch>
        </p:blipFill>
        <p:spPr>
          <a:xfrm>
            <a:off x="6175157" y="71255"/>
            <a:ext cx="2066307" cy="3236386"/>
          </a:xfrm>
          <a:prstGeom prst="rect">
            <a:avLst/>
          </a:prstGeom>
        </p:spPr>
      </p:pic>
      <p:pic>
        <p:nvPicPr>
          <p:cNvPr id="7" name="Image 6" descr="durer_res.png"/>
          <p:cNvPicPr>
            <a:picLocks noChangeAspect="1"/>
          </p:cNvPicPr>
          <p:nvPr/>
        </p:nvPicPr>
        <p:blipFill>
          <a:blip r:embed="rId3" cstate="print"/>
          <a:srcRect l="64930" t="28254" r="17007" b="55988"/>
          <a:stretch>
            <a:fillRect/>
          </a:stretch>
        </p:blipFill>
        <p:spPr>
          <a:xfrm>
            <a:off x="5828348" y="3559625"/>
            <a:ext cx="2816888" cy="316465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47737" y="-109184"/>
            <a:ext cx="7248525" cy="351472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942975" y="3413819"/>
            <a:ext cx="7258050" cy="352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23591" y="859783"/>
            <a:ext cx="6864380" cy="1384995"/>
          </a:xfrm>
          <a:prstGeom prst="rect">
            <a:avLst/>
          </a:prstGeom>
          <a:noFill/>
        </p:spPr>
        <p:txBody>
          <a:bodyPr wrap="none" rtlCol="0">
            <a:spAutoFit/>
          </a:bodyPr>
          <a:lstStyle/>
          <a:p>
            <a:pPr>
              <a:buFont typeface="Arial" pitchFamily="34" charset="0"/>
              <a:buChar char="•"/>
            </a:pPr>
            <a:r>
              <a:rPr lang="en-US" sz="2800" u="none" dirty="0" smtClean="0">
                <a:latin typeface="Comic Sans MS" pitchFamily="66" charset="0"/>
              </a:rPr>
              <a:t> Given some loss function, e.g., </a:t>
            </a:r>
          </a:p>
          <a:p>
            <a:endParaRPr lang="en-US" sz="2800" u="none" dirty="0" smtClean="0">
              <a:latin typeface="Comic Sans MS" pitchFamily="66" charset="0"/>
            </a:endParaRPr>
          </a:p>
          <a:p>
            <a:r>
              <a:rPr lang="en-US" sz="2800" u="none" dirty="0" smtClean="0">
                <a:latin typeface="Comic Sans MS" pitchFamily="66" charset="0"/>
              </a:rPr>
              <a:t>	L ( x, D ) = 1/2 | x – D</a:t>
            </a:r>
            <a:r>
              <a:rPr lang="en-US" sz="2800" b="1" u="none" dirty="0" smtClean="0">
                <a:latin typeface="cmmi10"/>
              </a:rPr>
              <a:t>®</a:t>
            </a:r>
            <a:r>
              <a:rPr lang="en-US" sz="2800" u="none" dirty="0" smtClean="0">
                <a:latin typeface="Comic Sans MS" pitchFamily="66" charset="0"/>
              </a:rPr>
              <a:t> |</a:t>
            </a:r>
            <a:r>
              <a:rPr lang="en-US" sz="2800" u="none" baseline="-25000" dirty="0" smtClean="0">
                <a:latin typeface="Comic Sans MS" pitchFamily="66" charset="0"/>
              </a:rPr>
              <a:t>2</a:t>
            </a:r>
            <a:r>
              <a:rPr lang="en-US" sz="2800" u="none" baseline="30000" dirty="0" smtClean="0">
                <a:latin typeface="Comic Sans MS"/>
              </a:rPr>
              <a:t>2</a:t>
            </a:r>
            <a:r>
              <a:rPr lang="en-US" sz="2800" u="none" dirty="0" smtClean="0">
                <a:latin typeface="Comic Sans MS" pitchFamily="66" charset="0"/>
              </a:rPr>
              <a:t> + </a:t>
            </a:r>
            <a:r>
              <a:rPr lang="en-US" sz="2800" u="none" dirty="0" smtClean="0">
                <a:latin typeface="cmmi10"/>
              </a:rPr>
              <a:t>¸</a:t>
            </a:r>
            <a:r>
              <a:rPr lang="en-US" sz="2800" u="none" dirty="0" smtClean="0">
                <a:latin typeface="Comic Sans MS" pitchFamily="66" charset="0"/>
              </a:rPr>
              <a:t> |</a:t>
            </a:r>
            <a:r>
              <a:rPr lang="en-US" sz="2800" b="1" u="none" dirty="0" smtClean="0">
                <a:latin typeface="cmmi10"/>
              </a:rPr>
              <a:t>®</a:t>
            </a:r>
            <a:r>
              <a:rPr lang="en-US" sz="2800" u="none" dirty="0" smtClean="0">
                <a:latin typeface="Comic Sans MS" pitchFamily="66" charset="0"/>
              </a:rPr>
              <a:t>|</a:t>
            </a:r>
            <a:r>
              <a:rPr lang="en-US" sz="2800" u="none" baseline="-25000" dirty="0" smtClean="0">
                <a:latin typeface="Comic Sans MS"/>
              </a:rPr>
              <a:t>1</a:t>
            </a:r>
            <a:endParaRPr lang="fr-FR" sz="2800" u="none" baseline="-25000" dirty="0">
              <a:latin typeface="Comic Sans MS"/>
            </a:endParaRPr>
          </a:p>
        </p:txBody>
      </p:sp>
      <p:sp>
        <p:nvSpPr>
          <p:cNvPr id="3" name="ZoneTexte 2"/>
          <p:cNvSpPr txBox="1"/>
          <p:nvPr/>
        </p:nvSpPr>
        <p:spPr>
          <a:xfrm>
            <a:off x="1025865" y="2472507"/>
            <a:ext cx="7266733" cy="1508105"/>
          </a:xfrm>
          <a:prstGeom prst="rect">
            <a:avLst/>
          </a:prstGeom>
          <a:noFill/>
        </p:spPr>
        <p:txBody>
          <a:bodyPr wrap="none" rtlCol="0">
            <a:spAutoFit/>
          </a:bodyPr>
          <a:lstStyle/>
          <a:p>
            <a:pPr>
              <a:buFont typeface="Arial" pitchFamily="34" charset="0"/>
              <a:buChar char="•"/>
            </a:pPr>
            <a:r>
              <a:rPr lang="en-US" sz="2800" u="none" dirty="0" smtClean="0">
                <a:latin typeface="Comic Sans MS" pitchFamily="66" charset="0"/>
              </a:rPr>
              <a:t> One usually  minimizes, given some data </a:t>
            </a:r>
          </a:p>
          <a:p>
            <a:r>
              <a:rPr lang="en-US" sz="2800" u="none" dirty="0" smtClean="0">
                <a:latin typeface="Comic Sans MS" pitchFamily="66" charset="0"/>
              </a:rPr>
              <a:t>  x</a:t>
            </a:r>
            <a:r>
              <a:rPr lang="en-US" sz="2800" u="none" baseline="-25000" dirty="0" smtClean="0">
                <a:latin typeface="Comic Sans MS"/>
              </a:rPr>
              <a:t>i</a:t>
            </a:r>
            <a:r>
              <a:rPr lang="en-US" sz="2800" u="none" dirty="0" smtClean="0">
                <a:latin typeface="Comic Sans MS" pitchFamily="66" charset="0"/>
              </a:rPr>
              <a:t>, </a:t>
            </a:r>
            <a:r>
              <a:rPr lang="en-US" sz="2800" u="none" dirty="0" err="1" smtClean="0">
                <a:latin typeface="Comic Sans MS" pitchFamily="66" charset="0"/>
              </a:rPr>
              <a:t>i</a:t>
            </a:r>
            <a:r>
              <a:rPr lang="en-US" sz="2800" u="none" dirty="0" smtClean="0">
                <a:latin typeface="Comic Sans MS" pitchFamily="66" charset="0"/>
              </a:rPr>
              <a:t> = 1, ..., n, the empirical risk:</a:t>
            </a:r>
            <a:endParaRPr lang="en-US" sz="2800" u="none" dirty="0" smtClean="0">
              <a:latin typeface="Times New Roman"/>
            </a:endParaRPr>
          </a:p>
          <a:p>
            <a:r>
              <a:rPr lang="en-US" sz="2800" u="none" dirty="0" smtClean="0">
                <a:latin typeface="Times New Roman"/>
              </a:rPr>
              <a:t>		min </a:t>
            </a:r>
            <a:r>
              <a:rPr lang="en-US" sz="2800" u="none" baseline="-25000" dirty="0" smtClean="0">
                <a:latin typeface="Comic Sans MS"/>
              </a:rPr>
              <a:t>D</a:t>
            </a:r>
            <a:r>
              <a:rPr lang="en-US" sz="2800" u="none" dirty="0" smtClean="0">
                <a:latin typeface="Comic Sans MS" pitchFamily="66" charset="0"/>
              </a:rPr>
              <a:t> f</a:t>
            </a:r>
            <a:r>
              <a:rPr lang="en-US" sz="2800" u="none" baseline="-25000" dirty="0" smtClean="0">
                <a:latin typeface="Comic Sans MS"/>
              </a:rPr>
              <a:t>n</a:t>
            </a:r>
            <a:r>
              <a:rPr lang="en-US" sz="2800" u="none" dirty="0" smtClean="0">
                <a:latin typeface="Comic Sans MS" pitchFamily="66" charset="0"/>
              </a:rPr>
              <a:t> ( D ) = </a:t>
            </a:r>
            <a:r>
              <a:rPr lang="en-US" sz="3600" u="none" dirty="0" smtClean="0">
                <a:latin typeface="Symbol"/>
                <a:sym typeface="Symbol"/>
              </a:rPr>
              <a:t></a:t>
            </a:r>
            <a:r>
              <a:rPr lang="en-US" sz="2800" u="none" baseline="-25000" dirty="0" smtClean="0">
                <a:latin typeface="Comic Sans MS"/>
              </a:rPr>
              <a:t>1≤i≤n </a:t>
            </a:r>
            <a:r>
              <a:rPr lang="en-US" sz="2800" u="none" dirty="0" smtClean="0">
                <a:latin typeface="Comic Sans MS" pitchFamily="66" charset="0"/>
              </a:rPr>
              <a:t>L ( x</a:t>
            </a:r>
            <a:r>
              <a:rPr lang="en-US" sz="2800" u="none" baseline="-25000" dirty="0" smtClean="0">
                <a:latin typeface="Comic Sans MS"/>
              </a:rPr>
              <a:t>i</a:t>
            </a:r>
            <a:r>
              <a:rPr lang="en-US" sz="2800" u="none" dirty="0" smtClean="0">
                <a:latin typeface="Comic Sans MS" pitchFamily="66" charset="0"/>
              </a:rPr>
              <a:t>, D )</a:t>
            </a:r>
            <a:endParaRPr lang="fr-FR" sz="2800" u="none" baseline="-25000" dirty="0">
              <a:latin typeface="Comic Sans MS"/>
            </a:endParaRPr>
          </a:p>
        </p:txBody>
      </p:sp>
      <p:sp>
        <p:nvSpPr>
          <p:cNvPr id="4" name="ZoneTexte 3"/>
          <p:cNvSpPr txBox="1"/>
          <p:nvPr/>
        </p:nvSpPr>
        <p:spPr>
          <a:xfrm>
            <a:off x="1028130" y="4194397"/>
            <a:ext cx="7253909" cy="2616101"/>
          </a:xfrm>
          <a:prstGeom prst="rect">
            <a:avLst/>
          </a:prstGeom>
          <a:noFill/>
        </p:spPr>
        <p:txBody>
          <a:bodyPr wrap="none" rtlCol="0">
            <a:spAutoFit/>
          </a:bodyPr>
          <a:lstStyle/>
          <a:p>
            <a:pPr>
              <a:buFont typeface="Arial" pitchFamily="34" charset="0"/>
              <a:buChar char="•"/>
            </a:pPr>
            <a:r>
              <a:rPr lang="en-US" sz="2800" u="none" dirty="0" smtClean="0">
                <a:solidFill>
                  <a:schemeClr val="accent2"/>
                </a:solidFill>
                <a:latin typeface="Comic Sans MS" pitchFamily="66" charset="0"/>
              </a:rPr>
              <a:t> But</a:t>
            </a:r>
            <a:r>
              <a:rPr lang="en-US" sz="2800" u="none" dirty="0" smtClean="0">
                <a:latin typeface="Comic Sans MS" pitchFamily="66" charset="0"/>
              </a:rPr>
              <a:t>, one would really like to minimize the</a:t>
            </a:r>
          </a:p>
          <a:p>
            <a:r>
              <a:rPr lang="en-US" sz="2800" u="none" dirty="0" smtClean="0">
                <a:latin typeface="Comic Sans MS" pitchFamily="66" charset="0"/>
              </a:rPr>
              <a:t>  expected one, that is:</a:t>
            </a:r>
          </a:p>
          <a:p>
            <a:endParaRPr lang="en-US" sz="2800" u="none" dirty="0" smtClean="0">
              <a:latin typeface="Times New Roman"/>
            </a:endParaRPr>
          </a:p>
          <a:p>
            <a:r>
              <a:rPr lang="en-US" sz="2800" u="none" dirty="0" smtClean="0">
                <a:latin typeface="Times New Roman"/>
              </a:rPr>
              <a:t>		min </a:t>
            </a:r>
            <a:r>
              <a:rPr lang="en-US" sz="2800" u="none" baseline="-25000" dirty="0" smtClean="0">
                <a:latin typeface="Comic Sans MS"/>
              </a:rPr>
              <a:t>D</a:t>
            </a:r>
            <a:r>
              <a:rPr lang="en-US" sz="2800" u="none" dirty="0" smtClean="0">
                <a:latin typeface="Comic Sans MS" pitchFamily="66" charset="0"/>
              </a:rPr>
              <a:t> f ( D ) = </a:t>
            </a:r>
            <a:r>
              <a:rPr lang="en-US" sz="3200" u="none" dirty="0" smtClean="0">
                <a:latin typeface="msbm9" pitchFamily="34" charset="0"/>
              </a:rPr>
              <a:t>E</a:t>
            </a:r>
            <a:r>
              <a:rPr lang="en-US" sz="2800" u="none" baseline="-25000" dirty="0" smtClean="0">
                <a:latin typeface="Comic Sans MS"/>
              </a:rPr>
              <a:t>x</a:t>
            </a:r>
            <a:r>
              <a:rPr lang="en-US" sz="2800" u="none" dirty="0" smtClean="0">
                <a:latin typeface="Comic Sans MS" pitchFamily="66" charset="0"/>
              </a:rPr>
              <a:t> [ L ( x, D ) ]</a:t>
            </a:r>
          </a:p>
          <a:p>
            <a:endParaRPr lang="en-US" sz="2800" u="none" dirty="0" smtClean="0">
              <a:solidFill>
                <a:srgbClr val="FFFFFF"/>
              </a:solidFill>
              <a:latin typeface="Comic Sans MS" pitchFamily="66" charset="0"/>
            </a:endParaRPr>
          </a:p>
          <a:p>
            <a:r>
              <a:rPr lang="en-US" sz="2000" u="none" dirty="0" smtClean="0">
                <a:solidFill>
                  <a:srgbClr val="FFFFFF"/>
                </a:solidFill>
                <a:latin typeface="Comic Sans MS" pitchFamily="66" charset="0"/>
              </a:rPr>
              <a:t>  (</a:t>
            </a:r>
            <a:r>
              <a:rPr lang="en-US" sz="2000" u="none" dirty="0" err="1" smtClean="0">
                <a:solidFill>
                  <a:srgbClr val="FFFFFF"/>
                </a:solidFill>
                <a:latin typeface="Comic Sans MS" pitchFamily="66" charset="0"/>
              </a:rPr>
              <a:t>Bottou</a:t>
            </a:r>
            <a:r>
              <a:rPr lang="en-US" sz="2000" u="none" dirty="0" smtClean="0">
                <a:solidFill>
                  <a:srgbClr val="FFFFFF"/>
                </a:solidFill>
                <a:latin typeface="Comic Sans MS" pitchFamily="66" charset="0"/>
              </a:rPr>
              <a:t>&amp; Bousquet’08 </a:t>
            </a:r>
            <a:r>
              <a:rPr lang="en-US" sz="2000" u="none" dirty="0" smtClean="0">
                <a:solidFill>
                  <a:srgbClr val="FFFFFF"/>
                </a:solidFill>
                <a:latin typeface="cmsy10"/>
              </a:rPr>
              <a:t>!</a:t>
            </a:r>
            <a:r>
              <a:rPr lang="en-US" sz="2000" u="none" dirty="0" smtClean="0">
                <a:solidFill>
                  <a:srgbClr val="FFFFFF"/>
                </a:solidFill>
                <a:latin typeface="Comic Sans MS" pitchFamily="66" charset="0"/>
              </a:rPr>
              <a:t> Stochastic gradient descent)</a:t>
            </a:r>
            <a:endParaRPr lang="fr-FR" sz="2800" u="none" baseline="-25000" dirty="0">
              <a:latin typeface="Comic Sans MS"/>
            </a:endParaRPr>
          </a:p>
        </p:txBody>
      </p:sp>
      <p:sp>
        <p:nvSpPr>
          <p:cNvPr id="5" name="Text Box 2"/>
          <p:cNvSpPr txBox="1">
            <a:spLocks noChangeArrowheads="1"/>
          </p:cNvSpPr>
          <p:nvPr/>
        </p:nvSpPr>
        <p:spPr bwMode="auto">
          <a:xfrm>
            <a:off x="247650" y="123825"/>
            <a:ext cx="8702675" cy="646331"/>
          </a:xfrm>
          <a:prstGeom prst="rect">
            <a:avLst/>
          </a:prstGeom>
          <a:noFill/>
          <a:ln w="9525" algn="ctr">
            <a:noFill/>
            <a:miter lim="800000"/>
            <a:headEnd/>
            <a:tailEnd/>
          </a:ln>
        </p:spPr>
        <p:txBody>
          <a:bodyPr>
            <a:spAutoFit/>
          </a:bodyPr>
          <a:lstStyle/>
          <a:p>
            <a:pPr algn="ctr" eaLnBrk="0" hangingPunct="0"/>
            <a:r>
              <a:rPr lang="en-US" sz="3600" u="none" dirty="0" smtClean="0">
                <a:solidFill>
                  <a:schemeClr val="tx2"/>
                </a:solidFill>
                <a:latin typeface="Comic Sans MS" pitchFamily="66" charset="0"/>
              </a:rPr>
              <a:t>Dictionary learning</a:t>
            </a:r>
            <a:endParaRPr lang="en-US" sz="3600" u="none" dirty="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04967" y="5554639"/>
            <a:ext cx="8161362" cy="131700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800" b="0" i="0" u="sng" strike="noStrike" cap="none" normalizeH="0" baseline="0" smtClean="0">
              <a:ln>
                <a:noFill/>
              </a:ln>
              <a:solidFill>
                <a:schemeClr val="tx1"/>
              </a:solidFill>
              <a:effectLst/>
              <a:latin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947737" y="-109184"/>
            <a:ext cx="7248525" cy="351472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942975" y="3413819"/>
            <a:ext cx="7258050" cy="352425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89898" y="4071282"/>
            <a:ext cx="8191500" cy="1885950"/>
          </a:xfrm>
          <a:prstGeom prst="rect">
            <a:avLst/>
          </a:prstGeom>
          <a:noFill/>
          <a:ln w="9525">
            <a:noFill/>
            <a:miter lim="800000"/>
            <a:headEnd/>
            <a:tailEnd/>
          </a:ln>
        </p:spPr>
      </p:pic>
      <p:sp>
        <p:nvSpPr>
          <p:cNvPr id="7" name="ZoneTexte 4"/>
          <p:cNvSpPr txBox="1">
            <a:spLocks noChangeArrowheads="1"/>
          </p:cNvSpPr>
          <p:nvPr/>
        </p:nvSpPr>
        <p:spPr bwMode="auto">
          <a:xfrm>
            <a:off x="900309" y="5952576"/>
            <a:ext cx="7383888" cy="923330"/>
          </a:xfrm>
          <a:prstGeom prst="rect">
            <a:avLst/>
          </a:prstGeom>
          <a:solidFill>
            <a:schemeClr val="tx1"/>
          </a:solidFill>
          <a:ln w="9525">
            <a:noFill/>
            <a:miter lim="800000"/>
            <a:headEnd/>
            <a:tailEnd/>
          </a:ln>
        </p:spPr>
        <p:txBody>
          <a:bodyPr wrap="square">
            <a:spAutoFit/>
          </a:bodyPr>
          <a:lstStyle/>
          <a:p>
            <a:r>
              <a:rPr lang="en-US" u="none" dirty="0">
                <a:solidFill>
                  <a:schemeClr val="bg2"/>
                </a:solidFill>
                <a:latin typeface="Comic Sans MS" pitchFamily="66" charset="0"/>
              </a:rPr>
              <a:t>PSNR comparison between our method </a:t>
            </a:r>
            <a:r>
              <a:rPr lang="en-US" u="none" dirty="0" smtClean="0">
                <a:solidFill>
                  <a:schemeClr val="bg2"/>
                </a:solidFill>
                <a:latin typeface="Comic Sans MS" pitchFamily="66" charset="0"/>
              </a:rPr>
              <a:t>and Kite et al.’00 [FIHT2];</a:t>
            </a:r>
            <a:endParaRPr lang="en-US" u="none" dirty="0">
              <a:solidFill>
                <a:schemeClr val="bg2"/>
              </a:solidFill>
              <a:latin typeface="Comic Sans MS" pitchFamily="66" charset="0"/>
            </a:endParaRPr>
          </a:p>
          <a:p>
            <a:r>
              <a:rPr lang="en-US" u="none" dirty="0" err="1" smtClean="0">
                <a:solidFill>
                  <a:schemeClr val="bg2"/>
                </a:solidFill>
                <a:latin typeface="Comic Sans MS" pitchFamily="66" charset="0"/>
              </a:rPr>
              <a:t>Neelamini</a:t>
            </a:r>
            <a:r>
              <a:rPr lang="en-US" u="none" dirty="0" smtClean="0">
                <a:solidFill>
                  <a:schemeClr val="bg2"/>
                </a:solidFill>
                <a:latin typeface="Comic Sans MS" pitchFamily="66" charset="0"/>
              </a:rPr>
              <a:t> et al.’09 [</a:t>
            </a:r>
            <a:r>
              <a:rPr lang="en-US" u="none" dirty="0" err="1" smtClean="0">
                <a:solidFill>
                  <a:schemeClr val="bg2"/>
                </a:solidFill>
                <a:latin typeface="Comic Sans MS" pitchFamily="66" charset="0"/>
              </a:rPr>
              <a:t>WInHD</a:t>
            </a:r>
            <a:r>
              <a:rPr lang="en-US" u="none" dirty="0" smtClean="0">
                <a:solidFill>
                  <a:schemeClr val="bg2"/>
                </a:solidFill>
                <a:latin typeface="Comic Sans MS" pitchFamily="66" charset="0"/>
              </a:rPr>
              <a:t>]; </a:t>
            </a:r>
            <a:r>
              <a:rPr lang="en-US" u="none" dirty="0" err="1" smtClean="0">
                <a:solidFill>
                  <a:schemeClr val="bg2"/>
                </a:solidFill>
                <a:latin typeface="Comic Sans MS" pitchFamily="66" charset="0"/>
              </a:rPr>
              <a:t>Foi</a:t>
            </a:r>
            <a:r>
              <a:rPr lang="en-US" u="none" dirty="0" smtClean="0">
                <a:solidFill>
                  <a:schemeClr val="bg2"/>
                </a:solidFill>
                <a:latin typeface="Comic Sans MS" pitchFamily="66" charset="0"/>
              </a:rPr>
              <a:t> et al.’04 [LPA-ICI]; and  </a:t>
            </a:r>
            <a:r>
              <a:rPr lang="en-US" u="none" dirty="0" err="1" smtClean="0">
                <a:solidFill>
                  <a:schemeClr val="bg2"/>
                </a:solidFill>
                <a:latin typeface="Comic Sans MS" pitchFamily="66" charset="0"/>
              </a:rPr>
              <a:t>Dabov</a:t>
            </a:r>
            <a:r>
              <a:rPr lang="en-US" u="none" dirty="0" smtClean="0">
                <a:solidFill>
                  <a:schemeClr val="bg2"/>
                </a:solidFill>
                <a:latin typeface="Comic Sans MS" pitchFamily="66" charset="0"/>
              </a:rPr>
              <a:t> </a:t>
            </a:r>
          </a:p>
          <a:p>
            <a:r>
              <a:rPr lang="en-US" u="none" dirty="0" smtClean="0">
                <a:solidFill>
                  <a:schemeClr val="bg2"/>
                </a:solidFill>
                <a:latin typeface="Comic Sans MS" pitchFamily="66" charset="0"/>
              </a:rPr>
              <a:t>et al.’06 [SA-DCT].</a:t>
            </a:r>
            <a:endParaRPr lang="fr-FR" u="none" dirty="0">
              <a:solidFill>
                <a:schemeClr val="bg2"/>
              </a:solidFill>
              <a:latin typeface="Comic Sans MS" pitchFamily="66" charset="0"/>
            </a:endParaRPr>
          </a:p>
        </p:txBody>
      </p:sp>
      <p:sp>
        <p:nvSpPr>
          <p:cNvPr id="9" name="Rectangle 11"/>
          <p:cNvSpPr>
            <a:spLocks noChangeArrowheads="1"/>
          </p:cNvSpPr>
          <p:nvPr/>
        </p:nvSpPr>
        <p:spPr bwMode="auto">
          <a:xfrm>
            <a:off x="4462818" y="5609225"/>
            <a:ext cx="4203510" cy="369332"/>
          </a:xfrm>
          <a:prstGeom prst="rect">
            <a:avLst/>
          </a:prstGeom>
          <a:solidFill>
            <a:srgbClr val="800000">
              <a:alpha val="65882"/>
            </a:srgbClr>
          </a:solidFill>
          <a:ln w="9525" algn="ctr">
            <a:solidFill>
              <a:schemeClr val="tx1"/>
            </a:solidFill>
            <a:round/>
            <a:headEnd/>
            <a:tailEnd/>
          </a:ln>
        </p:spPr>
        <p:txBody>
          <a:bodyPr wrap="square">
            <a:spAutoFit/>
          </a:bodyPr>
          <a:lstStyle/>
          <a:p>
            <a:pPr algn="ctr" eaLnBrk="0" hangingPunct="0"/>
            <a:endParaRPr lang="fr-FR"/>
          </a:p>
        </p:txBody>
      </p:sp>
      <p:sp>
        <p:nvSpPr>
          <p:cNvPr id="10" name="Rectangle 11"/>
          <p:cNvSpPr>
            <a:spLocks noChangeArrowheads="1"/>
          </p:cNvSpPr>
          <p:nvPr/>
        </p:nvSpPr>
        <p:spPr bwMode="auto">
          <a:xfrm>
            <a:off x="1462585" y="5625148"/>
            <a:ext cx="2413379" cy="369332"/>
          </a:xfrm>
          <a:prstGeom prst="rect">
            <a:avLst/>
          </a:prstGeom>
          <a:solidFill>
            <a:srgbClr val="800000">
              <a:alpha val="65882"/>
            </a:srgbClr>
          </a:solidFill>
          <a:ln w="9525" algn="ctr">
            <a:solidFill>
              <a:schemeClr val="tx1"/>
            </a:solidFill>
            <a:round/>
            <a:headEnd/>
            <a:tailEnd/>
          </a:ln>
        </p:spPr>
        <p:txBody>
          <a:bodyPr wrap="square">
            <a:spAutoFit/>
          </a:bodyPr>
          <a:lstStyle/>
          <a:p>
            <a:pPr algn="ctr" eaLnBrk="0" hangingPunct="0"/>
            <a:endParaRPr lang="fr-FR"/>
          </a:p>
        </p:txBody>
      </p:sp>
      <p:sp>
        <p:nvSpPr>
          <p:cNvPr id="11" name="Rectangle 11"/>
          <p:cNvSpPr>
            <a:spLocks noChangeArrowheads="1"/>
          </p:cNvSpPr>
          <p:nvPr/>
        </p:nvSpPr>
        <p:spPr bwMode="auto">
          <a:xfrm>
            <a:off x="3266365" y="5327172"/>
            <a:ext cx="1196454" cy="369332"/>
          </a:xfrm>
          <a:prstGeom prst="rect">
            <a:avLst/>
          </a:prstGeom>
          <a:solidFill>
            <a:srgbClr val="800000">
              <a:alpha val="65882"/>
            </a:srgbClr>
          </a:solidFill>
          <a:ln w="9525" algn="ctr">
            <a:solidFill>
              <a:schemeClr val="tx1"/>
            </a:solidFill>
            <a:round/>
            <a:headEnd/>
            <a:tailEnd/>
          </a:ln>
        </p:spPr>
        <p:txBody>
          <a:bodyPr wrap="square">
            <a:spAutoFit/>
          </a:bodyPr>
          <a:lstStyle/>
          <a:p>
            <a:pPr algn="ctr" eaLnBrk="0" hangingPunct="0"/>
            <a:endParaRPr lang="fr-FR"/>
          </a:p>
        </p:txBody>
      </p:sp>
      <p:sp>
        <p:nvSpPr>
          <p:cNvPr id="12" name="Rectangle 11"/>
          <p:cNvSpPr>
            <a:spLocks noChangeArrowheads="1"/>
          </p:cNvSpPr>
          <p:nvPr/>
        </p:nvSpPr>
        <p:spPr bwMode="auto">
          <a:xfrm>
            <a:off x="7465325" y="5315799"/>
            <a:ext cx="616426" cy="369332"/>
          </a:xfrm>
          <a:prstGeom prst="rect">
            <a:avLst/>
          </a:prstGeom>
          <a:solidFill>
            <a:srgbClr val="800000">
              <a:alpha val="65882"/>
            </a:srgbClr>
          </a:solidFill>
          <a:ln w="9525" algn="ctr">
            <a:solidFill>
              <a:schemeClr val="tx1"/>
            </a:solidFill>
            <a:round/>
            <a:headEnd/>
            <a:tailEnd/>
          </a:ln>
        </p:spPr>
        <p:txBody>
          <a:bodyPr wrap="square">
            <a:spAutoFit/>
          </a:bodyPr>
          <a:lstStyle/>
          <a:p>
            <a:pPr algn="ctr" eaLnBrk="0" hangingPunct="0"/>
            <a:endParaRPr lang="fr-F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jeu_ht.png"/>
          <p:cNvPicPr>
            <a:picLocks noChangeAspect="1"/>
          </p:cNvPicPr>
          <p:nvPr/>
        </p:nvPicPr>
        <p:blipFill>
          <a:blip r:embed="rId3" cstate="print"/>
          <a:stretch>
            <a:fillRect/>
          </a:stretch>
        </p:blipFill>
        <p:spPr>
          <a:xfrm>
            <a:off x="518589" y="731448"/>
            <a:ext cx="8084211" cy="5400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jeu_res.png"/>
          <p:cNvPicPr>
            <a:picLocks noChangeAspect="1"/>
          </p:cNvPicPr>
          <p:nvPr/>
        </p:nvPicPr>
        <p:blipFill>
          <a:blip r:embed="rId3" cstate="print"/>
          <a:stretch>
            <a:fillRect/>
          </a:stretch>
        </p:blipFill>
        <p:spPr>
          <a:xfrm>
            <a:off x="518019" y="729000"/>
            <a:ext cx="8084211" cy="540000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2732" y="2664707"/>
            <a:ext cx="571504" cy="571504"/>
          </a:xfrm>
          <a:prstGeom prst="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607310" y="1736013"/>
            <a:ext cx="2714644" cy="242889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p:cNvSpPr/>
          <p:nvPr/>
        </p:nvSpPr>
        <p:spPr>
          <a:xfrm>
            <a:off x="963840" y="1736013"/>
            <a:ext cx="571504" cy="57150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606782" y="2664707"/>
            <a:ext cx="571504" cy="571504"/>
          </a:xfrm>
          <a:prstGeom prst="rect">
            <a:avLst/>
          </a:pr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606782" y="1736013"/>
            <a:ext cx="571504" cy="57150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63840" y="3593401"/>
            <a:ext cx="571504" cy="571504"/>
          </a:xfrm>
          <a:prstGeom prst="rect">
            <a:avLst/>
          </a:pr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63840" y="2664707"/>
            <a:ext cx="571504" cy="57150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2249724" y="1736013"/>
            <a:ext cx="571504" cy="571504"/>
          </a:xfrm>
          <a:prstGeom prst="rect">
            <a:avLst/>
          </a:pr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5893062" y="1950327"/>
            <a:ext cx="571504" cy="571504"/>
          </a:xfrm>
          <a:prstGeom prst="rect">
            <a:avLst/>
          </a:pr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7464698" y="3093335"/>
            <a:ext cx="571504" cy="571504"/>
          </a:xfrm>
          <a:prstGeom prst="rect">
            <a:avLst/>
          </a:pr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107508" y="3450525"/>
            <a:ext cx="571504" cy="571504"/>
          </a:xfrm>
          <a:prstGeom prst="rect">
            <a:avLst/>
          </a:pr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678880" y="2521831"/>
            <a:ext cx="571504" cy="571504"/>
          </a:xfrm>
          <a:prstGeom prst="rect">
            <a:avLst/>
          </a:pr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19"/>
          <p:cNvCxnSpPr/>
          <p:nvPr/>
        </p:nvCxnSpPr>
        <p:spPr>
          <a:xfrm rot="5400000">
            <a:off x="7178945" y="3379087"/>
            <a:ext cx="5715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rot="10800000">
            <a:off x="7464698" y="3664839"/>
            <a:ext cx="5715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249724" y="3593401"/>
            <a:ext cx="571504" cy="571504"/>
          </a:xfrm>
          <a:prstGeom prst="rect">
            <a:avLst/>
          </a:prstGeom>
          <a:solidFill>
            <a:srgbClr val="FF3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1606782" y="3593401"/>
            <a:ext cx="571504" cy="57150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2249724" y="2664707"/>
            <a:ext cx="571504" cy="57150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Forme 32"/>
          <p:cNvCxnSpPr>
            <a:stCxn id="11" idx="3"/>
            <a:endCxn id="4" idx="0"/>
          </p:cNvCxnSpPr>
          <p:nvPr/>
        </p:nvCxnSpPr>
        <p:spPr>
          <a:xfrm>
            <a:off x="2821228" y="2021765"/>
            <a:ext cx="857256"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Forme 34"/>
          <p:cNvCxnSpPr>
            <a:stCxn id="7" idx="0"/>
          </p:cNvCxnSpPr>
          <p:nvPr/>
        </p:nvCxnSpPr>
        <p:spPr>
          <a:xfrm rot="16200000" flipH="1">
            <a:off x="2571195" y="1986046"/>
            <a:ext cx="142876" cy="1500198"/>
          </a:xfrm>
          <a:prstGeom prst="bentConnector4">
            <a:avLst>
              <a:gd name="adj1" fmla="val -93023"/>
              <a:gd name="adj2" fmla="val 80078"/>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en angle 47"/>
          <p:cNvCxnSpPr>
            <a:stCxn id="23" idx="3"/>
            <a:endCxn id="4" idx="2"/>
          </p:cNvCxnSpPr>
          <p:nvPr/>
        </p:nvCxnSpPr>
        <p:spPr>
          <a:xfrm flipV="1">
            <a:off x="2821228" y="3236211"/>
            <a:ext cx="857256" cy="642942"/>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rot="5400000" flipH="1" flipV="1">
            <a:off x="1142435" y="3486244"/>
            <a:ext cx="2143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1249592" y="3379087"/>
            <a:ext cx="18573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rot="5400000" flipH="1" flipV="1">
            <a:off x="2928385" y="3200492"/>
            <a:ext cx="3571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3106980" y="3021897"/>
            <a:ext cx="28575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464302" y="2664707"/>
            <a:ext cx="571504" cy="571504"/>
          </a:xfrm>
          <a:prstGeom prst="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0" name="Connecteur en angle 69"/>
          <p:cNvCxnSpPr>
            <a:stCxn id="12" idx="1"/>
            <a:endCxn id="68" idx="0"/>
          </p:cNvCxnSpPr>
          <p:nvPr/>
        </p:nvCxnSpPr>
        <p:spPr>
          <a:xfrm rot="10800000" flipV="1">
            <a:off x="4750054" y="2236079"/>
            <a:ext cx="1143008" cy="428628"/>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p:nvPr/>
        </p:nvCxnSpPr>
        <p:spPr>
          <a:xfrm rot="10800000">
            <a:off x="5035806" y="2807583"/>
            <a:ext cx="164307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Forme 74"/>
          <p:cNvCxnSpPr>
            <a:stCxn id="14" idx="1"/>
            <a:endCxn id="68" idx="2"/>
          </p:cNvCxnSpPr>
          <p:nvPr/>
        </p:nvCxnSpPr>
        <p:spPr>
          <a:xfrm rot="10800000">
            <a:off x="4750054" y="3236211"/>
            <a:ext cx="2357454" cy="500066"/>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Connecteur en angle 76"/>
          <p:cNvCxnSpPr/>
          <p:nvPr/>
        </p:nvCxnSpPr>
        <p:spPr>
          <a:xfrm rot="10800000">
            <a:off x="5035806" y="3093335"/>
            <a:ext cx="2428892" cy="214314"/>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ZoneTexte 2"/>
          <p:cNvSpPr txBox="1">
            <a:spLocks noChangeArrowheads="1"/>
          </p:cNvSpPr>
          <p:nvPr/>
        </p:nvSpPr>
        <p:spPr bwMode="auto">
          <a:xfrm>
            <a:off x="0" y="296863"/>
            <a:ext cx="9144000" cy="954107"/>
          </a:xfrm>
          <a:prstGeom prst="rect">
            <a:avLst/>
          </a:prstGeom>
          <a:noFill/>
          <a:ln w="9525">
            <a:noFill/>
            <a:miter lim="800000"/>
            <a:headEnd/>
            <a:tailEnd/>
          </a:ln>
        </p:spPr>
        <p:txBody>
          <a:bodyPr>
            <a:spAutoFit/>
          </a:bodyPr>
          <a:lstStyle/>
          <a:p>
            <a:pPr algn="ctr"/>
            <a:r>
              <a:rPr lang="en-US" sz="3200" u="none" dirty="0" smtClean="0">
                <a:solidFill>
                  <a:schemeClr val="tx2"/>
                </a:solidFill>
                <a:latin typeface="Comic Sans MS" pitchFamily="66" charset="0"/>
              </a:rPr>
              <a:t>Epitomic dictionaries</a:t>
            </a:r>
          </a:p>
          <a:p>
            <a:pPr algn="ctr"/>
            <a:r>
              <a:rPr lang="en-US" sz="2400" u="none" dirty="0" smtClean="0">
                <a:latin typeface="Comic Sans MS" pitchFamily="66" charset="0"/>
              </a:rPr>
              <a:t>(Benoit, </a:t>
            </a:r>
            <a:r>
              <a:rPr lang="en-US" sz="2400" u="none" dirty="0" err="1">
                <a:latin typeface="Comic Sans MS" pitchFamily="66" charset="0"/>
              </a:rPr>
              <a:t>Mairal</a:t>
            </a:r>
            <a:r>
              <a:rPr lang="en-US" sz="2400" u="none" dirty="0">
                <a:latin typeface="Comic Sans MS" pitchFamily="66" charset="0"/>
              </a:rPr>
              <a:t>, </a:t>
            </a:r>
            <a:r>
              <a:rPr lang="en-US" sz="2400" u="none" dirty="0" smtClean="0">
                <a:latin typeface="Comic Sans MS" pitchFamily="66" charset="0"/>
              </a:rPr>
              <a:t>Bach, Ponce, 2010</a:t>
            </a:r>
            <a:r>
              <a:rPr lang="en-US" sz="2400" u="none" dirty="0">
                <a:latin typeface="Comic Sans MS" pitchFamily="66" charset="0"/>
              </a:rPr>
              <a:t>)</a:t>
            </a:r>
            <a:endParaRPr lang="fr-FR" sz="2400" u="none" dirty="0">
              <a:solidFill>
                <a:schemeClr val="tx2"/>
              </a:solidFill>
              <a:latin typeface="Comic Sans MS" pitchFamily="66" charset="0"/>
            </a:endParaRPr>
          </a:p>
        </p:txBody>
      </p:sp>
      <p:sp>
        <p:nvSpPr>
          <p:cNvPr id="32" name="ZoneTexte 31"/>
          <p:cNvSpPr txBox="1"/>
          <p:nvPr/>
        </p:nvSpPr>
        <p:spPr>
          <a:xfrm>
            <a:off x="1023586" y="4278102"/>
            <a:ext cx="1763624" cy="461665"/>
          </a:xfrm>
          <a:prstGeom prst="rect">
            <a:avLst/>
          </a:prstGeom>
          <a:noFill/>
        </p:spPr>
        <p:txBody>
          <a:bodyPr wrap="none" rtlCol="0">
            <a:spAutoFit/>
          </a:bodyPr>
          <a:lstStyle/>
          <a:p>
            <a:r>
              <a:rPr lang="en-US" sz="2400" u="none" dirty="0" smtClean="0">
                <a:latin typeface="Comic Sans MS" pitchFamily="66" charset="0"/>
              </a:rPr>
              <a:t>Traditional</a:t>
            </a:r>
            <a:endParaRPr lang="fr-FR" sz="2400" u="none" dirty="0">
              <a:latin typeface="Comic Sans MS" pitchFamily="66" charset="0"/>
            </a:endParaRPr>
          </a:p>
        </p:txBody>
      </p:sp>
      <p:sp>
        <p:nvSpPr>
          <p:cNvPr id="34" name="ZoneTexte 33"/>
          <p:cNvSpPr txBox="1"/>
          <p:nvPr/>
        </p:nvSpPr>
        <p:spPr>
          <a:xfrm>
            <a:off x="5775354" y="4266744"/>
            <a:ext cx="1418978" cy="461665"/>
          </a:xfrm>
          <a:prstGeom prst="rect">
            <a:avLst/>
          </a:prstGeom>
          <a:noFill/>
        </p:spPr>
        <p:txBody>
          <a:bodyPr wrap="none" rtlCol="0">
            <a:spAutoFit/>
          </a:bodyPr>
          <a:lstStyle/>
          <a:p>
            <a:r>
              <a:rPr lang="en-US" sz="2400" u="none" dirty="0" smtClean="0">
                <a:latin typeface="Comic Sans MS" pitchFamily="66" charset="0"/>
              </a:rPr>
              <a:t>Epitomic</a:t>
            </a:r>
            <a:endParaRPr lang="fr-FR" sz="2400" u="none" dirty="0">
              <a:latin typeface="Comic Sans MS" pitchFamily="66" charset="0"/>
            </a:endParaRPr>
          </a:p>
        </p:txBody>
      </p:sp>
      <p:sp>
        <p:nvSpPr>
          <p:cNvPr id="36" name="ZoneTexte 35"/>
          <p:cNvSpPr txBox="1"/>
          <p:nvPr/>
        </p:nvSpPr>
        <p:spPr>
          <a:xfrm>
            <a:off x="313899" y="5013333"/>
            <a:ext cx="8816454" cy="1815882"/>
          </a:xfrm>
          <a:prstGeom prst="rect">
            <a:avLst/>
          </a:prstGeom>
          <a:noFill/>
        </p:spPr>
        <p:txBody>
          <a:bodyPr wrap="square" rtlCol="0">
            <a:spAutoFit/>
          </a:bodyPr>
          <a:lstStyle/>
          <a:p>
            <a:r>
              <a:rPr lang="en-US" sz="2800" u="none" dirty="0" smtClean="0">
                <a:solidFill>
                  <a:schemeClr val="tx2"/>
                </a:solidFill>
                <a:latin typeface="Comic Sans MS" pitchFamily="66" charset="0"/>
              </a:rPr>
              <a:t>Epitomes:   </a:t>
            </a:r>
            <a:r>
              <a:rPr lang="en-US" sz="2800" u="none" dirty="0" smtClean="0">
                <a:latin typeface="Comic Sans MS" pitchFamily="66" charset="0"/>
              </a:rPr>
              <a:t>(</a:t>
            </a:r>
            <a:r>
              <a:rPr lang="en-US" sz="2800" u="none" dirty="0" err="1" smtClean="0">
                <a:latin typeface="Comic Sans MS" pitchFamily="66" charset="0"/>
              </a:rPr>
              <a:t>Jojic</a:t>
            </a:r>
            <a:r>
              <a:rPr lang="en-US" sz="2800" u="none" dirty="0" smtClean="0">
                <a:latin typeface="Comic Sans MS" pitchFamily="66" charset="0"/>
              </a:rPr>
              <a:t>, Frey, </a:t>
            </a:r>
            <a:r>
              <a:rPr lang="en-US" sz="2800" u="none" dirty="0" err="1" smtClean="0">
                <a:latin typeface="Comic Sans MS" pitchFamily="66" charset="0"/>
              </a:rPr>
              <a:t>Kannan</a:t>
            </a:r>
            <a:r>
              <a:rPr lang="en-US" sz="2800" u="none" dirty="0" smtClean="0">
                <a:latin typeface="Comic Sans MS" pitchFamily="66" charset="0"/>
              </a:rPr>
              <a:t>, 2003)</a:t>
            </a:r>
          </a:p>
          <a:p>
            <a:r>
              <a:rPr lang="en-US" sz="2800" u="none" dirty="0" smtClean="0">
                <a:solidFill>
                  <a:schemeClr val="tx2"/>
                </a:solidFill>
                <a:latin typeface="Comic Sans MS" pitchFamily="66" charset="0"/>
              </a:rPr>
              <a:t>Related ideas:   </a:t>
            </a:r>
            <a:r>
              <a:rPr lang="en-US" sz="2800" u="none" dirty="0" smtClean="0">
                <a:latin typeface="Comic Sans MS" pitchFamily="66" charset="0"/>
              </a:rPr>
              <a:t>(</a:t>
            </a:r>
            <a:r>
              <a:rPr lang="en-US" sz="2800" u="none" dirty="0" err="1" smtClean="0">
                <a:latin typeface="Comic Sans MS" pitchFamily="66" charset="0"/>
              </a:rPr>
              <a:t>Aharon</a:t>
            </a:r>
            <a:r>
              <a:rPr lang="en-US" sz="2800" u="none" dirty="0" smtClean="0">
                <a:latin typeface="Comic Sans MS" pitchFamily="66" charset="0"/>
              </a:rPr>
              <a:t> &amp; </a:t>
            </a:r>
            <a:r>
              <a:rPr lang="en-US" sz="2800" u="none" dirty="0" err="1" smtClean="0">
                <a:latin typeface="Comic Sans MS" pitchFamily="66" charset="0"/>
              </a:rPr>
              <a:t>Elad</a:t>
            </a:r>
            <a:r>
              <a:rPr lang="en-US" sz="2800" u="none" dirty="0" smtClean="0">
                <a:latin typeface="Comic Sans MS" pitchFamily="66" charset="0"/>
              </a:rPr>
              <a:t>, 2007; </a:t>
            </a:r>
            <a:r>
              <a:rPr lang="fr-FR" sz="2800" u="none" dirty="0" err="1" smtClean="0">
                <a:latin typeface="Comic Sans MS" pitchFamily="66" charset="0"/>
              </a:rPr>
              <a:t>Hyvarinen</a:t>
            </a:r>
            <a:r>
              <a:rPr lang="fr-FR" sz="2800" u="none" dirty="0" smtClean="0">
                <a:latin typeface="Comic Sans MS" pitchFamily="66" charset="0"/>
              </a:rPr>
              <a:t> &amp; </a:t>
            </a:r>
            <a:r>
              <a:rPr lang="fr-FR" sz="2800" u="none" dirty="0" err="1" smtClean="0">
                <a:latin typeface="Comic Sans MS" pitchFamily="66" charset="0"/>
              </a:rPr>
              <a:t>Hoyer</a:t>
            </a:r>
            <a:r>
              <a:rPr lang="fr-FR" sz="2800" u="none" dirty="0" smtClean="0">
                <a:latin typeface="Comic Sans MS" pitchFamily="66" charset="0"/>
              </a:rPr>
              <a:t>, 2001; </a:t>
            </a:r>
            <a:r>
              <a:rPr lang="fr-FR" sz="2800" u="none" dirty="0" err="1" smtClean="0">
                <a:latin typeface="Comic Sans MS" pitchFamily="66" charset="0"/>
              </a:rPr>
              <a:t>Kavukcuoglu</a:t>
            </a:r>
            <a:r>
              <a:rPr lang="fr-FR" sz="2800" u="none" dirty="0" smtClean="0">
                <a:latin typeface="Comic Sans MS" pitchFamily="66" charset="0"/>
              </a:rPr>
              <a:t> et al., 2009; </a:t>
            </a:r>
            <a:r>
              <a:rPr lang="fr-FR" sz="2800" u="none" dirty="0" err="1" smtClean="0">
                <a:latin typeface="Comic Sans MS" pitchFamily="66" charset="0"/>
              </a:rPr>
              <a:t>Zeiler</a:t>
            </a:r>
            <a:r>
              <a:rPr lang="fr-FR" sz="2800" u="none" dirty="0" smtClean="0">
                <a:latin typeface="Comic Sans MS" pitchFamily="66" charset="0"/>
              </a:rPr>
              <a:t> et al., 2010)</a:t>
            </a:r>
            <a:endParaRPr lang="fr-FR" sz="2800" u="none" dirty="0">
              <a:latin typeface="Comic Sans MS" pitchFamily="66"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ZoneTexte 2"/>
          <p:cNvSpPr txBox="1">
            <a:spLocks noChangeArrowheads="1"/>
          </p:cNvSpPr>
          <p:nvPr/>
        </p:nvSpPr>
        <p:spPr bwMode="auto">
          <a:xfrm>
            <a:off x="0" y="296863"/>
            <a:ext cx="9144000" cy="830262"/>
          </a:xfrm>
          <a:prstGeom prst="rect">
            <a:avLst/>
          </a:prstGeom>
          <a:noFill/>
          <a:ln w="9525">
            <a:noFill/>
            <a:miter lim="800000"/>
            <a:headEnd/>
            <a:tailEnd/>
          </a:ln>
        </p:spPr>
        <p:txBody>
          <a:bodyPr>
            <a:spAutoFit/>
          </a:bodyPr>
          <a:lstStyle/>
          <a:p>
            <a:pPr algn="ctr"/>
            <a:r>
              <a:rPr lang="en-US" sz="2400" u="none" dirty="0">
                <a:solidFill>
                  <a:schemeClr val="tx2"/>
                </a:solidFill>
                <a:latin typeface="Comic Sans MS" pitchFamily="66" charset="0"/>
              </a:rPr>
              <a:t>Proximal </a:t>
            </a:r>
            <a:r>
              <a:rPr lang="en-US" sz="2400" u="none" dirty="0" smtClean="0">
                <a:solidFill>
                  <a:schemeClr val="tx2"/>
                </a:solidFill>
                <a:latin typeface="Comic Sans MS" pitchFamily="66" charset="0"/>
              </a:rPr>
              <a:t>methods </a:t>
            </a:r>
            <a:r>
              <a:rPr lang="en-US" sz="2400" u="none" dirty="0">
                <a:solidFill>
                  <a:schemeClr val="tx2"/>
                </a:solidFill>
                <a:latin typeface="Comic Sans MS" pitchFamily="66" charset="0"/>
              </a:rPr>
              <a:t>for </a:t>
            </a:r>
            <a:r>
              <a:rPr lang="en-US" sz="2400" u="none" dirty="0" smtClean="0">
                <a:solidFill>
                  <a:schemeClr val="tx2"/>
                </a:solidFill>
                <a:latin typeface="Comic Sans MS" pitchFamily="66" charset="0"/>
              </a:rPr>
              <a:t>sparse </a:t>
            </a:r>
            <a:r>
              <a:rPr lang="en-US" sz="2400" u="none" dirty="0">
                <a:solidFill>
                  <a:schemeClr val="tx2"/>
                </a:solidFill>
                <a:latin typeface="Comic Sans MS" pitchFamily="66" charset="0"/>
              </a:rPr>
              <a:t>h</a:t>
            </a:r>
            <a:r>
              <a:rPr lang="en-US" sz="2400" u="none" dirty="0" smtClean="0">
                <a:solidFill>
                  <a:schemeClr val="tx2"/>
                </a:solidFill>
                <a:latin typeface="Comic Sans MS" pitchFamily="66" charset="0"/>
              </a:rPr>
              <a:t>ierarchical </a:t>
            </a:r>
            <a:r>
              <a:rPr lang="fr-FR" sz="2400" u="none" dirty="0" err="1" smtClean="0">
                <a:solidFill>
                  <a:schemeClr val="tx2"/>
                </a:solidFill>
                <a:latin typeface="Comic Sans MS" pitchFamily="66" charset="0"/>
              </a:rPr>
              <a:t>dictionary</a:t>
            </a:r>
            <a:r>
              <a:rPr lang="fr-FR" sz="2400" u="none" dirty="0" smtClean="0">
                <a:solidFill>
                  <a:schemeClr val="tx2"/>
                </a:solidFill>
                <a:latin typeface="Comic Sans MS" pitchFamily="66" charset="0"/>
              </a:rPr>
              <a:t> </a:t>
            </a:r>
            <a:r>
              <a:rPr lang="fr-FR" sz="2400" u="none" dirty="0" err="1">
                <a:solidFill>
                  <a:schemeClr val="tx2"/>
                </a:solidFill>
                <a:latin typeface="Comic Sans MS" pitchFamily="66" charset="0"/>
              </a:rPr>
              <a:t>l</a:t>
            </a:r>
            <a:r>
              <a:rPr lang="fr-FR" sz="2400" u="none" dirty="0" err="1" smtClean="0">
                <a:solidFill>
                  <a:schemeClr val="tx2"/>
                </a:solidFill>
                <a:latin typeface="Comic Sans MS" pitchFamily="66" charset="0"/>
              </a:rPr>
              <a:t>earning</a:t>
            </a:r>
            <a:endParaRPr lang="fr-FR" sz="2400" u="none" dirty="0">
              <a:solidFill>
                <a:schemeClr val="tx2"/>
              </a:solidFill>
              <a:latin typeface="Comic Sans MS" pitchFamily="66" charset="0"/>
            </a:endParaRPr>
          </a:p>
          <a:p>
            <a:pPr algn="ctr"/>
            <a:r>
              <a:rPr lang="en-US" sz="2400" u="none" dirty="0">
                <a:latin typeface="Comic Sans MS" pitchFamily="66" charset="0"/>
              </a:rPr>
              <a:t>(</a:t>
            </a:r>
            <a:r>
              <a:rPr lang="en-US" sz="2400" u="none" dirty="0" err="1">
                <a:latin typeface="Comic Sans MS" pitchFamily="66" charset="0"/>
              </a:rPr>
              <a:t>Jenatton</a:t>
            </a:r>
            <a:r>
              <a:rPr lang="en-US" sz="2400" u="none" dirty="0">
                <a:latin typeface="Comic Sans MS" pitchFamily="66" charset="0"/>
              </a:rPr>
              <a:t>, </a:t>
            </a:r>
            <a:r>
              <a:rPr lang="en-US" sz="2400" u="none" dirty="0" err="1">
                <a:latin typeface="Comic Sans MS" pitchFamily="66" charset="0"/>
              </a:rPr>
              <a:t>Mairal</a:t>
            </a:r>
            <a:r>
              <a:rPr lang="en-US" sz="2400" u="none" dirty="0">
                <a:latin typeface="Comic Sans MS" pitchFamily="66" charset="0"/>
              </a:rPr>
              <a:t>, </a:t>
            </a:r>
            <a:r>
              <a:rPr lang="en-US" sz="2400" u="none" dirty="0" err="1">
                <a:latin typeface="Comic Sans MS" pitchFamily="66" charset="0"/>
              </a:rPr>
              <a:t>Obozinski</a:t>
            </a:r>
            <a:r>
              <a:rPr lang="en-US" sz="2400" u="none" dirty="0">
                <a:latin typeface="Comic Sans MS" pitchFamily="66" charset="0"/>
              </a:rPr>
              <a:t>, Bach, ICML’10)</a:t>
            </a:r>
            <a:endParaRPr lang="fr-FR" sz="2400" u="none" dirty="0">
              <a:solidFill>
                <a:schemeClr val="tx2"/>
              </a:solidFill>
              <a:latin typeface="Comic Sans MS" pitchFamily="66" charset="0"/>
            </a:endParaRPr>
          </a:p>
        </p:txBody>
      </p:sp>
      <p:pic>
        <p:nvPicPr>
          <p:cNvPr id="1026" name="Picture 2"/>
          <p:cNvPicPr>
            <a:picLocks noChangeAspect="1" noChangeArrowheads="1"/>
          </p:cNvPicPr>
          <p:nvPr/>
        </p:nvPicPr>
        <p:blipFill>
          <a:blip r:embed="rId3" cstate="print"/>
          <a:srcRect b="786"/>
          <a:stretch>
            <a:fillRect/>
          </a:stretch>
        </p:blipFill>
        <p:spPr bwMode="auto">
          <a:xfrm>
            <a:off x="1881188" y="1247287"/>
            <a:ext cx="5381625" cy="5358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1674813" y="1230313"/>
            <a:ext cx="5761037" cy="5441950"/>
          </a:xfrm>
          <a:prstGeom prst="rect">
            <a:avLst/>
          </a:prstGeom>
          <a:noFill/>
          <a:ln w="9525">
            <a:noFill/>
            <a:miter lim="800000"/>
            <a:headEnd/>
            <a:tailEnd/>
          </a:ln>
        </p:spPr>
      </p:pic>
      <p:sp>
        <p:nvSpPr>
          <p:cNvPr id="55299" name="ZoneTexte 2"/>
          <p:cNvSpPr txBox="1">
            <a:spLocks noChangeArrowheads="1"/>
          </p:cNvSpPr>
          <p:nvPr/>
        </p:nvSpPr>
        <p:spPr bwMode="auto">
          <a:xfrm>
            <a:off x="0" y="296863"/>
            <a:ext cx="9144000" cy="830262"/>
          </a:xfrm>
          <a:prstGeom prst="rect">
            <a:avLst/>
          </a:prstGeom>
          <a:noFill/>
          <a:ln w="9525">
            <a:noFill/>
            <a:miter lim="800000"/>
            <a:headEnd/>
            <a:tailEnd/>
          </a:ln>
        </p:spPr>
        <p:txBody>
          <a:bodyPr>
            <a:spAutoFit/>
          </a:bodyPr>
          <a:lstStyle/>
          <a:p>
            <a:pPr algn="ctr"/>
            <a:r>
              <a:rPr lang="en-US" sz="2400" u="none" dirty="0">
                <a:solidFill>
                  <a:schemeClr val="tx2"/>
                </a:solidFill>
                <a:latin typeface="Comic Sans MS" pitchFamily="66" charset="0"/>
              </a:rPr>
              <a:t>Proximal </a:t>
            </a:r>
            <a:r>
              <a:rPr lang="en-US" sz="2400" u="none" dirty="0" smtClean="0">
                <a:solidFill>
                  <a:schemeClr val="tx2"/>
                </a:solidFill>
                <a:latin typeface="Comic Sans MS" pitchFamily="66" charset="0"/>
              </a:rPr>
              <a:t>methods </a:t>
            </a:r>
            <a:r>
              <a:rPr lang="en-US" sz="2400" u="none" dirty="0">
                <a:solidFill>
                  <a:schemeClr val="tx2"/>
                </a:solidFill>
                <a:latin typeface="Comic Sans MS" pitchFamily="66" charset="0"/>
              </a:rPr>
              <a:t>for </a:t>
            </a:r>
            <a:r>
              <a:rPr lang="en-US" sz="2400" u="none" dirty="0" smtClean="0">
                <a:solidFill>
                  <a:schemeClr val="tx2"/>
                </a:solidFill>
                <a:latin typeface="Comic Sans MS" pitchFamily="66" charset="0"/>
              </a:rPr>
              <a:t>sparse </a:t>
            </a:r>
            <a:r>
              <a:rPr lang="en-US" sz="2400" u="none" dirty="0">
                <a:solidFill>
                  <a:schemeClr val="tx2"/>
                </a:solidFill>
                <a:latin typeface="Comic Sans MS" pitchFamily="66" charset="0"/>
              </a:rPr>
              <a:t>h</a:t>
            </a:r>
            <a:r>
              <a:rPr lang="en-US" sz="2400" u="none" dirty="0" smtClean="0">
                <a:solidFill>
                  <a:schemeClr val="tx2"/>
                </a:solidFill>
                <a:latin typeface="Comic Sans MS" pitchFamily="66" charset="0"/>
              </a:rPr>
              <a:t>ierarchical </a:t>
            </a:r>
            <a:r>
              <a:rPr lang="fr-FR" sz="2400" u="none" dirty="0" err="1" smtClean="0">
                <a:solidFill>
                  <a:schemeClr val="tx2"/>
                </a:solidFill>
                <a:latin typeface="Comic Sans MS" pitchFamily="66" charset="0"/>
              </a:rPr>
              <a:t>dictionary</a:t>
            </a:r>
            <a:r>
              <a:rPr lang="fr-FR" sz="2400" u="none" dirty="0" smtClean="0">
                <a:solidFill>
                  <a:schemeClr val="tx2"/>
                </a:solidFill>
                <a:latin typeface="Comic Sans MS" pitchFamily="66" charset="0"/>
              </a:rPr>
              <a:t> </a:t>
            </a:r>
            <a:r>
              <a:rPr lang="fr-FR" sz="2400" u="none" dirty="0" err="1">
                <a:solidFill>
                  <a:schemeClr val="tx2"/>
                </a:solidFill>
                <a:latin typeface="Comic Sans MS" pitchFamily="66" charset="0"/>
              </a:rPr>
              <a:t>l</a:t>
            </a:r>
            <a:r>
              <a:rPr lang="fr-FR" sz="2400" u="none" dirty="0" err="1" smtClean="0">
                <a:solidFill>
                  <a:schemeClr val="tx2"/>
                </a:solidFill>
                <a:latin typeface="Comic Sans MS" pitchFamily="66" charset="0"/>
              </a:rPr>
              <a:t>earning</a:t>
            </a:r>
            <a:endParaRPr lang="fr-FR" sz="2400" u="none" dirty="0">
              <a:solidFill>
                <a:schemeClr val="tx2"/>
              </a:solidFill>
              <a:latin typeface="Comic Sans MS" pitchFamily="66" charset="0"/>
            </a:endParaRPr>
          </a:p>
          <a:p>
            <a:pPr algn="ctr"/>
            <a:r>
              <a:rPr lang="en-US" sz="2400" u="none" dirty="0">
                <a:latin typeface="Comic Sans MS" pitchFamily="66" charset="0"/>
              </a:rPr>
              <a:t>(</a:t>
            </a:r>
            <a:r>
              <a:rPr lang="en-US" sz="2400" u="none" dirty="0" err="1">
                <a:latin typeface="Comic Sans MS" pitchFamily="66" charset="0"/>
              </a:rPr>
              <a:t>Jenatton</a:t>
            </a:r>
            <a:r>
              <a:rPr lang="en-US" sz="2400" u="none" dirty="0">
                <a:latin typeface="Comic Sans MS" pitchFamily="66" charset="0"/>
              </a:rPr>
              <a:t>, </a:t>
            </a:r>
            <a:r>
              <a:rPr lang="en-US" sz="2400" u="none" dirty="0" err="1">
                <a:latin typeface="Comic Sans MS" pitchFamily="66" charset="0"/>
              </a:rPr>
              <a:t>Mairal</a:t>
            </a:r>
            <a:r>
              <a:rPr lang="en-US" sz="2400" u="none" dirty="0">
                <a:latin typeface="Comic Sans MS" pitchFamily="66" charset="0"/>
              </a:rPr>
              <a:t>, </a:t>
            </a:r>
            <a:r>
              <a:rPr lang="en-US" sz="2400" u="none" dirty="0" err="1">
                <a:latin typeface="Comic Sans MS" pitchFamily="66" charset="0"/>
              </a:rPr>
              <a:t>Obozinski</a:t>
            </a:r>
            <a:r>
              <a:rPr lang="en-US" sz="2400" u="none" dirty="0">
                <a:latin typeface="Comic Sans MS" pitchFamily="66" charset="0"/>
              </a:rPr>
              <a:t>, Bach, </a:t>
            </a:r>
            <a:r>
              <a:rPr lang="en-US" sz="2400" u="none" dirty="0" smtClean="0">
                <a:latin typeface="Comic Sans MS" pitchFamily="66" charset="0"/>
              </a:rPr>
              <a:t>ICML’10)</a:t>
            </a:r>
            <a:endParaRPr lang="fr-FR" sz="2400" u="none" dirty="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97991" y="1953977"/>
            <a:ext cx="4829175" cy="3733800"/>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5172080" y="2588362"/>
            <a:ext cx="3793795" cy="2434647"/>
          </a:xfrm>
          <a:prstGeom prst="rect">
            <a:avLst/>
          </a:prstGeom>
          <a:noFill/>
          <a:ln w="9525">
            <a:noFill/>
            <a:miter lim="800000"/>
            <a:headEnd/>
            <a:tailEnd/>
          </a:ln>
        </p:spPr>
      </p:pic>
      <p:sp>
        <p:nvSpPr>
          <p:cNvPr id="4" name="ZoneTexte 2"/>
          <p:cNvSpPr txBox="1">
            <a:spLocks noChangeArrowheads="1"/>
          </p:cNvSpPr>
          <p:nvPr/>
        </p:nvSpPr>
        <p:spPr bwMode="auto">
          <a:xfrm>
            <a:off x="0" y="296863"/>
            <a:ext cx="9144000" cy="830997"/>
          </a:xfrm>
          <a:prstGeom prst="rect">
            <a:avLst/>
          </a:prstGeom>
          <a:noFill/>
          <a:ln w="9525">
            <a:noFill/>
            <a:miter lim="800000"/>
            <a:headEnd/>
            <a:tailEnd/>
          </a:ln>
        </p:spPr>
        <p:txBody>
          <a:bodyPr>
            <a:spAutoFit/>
          </a:bodyPr>
          <a:lstStyle/>
          <a:p>
            <a:pPr algn="ctr"/>
            <a:r>
              <a:rPr lang="en-US" sz="2400" u="none" dirty="0" smtClean="0">
                <a:solidFill>
                  <a:schemeClr val="tx2"/>
                </a:solidFill>
                <a:latin typeface="Comic Sans MS" pitchFamily="66" charset="0"/>
              </a:rPr>
              <a:t>Network flow algorithms for structured </a:t>
            </a:r>
            <a:r>
              <a:rPr lang="en-US" sz="2400" u="none" dirty="0" err="1" smtClean="0">
                <a:solidFill>
                  <a:schemeClr val="tx2"/>
                </a:solidFill>
                <a:latin typeface="Comic Sans MS" pitchFamily="66" charset="0"/>
              </a:rPr>
              <a:t>sparsity</a:t>
            </a:r>
            <a:endParaRPr lang="fr-FR" sz="2400" u="none" dirty="0">
              <a:solidFill>
                <a:schemeClr val="tx2"/>
              </a:solidFill>
              <a:latin typeface="Comic Sans MS" pitchFamily="66" charset="0"/>
            </a:endParaRPr>
          </a:p>
          <a:p>
            <a:pPr algn="ctr"/>
            <a:r>
              <a:rPr lang="en-US" sz="2400" u="none" dirty="0" smtClean="0">
                <a:latin typeface="Comic Sans MS" pitchFamily="66" charset="0"/>
              </a:rPr>
              <a:t>(</a:t>
            </a:r>
            <a:r>
              <a:rPr lang="en-US" sz="2400" u="none" dirty="0" err="1" smtClean="0">
                <a:latin typeface="Comic Sans MS" pitchFamily="66" charset="0"/>
              </a:rPr>
              <a:t>Mairal</a:t>
            </a:r>
            <a:r>
              <a:rPr lang="en-US" sz="2400" u="none" dirty="0" smtClean="0">
                <a:latin typeface="Comic Sans MS" pitchFamily="66" charset="0"/>
              </a:rPr>
              <a:t>, </a:t>
            </a:r>
            <a:r>
              <a:rPr lang="en-US" sz="2400" u="none" dirty="0" err="1" smtClean="0">
                <a:latin typeface="Comic Sans MS" pitchFamily="66" charset="0"/>
              </a:rPr>
              <a:t>Jenatton</a:t>
            </a:r>
            <a:r>
              <a:rPr lang="en-US" sz="2400" u="none" dirty="0">
                <a:latin typeface="Comic Sans MS" pitchFamily="66" charset="0"/>
              </a:rPr>
              <a:t>, </a:t>
            </a:r>
            <a:r>
              <a:rPr lang="en-US" sz="2400" u="none" dirty="0" err="1" smtClean="0">
                <a:latin typeface="Comic Sans MS" pitchFamily="66" charset="0"/>
              </a:rPr>
              <a:t>Obozinski</a:t>
            </a:r>
            <a:r>
              <a:rPr lang="en-US" sz="2400" u="none" dirty="0">
                <a:latin typeface="Comic Sans MS" pitchFamily="66" charset="0"/>
              </a:rPr>
              <a:t>, </a:t>
            </a:r>
            <a:r>
              <a:rPr lang="en-US" sz="2400" u="none" dirty="0" smtClean="0">
                <a:latin typeface="Comic Sans MS" pitchFamily="66" charset="0"/>
              </a:rPr>
              <a:t>Bach, NIPS’11)</a:t>
            </a:r>
            <a:endParaRPr lang="fr-FR" sz="2400" u="none" dirty="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774565"/>
            <a:ext cx="9144000" cy="1143000"/>
          </a:xfrm>
        </p:spPr>
        <p:txBody>
          <a:bodyPr/>
          <a:lstStyle/>
          <a:p>
            <a:r>
              <a:rPr lang="en-US" sz="3600" dirty="0" err="1" smtClean="0">
                <a:latin typeface="Comic Sans MS" pitchFamily="66" charset="0"/>
              </a:rPr>
              <a:t>SPArse</a:t>
            </a:r>
            <a:r>
              <a:rPr lang="en-US" sz="3600" dirty="0" smtClean="0">
                <a:latin typeface="Comic Sans MS" pitchFamily="66" charset="0"/>
              </a:rPr>
              <a:t> Modeling software (SPAMS)</a:t>
            </a:r>
          </a:p>
        </p:txBody>
      </p:sp>
      <p:sp>
        <p:nvSpPr>
          <p:cNvPr id="4" name="Rectangle 2"/>
          <p:cNvSpPr txBox="1">
            <a:spLocks noChangeArrowheads="1"/>
          </p:cNvSpPr>
          <p:nvPr/>
        </p:nvSpPr>
        <p:spPr bwMode="auto">
          <a:xfrm>
            <a:off x="0" y="2905925"/>
            <a:ext cx="9144000" cy="20482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Comic Sans MS" pitchFamily="66" charset="0"/>
                <a:ea typeface="+mj-ea"/>
                <a:cs typeface="+mj-cs"/>
              </a:rPr>
              <a:t>Tutorials on sparse</a:t>
            </a:r>
            <a:r>
              <a:rPr kumimoji="0" lang="en-US" sz="3600" b="0" i="0" u="none" strike="noStrike" kern="0" cap="none" spc="0" normalizeH="0" noProof="0" dirty="0" smtClean="0">
                <a:ln>
                  <a:noFill/>
                </a:ln>
                <a:solidFill>
                  <a:schemeClr val="tx2"/>
                </a:solidFill>
                <a:effectLst/>
                <a:uLnTx/>
                <a:uFillTx/>
                <a:latin typeface="Comic Sans MS" pitchFamily="66" charset="0"/>
                <a:ea typeface="+mj-ea"/>
                <a:cs typeface="+mj-cs"/>
              </a:rPr>
              <a:t> coding </a:t>
            </a:r>
            <a:r>
              <a:rPr lang="en-US" sz="3600" u="none" kern="0" dirty="0" smtClean="0">
                <a:solidFill>
                  <a:schemeClr val="tx2"/>
                </a:solidFill>
                <a:latin typeface="Comic Sans MS" pitchFamily="66" charset="0"/>
                <a:ea typeface="+mj-ea"/>
                <a:cs typeface="+mj-cs"/>
              </a:rPr>
              <a:t>and dictionary learning for image analysis</a:t>
            </a:r>
            <a:endParaRPr kumimoji="0" lang="en-US" sz="3600" b="0" i="0" u="none" strike="noStrike" kern="0" cap="none" spc="0" normalizeH="0" baseline="0" noProof="0" dirty="0" smtClean="0">
              <a:ln>
                <a:noFill/>
              </a:ln>
              <a:solidFill>
                <a:schemeClr val="tx2"/>
              </a:solidFill>
              <a:effectLst/>
              <a:uLnTx/>
              <a:uFillTx/>
              <a:latin typeface="Comic Sans MS" pitchFamily="66" charset="0"/>
              <a:ea typeface="+mj-ea"/>
              <a:cs typeface="+mj-cs"/>
            </a:endParaRPr>
          </a:p>
        </p:txBody>
      </p:sp>
      <p:sp>
        <p:nvSpPr>
          <p:cNvPr id="6" name="Rectangle 3"/>
          <p:cNvSpPr txBox="1">
            <a:spLocks noChangeArrowheads="1"/>
          </p:cNvSpPr>
          <p:nvPr/>
        </p:nvSpPr>
        <p:spPr bwMode="auto">
          <a:xfrm>
            <a:off x="68237" y="1424521"/>
            <a:ext cx="9089412" cy="19191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marR="0" lvl="0" indent="-514350" algn="ctr" defTabSz="914400" rtl="0" eaLnBrk="0" fontAlgn="base" latinLnBrk="0" hangingPunct="0">
              <a:lnSpc>
                <a:spcPct val="9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chemeClr val="tx1"/>
              </a:solidFill>
              <a:effectLst/>
              <a:uLnTx/>
              <a:uFillTx/>
              <a:latin typeface="Comic Sans MS" pitchFamily="66" charset="0"/>
              <a:ea typeface="+mn-ea"/>
              <a:cs typeface="+mn-cs"/>
            </a:endParaRPr>
          </a:p>
          <a:p>
            <a:pPr marL="514350" marR="0" lvl="0" indent="-514350" algn="ctr" defTabSz="914400" rtl="0" eaLnBrk="0" fontAlgn="base" latinLnBrk="0" hangingPunct="0">
              <a:lnSpc>
                <a:spcPct val="9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Comic Sans MS" pitchFamily="66" charset="0"/>
                <a:ea typeface="+mn-ea"/>
                <a:cs typeface="+mn-cs"/>
              </a:rPr>
              <a:t>http://www.di.ens.fr/willow/SPAMS/</a:t>
            </a:r>
          </a:p>
        </p:txBody>
      </p:sp>
      <p:sp>
        <p:nvSpPr>
          <p:cNvPr id="7" name="Rectangle 3"/>
          <p:cNvSpPr txBox="1">
            <a:spLocks noChangeArrowheads="1"/>
          </p:cNvSpPr>
          <p:nvPr/>
        </p:nvSpPr>
        <p:spPr bwMode="auto">
          <a:xfrm>
            <a:off x="204720" y="4898778"/>
            <a:ext cx="8911988" cy="1249362"/>
          </a:xfrm>
          <a:prstGeom prst="rect">
            <a:avLst/>
          </a:prstGeom>
          <a:noFill/>
          <a:ln w="9525">
            <a:noFill/>
            <a:miter lim="800000"/>
            <a:headEnd/>
            <a:tailEnd/>
          </a:ln>
        </p:spPr>
        <p:txBody>
          <a:bodyPr/>
          <a:lstStyle/>
          <a:p>
            <a:pPr marL="514350" indent="-514350" eaLnBrk="0" hangingPunct="0">
              <a:lnSpc>
                <a:spcPct val="90000"/>
              </a:lnSpc>
              <a:spcBef>
                <a:spcPct val="20000"/>
              </a:spcBef>
              <a:defRPr/>
            </a:pPr>
            <a:r>
              <a:rPr lang="en-US" sz="2800" u="none" kern="0" dirty="0">
                <a:solidFill>
                  <a:schemeClr val="accent2"/>
                </a:solidFill>
                <a:latin typeface="Comic Sans MS" pitchFamily="66" charset="0"/>
              </a:rPr>
              <a:t>ICCV’09: </a:t>
            </a:r>
            <a:r>
              <a:rPr lang="en-US" sz="2800" u="none" kern="0" dirty="0">
                <a:latin typeface="Comic Sans MS" pitchFamily="66" charset="0"/>
              </a:rPr>
              <a:t>www.di.ens.fr/~</a:t>
            </a:r>
            <a:r>
              <a:rPr lang="en-US" sz="2800" u="none" kern="0" dirty="0" err="1">
                <a:latin typeface="Comic Sans MS" pitchFamily="66" charset="0"/>
              </a:rPr>
              <a:t>mairal</a:t>
            </a:r>
            <a:r>
              <a:rPr lang="en-US" sz="2800" u="none" kern="0" dirty="0">
                <a:latin typeface="Comic Sans MS" pitchFamily="66" charset="0"/>
              </a:rPr>
              <a:t>/tutorial_iccv09/</a:t>
            </a:r>
          </a:p>
          <a:p>
            <a:pPr marL="514350" indent="-514350" eaLnBrk="0" hangingPunct="0">
              <a:lnSpc>
                <a:spcPct val="90000"/>
              </a:lnSpc>
              <a:spcBef>
                <a:spcPct val="20000"/>
              </a:spcBef>
              <a:defRPr/>
            </a:pPr>
            <a:r>
              <a:rPr lang="en-US" sz="2800" u="none" kern="0" dirty="0">
                <a:solidFill>
                  <a:schemeClr val="accent2"/>
                </a:solidFill>
                <a:latin typeface="Comic Sans MS" pitchFamily="66" charset="0"/>
              </a:rPr>
              <a:t>NIPS’09: </a:t>
            </a:r>
            <a:r>
              <a:rPr lang="en-US" sz="2800" u="none" kern="0" dirty="0">
                <a:latin typeface="Comic Sans MS" pitchFamily="66" charset="0"/>
              </a:rPr>
              <a:t>www.di.ens.fr/~fbach/nips2009tutorial/</a:t>
            </a:r>
          </a:p>
          <a:p>
            <a:pPr marL="514350" indent="-514350" eaLnBrk="0" hangingPunct="0">
              <a:lnSpc>
                <a:spcPct val="90000"/>
              </a:lnSpc>
              <a:spcBef>
                <a:spcPct val="20000"/>
              </a:spcBef>
              <a:defRPr/>
            </a:pPr>
            <a:r>
              <a:rPr lang="en-US" sz="2800" u="none" kern="0" dirty="0" smtClean="0">
                <a:solidFill>
                  <a:schemeClr val="accent2"/>
                </a:solidFill>
                <a:latin typeface="Comic Sans MS" pitchFamily="66" charset="0"/>
              </a:rPr>
              <a:t>CVPR’10: </a:t>
            </a:r>
            <a:r>
              <a:rPr lang="en-US" sz="2800" u="none" kern="0" dirty="0" smtClean="0">
                <a:latin typeface="Comic Sans MS" pitchFamily="66" charset="0"/>
              </a:rPr>
              <a:t>www.di.ens.fr</a:t>
            </a:r>
            <a:r>
              <a:rPr lang="en-US" sz="2800" u="none" kern="0" dirty="0">
                <a:latin typeface="Comic Sans MS" pitchFamily="66" charset="0"/>
              </a:rPr>
              <a:t>/~mairal/tutorial_cvpr2010/</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le1"/>
          <p:cNvPicPr>
            <a:picLocks noChangeAspect="1" noChangeArrowheads="1"/>
          </p:cNvPicPr>
          <p:nvPr/>
        </p:nvPicPr>
        <p:blipFill>
          <a:blip r:embed="rId3" cstate="print"/>
          <a:srcRect t="5774"/>
          <a:stretch>
            <a:fillRect/>
          </a:stretch>
        </p:blipFill>
        <p:spPr bwMode="auto">
          <a:xfrm>
            <a:off x="0" y="4762"/>
            <a:ext cx="9144000" cy="685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0500" y="466725"/>
            <a:ext cx="8763000" cy="5924550"/>
          </a:xfrm>
          <a:prstGeom prst="rect">
            <a:avLst/>
          </a:prstGeom>
          <a:noFill/>
          <a:ln w="9525">
            <a:noFill/>
            <a:miter lim="800000"/>
            <a:headEnd/>
            <a:tailEnd/>
          </a:ln>
        </p:spPr>
      </p:pic>
      <p:sp>
        <p:nvSpPr>
          <p:cNvPr id="3" name="ZoneTexte 2"/>
          <p:cNvSpPr txBox="1"/>
          <p:nvPr/>
        </p:nvSpPr>
        <p:spPr>
          <a:xfrm>
            <a:off x="436722" y="2688609"/>
            <a:ext cx="8117928" cy="1323439"/>
          </a:xfrm>
          <a:prstGeom prst="rect">
            <a:avLst/>
          </a:prstGeom>
          <a:solidFill>
            <a:schemeClr val="bg2"/>
          </a:solidFill>
        </p:spPr>
        <p:txBody>
          <a:bodyPr wrap="none" rtlCol="0">
            <a:spAutoFit/>
          </a:bodyPr>
          <a:lstStyle/>
          <a:p>
            <a:r>
              <a:rPr lang="en-US" sz="8000" u="none" dirty="0" smtClean="0">
                <a:solidFill>
                  <a:schemeClr val="accent2"/>
                </a:solidFill>
                <a:latin typeface="Comic Sans MS" pitchFamily="66" charset="0"/>
              </a:rPr>
              <a:t>!! Short detour !!</a:t>
            </a:r>
            <a:endParaRPr lang="fr-FR" sz="8000" u="none" dirty="0">
              <a:solidFill>
                <a:schemeClr val="accent2"/>
              </a:solidFill>
              <a:latin typeface="Comic Sans MS" pitchFamily="66" charset="0"/>
            </a:endParaRPr>
          </a:p>
        </p:txBody>
      </p:sp>
      <p:sp>
        <p:nvSpPr>
          <p:cNvPr id="4" name="ZoneTexte 3"/>
          <p:cNvSpPr txBox="1"/>
          <p:nvPr/>
        </p:nvSpPr>
        <p:spPr>
          <a:xfrm>
            <a:off x="201881" y="6436430"/>
            <a:ext cx="4057521" cy="369332"/>
          </a:xfrm>
          <a:prstGeom prst="rect">
            <a:avLst/>
          </a:prstGeom>
          <a:noFill/>
        </p:spPr>
        <p:txBody>
          <a:bodyPr wrap="none" rtlCol="0">
            <a:spAutoFit/>
          </a:bodyPr>
          <a:lstStyle/>
          <a:p>
            <a:r>
              <a:rPr lang="en-US" u="none" dirty="0" err="1" smtClean="0"/>
              <a:t>Léon</a:t>
            </a:r>
            <a:r>
              <a:rPr lang="en-US" u="none" dirty="0" smtClean="0"/>
              <a:t> </a:t>
            </a:r>
            <a:r>
              <a:rPr lang="en-US" u="none" dirty="0" err="1" smtClean="0"/>
              <a:t>bottou</a:t>
            </a:r>
            <a:r>
              <a:rPr lang="en-US" u="none" dirty="0" smtClean="0"/>
              <a:t> on large-scale learning..</a:t>
            </a:r>
            <a:endParaRPr lang="fr-FR" u="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00025" y="461963"/>
            <a:ext cx="8743950" cy="5934075"/>
          </a:xfrm>
          <a:prstGeom prst="rect">
            <a:avLst/>
          </a:prstGeom>
          <a:noFill/>
          <a:ln w="9525">
            <a:noFill/>
            <a:miter lim="800000"/>
            <a:headEnd/>
            <a:tailEnd/>
          </a:ln>
        </p:spPr>
      </p:pic>
      <p:sp>
        <p:nvSpPr>
          <p:cNvPr id="3" name="ZoneTexte 2"/>
          <p:cNvSpPr txBox="1"/>
          <p:nvPr/>
        </p:nvSpPr>
        <p:spPr>
          <a:xfrm>
            <a:off x="201881" y="6436430"/>
            <a:ext cx="4057521" cy="369332"/>
          </a:xfrm>
          <a:prstGeom prst="rect">
            <a:avLst/>
          </a:prstGeom>
          <a:noFill/>
        </p:spPr>
        <p:txBody>
          <a:bodyPr wrap="none" rtlCol="0">
            <a:spAutoFit/>
          </a:bodyPr>
          <a:lstStyle/>
          <a:p>
            <a:r>
              <a:rPr lang="en-US" u="none" dirty="0" err="1" smtClean="0"/>
              <a:t>Léon</a:t>
            </a:r>
            <a:r>
              <a:rPr lang="en-US" u="none" dirty="0" smtClean="0"/>
              <a:t> </a:t>
            </a:r>
            <a:r>
              <a:rPr lang="en-US" u="none" dirty="0" err="1" smtClean="0"/>
              <a:t>bottou</a:t>
            </a:r>
            <a:r>
              <a:rPr lang="en-US" u="none" dirty="0" smtClean="0"/>
              <a:t> on large-scale learning..</a:t>
            </a:r>
            <a:endParaRPr lang="fr-FR" u="non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7163" y="919163"/>
            <a:ext cx="8829675" cy="5019675"/>
          </a:xfrm>
          <a:prstGeom prst="rect">
            <a:avLst/>
          </a:prstGeom>
          <a:noFill/>
          <a:ln w="9525">
            <a:noFill/>
            <a:miter lim="800000"/>
            <a:headEnd/>
            <a:tailEnd/>
          </a:ln>
        </p:spPr>
      </p:pic>
      <p:sp>
        <p:nvSpPr>
          <p:cNvPr id="3" name="ZoneTexte 2"/>
          <p:cNvSpPr txBox="1"/>
          <p:nvPr/>
        </p:nvSpPr>
        <p:spPr>
          <a:xfrm>
            <a:off x="201881" y="6436430"/>
            <a:ext cx="4057521" cy="369332"/>
          </a:xfrm>
          <a:prstGeom prst="rect">
            <a:avLst/>
          </a:prstGeom>
          <a:noFill/>
        </p:spPr>
        <p:txBody>
          <a:bodyPr wrap="none" rtlCol="0">
            <a:spAutoFit/>
          </a:bodyPr>
          <a:lstStyle/>
          <a:p>
            <a:r>
              <a:rPr lang="en-US" u="none" dirty="0" err="1" smtClean="0"/>
              <a:t>Léon</a:t>
            </a:r>
            <a:r>
              <a:rPr lang="en-US" u="none" dirty="0" smtClean="0"/>
              <a:t> </a:t>
            </a:r>
            <a:r>
              <a:rPr lang="en-US" u="none" dirty="0" err="1" smtClean="0"/>
              <a:t>bottou</a:t>
            </a:r>
            <a:r>
              <a:rPr lang="en-US" u="none" dirty="0" smtClean="0"/>
              <a:t> on large-scale learning..</a:t>
            </a:r>
            <a:endParaRPr lang="fr-FR" u="none"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JEAN20PONCE@YOU5KKNFUVWXY5L9" val="2642"/>
  <p:tag name="FIRSTJEAN20PONCE@CGXBVIMFUVWXY5LK" val="3251"/>
  <p:tag name="FIRSTJEAN20PONCE@CGXBVIMFUVWXY5L9" val="3251"/>
</p:tagLst>
</file>

<file path=ppt/theme/theme1.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1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11781</TotalTime>
  <Words>2545</Words>
  <Application>Microsoft Office PowerPoint</Application>
  <PresentationFormat>Affichage à l'écran (4:3)</PresentationFormat>
  <Paragraphs>441</Paragraphs>
  <Slides>68</Slides>
  <Notes>60</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68</vt:i4>
      </vt:variant>
    </vt:vector>
  </HeadingPairs>
  <TitlesOfParts>
    <vt:vector size="79" baseType="lpstr">
      <vt:lpstr>Arial</vt:lpstr>
      <vt:lpstr>Comic Sans MS</vt:lpstr>
      <vt:lpstr>Times New Roman</vt:lpstr>
      <vt:lpstr>cmsy10</vt:lpstr>
      <vt:lpstr>msbm9</vt:lpstr>
      <vt:lpstr>cmmi10</vt:lpstr>
      <vt:lpstr>Symbol</vt:lpstr>
      <vt:lpstr>Verdana</vt:lpstr>
      <vt:lpstr>Wingdings</vt:lpstr>
      <vt:lpstr>Default Design</vt:lpstr>
      <vt:lpstr>1_Default Design</vt:lpstr>
      <vt:lpstr>Diapositive 1</vt:lpstr>
      <vt:lpstr>Diapositive 2</vt:lpstr>
      <vt:lpstr>Diapositive 3</vt:lpstr>
      <vt:lpstr>Diapositive 4</vt:lpstr>
      <vt:lpstr>Outline</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SPArse Modeling software (SPAMS)</vt:lpstr>
      <vt:lpstr>Diapositive 68</vt:lpstr>
    </vt:vector>
  </TitlesOfParts>
  <Company>Dell Computer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Jean Ponce</dc:creator>
  <cp:lastModifiedBy>Jean Ponce</cp:lastModifiedBy>
  <cp:revision>3307</cp:revision>
  <dcterms:created xsi:type="dcterms:W3CDTF">2009-08-05T11:58:19Z</dcterms:created>
  <dcterms:modified xsi:type="dcterms:W3CDTF">2010-10-26T14:04:08Z</dcterms:modified>
</cp:coreProperties>
</file>