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Default Extension="wmf" ContentType="image/x-wmf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3" r:id="rId1"/>
    <p:sldMasterId id="2147483654" r:id="rId2"/>
  </p:sldMasterIdLst>
  <p:notesMasterIdLst>
    <p:notesMasterId r:id="rId40"/>
  </p:notesMasterIdLst>
  <p:handoutMasterIdLst>
    <p:handoutMasterId r:id="rId41"/>
  </p:handoutMasterIdLst>
  <p:sldIdLst>
    <p:sldId id="2189" r:id="rId3"/>
    <p:sldId id="2232" r:id="rId4"/>
    <p:sldId id="2009" r:id="rId5"/>
    <p:sldId id="2010" r:id="rId6"/>
    <p:sldId id="2170" r:id="rId7"/>
    <p:sldId id="2112" r:id="rId8"/>
    <p:sldId id="2180" r:id="rId9"/>
    <p:sldId id="1988" r:id="rId10"/>
    <p:sldId id="2178" r:id="rId11"/>
    <p:sldId id="2115" r:id="rId12"/>
    <p:sldId id="2114" r:id="rId13"/>
    <p:sldId id="2023" r:id="rId14"/>
    <p:sldId id="2016" r:id="rId15"/>
    <p:sldId id="2026" r:id="rId16"/>
    <p:sldId id="2181" r:id="rId17"/>
    <p:sldId id="2017" r:id="rId18"/>
    <p:sldId id="2194" r:id="rId19"/>
    <p:sldId id="2018" r:id="rId20"/>
    <p:sldId id="2126" r:id="rId21"/>
    <p:sldId id="2019" r:id="rId22"/>
    <p:sldId id="2058" r:id="rId23"/>
    <p:sldId id="2118" r:id="rId24"/>
    <p:sldId id="2120" r:id="rId25"/>
    <p:sldId id="2121" r:id="rId26"/>
    <p:sldId id="2122" r:id="rId27"/>
    <p:sldId id="2119" r:id="rId28"/>
    <p:sldId id="2127" r:id="rId29"/>
    <p:sldId id="2128" r:id="rId30"/>
    <p:sldId id="2129" r:id="rId31"/>
    <p:sldId id="2061" r:id="rId32"/>
    <p:sldId id="2166" r:id="rId33"/>
    <p:sldId id="2059" r:id="rId34"/>
    <p:sldId id="2060" r:id="rId35"/>
    <p:sldId id="2123" r:id="rId36"/>
    <p:sldId id="2130" r:id="rId37"/>
    <p:sldId id="2192" r:id="rId38"/>
    <p:sldId id="2196" r:id="rId39"/>
  </p:sldIdLst>
  <p:sldSz cx="9144000" cy="6858000" type="screen4x3"/>
  <p:notesSz cx="9601200" cy="73152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showPr showNarration="1" useTimings="0">
    <p:present/>
    <p:sldAll/>
    <p:penClr>
      <a:schemeClr val="tx1"/>
    </p:penClr>
  </p:showPr>
  <p:clrMru>
    <a:srgbClr val="FF0000"/>
    <a:srgbClr val="009900"/>
    <a:srgbClr val="05FB17"/>
    <a:srgbClr val="0000CC"/>
    <a:srgbClr val="777777"/>
    <a:srgbClr val="FBFBFB"/>
    <a:srgbClr val="F5F5F5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126" autoAdjust="0"/>
  </p:normalViewPr>
  <p:slideViewPr>
    <p:cSldViewPr snapToGrid="0">
      <p:cViewPr>
        <p:scale>
          <a:sx n="100" d="100"/>
          <a:sy n="100" d="100"/>
        </p:scale>
        <p:origin x="-336" y="-88"/>
      </p:cViewPr>
      <p:guideLst>
        <p:guide orient="horz" pos="2397"/>
        <p:guide pos="286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566" y="-62"/>
      </p:cViewPr>
      <p:guideLst>
        <p:guide orient="horz" pos="2303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36" Type="http://schemas.openxmlformats.org/officeDocument/2006/relationships/slide" Target="slides/slide34.xml"/><Relationship Id="rId43" Type="http://schemas.openxmlformats.org/officeDocument/2006/relationships/tags" Target="tags/tag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47" Type="http://schemas.openxmlformats.org/officeDocument/2006/relationships/tableStyles" Target="tableStyles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viewProps" Target="viewProps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4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EEF48162-F141-024D-B0F0-B47305BD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9187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BAE2F110-F1D1-FE4E-A2E8-07FA16334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22815-4F9C-A149-9A4F-0C050CACF4C9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7688"/>
            <a:ext cx="3659188" cy="27447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2475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10CFF-91DB-0C45-ABC0-188B11DFEAFE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A97DC-CF83-0C44-91B4-7A2AEB2FDF9C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xfrm>
            <a:off x="1279525" y="3475038"/>
            <a:ext cx="7042150" cy="3292475"/>
          </a:xfrm>
          <a:noFill/>
          <a:ln w="9525"/>
        </p:spPr>
        <p:txBody>
          <a:bodyPr wrap="square" lIns="92884" tIns="46441" rIns="92884" bIns="46441" anchor="t"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5441950" y="6948488"/>
            <a:ext cx="41592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884" tIns="46441" rIns="92884" bIns="46441" anchor="b">
            <a:prstTxWarp prst="textNoShape">
              <a:avLst/>
            </a:prstTxWarp>
          </a:bodyPr>
          <a:lstStyle/>
          <a:p>
            <a:pPr algn="r" defTabSz="927100"/>
            <a:fld id="{719E4761-BDA1-F145-A288-187C3BEDA8BB}" type="slidenum">
              <a:rPr lang="de-CH" sz="1200">
                <a:solidFill>
                  <a:schemeClr val="tx1"/>
                </a:solidFill>
                <a:latin typeface="Times New Roman" charset="0"/>
              </a:rPr>
              <a:pPr algn="r" defTabSz="927100"/>
              <a:t>14</a:t>
            </a:fld>
            <a:endParaRPr lang="de-CH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C2E18-0D82-5B48-917B-8E7093438C4A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C2E18-0D82-5B48-917B-8E7093438C4A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274AF-AC10-CC49-B72A-27FA3FBB3F7B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6BEC1-D6D6-E244-A955-1394CB08EF46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7525A-04A5-9F4A-9256-E49598F7BF9B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693863" y="555625"/>
            <a:ext cx="6213475" cy="2743200"/>
          </a:xfrm>
          <a:prstGeom prst="rect">
            <a:avLst/>
          </a:pr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Text Box 3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72387" cy="3292475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90904-AFBD-B749-8DB0-76BEDB6B0DCB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B4F75-2DA0-5E44-8CDE-DBDEE4F5A6F3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1A882-50BC-5E4D-8FED-E153F9A23AB0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9C5BC-C56F-1A47-9164-150EFE3AFF87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A7191-B5EB-8F43-9F43-CF9B6C732E2B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DFAF6-5B5E-454E-AE20-E634CE978620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2475"/>
          </a:xfrm>
          <a:noFill/>
          <a:ln w="9525"/>
        </p:spPr>
        <p:txBody>
          <a:bodyPr wrap="square" lIns="92884" tIns="46441" rIns="92884" bIns="46441" anchor="t"/>
          <a:lstStyle/>
          <a:p>
            <a:pPr eaLnBrk="1" hangingPunct="1"/>
            <a:endParaRPr lang="de-DE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3ECCC-D7C5-5148-BD2B-A7B2DCEA18A1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2475"/>
          </a:xfrm>
          <a:noFill/>
          <a:ln w="9525"/>
        </p:spPr>
        <p:txBody>
          <a:bodyPr wrap="square" lIns="92884" tIns="46441" rIns="92884" bIns="46441" anchor="t"/>
          <a:lstStyle/>
          <a:p>
            <a:pPr eaLnBrk="1" hangingPunct="1"/>
            <a:endParaRPr lang="de-DE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0ABE1-617E-B84D-AC54-9FF99ED15EE4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1279525" y="3475038"/>
            <a:ext cx="7042150" cy="3292475"/>
          </a:xfrm>
          <a:noFill/>
          <a:ln w="9525"/>
        </p:spPr>
        <p:txBody>
          <a:bodyPr wrap="square" lIns="92884" tIns="46441" rIns="92884" bIns="46441" anchor="t"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5441950" y="6948488"/>
            <a:ext cx="41592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884" tIns="46441" rIns="92884" bIns="46441" anchor="b">
            <a:prstTxWarp prst="textNoShape">
              <a:avLst/>
            </a:prstTxWarp>
          </a:bodyPr>
          <a:lstStyle/>
          <a:p>
            <a:pPr algn="r" defTabSz="927100"/>
            <a:fld id="{9B216402-8CB3-1546-A299-5122B87901F9}" type="slidenum">
              <a:rPr lang="de-CH" sz="1200">
                <a:solidFill>
                  <a:schemeClr val="tx1"/>
                </a:solidFill>
                <a:latin typeface="Times New Roman" charset="0"/>
              </a:rPr>
              <a:pPr algn="r" defTabSz="927100"/>
              <a:t>30</a:t>
            </a:fld>
            <a:endParaRPr lang="de-CH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Arial" charset="0"/>
                <a:cs typeface="Arial" charset="0"/>
              </a:rPr>
              <a:t>w … scalar to scale to projection</a:t>
            </a:r>
          </a:p>
          <a:p>
            <a:r>
              <a:rPr lang="en-US" smtClean="0">
                <a:latin typeface="Times New Roman" charset="0"/>
                <a:ea typeface="Arial" charset="0"/>
                <a:cs typeface="Arial" charset="0"/>
              </a:rPr>
              <a:t>Projections X, are random, where X_i is sampled from a Gaussian distribution.</a:t>
            </a:r>
          </a:p>
          <a:p>
            <a:endParaRPr lang="en-US" smtClean="0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BDDDE-1453-564F-B29D-E0DEC4F0F6F3}" type="slidenum">
              <a:rPr lang="en-US" smtClean="0">
                <a:latin typeface="Times New Roman" charset="0"/>
              </a:rPr>
              <a:pPr/>
              <a:t>31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D6AF-4E5A-9B4C-83D7-8D676AE5FCDB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695450" y="554038"/>
            <a:ext cx="6210300" cy="2743200"/>
          </a:xfrm>
          <a:prstGeom prst="rect">
            <a:avLst/>
          </a:pr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Text Box 3"/>
          <p:cNvSpPr>
            <a:spLocks noGrp="1" noChangeArrowheads="1"/>
          </p:cNvSpPr>
          <p:nvPr>
            <p:ph type="body"/>
          </p:nvPr>
        </p:nvSpPr>
        <p:spPr>
          <a:xfrm>
            <a:off x="960438" y="3475038"/>
            <a:ext cx="7667625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B4FAC-CE10-9C4B-ADAA-5041B4A16B12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695450" y="554038"/>
            <a:ext cx="6210300" cy="2743200"/>
          </a:xfrm>
          <a:prstGeom prst="rect">
            <a:avLst/>
          </a:pr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6" name="Text Box 3"/>
          <p:cNvSpPr>
            <a:spLocks noGrp="1" noChangeArrowheads="1"/>
          </p:cNvSpPr>
          <p:nvPr>
            <p:ph type="body"/>
          </p:nvPr>
        </p:nvSpPr>
        <p:spPr>
          <a:xfrm>
            <a:off x="960438" y="3475038"/>
            <a:ext cx="7667625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Arial" charset="0"/>
                <a:cs typeface="Arial" charset="0"/>
              </a:rPr>
              <a:t>ANN – based on a single KD-tree, Arya et al. 1998</a:t>
            </a:r>
          </a:p>
          <a:p>
            <a:r>
              <a:rPr lang="en-US" smtClean="0">
                <a:latin typeface="Times New Roman" charset="0"/>
                <a:ea typeface="Arial" charset="0"/>
                <a:cs typeface="Arial" charset="0"/>
              </a:rPr>
              <a:t>LSH – Andoni’06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14C58-0CD4-E84E-9684-3C9C26F06428}" type="slidenum">
              <a:rPr lang="en-US" smtClean="0">
                <a:latin typeface="Times New Roman" charset="0"/>
              </a:rPr>
              <a:pPr/>
              <a:t>35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18B16-193A-5E49-BBE8-ED90D951938A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6625"/>
            <a:ext cx="7042150" cy="3290888"/>
          </a:xfrm>
          <a:noFill/>
          <a:ln w="9525"/>
        </p:spPr>
        <p:txBody>
          <a:bodyPr/>
          <a:lstStyle/>
          <a:p>
            <a:pPr eaLnBrk="1" hangingPunct="1"/>
            <a:endParaRPr lang="en-GB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E2DC5-AB59-4F4C-9B4F-86C20CA9997A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9188" cy="27447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6625"/>
            <a:ext cx="7038975" cy="3290888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9F56C-A4CF-5041-B618-A53D974C78CC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7688"/>
            <a:ext cx="3659188" cy="27447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6625"/>
            <a:ext cx="7042150" cy="3290888"/>
          </a:xfrm>
          <a:noFill/>
          <a:ln w="9525"/>
        </p:spPr>
        <p:txBody>
          <a:bodyPr/>
          <a:lstStyle/>
          <a:p>
            <a:pPr eaLnBrk="1" hangingPunct="1"/>
            <a:endParaRPr lang="en-GB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0EB40-A387-0140-ADC8-A66E6DCCDA0F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80DC2-C6B5-B54F-A6E3-0DA637CE5C2F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328A4-800F-3443-B08C-9905C94F59F0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6625"/>
            <a:ext cx="7042150" cy="3290888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1FD62-13B4-B747-B97C-ABBBFFEAB076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6625"/>
            <a:ext cx="7042150" cy="3290888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038" y="568325"/>
            <a:ext cx="194945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8325"/>
            <a:ext cx="5699125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D36560DB-B5C9-BA45-8D60-68CB18FAD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4287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6588"/>
            <a:ext cx="3824288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09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0975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2pPr>
      <a:lvl3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3pPr>
      <a:lvl4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4pPr>
      <a:lvl5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5pPr>
      <a:lvl6pPr marL="4572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6pPr>
      <a:lvl7pPr marL="9144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7pPr>
      <a:lvl8pPr marL="13716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8pPr>
      <a:lvl9pPr marL="18288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9pPr>
    </p:titleStyle>
    <p:bodyStyle>
      <a:lvl1pPr marL="382588" indent="-287338" algn="l" defTabSz="414338" rtl="0" eaLnBrk="0" fontAlgn="base" hangingPunct="0">
        <a:spcBef>
          <a:spcPct val="0"/>
        </a:spcBef>
        <a:spcAft>
          <a:spcPts val="1213"/>
        </a:spcAft>
        <a:buClr>
          <a:srgbClr val="000000"/>
        </a:buClr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74700" indent="-257175" algn="l" defTabSz="414338" rtl="0" eaLnBrk="0" fontAlgn="base" hangingPunct="0">
        <a:spcBef>
          <a:spcPct val="0"/>
        </a:spcBef>
        <a:spcAft>
          <a:spcPts val="950"/>
        </a:spcAft>
        <a:buClr>
          <a:srgbClr val="000000"/>
        </a:buClr>
        <a:buChar char="•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66813" indent="-193675" algn="l" defTabSz="414338" rtl="0" eaLnBrk="0" fontAlgn="base" hangingPunct="0">
        <a:spcBef>
          <a:spcPct val="0"/>
        </a:spcBef>
        <a:spcAft>
          <a:spcPts val="700"/>
        </a:spcAft>
        <a:buClr>
          <a:srgbClr val="000000"/>
        </a:buClr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58925" indent="-187325" algn="l" defTabSz="414338" rtl="0" eaLnBrk="0" fontAlgn="base" hangingPunct="0">
        <a:spcBef>
          <a:spcPct val="0"/>
        </a:spcBef>
        <a:spcAft>
          <a:spcPts val="43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949450" indent="-187325" algn="l" defTabSz="414338" rtl="0" eaLnBrk="0" fontAlgn="base" hangingPunct="0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4066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8638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3210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7782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this is a test this is a test this is a test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00CC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&gt;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<Relationship Id="rId5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7" Type="http://schemas.openxmlformats.org/officeDocument/2006/relationships/image" Target="../media/image4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<Relationship Id="rId6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5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sanjivk.com/EECS6898/ApproxNearestNeighbors_2.pdf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mit.edu/~andoni/LSH/" TargetMode="External"/><Relationship Id="rId3" Type="http://schemas.openxmlformats.org/officeDocument/2006/relationships/hyperlink" Target="http://cobweb.ecn.purdue.edu/~malcolm/yahoo/Slaney2008(LSHTutorialDraft)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3" y="1798638"/>
            <a:ext cx="8869362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Instance-level recognition II.</a:t>
            </a:r>
            <a:endParaRPr lang="en-GB" sz="3600" dirty="0" smtClean="0">
              <a:solidFill>
                <a:srgbClr val="0000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98838"/>
            <a:ext cx="9144000" cy="1019175"/>
          </a:xfrm>
        </p:spPr>
        <p:txBody>
          <a:bodyPr/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Josef </a:t>
            </a:r>
            <a:r>
              <a:rPr lang="en-US" sz="3200" dirty="0" err="1">
                <a:solidFill>
                  <a:schemeClr val="tx1"/>
                </a:solidFill>
              </a:rPr>
              <a:t>Sivic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err="1">
                <a:solidFill>
                  <a:schemeClr val="tx1"/>
                </a:solidFill>
              </a:rPr>
              <a:t>www.di.ens.fr</a:t>
            </a:r>
            <a:r>
              <a:rPr lang="en-US" dirty="0">
                <a:solidFill>
                  <a:schemeClr val="tx1"/>
                </a:solidFill>
              </a:rPr>
              <a:t>/~josef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INRIA, </a:t>
            </a:r>
            <a:r>
              <a:rPr lang="en-US" dirty="0">
                <a:solidFill>
                  <a:schemeClr val="tx1"/>
                </a:solidFill>
              </a:rPr>
              <a:t>WILLOW, ENS/INRIA/CNRS UMR 8548</a:t>
            </a:r>
          </a:p>
          <a:p>
            <a:pPr marL="457200" indent="-457200"/>
            <a:r>
              <a:rPr lang="en-US" dirty="0" err="1">
                <a:solidFill>
                  <a:schemeClr val="tx1"/>
                </a:solidFill>
              </a:rPr>
              <a:t>Laboratoire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d’Informatique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Ecole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Supérieure</a:t>
            </a:r>
            <a:r>
              <a:rPr lang="en-US" dirty="0">
                <a:solidFill>
                  <a:schemeClr val="tx1"/>
                </a:solidFill>
              </a:rPr>
              <a:t>, Paris</a:t>
            </a:r>
          </a:p>
          <a:p>
            <a:pPr marL="457200" indent="-457200"/>
            <a:endParaRPr lang="en-GB" dirty="0">
              <a:solidFill>
                <a:schemeClr val="tx1"/>
              </a:solidFill>
            </a:endParaRPr>
          </a:p>
          <a:p>
            <a:pPr marL="457200" indent="-457200"/>
            <a:r>
              <a:rPr lang="en-GB" sz="2000" dirty="0">
                <a:solidFill>
                  <a:schemeClr val="tx1"/>
                </a:solidFill>
              </a:rPr>
              <a:t>With slides from: O. Chum, K. </a:t>
            </a:r>
            <a:r>
              <a:rPr lang="en-GB" sz="2000" dirty="0" err="1">
                <a:solidFill>
                  <a:schemeClr val="tx1"/>
                </a:solidFill>
              </a:rPr>
              <a:t>Grauman</a:t>
            </a:r>
            <a:r>
              <a:rPr lang="en-GB" sz="2000" dirty="0">
                <a:solidFill>
                  <a:schemeClr val="tx1"/>
                </a:solidFill>
              </a:rPr>
              <a:t>,</a:t>
            </a:r>
            <a:r>
              <a:rPr lang="en-GB" sz="2000" dirty="0" smtClean="0">
                <a:solidFill>
                  <a:schemeClr val="tx1"/>
                </a:solidFill>
              </a:rPr>
              <a:t> S. </a:t>
            </a:r>
            <a:r>
              <a:rPr lang="en-GB" sz="2000" dirty="0" err="1" smtClean="0">
                <a:solidFill>
                  <a:schemeClr val="tx1"/>
                </a:solidFill>
              </a:rPr>
              <a:t>Lazebnik</a:t>
            </a:r>
            <a:r>
              <a:rPr lang="en-GB" sz="2000" dirty="0" smtClean="0">
                <a:solidFill>
                  <a:schemeClr val="tx1"/>
                </a:solidFill>
              </a:rPr>
              <a:t>, B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Leibe</a:t>
            </a:r>
            <a:r>
              <a:rPr lang="en-GB" sz="2000" dirty="0">
                <a:solidFill>
                  <a:schemeClr val="tx1"/>
                </a:solidFill>
              </a:rPr>
              <a:t>, D. </a:t>
            </a:r>
            <a:r>
              <a:rPr lang="en-GB" sz="2000" dirty="0" smtClean="0">
                <a:solidFill>
                  <a:schemeClr val="tx1"/>
                </a:solidFill>
              </a:rPr>
              <a:t>Lowe, </a:t>
            </a:r>
            <a:r>
              <a:rPr lang="en-GB" sz="2000" dirty="0">
                <a:solidFill>
                  <a:schemeClr val="tx1"/>
                </a:solidFill>
              </a:rPr>
              <a:t>J. </a:t>
            </a:r>
            <a:r>
              <a:rPr lang="en-GB" sz="2000" dirty="0" err="1">
                <a:solidFill>
                  <a:schemeClr val="tx1"/>
                </a:solidFill>
              </a:rPr>
              <a:t>Philbin</a:t>
            </a:r>
            <a:r>
              <a:rPr lang="en-GB" sz="2000" dirty="0">
                <a:solidFill>
                  <a:schemeClr val="tx1"/>
                </a:solidFill>
              </a:rPr>
              <a:t>,</a:t>
            </a:r>
            <a:r>
              <a:rPr lang="en-GB" sz="2000" dirty="0" smtClean="0">
                <a:solidFill>
                  <a:schemeClr val="tx1"/>
                </a:solidFill>
              </a:rPr>
              <a:t> J. Ponce, D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Nister</a:t>
            </a:r>
            <a:r>
              <a:rPr lang="en-GB" sz="2000" dirty="0">
                <a:solidFill>
                  <a:schemeClr val="tx1"/>
                </a:solidFill>
              </a:rPr>
              <a:t>,</a:t>
            </a:r>
            <a:r>
              <a:rPr lang="en-GB" sz="2000" dirty="0" smtClean="0">
                <a:solidFill>
                  <a:schemeClr val="tx1"/>
                </a:solidFill>
              </a:rPr>
              <a:t> C. </a:t>
            </a:r>
            <a:r>
              <a:rPr lang="en-GB" sz="2000" dirty="0" err="1" smtClean="0">
                <a:solidFill>
                  <a:schemeClr val="tx1"/>
                </a:solidFill>
              </a:rPr>
              <a:t>Schmid</a:t>
            </a:r>
            <a:r>
              <a:rPr lang="en-GB" sz="2000" dirty="0" smtClean="0">
                <a:solidFill>
                  <a:schemeClr val="tx1"/>
                </a:solidFill>
              </a:rPr>
              <a:t>, N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Snavely</a:t>
            </a:r>
            <a:r>
              <a:rPr lang="en-GB" sz="2000" dirty="0">
                <a:solidFill>
                  <a:schemeClr val="tx1"/>
                </a:solidFill>
              </a:rPr>
              <a:t>, A. </a:t>
            </a:r>
            <a:r>
              <a:rPr lang="en-GB" sz="2000" dirty="0" err="1">
                <a:solidFill>
                  <a:schemeClr val="tx1"/>
                </a:solidFill>
              </a:rPr>
              <a:t>Zisserman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4765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chemeClr val="tx1"/>
                </a:solidFill>
              </a:rPr>
              <a:t>Reconnaissance d’objets et vision artificielle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09575" y="2667000"/>
            <a:ext cx="13938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Images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63900" y="990600"/>
            <a:ext cx="19113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Local features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2057400" y="22415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2143125" y="38735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432425" y="2193925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5448300" y="39878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65825" y="1139825"/>
            <a:ext cx="143827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invariant descriptor vectors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76200" y="5121275"/>
            <a:ext cx="9067800" cy="163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GB" sz="1800">
                <a:solidFill>
                  <a:schemeClr val="tx2"/>
                </a:solidFill>
              </a:rPr>
              <a:t>Compute local features in each </a:t>
            </a:r>
            <a:r>
              <a:rPr lang="en-US" sz="1800">
                <a:solidFill>
                  <a:schemeClr val="tx2"/>
                </a:solidFill>
              </a:rPr>
              <a:t>image </a:t>
            </a:r>
            <a:r>
              <a:rPr lang="en-GB" sz="1800">
                <a:solidFill>
                  <a:schemeClr val="tx2"/>
                </a:solidFill>
              </a:rPr>
              <a:t>independently (Part 1)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GB" sz="1800">
                <a:solidFill>
                  <a:schemeClr val="tx2"/>
                </a:solidFill>
              </a:rPr>
              <a:t>“Label” each feature by a descriptor vector based on its intensity (Part 1)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Finding corresponding features is transformed to</a:t>
            </a:r>
            <a:r>
              <a:rPr lang="en-GB" sz="1800">
                <a:solidFill>
                  <a:srgbClr val="3333FF"/>
                </a:solidFill>
              </a:rPr>
              <a:t> finding nearest neighbour vectors</a:t>
            </a:r>
            <a:endParaRPr lang="en-US" sz="1800">
              <a:solidFill>
                <a:srgbClr val="3333FF"/>
              </a:solidFill>
            </a:endParaRP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Rank matched images by number of (tentatively) corresponding regions 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GB" sz="1800">
                <a:solidFill>
                  <a:schemeClr val="tx1"/>
                </a:solidFill>
              </a:rPr>
              <a:t>Verify top ranked images based on spatial consistency </a:t>
            </a:r>
            <a:r>
              <a:rPr lang="en-GB" sz="1800">
                <a:solidFill>
                  <a:schemeClr val="tx2"/>
                </a:solidFill>
              </a:rPr>
              <a:t>(Part 2)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45066" name="Rectangle 11"/>
          <p:cNvSpPr>
            <a:spLocks noGrp="1" noChangeArrowheads="1"/>
          </p:cNvSpPr>
          <p:nvPr>
            <p:ph type="title"/>
          </p:nvPr>
        </p:nvSpPr>
        <p:spPr>
          <a:xfrm>
            <a:off x="200025" y="0"/>
            <a:ext cx="8943975" cy="914400"/>
          </a:xfrm>
        </p:spPr>
        <p:txBody>
          <a:bodyPr/>
          <a:lstStyle/>
          <a:p>
            <a:r>
              <a:rPr lang="en-US" dirty="0" smtClean="0"/>
              <a:t>Strategy I: Efficient approximate NN search</a:t>
            </a:r>
            <a:endParaRPr lang="en-GB" dirty="0" smtClean="0"/>
          </a:p>
        </p:txBody>
      </p:sp>
      <p:pic>
        <p:nvPicPr>
          <p:cNvPr id="45067" name="Picture 12" descr="fram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259138"/>
            <a:ext cx="2133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3" descr="fram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9125" y="1511300"/>
            <a:ext cx="211772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69" name="Group 113"/>
          <p:cNvGrpSpPr>
            <a:grpSpLocks/>
          </p:cNvGrpSpPr>
          <p:nvPr/>
        </p:nvGrpSpPr>
        <p:grpSpPr bwMode="auto">
          <a:xfrm>
            <a:off x="7289800" y="3708400"/>
            <a:ext cx="1304925" cy="847725"/>
            <a:chOff x="7200900" y="3340100"/>
            <a:chExt cx="1304925" cy="846935"/>
          </a:xfrm>
        </p:grpSpPr>
        <p:grpSp>
          <p:nvGrpSpPr>
            <p:cNvPr id="45116" name="Group 69"/>
            <p:cNvGrpSpPr>
              <a:grpSpLocks/>
            </p:cNvGrpSpPr>
            <p:nvPr/>
          </p:nvGrpSpPr>
          <p:grpSpPr bwMode="auto">
            <a:xfrm>
              <a:off x="7200900" y="3340100"/>
              <a:ext cx="204608" cy="684428"/>
              <a:chOff x="2636838" y="1055688"/>
              <a:chExt cx="255587" cy="730250"/>
            </a:xfrm>
          </p:grpSpPr>
          <p:cxnSp>
            <p:nvCxnSpPr>
              <p:cNvPr id="45150" name="Straight Connector 103"/>
              <p:cNvCxnSpPr>
                <a:cxnSpLocks noChangeShapeType="1"/>
              </p:cNvCxnSpPr>
              <p:nvPr/>
            </p:nvCxnSpPr>
            <p:spPr bwMode="auto">
              <a:xfrm>
                <a:off x="2709863" y="11287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51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2709863" y="120173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52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2709863" y="127476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53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2709863" y="134778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54" name="Straight Connector 107"/>
              <p:cNvCxnSpPr>
                <a:cxnSpLocks noChangeShapeType="1"/>
              </p:cNvCxnSpPr>
              <p:nvPr/>
            </p:nvCxnSpPr>
            <p:spPr bwMode="auto">
              <a:xfrm>
                <a:off x="2709863" y="14208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55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2709863" y="149225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56" name="Straight Connector 109"/>
              <p:cNvCxnSpPr>
                <a:cxnSpLocks noChangeShapeType="1"/>
              </p:cNvCxnSpPr>
              <p:nvPr/>
            </p:nvCxnSpPr>
            <p:spPr bwMode="auto">
              <a:xfrm>
                <a:off x="2709863" y="156527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57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2709863" y="163830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58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2709863" y="171132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5159" name="Double Bracket 112"/>
              <p:cNvSpPr>
                <a:spLocks noChangeArrowheads="1"/>
              </p:cNvSpPr>
              <p:nvPr/>
            </p:nvSpPr>
            <p:spPr bwMode="auto">
              <a:xfrm>
                <a:off x="2636838" y="1055688"/>
                <a:ext cx="255587" cy="730250"/>
              </a:xfrm>
              <a:prstGeom prst="bracketPair">
                <a:avLst>
                  <a:gd name="adj" fmla="val 16667"/>
                </a:avLst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117" name="Group 70"/>
            <p:cNvGrpSpPr>
              <a:grpSpLocks/>
            </p:cNvGrpSpPr>
            <p:nvPr/>
          </p:nvGrpSpPr>
          <p:grpSpPr bwMode="auto">
            <a:xfrm>
              <a:off x="7879411" y="3417843"/>
              <a:ext cx="204608" cy="684428"/>
              <a:chOff x="2636838" y="1055688"/>
              <a:chExt cx="255587" cy="730250"/>
            </a:xfrm>
          </p:grpSpPr>
          <p:cxnSp>
            <p:nvCxnSpPr>
              <p:cNvPr id="45140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2709863" y="11287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41" name="Straight Connector 94"/>
              <p:cNvCxnSpPr>
                <a:cxnSpLocks noChangeShapeType="1"/>
              </p:cNvCxnSpPr>
              <p:nvPr/>
            </p:nvCxnSpPr>
            <p:spPr bwMode="auto">
              <a:xfrm>
                <a:off x="2709863" y="120173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42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2709863" y="127476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43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2709863" y="134778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44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2709863" y="14208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45" name="Straight Connector 98"/>
              <p:cNvCxnSpPr>
                <a:cxnSpLocks noChangeShapeType="1"/>
              </p:cNvCxnSpPr>
              <p:nvPr/>
            </p:nvCxnSpPr>
            <p:spPr bwMode="auto">
              <a:xfrm>
                <a:off x="2709863" y="149225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46" name="Straight Connector 99"/>
              <p:cNvCxnSpPr>
                <a:cxnSpLocks noChangeShapeType="1"/>
              </p:cNvCxnSpPr>
              <p:nvPr/>
            </p:nvCxnSpPr>
            <p:spPr bwMode="auto">
              <a:xfrm>
                <a:off x="2709863" y="156527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47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2709863" y="163830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48" name="Straight Connector 101"/>
              <p:cNvCxnSpPr>
                <a:cxnSpLocks noChangeShapeType="1"/>
              </p:cNvCxnSpPr>
              <p:nvPr/>
            </p:nvCxnSpPr>
            <p:spPr bwMode="auto">
              <a:xfrm>
                <a:off x="2709863" y="171132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5149" name="Double Bracket 102"/>
              <p:cNvSpPr>
                <a:spLocks noChangeArrowheads="1"/>
              </p:cNvSpPr>
              <p:nvPr/>
            </p:nvSpPr>
            <p:spPr bwMode="auto">
              <a:xfrm>
                <a:off x="2636838" y="1055688"/>
                <a:ext cx="255587" cy="730250"/>
              </a:xfrm>
              <a:prstGeom prst="bracketPair">
                <a:avLst>
                  <a:gd name="adj" fmla="val 16667"/>
                </a:avLst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118" name="Group 71"/>
            <p:cNvGrpSpPr>
              <a:grpSpLocks/>
            </p:cNvGrpSpPr>
            <p:nvPr/>
          </p:nvGrpSpPr>
          <p:grpSpPr bwMode="auto">
            <a:xfrm>
              <a:off x="7518503" y="3502607"/>
              <a:ext cx="204608" cy="684428"/>
              <a:chOff x="2636838" y="1055688"/>
              <a:chExt cx="255587" cy="730250"/>
            </a:xfrm>
          </p:grpSpPr>
          <p:cxnSp>
            <p:nvCxnSpPr>
              <p:cNvPr id="45130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2709863" y="11287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31" name="Straight Connector 84"/>
              <p:cNvCxnSpPr>
                <a:cxnSpLocks noChangeShapeType="1"/>
              </p:cNvCxnSpPr>
              <p:nvPr/>
            </p:nvCxnSpPr>
            <p:spPr bwMode="auto">
              <a:xfrm>
                <a:off x="2709863" y="120173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32" name="Straight Connector 85"/>
              <p:cNvCxnSpPr>
                <a:cxnSpLocks noChangeShapeType="1"/>
              </p:cNvCxnSpPr>
              <p:nvPr/>
            </p:nvCxnSpPr>
            <p:spPr bwMode="auto">
              <a:xfrm>
                <a:off x="2709863" y="127476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33" name="Straight Connector 86"/>
              <p:cNvCxnSpPr>
                <a:cxnSpLocks noChangeShapeType="1"/>
              </p:cNvCxnSpPr>
              <p:nvPr/>
            </p:nvCxnSpPr>
            <p:spPr bwMode="auto">
              <a:xfrm>
                <a:off x="2709863" y="134778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34" name="Straight Connector 87"/>
              <p:cNvCxnSpPr>
                <a:cxnSpLocks noChangeShapeType="1"/>
              </p:cNvCxnSpPr>
              <p:nvPr/>
            </p:nvCxnSpPr>
            <p:spPr bwMode="auto">
              <a:xfrm>
                <a:off x="2709863" y="14208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35" name="Straight Connector 88"/>
              <p:cNvCxnSpPr>
                <a:cxnSpLocks noChangeShapeType="1"/>
              </p:cNvCxnSpPr>
              <p:nvPr/>
            </p:nvCxnSpPr>
            <p:spPr bwMode="auto">
              <a:xfrm>
                <a:off x="2709863" y="149225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36" name="Straight Connector 89"/>
              <p:cNvCxnSpPr>
                <a:cxnSpLocks noChangeShapeType="1"/>
              </p:cNvCxnSpPr>
              <p:nvPr/>
            </p:nvCxnSpPr>
            <p:spPr bwMode="auto">
              <a:xfrm>
                <a:off x="2709863" y="156527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37" name="Straight Connector 90"/>
              <p:cNvCxnSpPr>
                <a:cxnSpLocks noChangeShapeType="1"/>
              </p:cNvCxnSpPr>
              <p:nvPr/>
            </p:nvCxnSpPr>
            <p:spPr bwMode="auto">
              <a:xfrm>
                <a:off x="2709863" y="163830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38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2709863" y="171132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5139" name="Double Bracket 92"/>
              <p:cNvSpPr>
                <a:spLocks noChangeArrowheads="1"/>
              </p:cNvSpPr>
              <p:nvPr/>
            </p:nvSpPr>
            <p:spPr bwMode="auto">
              <a:xfrm>
                <a:off x="2636838" y="1055688"/>
                <a:ext cx="255587" cy="730250"/>
              </a:xfrm>
              <a:prstGeom prst="bracketPair">
                <a:avLst>
                  <a:gd name="adj" fmla="val 16667"/>
                </a:avLst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119" name="Group 72"/>
            <p:cNvGrpSpPr>
              <a:grpSpLocks/>
            </p:cNvGrpSpPr>
            <p:nvPr/>
          </p:nvGrpSpPr>
          <p:grpSpPr bwMode="auto">
            <a:xfrm>
              <a:off x="8301217" y="3476410"/>
              <a:ext cx="204608" cy="684428"/>
              <a:chOff x="2636838" y="1055688"/>
              <a:chExt cx="255587" cy="730250"/>
            </a:xfrm>
          </p:grpSpPr>
          <p:cxnSp>
            <p:nvCxnSpPr>
              <p:cNvPr id="45120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2709863" y="11287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21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2709863" y="120173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22" name="Straight Connector 75"/>
              <p:cNvCxnSpPr>
                <a:cxnSpLocks noChangeShapeType="1"/>
              </p:cNvCxnSpPr>
              <p:nvPr/>
            </p:nvCxnSpPr>
            <p:spPr bwMode="auto">
              <a:xfrm>
                <a:off x="2709863" y="127476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23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2709863" y="134778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24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2709863" y="14208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25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2709863" y="149225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26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2709863" y="156527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27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2709863" y="163830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28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2709863" y="171132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5129" name="Double Bracket 82"/>
              <p:cNvSpPr>
                <a:spLocks noChangeArrowheads="1"/>
              </p:cNvSpPr>
              <p:nvPr/>
            </p:nvSpPr>
            <p:spPr bwMode="auto">
              <a:xfrm>
                <a:off x="2636838" y="1055688"/>
                <a:ext cx="255587" cy="730250"/>
              </a:xfrm>
              <a:prstGeom prst="bracketPair">
                <a:avLst>
                  <a:gd name="adj" fmla="val 16667"/>
                </a:avLst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070" name="Group 114"/>
          <p:cNvGrpSpPr>
            <a:grpSpLocks/>
          </p:cNvGrpSpPr>
          <p:nvPr/>
        </p:nvGrpSpPr>
        <p:grpSpPr bwMode="auto">
          <a:xfrm>
            <a:off x="7289800" y="1993900"/>
            <a:ext cx="1304925" cy="847725"/>
            <a:chOff x="7200900" y="3340100"/>
            <a:chExt cx="1304925" cy="846935"/>
          </a:xfrm>
        </p:grpSpPr>
        <p:grpSp>
          <p:nvGrpSpPr>
            <p:cNvPr id="45072" name="Group 115"/>
            <p:cNvGrpSpPr>
              <a:grpSpLocks/>
            </p:cNvGrpSpPr>
            <p:nvPr/>
          </p:nvGrpSpPr>
          <p:grpSpPr bwMode="auto">
            <a:xfrm>
              <a:off x="7200900" y="3339828"/>
              <a:ext cx="204608" cy="684240"/>
              <a:chOff x="2636838" y="1055688"/>
              <a:chExt cx="255587" cy="730250"/>
            </a:xfrm>
          </p:grpSpPr>
          <p:cxnSp>
            <p:nvCxnSpPr>
              <p:cNvPr id="45106" name="Straight Connector 149"/>
              <p:cNvCxnSpPr>
                <a:cxnSpLocks noChangeShapeType="1"/>
              </p:cNvCxnSpPr>
              <p:nvPr/>
            </p:nvCxnSpPr>
            <p:spPr bwMode="auto">
              <a:xfrm>
                <a:off x="2709863" y="11287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07" name="Straight Connector 150"/>
              <p:cNvCxnSpPr>
                <a:cxnSpLocks noChangeShapeType="1"/>
              </p:cNvCxnSpPr>
              <p:nvPr/>
            </p:nvCxnSpPr>
            <p:spPr bwMode="auto">
              <a:xfrm>
                <a:off x="2709863" y="120173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08" name="Straight Connector 151"/>
              <p:cNvCxnSpPr>
                <a:cxnSpLocks noChangeShapeType="1"/>
              </p:cNvCxnSpPr>
              <p:nvPr/>
            </p:nvCxnSpPr>
            <p:spPr bwMode="auto">
              <a:xfrm>
                <a:off x="2709863" y="127476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09" name="Straight Connector 152"/>
              <p:cNvCxnSpPr>
                <a:cxnSpLocks noChangeShapeType="1"/>
              </p:cNvCxnSpPr>
              <p:nvPr/>
            </p:nvCxnSpPr>
            <p:spPr bwMode="auto">
              <a:xfrm>
                <a:off x="2709863" y="134778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10" name="Straight Connector 153"/>
              <p:cNvCxnSpPr>
                <a:cxnSpLocks noChangeShapeType="1"/>
              </p:cNvCxnSpPr>
              <p:nvPr/>
            </p:nvCxnSpPr>
            <p:spPr bwMode="auto">
              <a:xfrm>
                <a:off x="2709863" y="14208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11" name="Straight Connector 154"/>
              <p:cNvCxnSpPr>
                <a:cxnSpLocks noChangeShapeType="1"/>
              </p:cNvCxnSpPr>
              <p:nvPr/>
            </p:nvCxnSpPr>
            <p:spPr bwMode="auto">
              <a:xfrm>
                <a:off x="2709863" y="149225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12" name="Straight Connector 155"/>
              <p:cNvCxnSpPr>
                <a:cxnSpLocks noChangeShapeType="1"/>
              </p:cNvCxnSpPr>
              <p:nvPr/>
            </p:nvCxnSpPr>
            <p:spPr bwMode="auto">
              <a:xfrm>
                <a:off x="2709863" y="156527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13" name="Straight Connector 156"/>
              <p:cNvCxnSpPr>
                <a:cxnSpLocks noChangeShapeType="1"/>
              </p:cNvCxnSpPr>
              <p:nvPr/>
            </p:nvCxnSpPr>
            <p:spPr bwMode="auto">
              <a:xfrm>
                <a:off x="2709863" y="163830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14" name="Straight Connector 157"/>
              <p:cNvCxnSpPr>
                <a:cxnSpLocks noChangeShapeType="1"/>
              </p:cNvCxnSpPr>
              <p:nvPr/>
            </p:nvCxnSpPr>
            <p:spPr bwMode="auto">
              <a:xfrm>
                <a:off x="2709863" y="171132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5115" name="Double Bracket 158"/>
              <p:cNvSpPr>
                <a:spLocks noChangeArrowheads="1"/>
              </p:cNvSpPr>
              <p:nvPr/>
            </p:nvSpPr>
            <p:spPr bwMode="auto">
              <a:xfrm>
                <a:off x="2636838" y="1055688"/>
                <a:ext cx="255587" cy="730250"/>
              </a:xfrm>
              <a:prstGeom prst="bracketPair">
                <a:avLst>
                  <a:gd name="adj" fmla="val 16667"/>
                </a:avLst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073" name="Group 116"/>
            <p:cNvGrpSpPr>
              <a:grpSpLocks/>
            </p:cNvGrpSpPr>
            <p:nvPr/>
          </p:nvGrpSpPr>
          <p:grpSpPr bwMode="auto">
            <a:xfrm>
              <a:off x="7879411" y="3417571"/>
              <a:ext cx="204608" cy="684240"/>
              <a:chOff x="2636838" y="1055688"/>
              <a:chExt cx="255587" cy="730250"/>
            </a:xfrm>
          </p:grpSpPr>
          <p:cxnSp>
            <p:nvCxnSpPr>
              <p:cNvPr id="45096" name="Straight Connector 139"/>
              <p:cNvCxnSpPr>
                <a:cxnSpLocks noChangeShapeType="1"/>
              </p:cNvCxnSpPr>
              <p:nvPr/>
            </p:nvCxnSpPr>
            <p:spPr bwMode="auto">
              <a:xfrm>
                <a:off x="2709863" y="11287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97" name="Straight Connector 140"/>
              <p:cNvCxnSpPr>
                <a:cxnSpLocks noChangeShapeType="1"/>
              </p:cNvCxnSpPr>
              <p:nvPr/>
            </p:nvCxnSpPr>
            <p:spPr bwMode="auto">
              <a:xfrm>
                <a:off x="2709863" y="120173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98" name="Straight Connector 141"/>
              <p:cNvCxnSpPr>
                <a:cxnSpLocks noChangeShapeType="1"/>
              </p:cNvCxnSpPr>
              <p:nvPr/>
            </p:nvCxnSpPr>
            <p:spPr bwMode="auto">
              <a:xfrm>
                <a:off x="2709863" y="127476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99" name="Straight Connector 142"/>
              <p:cNvCxnSpPr>
                <a:cxnSpLocks noChangeShapeType="1"/>
              </p:cNvCxnSpPr>
              <p:nvPr/>
            </p:nvCxnSpPr>
            <p:spPr bwMode="auto">
              <a:xfrm>
                <a:off x="2709863" y="134778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00" name="Straight Connector 143"/>
              <p:cNvCxnSpPr>
                <a:cxnSpLocks noChangeShapeType="1"/>
              </p:cNvCxnSpPr>
              <p:nvPr/>
            </p:nvCxnSpPr>
            <p:spPr bwMode="auto">
              <a:xfrm>
                <a:off x="2709863" y="14208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01" name="Straight Connector 144"/>
              <p:cNvCxnSpPr>
                <a:cxnSpLocks noChangeShapeType="1"/>
              </p:cNvCxnSpPr>
              <p:nvPr/>
            </p:nvCxnSpPr>
            <p:spPr bwMode="auto">
              <a:xfrm>
                <a:off x="2709863" y="149225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02" name="Straight Connector 145"/>
              <p:cNvCxnSpPr>
                <a:cxnSpLocks noChangeShapeType="1"/>
              </p:cNvCxnSpPr>
              <p:nvPr/>
            </p:nvCxnSpPr>
            <p:spPr bwMode="auto">
              <a:xfrm>
                <a:off x="2709863" y="156527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03" name="Straight Connector 146"/>
              <p:cNvCxnSpPr>
                <a:cxnSpLocks noChangeShapeType="1"/>
              </p:cNvCxnSpPr>
              <p:nvPr/>
            </p:nvCxnSpPr>
            <p:spPr bwMode="auto">
              <a:xfrm>
                <a:off x="2709863" y="163830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04" name="Straight Connector 147"/>
              <p:cNvCxnSpPr>
                <a:cxnSpLocks noChangeShapeType="1"/>
              </p:cNvCxnSpPr>
              <p:nvPr/>
            </p:nvCxnSpPr>
            <p:spPr bwMode="auto">
              <a:xfrm>
                <a:off x="2709863" y="171132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5105" name="Double Bracket 148"/>
              <p:cNvSpPr>
                <a:spLocks noChangeArrowheads="1"/>
              </p:cNvSpPr>
              <p:nvPr/>
            </p:nvSpPr>
            <p:spPr bwMode="auto">
              <a:xfrm>
                <a:off x="2636838" y="1055688"/>
                <a:ext cx="255587" cy="730250"/>
              </a:xfrm>
              <a:prstGeom prst="bracketPair">
                <a:avLst>
                  <a:gd name="adj" fmla="val 16667"/>
                </a:avLst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074" name="Group 117"/>
            <p:cNvGrpSpPr>
              <a:grpSpLocks/>
            </p:cNvGrpSpPr>
            <p:nvPr/>
          </p:nvGrpSpPr>
          <p:grpSpPr bwMode="auto">
            <a:xfrm>
              <a:off x="7518503" y="3502335"/>
              <a:ext cx="204608" cy="684240"/>
              <a:chOff x="2636838" y="1055688"/>
              <a:chExt cx="255587" cy="730250"/>
            </a:xfrm>
          </p:grpSpPr>
          <p:cxnSp>
            <p:nvCxnSpPr>
              <p:cNvPr id="45086" name="Straight Connector 129"/>
              <p:cNvCxnSpPr>
                <a:cxnSpLocks noChangeShapeType="1"/>
              </p:cNvCxnSpPr>
              <p:nvPr/>
            </p:nvCxnSpPr>
            <p:spPr bwMode="auto">
              <a:xfrm>
                <a:off x="2709863" y="11287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87" name="Straight Connector 130"/>
              <p:cNvCxnSpPr>
                <a:cxnSpLocks noChangeShapeType="1"/>
              </p:cNvCxnSpPr>
              <p:nvPr/>
            </p:nvCxnSpPr>
            <p:spPr bwMode="auto">
              <a:xfrm>
                <a:off x="2709863" y="120173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88" name="Straight Connector 131"/>
              <p:cNvCxnSpPr>
                <a:cxnSpLocks noChangeShapeType="1"/>
              </p:cNvCxnSpPr>
              <p:nvPr/>
            </p:nvCxnSpPr>
            <p:spPr bwMode="auto">
              <a:xfrm>
                <a:off x="2709863" y="127476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89" name="Straight Connector 132"/>
              <p:cNvCxnSpPr>
                <a:cxnSpLocks noChangeShapeType="1"/>
              </p:cNvCxnSpPr>
              <p:nvPr/>
            </p:nvCxnSpPr>
            <p:spPr bwMode="auto">
              <a:xfrm>
                <a:off x="2709863" y="134778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90" name="Straight Connector 133"/>
              <p:cNvCxnSpPr>
                <a:cxnSpLocks noChangeShapeType="1"/>
              </p:cNvCxnSpPr>
              <p:nvPr/>
            </p:nvCxnSpPr>
            <p:spPr bwMode="auto">
              <a:xfrm>
                <a:off x="2709863" y="14208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91" name="Straight Connector 134"/>
              <p:cNvCxnSpPr>
                <a:cxnSpLocks noChangeShapeType="1"/>
              </p:cNvCxnSpPr>
              <p:nvPr/>
            </p:nvCxnSpPr>
            <p:spPr bwMode="auto">
              <a:xfrm>
                <a:off x="2709863" y="149225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92" name="Straight Connector 135"/>
              <p:cNvCxnSpPr>
                <a:cxnSpLocks noChangeShapeType="1"/>
              </p:cNvCxnSpPr>
              <p:nvPr/>
            </p:nvCxnSpPr>
            <p:spPr bwMode="auto">
              <a:xfrm>
                <a:off x="2709863" y="156527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93" name="Straight Connector 136"/>
              <p:cNvCxnSpPr>
                <a:cxnSpLocks noChangeShapeType="1"/>
              </p:cNvCxnSpPr>
              <p:nvPr/>
            </p:nvCxnSpPr>
            <p:spPr bwMode="auto">
              <a:xfrm>
                <a:off x="2709863" y="163830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94" name="Straight Connector 137"/>
              <p:cNvCxnSpPr>
                <a:cxnSpLocks noChangeShapeType="1"/>
              </p:cNvCxnSpPr>
              <p:nvPr/>
            </p:nvCxnSpPr>
            <p:spPr bwMode="auto">
              <a:xfrm>
                <a:off x="2709863" y="171132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5095" name="Double Bracket 138"/>
              <p:cNvSpPr>
                <a:spLocks noChangeArrowheads="1"/>
              </p:cNvSpPr>
              <p:nvPr/>
            </p:nvSpPr>
            <p:spPr bwMode="auto">
              <a:xfrm>
                <a:off x="2636838" y="1055688"/>
                <a:ext cx="255587" cy="730250"/>
              </a:xfrm>
              <a:prstGeom prst="bracketPair">
                <a:avLst>
                  <a:gd name="adj" fmla="val 16667"/>
                </a:avLst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075" name="Group 118"/>
            <p:cNvGrpSpPr>
              <a:grpSpLocks/>
            </p:cNvGrpSpPr>
            <p:nvPr/>
          </p:nvGrpSpPr>
          <p:grpSpPr bwMode="auto">
            <a:xfrm>
              <a:off x="8301217" y="3476138"/>
              <a:ext cx="204608" cy="684240"/>
              <a:chOff x="2636838" y="1055688"/>
              <a:chExt cx="255587" cy="730250"/>
            </a:xfrm>
          </p:grpSpPr>
          <p:cxnSp>
            <p:nvCxnSpPr>
              <p:cNvPr id="45076" name="Straight Connector 119"/>
              <p:cNvCxnSpPr>
                <a:cxnSpLocks noChangeShapeType="1"/>
              </p:cNvCxnSpPr>
              <p:nvPr/>
            </p:nvCxnSpPr>
            <p:spPr bwMode="auto">
              <a:xfrm>
                <a:off x="2709863" y="11287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77" name="Straight Connector 120"/>
              <p:cNvCxnSpPr>
                <a:cxnSpLocks noChangeShapeType="1"/>
              </p:cNvCxnSpPr>
              <p:nvPr/>
            </p:nvCxnSpPr>
            <p:spPr bwMode="auto">
              <a:xfrm>
                <a:off x="2709863" y="120173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78" name="Straight Connector 121"/>
              <p:cNvCxnSpPr>
                <a:cxnSpLocks noChangeShapeType="1"/>
              </p:cNvCxnSpPr>
              <p:nvPr/>
            </p:nvCxnSpPr>
            <p:spPr bwMode="auto">
              <a:xfrm>
                <a:off x="2709863" y="127476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79" name="Straight Connector 122"/>
              <p:cNvCxnSpPr>
                <a:cxnSpLocks noChangeShapeType="1"/>
              </p:cNvCxnSpPr>
              <p:nvPr/>
            </p:nvCxnSpPr>
            <p:spPr bwMode="auto">
              <a:xfrm>
                <a:off x="2709863" y="1347788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80" name="Straight Connector 123"/>
              <p:cNvCxnSpPr>
                <a:cxnSpLocks noChangeShapeType="1"/>
              </p:cNvCxnSpPr>
              <p:nvPr/>
            </p:nvCxnSpPr>
            <p:spPr bwMode="auto">
              <a:xfrm>
                <a:off x="2709863" y="1420813"/>
                <a:ext cx="109537" cy="1587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81" name="Straight Connector 124"/>
              <p:cNvCxnSpPr>
                <a:cxnSpLocks noChangeShapeType="1"/>
              </p:cNvCxnSpPr>
              <p:nvPr/>
            </p:nvCxnSpPr>
            <p:spPr bwMode="auto">
              <a:xfrm>
                <a:off x="2709863" y="149225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82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2709863" y="156527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83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2709863" y="1638300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84" name="Straight Connector 127"/>
              <p:cNvCxnSpPr>
                <a:cxnSpLocks noChangeShapeType="1"/>
              </p:cNvCxnSpPr>
              <p:nvPr/>
            </p:nvCxnSpPr>
            <p:spPr bwMode="auto">
              <a:xfrm>
                <a:off x="2709863" y="1711325"/>
                <a:ext cx="109537" cy="15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5085" name="Double Bracket 128"/>
              <p:cNvSpPr>
                <a:spLocks noChangeArrowheads="1"/>
              </p:cNvSpPr>
              <p:nvPr/>
            </p:nvSpPr>
            <p:spPr bwMode="auto">
              <a:xfrm>
                <a:off x="2636838" y="1055688"/>
                <a:ext cx="255587" cy="730250"/>
              </a:xfrm>
              <a:prstGeom prst="bracketPair">
                <a:avLst>
                  <a:gd name="adj" fmla="val 16667"/>
                </a:avLst>
              </a:prstGeom>
              <a:noFill/>
              <a:ln w="127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5071" name="Text Box 8"/>
          <p:cNvSpPr txBox="1">
            <a:spLocks noChangeArrowheads="1"/>
          </p:cNvSpPr>
          <p:nvPr/>
        </p:nvSpPr>
        <p:spPr bwMode="auto">
          <a:xfrm>
            <a:off x="5965825" y="2981325"/>
            <a:ext cx="143827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invariant descriptor vectors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279525" y="88900"/>
            <a:ext cx="6389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200">
                <a:solidFill>
                  <a:schemeClr val="tx1"/>
                </a:solidFill>
              </a:rPr>
              <a:t>Finding nearest neighbour vectors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7175" y="1003300"/>
            <a:ext cx="8483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GB" sz="1800"/>
              <a:t>Establish correspondences between object model image and images in the database by </a:t>
            </a:r>
            <a:r>
              <a:rPr lang="en-GB" sz="1800" b="1"/>
              <a:t>nearest neighbour matching</a:t>
            </a:r>
            <a:r>
              <a:rPr lang="en-GB" sz="1800"/>
              <a:t> on SIFT vectors</a:t>
            </a:r>
          </a:p>
        </p:txBody>
      </p:sp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4700588" y="2085975"/>
            <a:ext cx="1346200" cy="1281113"/>
            <a:chOff x="2658" y="2196"/>
            <a:chExt cx="1050" cy="1092"/>
          </a:xfrm>
        </p:grpSpPr>
        <p:sp>
          <p:nvSpPr>
            <p:cNvPr id="47138" name="Line 6"/>
            <p:cNvSpPr>
              <a:spLocks noChangeShapeType="1"/>
            </p:cNvSpPr>
            <p:nvPr/>
          </p:nvSpPr>
          <p:spPr bwMode="auto">
            <a:xfrm>
              <a:off x="2994" y="2196"/>
              <a:ext cx="0" cy="744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9" name="Line 7"/>
            <p:cNvSpPr>
              <a:spLocks noChangeShapeType="1"/>
            </p:cNvSpPr>
            <p:nvPr/>
          </p:nvSpPr>
          <p:spPr bwMode="auto">
            <a:xfrm flipH="1">
              <a:off x="2658" y="2934"/>
              <a:ext cx="336" cy="354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0" name="Line 8"/>
            <p:cNvSpPr>
              <a:spLocks noChangeShapeType="1"/>
            </p:cNvSpPr>
            <p:nvPr/>
          </p:nvSpPr>
          <p:spPr bwMode="auto">
            <a:xfrm flipH="1">
              <a:off x="2994" y="2910"/>
              <a:ext cx="714" cy="18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87049" name="Oval 9"/>
          <p:cNvSpPr>
            <a:spLocks noChangeAspect="1" noChangeArrowheads="1"/>
          </p:cNvSpPr>
          <p:nvPr/>
        </p:nvSpPr>
        <p:spPr bwMode="auto">
          <a:xfrm>
            <a:off x="5357813" y="2451100"/>
            <a:ext cx="93662" cy="85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0" charset="0"/>
            </a:endParaRPr>
          </a:p>
        </p:txBody>
      </p:sp>
      <p:sp>
        <p:nvSpPr>
          <p:cNvPr id="3287050" name="Oval 10"/>
          <p:cNvSpPr>
            <a:spLocks noChangeAspect="1" noChangeArrowheads="1"/>
          </p:cNvSpPr>
          <p:nvPr/>
        </p:nvSpPr>
        <p:spPr bwMode="auto">
          <a:xfrm>
            <a:off x="5419725" y="2508250"/>
            <a:ext cx="93663" cy="8572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Arial" pitchFamily="-110" charset="0"/>
            </a:endParaRPr>
          </a:p>
        </p:txBody>
      </p:sp>
      <p:grpSp>
        <p:nvGrpSpPr>
          <p:cNvPr id="47111" name="Group 11"/>
          <p:cNvGrpSpPr>
            <a:grpSpLocks/>
          </p:cNvGrpSpPr>
          <p:nvPr/>
        </p:nvGrpSpPr>
        <p:grpSpPr bwMode="auto">
          <a:xfrm>
            <a:off x="2187575" y="2978150"/>
            <a:ext cx="1708150" cy="385763"/>
            <a:chOff x="1598" y="3635"/>
            <a:chExt cx="1332" cy="329"/>
          </a:xfrm>
        </p:grpSpPr>
        <p:sp>
          <p:nvSpPr>
            <p:cNvPr id="47135" name="AutoShape 12"/>
            <p:cNvSpPr>
              <a:spLocks noChangeArrowheads="1"/>
            </p:cNvSpPr>
            <p:nvPr/>
          </p:nvSpPr>
          <p:spPr bwMode="auto">
            <a:xfrm>
              <a:off x="1598" y="3635"/>
              <a:ext cx="1332" cy="329"/>
            </a:xfrm>
            <a:prstGeom prst="parallelogram">
              <a:avLst>
                <a:gd name="adj" fmla="val 10121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6" name="Oval 13"/>
            <p:cNvSpPr>
              <a:spLocks noChangeArrowheads="1"/>
            </p:cNvSpPr>
            <p:nvPr/>
          </p:nvSpPr>
          <p:spPr bwMode="auto">
            <a:xfrm rot="600000">
              <a:off x="1950" y="3744"/>
              <a:ext cx="186" cy="96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7" name="Oval 14"/>
            <p:cNvSpPr>
              <a:spLocks noChangeArrowheads="1"/>
            </p:cNvSpPr>
            <p:nvPr/>
          </p:nvSpPr>
          <p:spPr bwMode="auto">
            <a:xfrm rot="1800000">
              <a:off x="2382" y="3738"/>
              <a:ext cx="72" cy="17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12" name="Text Box 19"/>
          <p:cNvSpPr txBox="1">
            <a:spLocks noChangeArrowheads="1"/>
          </p:cNvSpPr>
          <p:nvPr/>
        </p:nvSpPr>
        <p:spPr bwMode="auto">
          <a:xfrm>
            <a:off x="4422775" y="3408363"/>
            <a:ext cx="18780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128D descriptor space</a:t>
            </a:r>
          </a:p>
        </p:txBody>
      </p:sp>
      <p:sp>
        <p:nvSpPr>
          <p:cNvPr id="47113" name="Text Box 20"/>
          <p:cNvSpPr txBox="1">
            <a:spLocks noChangeArrowheads="1"/>
          </p:cNvSpPr>
          <p:nvPr/>
        </p:nvSpPr>
        <p:spPr bwMode="auto">
          <a:xfrm>
            <a:off x="2000250" y="3451225"/>
            <a:ext cx="1876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Model image </a:t>
            </a:r>
          </a:p>
        </p:txBody>
      </p:sp>
      <p:sp>
        <p:nvSpPr>
          <p:cNvPr id="47114" name="Text Box 21"/>
          <p:cNvSpPr txBox="1">
            <a:spLocks noChangeArrowheads="1"/>
          </p:cNvSpPr>
          <p:nvPr/>
        </p:nvSpPr>
        <p:spPr bwMode="auto">
          <a:xfrm>
            <a:off x="6696075" y="3460750"/>
            <a:ext cx="1876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/>
              <a:t>Image database </a:t>
            </a:r>
            <a:endParaRPr lang="en-US" sz="1400" dirty="0"/>
          </a:p>
        </p:txBody>
      </p:sp>
      <p:sp>
        <p:nvSpPr>
          <p:cNvPr id="47116" name="Oval 23"/>
          <p:cNvSpPr>
            <a:spLocks noChangeAspect="1" noChangeArrowheads="1"/>
          </p:cNvSpPr>
          <p:nvPr/>
        </p:nvSpPr>
        <p:spPr bwMode="auto">
          <a:xfrm>
            <a:off x="5773738" y="2212975"/>
            <a:ext cx="93662" cy="85725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7119" name="AutoShape 46"/>
          <p:cNvSpPr>
            <a:spLocks noChangeArrowheads="1"/>
          </p:cNvSpPr>
          <p:nvPr/>
        </p:nvSpPr>
        <p:spPr bwMode="auto">
          <a:xfrm>
            <a:off x="6742113" y="2909888"/>
            <a:ext cx="1706562" cy="385762"/>
          </a:xfrm>
          <a:prstGeom prst="parallelogram">
            <a:avLst>
              <a:gd name="adj" fmla="val 11059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3" name="Oval 50"/>
          <p:cNvSpPr>
            <a:spLocks noChangeAspect="1" noChangeArrowheads="1"/>
          </p:cNvSpPr>
          <p:nvPr/>
        </p:nvSpPr>
        <p:spPr bwMode="auto">
          <a:xfrm>
            <a:off x="5602288" y="2365375"/>
            <a:ext cx="93662" cy="85725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7125" name="Oval 52"/>
          <p:cNvSpPr>
            <a:spLocks noChangeAspect="1" noChangeArrowheads="1"/>
          </p:cNvSpPr>
          <p:nvPr/>
        </p:nvSpPr>
        <p:spPr bwMode="auto">
          <a:xfrm>
            <a:off x="5859463" y="2632075"/>
            <a:ext cx="93662" cy="85725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0" y="2117725"/>
            <a:ext cx="9144000" cy="3516313"/>
            <a:chOff x="0" y="2117725"/>
            <a:chExt cx="9144000" cy="3516313"/>
          </a:xfrm>
        </p:grpSpPr>
        <p:grpSp>
          <p:nvGrpSpPr>
            <p:cNvPr id="38" name="Group 37"/>
            <p:cNvGrpSpPr/>
            <p:nvPr/>
          </p:nvGrpSpPr>
          <p:grpSpPr>
            <a:xfrm>
              <a:off x="5335588" y="2117725"/>
              <a:ext cx="3113087" cy="1035050"/>
              <a:chOff x="5335588" y="2117725"/>
              <a:chExt cx="3113087" cy="1035050"/>
            </a:xfrm>
          </p:grpSpPr>
          <p:sp>
            <p:nvSpPr>
              <p:cNvPr id="47117" name="AutoShape 40"/>
              <p:cNvSpPr>
                <a:spLocks noChangeArrowheads="1"/>
              </p:cNvSpPr>
              <p:nvPr/>
            </p:nvSpPr>
            <p:spPr bwMode="auto">
              <a:xfrm>
                <a:off x="6742113" y="2643188"/>
                <a:ext cx="1706562" cy="385762"/>
              </a:xfrm>
              <a:prstGeom prst="parallelogram">
                <a:avLst>
                  <a:gd name="adj" fmla="val 110597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8" name="AutoShape 43"/>
              <p:cNvSpPr>
                <a:spLocks noChangeArrowheads="1"/>
              </p:cNvSpPr>
              <p:nvPr/>
            </p:nvSpPr>
            <p:spPr bwMode="auto">
              <a:xfrm>
                <a:off x="6742113" y="2500313"/>
                <a:ext cx="1706562" cy="385762"/>
              </a:xfrm>
              <a:prstGeom prst="parallelogram">
                <a:avLst>
                  <a:gd name="adj" fmla="val 110597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0" name="AutoShape 47"/>
              <p:cNvSpPr>
                <a:spLocks noChangeArrowheads="1"/>
              </p:cNvSpPr>
              <p:nvPr/>
            </p:nvSpPr>
            <p:spPr bwMode="auto">
              <a:xfrm>
                <a:off x="6742113" y="2767013"/>
                <a:ext cx="1706562" cy="385762"/>
              </a:xfrm>
              <a:prstGeom prst="parallelogram">
                <a:avLst>
                  <a:gd name="adj" fmla="val 110597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335588" y="2117725"/>
                <a:ext cx="560387" cy="752475"/>
                <a:chOff x="5335588" y="2117725"/>
                <a:chExt cx="560387" cy="752475"/>
              </a:xfrm>
            </p:grpSpPr>
            <p:sp>
              <p:nvSpPr>
                <p:cNvPr id="47115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5719763" y="2233613"/>
                  <a:ext cx="93662" cy="85725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21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5764213" y="2546350"/>
                  <a:ext cx="93662" cy="85725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22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5335588" y="2117725"/>
                  <a:ext cx="93662" cy="85725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24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02313" y="2365375"/>
                  <a:ext cx="93662" cy="85725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26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5583238" y="2784475"/>
                  <a:ext cx="93662" cy="85725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27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5345113" y="2784475"/>
                  <a:ext cx="93662" cy="85725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7128" name="Group 30"/>
            <p:cNvGrpSpPr>
              <a:grpSpLocks/>
            </p:cNvGrpSpPr>
            <p:nvPr/>
          </p:nvGrpSpPr>
          <p:grpSpPr bwMode="auto">
            <a:xfrm>
              <a:off x="0" y="4156075"/>
              <a:ext cx="9144000" cy="1477963"/>
              <a:chOff x="0" y="4359275"/>
              <a:chExt cx="9144000" cy="1477328"/>
            </a:xfrm>
          </p:grpSpPr>
          <p:sp>
            <p:nvSpPr>
              <p:cNvPr id="47129" name="TextBox 27"/>
              <p:cNvSpPr txBox="1">
                <a:spLocks noChangeArrowheads="1"/>
              </p:cNvSpPr>
              <p:nvPr/>
            </p:nvSpPr>
            <p:spPr bwMode="auto">
              <a:xfrm>
                <a:off x="0" y="4359275"/>
                <a:ext cx="9144000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Solve following problem for all feature vectors,                     , in the query image:</a:t>
                </a:r>
              </a:p>
              <a:p>
                <a:endParaRPr lang="en-US" sz="1800"/>
              </a:p>
              <a:p>
                <a:endParaRPr lang="en-US" sz="1800"/>
              </a:p>
              <a:p>
                <a:endParaRPr lang="en-GB" sz="1800"/>
              </a:p>
              <a:p>
                <a:r>
                  <a:rPr lang="en-GB" sz="1800"/>
                  <a:t>where,                      ,  are features from </a:t>
                </a:r>
                <a:r>
                  <a:rPr lang="en-GB" sz="1800">
                    <a:solidFill>
                      <a:srgbClr val="000000"/>
                    </a:solidFill>
                  </a:rPr>
                  <a:t>all the database images</a:t>
                </a:r>
                <a:r>
                  <a:rPr lang="en-GB" sz="1800"/>
                  <a:t>.</a:t>
                </a:r>
              </a:p>
            </p:txBody>
          </p:sp>
          <p:pic>
            <p:nvPicPr>
              <p:cNvPr id="47130" name="Picture 32" descr="latex-image-1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82649" y="5452756"/>
                <a:ext cx="1187451" cy="306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31" name="Picture 33" descr="latex-image-1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76800" y="4381500"/>
                <a:ext cx="1212596" cy="346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7132" name="Group 6"/>
              <p:cNvGrpSpPr>
                <a:grpSpLocks/>
              </p:cNvGrpSpPr>
              <p:nvPr/>
            </p:nvGrpSpPr>
            <p:grpSpPr bwMode="auto">
              <a:xfrm>
                <a:off x="2438400" y="4946650"/>
                <a:ext cx="5362575" cy="504825"/>
                <a:chOff x="1008" y="1344"/>
                <a:chExt cx="3378" cy="318"/>
              </a:xfrm>
            </p:grpSpPr>
            <p:pic>
              <p:nvPicPr>
                <p:cNvPr id="47133" name="Picture 4" descr="txp_fig"/>
                <p:cNvPicPr>
                  <a:picLocks noChangeAspect="1" noChangeArrowheads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008" y="1356"/>
                  <a:ext cx="3312" cy="2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34" name="Rectangle 5"/>
                <p:cNvSpPr>
                  <a:spLocks noChangeArrowheads="1"/>
                </p:cNvSpPr>
                <p:nvPr/>
              </p:nvSpPr>
              <p:spPr bwMode="auto">
                <a:xfrm>
                  <a:off x="3750" y="1344"/>
                  <a:ext cx="636" cy="318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advTm="10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19075" y="88900"/>
            <a:ext cx="851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200">
                <a:solidFill>
                  <a:schemeClr val="tx1"/>
                </a:solidFill>
              </a:rPr>
              <a:t>Quick look at the complexity of the NN-search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7175" y="1003300"/>
            <a:ext cx="8483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GB" sz="1800"/>
              <a:t>N … images</a:t>
            </a:r>
          </a:p>
          <a:p>
            <a:pPr>
              <a:spcBef>
                <a:spcPct val="20000"/>
              </a:spcBef>
            </a:pPr>
            <a:r>
              <a:rPr lang="en-GB" sz="1800"/>
              <a:t>M … regions per image (~1000)</a:t>
            </a:r>
          </a:p>
          <a:p>
            <a:pPr>
              <a:spcBef>
                <a:spcPct val="20000"/>
              </a:spcBef>
            </a:pPr>
            <a:r>
              <a:rPr lang="en-GB" sz="1800"/>
              <a:t>D … dimension of the descriptor (~128)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257175" y="2120900"/>
            <a:ext cx="848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GB" sz="1800"/>
              <a:t>Exhaustive linear search: O(M NMD)</a:t>
            </a:r>
          </a:p>
        </p:txBody>
      </p:sp>
      <p:sp>
        <p:nvSpPr>
          <p:cNvPr id="49157" name="TextBox 25"/>
          <p:cNvSpPr txBox="1">
            <a:spLocks noChangeArrowheads="1"/>
          </p:cNvSpPr>
          <p:nvPr/>
        </p:nvSpPr>
        <p:spPr bwMode="auto">
          <a:xfrm>
            <a:off x="292100" y="26924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Example: 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 Matching two images (N=1), each  having 1000 SIFT descriptors</a:t>
            </a:r>
          </a:p>
          <a:p>
            <a:r>
              <a:rPr lang="en-US" sz="1800" dirty="0"/>
              <a:t>  Nearest neighbors search: 0.4 </a:t>
            </a:r>
            <a:r>
              <a:rPr lang="en-US" sz="1800" dirty="0" err="1"/>
              <a:t>s</a:t>
            </a:r>
            <a:r>
              <a:rPr lang="en-US" sz="1800" dirty="0"/>
              <a:t> (2 GHz CPU, </a:t>
            </a:r>
            <a:r>
              <a:rPr lang="en-US" sz="1800" dirty="0" err="1" smtClean="0"/>
              <a:t>implemenation</a:t>
            </a:r>
            <a:r>
              <a:rPr lang="en-US" sz="1800" dirty="0" smtClean="0"/>
              <a:t> </a:t>
            </a:r>
            <a:r>
              <a:rPr lang="en-US" sz="1800" dirty="0"/>
              <a:t>in C) 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 Memory footprint: 1000 * 128 = 128kB / image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57200" y="4373563"/>
            <a:ext cx="9245600" cy="2649537"/>
            <a:chOff x="266700" y="4673600"/>
            <a:chExt cx="9245600" cy="2649498"/>
          </a:xfrm>
        </p:grpSpPr>
        <p:sp>
          <p:nvSpPr>
            <p:cNvPr id="49159" name="TextBox 25"/>
            <p:cNvSpPr txBox="1">
              <a:spLocks noChangeArrowheads="1"/>
            </p:cNvSpPr>
            <p:nvPr/>
          </p:nvSpPr>
          <p:spPr bwMode="auto">
            <a:xfrm>
              <a:off x="368300" y="4737775"/>
              <a:ext cx="9144000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N =   1,000 … ~7min            (~100MB)</a:t>
              </a:r>
            </a:p>
            <a:p>
              <a:r>
                <a:rPr lang="en-US" sz="1800"/>
                <a:t>N = 10,000 … ~1h7min        (~    1GB)</a:t>
              </a:r>
            </a:p>
            <a:p>
              <a:r>
                <a:rPr lang="en-US" sz="1800"/>
                <a:t>…</a:t>
              </a:r>
            </a:p>
            <a:p>
              <a:r>
                <a:rPr lang="en-US" sz="1800"/>
                <a:t>N = 10</a:t>
              </a:r>
              <a:r>
                <a:rPr lang="en-US" sz="1800" baseline="30000"/>
                <a:t>7</a:t>
              </a:r>
              <a:r>
                <a:rPr lang="en-US" sz="1800"/>
                <a:t>            ~115 days     (~    1TB)</a:t>
              </a:r>
            </a:p>
            <a:p>
              <a:r>
                <a:rPr lang="en-US" sz="1800"/>
                <a:t>…</a:t>
              </a:r>
            </a:p>
            <a:p>
              <a:r>
                <a:rPr lang="en-US" sz="1800"/>
                <a:t>All images on Facebook:</a:t>
              </a:r>
            </a:p>
            <a:p>
              <a:r>
                <a:rPr lang="en-US" sz="1800"/>
                <a:t>N = 10</a:t>
              </a:r>
              <a:r>
                <a:rPr lang="en-US" sz="1800" baseline="30000"/>
                <a:t>10        </a:t>
              </a:r>
              <a:r>
                <a:rPr lang="en-US" sz="1800"/>
                <a:t>…   ~300 years  (~    1PB)</a:t>
              </a:r>
            </a:p>
            <a:p>
              <a:endParaRPr lang="en-US" sz="1800"/>
            </a:p>
            <a:p>
              <a:endParaRPr lang="en-US" sz="1800"/>
            </a:p>
          </p:txBody>
        </p:sp>
        <p:sp>
          <p:nvSpPr>
            <p:cNvPr id="49160" name="Rectangle 32"/>
            <p:cNvSpPr>
              <a:spLocks noChangeArrowheads="1"/>
            </p:cNvSpPr>
            <p:nvPr/>
          </p:nvSpPr>
          <p:spPr bwMode="auto">
            <a:xfrm>
              <a:off x="266700" y="4673600"/>
              <a:ext cx="4152900" cy="218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22250" y="4060825"/>
            <a:ext cx="1876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# of images</a:t>
            </a:r>
            <a:endParaRPr lang="en-US" sz="1400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695450" y="4060825"/>
            <a:ext cx="1876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CPU time</a:t>
            </a:r>
            <a:endParaRPr lang="en-US" sz="1400" dirty="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117850" y="4060825"/>
            <a:ext cx="1876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Memory req.</a:t>
            </a:r>
            <a:endParaRPr lang="en-US" sz="1400" dirty="0"/>
          </a:p>
        </p:txBody>
      </p:sp>
    </p:spTree>
  </p:cSld>
  <p:clrMapOvr>
    <a:masterClrMapping/>
  </p:clrMapOvr>
  <p:transition advTm="10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</p:spPr>
        <p:txBody>
          <a:bodyPr/>
          <a:lstStyle/>
          <a:p>
            <a:r>
              <a:rPr lang="en-US" b="1"/>
              <a:t>Nearest-neighbor matching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pPr marL="0" indent="0"/>
            <a:r>
              <a:rPr lang="en-US" sz="2000"/>
              <a:t>Solve following problem for all feature vectors, </a:t>
            </a:r>
            <a:r>
              <a:rPr lang="en-US" sz="2000" b="1">
                <a:latin typeface="Times New Roman" charset="0"/>
              </a:rPr>
              <a:t>x</a:t>
            </a:r>
            <a:r>
              <a:rPr lang="en-US" sz="2000" b="1" baseline="-25000">
                <a:latin typeface="Times New Roman" charset="0"/>
              </a:rPr>
              <a:t>j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/>
              <a:t>in the query image:</a:t>
            </a:r>
          </a:p>
          <a:p>
            <a:pPr marL="0" indent="0"/>
            <a:endParaRPr lang="en-US" sz="2000"/>
          </a:p>
          <a:p>
            <a:pPr marL="0" indent="0"/>
            <a:endParaRPr lang="en-US" sz="2000"/>
          </a:p>
          <a:p>
            <a:pPr marL="0" indent="0"/>
            <a:r>
              <a:rPr lang="en-GB" sz="2000"/>
              <a:t>where </a:t>
            </a:r>
            <a:r>
              <a:rPr lang="en-GB" sz="2000" b="1">
                <a:latin typeface="Times New Roman" charset="0"/>
              </a:rPr>
              <a:t>x</a:t>
            </a:r>
            <a:r>
              <a:rPr lang="en-GB" sz="2000" b="1" baseline="-25000">
                <a:latin typeface="Times New Roman" charset="0"/>
              </a:rPr>
              <a:t>i</a:t>
            </a:r>
            <a:r>
              <a:rPr lang="en-GB" sz="2000"/>
              <a:t> are features in database images.</a:t>
            </a:r>
          </a:p>
          <a:p>
            <a:pPr marL="0" indent="0"/>
            <a:endParaRPr lang="en-US" sz="2000"/>
          </a:p>
          <a:p>
            <a:pPr marL="0" indent="0"/>
            <a:r>
              <a:rPr lang="en-US" sz="2000"/>
              <a:t>Nearest-neighbour matching is the major computational bottleneck</a:t>
            </a:r>
          </a:p>
          <a:p>
            <a:pPr lvl="1"/>
            <a:r>
              <a:rPr lang="en-US"/>
              <a:t>Linear search performs </a:t>
            </a:r>
            <a:r>
              <a:rPr lang="en-US" i="1"/>
              <a:t>dn</a:t>
            </a:r>
            <a:r>
              <a:rPr lang="en-US"/>
              <a:t> operations for </a:t>
            </a:r>
            <a:r>
              <a:rPr lang="en-US" i="1"/>
              <a:t>n</a:t>
            </a:r>
            <a:r>
              <a:rPr lang="en-US"/>
              <a:t> features in the database and </a:t>
            </a:r>
            <a:r>
              <a:rPr lang="en-US" i="1"/>
              <a:t>d</a:t>
            </a:r>
            <a:r>
              <a:rPr lang="en-US"/>
              <a:t> dimensions</a:t>
            </a:r>
          </a:p>
          <a:p>
            <a:pPr lvl="1"/>
            <a:r>
              <a:rPr lang="en-US"/>
              <a:t>No exact methods are faster than linear search for d&gt;10</a:t>
            </a:r>
            <a:endParaRPr lang="en-US" baseline="30000"/>
          </a:p>
          <a:p>
            <a:pPr lvl="1"/>
            <a:r>
              <a:rPr lang="en-US"/>
              <a:t>Approximate methods can be much faster, but at the cost of missing some correct matches.  Failure rate gets worse for large datasets.</a:t>
            </a:r>
          </a:p>
        </p:txBody>
      </p:sp>
      <p:grpSp>
        <p:nvGrpSpPr>
          <p:cNvPr id="55300" name="Group 6"/>
          <p:cNvGrpSpPr>
            <a:grpSpLocks/>
          </p:cNvGrpSpPr>
          <p:nvPr/>
        </p:nvGrpSpPr>
        <p:grpSpPr bwMode="auto">
          <a:xfrm>
            <a:off x="2286000" y="2152650"/>
            <a:ext cx="5362575" cy="504825"/>
            <a:chOff x="1008" y="1344"/>
            <a:chExt cx="3378" cy="318"/>
          </a:xfrm>
        </p:grpSpPr>
        <p:pic>
          <p:nvPicPr>
            <p:cNvPr id="55301" name="Picture 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1356"/>
              <a:ext cx="331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2" name="Rectangle 5"/>
            <p:cNvSpPr>
              <a:spLocks noChangeArrowheads="1"/>
            </p:cNvSpPr>
            <p:nvPr/>
          </p:nvSpPr>
          <p:spPr bwMode="auto">
            <a:xfrm>
              <a:off x="3750" y="1344"/>
              <a:ext cx="636" cy="318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"/>
          <p:cNvSpPr>
            <a:spLocks noGrp="1"/>
          </p:cNvSpPr>
          <p:nvPr>
            <p:ph type="title" idx="4294967295"/>
          </p:nvPr>
        </p:nvSpPr>
        <p:spPr>
          <a:xfrm>
            <a:off x="457200" y="612775"/>
            <a:ext cx="8686800" cy="609600"/>
          </a:xfrm>
        </p:spPr>
        <p:txBody>
          <a:bodyPr lIns="91440" tIns="45720" rIns="91440" bIns="45720" anchor="b"/>
          <a:lstStyle/>
          <a:p>
            <a:r>
              <a:rPr lang="en-US"/>
              <a:t>Indexing local features: </a:t>
            </a:r>
            <a:br>
              <a:rPr lang="en-US"/>
            </a:br>
            <a:r>
              <a:rPr lang="en-US"/>
              <a:t>approximate nearest neighbor search</a:t>
            </a:r>
          </a:p>
        </p:txBody>
      </p:sp>
      <p:pic>
        <p:nvPicPr>
          <p:cNvPr id="57347" name="Content Placeholder 9" descr="lsh2_mod_4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6600" y="4064000"/>
            <a:ext cx="2797175" cy="2159000"/>
          </a:xfrm>
        </p:spPr>
      </p:pic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741A22D-B293-5A4A-8789-99ED5D5FB9ED}" type="slidenum">
              <a:rPr lang="de-DE" sz="1400">
                <a:solidFill>
                  <a:schemeClr val="bg2"/>
                </a:solidFill>
                <a:latin typeface="Trebuchet MS" charset="0"/>
              </a:rPr>
              <a:pPr algn="r"/>
              <a:t>14</a:t>
            </a:fld>
            <a:endParaRPr lang="de-DE" sz="1400">
              <a:solidFill>
                <a:schemeClr val="bg2"/>
              </a:solidFill>
              <a:latin typeface="Trebuchet MS" charset="0"/>
            </a:endParaRPr>
          </a:p>
        </p:txBody>
      </p:sp>
      <p:sp>
        <p:nvSpPr>
          <p:cNvPr id="57349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de-DE" sz="1200">
                <a:solidFill>
                  <a:schemeClr val="bg2"/>
                </a:solidFill>
                <a:latin typeface="Trebuchet MS" charset="0"/>
              </a:rPr>
              <a:t>K. Grauman, B. Leibe</a:t>
            </a:r>
          </a:p>
        </p:txBody>
      </p:sp>
      <p:pic>
        <p:nvPicPr>
          <p:cNvPr id="57350" name="Picture 7" descr="370px-Kdtree_2d_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38" y="1422400"/>
            <a:ext cx="24257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781425" y="1831975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rebuchet MS" charset="0"/>
              </a:rPr>
              <a:t>Best-Bin First (BBF), a variant of k-d trees that uses priority queue to examine most promising branches first [Beis &amp; Lowe, CVPR 1997]</a:t>
            </a:r>
            <a:endParaRPr lang="en-US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57352" name="Rectangle 10"/>
          <p:cNvSpPr>
            <a:spLocks noChangeArrowheads="1"/>
          </p:cNvSpPr>
          <p:nvPr/>
        </p:nvSpPr>
        <p:spPr bwMode="auto">
          <a:xfrm>
            <a:off x="3817938" y="4278313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rebuchet MS" charset="0"/>
              </a:rPr>
              <a:t>Locality-Sensitive Hashing (LSH), a randomized hashing technique using hash functions that map similar points to the same bin, with high probability [Indyk &amp; Motwani, 1998]</a:t>
            </a:r>
            <a:endParaRPr lang="en-US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3295241" name="Rectangle 9"/>
          <p:cNvSpPr>
            <a:spLocks noChangeArrowheads="1"/>
          </p:cNvSpPr>
          <p:nvPr/>
        </p:nvSpPr>
        <p:spPr bwMode="auto">
          <a:xfrm>
            <a:off x="133350" y="1400175"/>
            <a:ext cx="8839200" cy="2486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52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3216275" y="3525838"/>
            <a:ext cx="5753100" cy="3001962"/>
            <a:chOff x="3152775" y="3309938"/>
            <a:chExt cx="5753100" cy="3001962"/>
          </a:xfrm>
        </p:grpSpPr>
        <p:sp>
          <p:nvSpPr>
            <p:cNvPr id="3273776" name="Oval 48"/>
            <p:cNvSpPr>
              <a:spLocks noChangeArrowheads="1"/>
            </p:cNvSpPr>
            <p:nvPr/>
          </p:nvSpPr>
          <p:spPr bwMode="auto">
            <a:xfrm>
              <a:off x="5768975" y="336708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777" name="Text Box 49"/>
            <p:cNvSpPr txBox="1">
              <a:spLocks noChangeArrowheads="1"/>
            </p:cNvSpPr>
            <p:nvPr/>
          </p:nvSpPr>
          <p:spPr bwMode="auto">
            <a:xfrm>
              <a:off x="5873750" y="3309938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1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273778" name="Oval 50"/>
            <p:cNvSpPr>
              <a:spLocks noChangeArrowheads="1"/>
            </p:cNvSpPr>
            <p:nvPr/>
          </p:nvSpPr>
          <p:spPr bwMode="auto">
            <a:xfrm>
              <a:off x="4568825" y="393223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779" name="Oval 51"/>
            <p:cNvSpPr>
              <a:spLocks noChangeArrowheads="1"/>
            </p:cNvSpPr>
            <p:nvPr/>
          </p:nvSpPr>
          <p:spPr bwMode="auto">
            <a:xfrm>
              <a:off x="7026275" y="390683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73780" name="AutoShape 52"/>
            <p:cNvCxnSpPr>
              <a:cxnSpLocks noChangeShapeType="1"/>
              <a:stCxn id="3273776" idx="3"/>
              <a:endCxn id="3273778" idx="0"/>
            </p:cNvCxnSpPr>
            <p:nvPr/>
          </p:nvCxnSpPr>
          <p:spPr bwMode="auto">
            <a:xfrm flipH="1">
              <a:off x="4829175" y="3627438"/>
              <a:ext cx="10160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781" name="AutoShape 53"/>
            <p:cNvCxnSpPr>
              <a:cxnSpLocks noChangeShapeType="1"/>
              <a:stCxn id="3273776" idx="5"/>
              <a:endCxn id="3273779" idx="0"/>
            </p:cNvCxnSpPr>
            <p:nvPr/>
          </p:nvCxnSpPr>
          <p:spPr bwMode="auto">
            <a:xfrm>
              <a:off x="6213475" y="3627438"/>
              <a:ext cx="1073150" cy="279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73782" name="Oval 54"/>
            <p:cNvSpPr>
              <a:spLocks noChangeArrowheads="1"/>
            </p:cNvSpPr>
            <p:nvPr/>
          </p:nvSpPr>
          <p:spPr bwMode="auto">
            <a:xfrm>
              <a:off x="7781925" y="452913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783" name="Oval 55"/>
            <p:cNvSpPr>
              <a:spLocks noChangeArrowheads="1"/>
            </p:cNvSpPr>
            <p:nvPr/>
          </p:nvSpPr>
          <p:spPr bwMode="auto">
            <a:xfrm>
              <a:off x="6435725" y="454183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784" name="Oval 56"/>
            <p:cNvSpPr>
              <a:spLocks noChangeArrowheads="1"/>
            </p:cNvSpPr>
            <p:nvPr/>
          </p:nvSpPr>
          <p:spPr bwMode="auto">
            <a:xfrm>
              <a:off x="5203825" y="452913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785" name="Oval 57"/>
            <p:cNvSpPr>
              <a:spLocks noChangeArrowheads="1"/>
            </p:cNvSpPr>
            <p:nvPr/>
          </p:nvSpPr>
          <p:spPr bwMode="auto">
            <a:xfrm>
              <a:off x="3883025" y="452913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786" name="Oval 58"/>
            <p:cNvSpPr>
              <a:spLocks noChangeArrowheads="1"/>
            </p:cNvSpPr>
            <p:nvPr/>
          </p:nvSpPr>
          <p:spPr bwMode="auto">
            <a:xfrm>
              <a:off x="3381375" y="524033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787" name="Text Box 59"/>
            <p:cNvSpPr txBox="1">
              <a:spLocks noChangeArrowheads="1"/>
            </p:cNvSpPr>
            <p:nvPr/>
          </p:nvSpPr>
          <p:spPr bwMode="auto">
            <a:xfrm>
              <a:off x="3473450" y="5183188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8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273788" name="Oval 60"/>
            <p:cNvSpPr>
              <a:spLocks noChangeArrowheads="1"/>
            </p:cNvSpPr>
            <p:nvPr/>
          </p:nvSpPr>
          <p:spPr bwMode="auto">
            <a:xfrm>
              <a:off x="6791325" y="524033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789" name="Oval 61"/>
            <p:cNvSpPr>
              <a:spLocks noChangeArrowheads="1"/>
            </p:cNvSpPr>
            <p:nvPr/>
          </p:nvSpPr>
          <p:spPr bwMode="auto">
            <a:xfrm>
              <a:off x="8188325" y="5240338"/>
              <a:ext cx="520700" cy="304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3152775" y="5945188"/>
              <a:ext cx="330200" cy="366712"/>
              <a:chOff x="2040" y="3676"/>
              <a:chExt cx="208" cy="231"/>
            </a:xfrm>
          </p:grpSpPr>
          <p:sp>
            <p:nvSpPr>
              <p:cNvPr id="59490" name="Text Box 63"/>
              <p:cNvSpPr txBox="1">
                <a:spLocks noChangeArrowheads="1"/>
              </p:cNvSpPr>
              <p:nvPr/>
            </p:nvSpPr>
            <p:spPr bwMode="auto">
              <a:xfrm>
                <a:off x="2046" y="3676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59491" name="Rectangle 64"/>
              <p:cNvSpPr>
                <a:spLocks noChangeArrowheads="1"/>
              </p:cNvSpPr>
              <p:nvPr/>
            </p:nvSpPr>
            <p:spPr bwMode="auto">
              <a:xfrm>
                <a:off x="2040" y="3680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273793" name="AutoShape 65"/>
            <p:cNvCxnSpPr>
              <a:cxnSpLocks noChangeShapeType="1"/>
              <a:stCxn id="3273778" idx="3"/>
              <a:endCxn id="3273785" idx="0"/>
            </p:cNvCxnSpPr>
            <p:nvPr/>
          </p:nvCxnSpPr>
          <p:spPr bwMode="auto">
            <a:xfrm flipH="1">
              <a:off x="4143375" y="4192588"/>
              <a:ext cx="501650" cy="336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794" name="AutoShape 66"/>
            <p:cNvCxnSpPr>
              <a:cxnSpLocks noChangeShapeType="1"/>
              <a:stCxn id="3273778" idx="5"/>
              <a:endCxn id="3273784" idx="1"/>
            </p:cNvCxnSpPr>
            <p:nvPr/>
          </p:nvCxnSpPr>
          <p:spPr bwMode="auto">
            <a:xfrm>
              <a:off x="5013325" y="4192588"/>
              <a:ext cx="2667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795" name="AutoShape 67"/>
            <p:cNvCxnSpPr>
              <a:cxnSpLocks noChangeShapeType="1"/>
              <a:stCxn id="3273779" idx="3"/>
              <a:endCxn id="3273783" idx="0"/>
            </p:cNvCxnSpPr>
            <p:nvPr/>
          </p:nvCxnSpPr>
          <p:spPr bwMode="auto">
            <a:xfrm flipH="1">
              <a:off x="6696075" y="4167188"/>
              <a:ext cx="406400" cy="374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796" name="AutoShape 68"/>
            <p:cNvCxnSpPr>
              <a:cxnSpLocks noChangeShapeType="1"/>
              <a:stCxn id="3273779" idx="5"/>
              <a:endCxn id="3273782" idx="0"/>
            </p:cNvCxnSpPr>
            <p:nvPr/>
          </p:nvCxnSpPr>
          <p:spPr bwMode="auto">
            <a:xfrm>
              <a:off x="7470775" y="4167188"/>
              <a:ext cx="571500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797" name="AutoShape 69"/>
            <p:cNvCxnSpPr>
              <a:cxnSpLocks noChangeShapeType="1"/>
              <a:stCxn id="3273783" idx="3"/>
              <a:endCxn id="59480" idx="0"/>
            </p:cNvCxnSpPr>
            <p:nvPr/>
          </p:nvCxnSpPr>
          <p:spPr bwMode="auto">
            <a:xfrm flipH="1">
              <a:off x="6365875" y="4802188"/>
              <a:ext cx="146050" cy="438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798" name="AutoShape 70"/>
            <p:cNvCxnSpPr>
              <a:cxnSpLocks noChangeShapeType="1"/>
              <a:stCxn id="3273783" idx="5"/>
              <a:endCxn id="3273788" idx="0"/>
            </p:cNvCxnSpPr>
            <p:nvPr/>
          </p:nvCxnSpPr>
          <p:spPr bwMode="auto">
            <a:xfrm>
              <a:off x="6880225" y="4802188"/>
              <a:ext cx="171450" cy="438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799" name="AutoShape 71"/>
            <p:cNvCxnSpPr>
              <a:cxnSpLocks noChangeShapeType="1"/>
              <a:stCxn id="3273782" idx="3"/>
              <a:endCxn id="59474" idx="0"/>
            </p:cNvCxnSpPr>
            <p:nvPr/>
          </p:nvCxnSpPr>
          <p:spPr bwMode="auto">
            <a:xfrm flipH="1">
              <a:off x="7724775" y="4789488"/>
              <a:ext cx="13335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0" name="AutoShape 72"/>
            <p:cNvCxnSpPr>
              <a:cxnSpLocks noChangeShapeType="1"/>
              <a:stCxn id="3273782" idx="5"/>
              <a:endCxn id="3273789" idx="0"/>
            </p:cNvCxnSpPr>
            <p:nvPr/>
          </p:nvCxnSpPr>
          <p:spPr bwMode="auto">
            <a:xfrm>
              <a:off x="8226425" y="4789488"/>
              <a:ext cx="22225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1" name="AutoShape 73"/>
            <p:cNvCxnSpPr>
              <a:cxnSpLocks noChangeShapeType="1"/>
              <a:stCxn id="3273784" idx="5"/>
              <a:endCxn id="59482" idx="0"/>
            </p:cNvCxnSpPr>
            <p:nvPr/>
          </p:nvCxnSpPr>
          <p:spPr bwMode="auto">
            <a:xfrm>
              <a:off x="5648325" y="4789488"/>
              <a:ext cx="8255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2" name="AutoShape 74"/>
            <p:cNvCxnSpPr>
              <a:cxnSpLocks noChangeShapeType="1"/>
              <a:stCxn id="3273784" idx="3"/>
              <a:endCxn id="59484" idx="0"/>
            </p:cNvCxnSpPr>
            <p:nvPr/>
          </p:nvCxnSpPr>
          <p:spPr bwMode="auto">
            <a:xfrm flipH="1">
              <a:off x="5146675" y="4789488"/>
              <a:ext cx="13335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3" name="AutoShape 75"/>
            <p:cNvCxnSpPr>
              <a:cxnSpLocks noChangeShapeType="1"/>
              <a:stCxn id="3273785" idx="3"/>
              <a:endCxn id="3273786" idx="0"/>
            </p:cNvCxnSpPr>
            <p:nvPr/>
          </p:nvCxnSpPr>
          <p:spPr bwMode="auto">
            <a:xfrm flipH="1">
              <a:off x="3641725" y="4789488"/>
              <a:ext cx="31750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4" name="AutoShape 76"/>
            <p:cNvCxnSpPr>
              <a:cxnSpLocks noChangeShapeType="1"/>
              <a:stCxn id="3273785" idx="5"/>
              <a:endCxn id="59486" idx="0"/>
            </p:cNvCxnSpPr>
            <p:nvPr/>
          </p:nvCxnSpPr>
          <p:spPr bwMode="auto">
            <a:xfrm>
              <a:off x="4327525" y="4789488"/>
              <a:ext cx="14605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5" name="AutoShape 77"/>
            <p:cNvCxnSpPr>
              <a:cxnSpLocks noChangeShapeType="1"/>
              <a:stCxn id="3273786" idx="5"/>
              <a:endCxn id="59488" idx="0"/>
            </p:cNvCxnSpPr>
            <p:nvPr/>
          </p:nvCxnSpPr>
          <p:spPr bwMode="auto">
            <a:xfrm>
              <a:off x="3825875" y="5500688"/>
              <a:ext cx="11430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6" name="AutoShape 78"/>
            <p:cNvCxnSpPr>
              <a:cxnSpLocks noChangeShapeType="1"/>
              <a:stCxn id="3273786" idx="3"/>
              <a:endCxn id="59491" idx="0"/>
            </p:cNvCxnSpPr>
            <p:nvPr/>
          </p:nvCxnSpPr>
          <p:spPr bwMode="auto">
            <a:xfrm flipH="1">
              <a:off x="3317875" y="5500688"/>
              <a:ext cx="13970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7" name="AutoShape 79"/>
            <p:cNvCxnSpPr>
              <a:cxnSpLocks noChangeShapeType="1"/>
              <a:stCxn id="3273788" idx="5"/>
              <a:endCxn id="59476" idx="0"/>
            </p:cNvCxnSpPr>
            <p:nvPr/>
          </p:nvCxnSpPr>
          <p:spPr bwMode="auto">
            <a:xfrm>
              <a:off x="7235825" y="5500688"/>
              <a:ext cx="9525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8" name="AutoShape 80"/>
            <p:cNvCxnSpPr>
              <a:cxnSpLocks noChangeShapeType="1"/>
              <a:stCxn id="3273789" idx="5"/>
              <a:endCxn id="59470" idx="0"/>
            </p:cNvCxnSpPr>
            <p:nvPr/>
          </p:nvCxnSpPr>
          <p:spPr bwMode="auto">
            <a:xfrm>
              <a:off x="8632825" y="5500688"/>
              <a:ext cx="10795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09" name="AutoShape 81"/>
            <p:cNvCxnSpPr>
              <a:cxnSpLocks noChangeShapeType="1"/>
              <a:stCxn id="3273789" idx="3"/>
              <a:endCxn id="59472" idx="0"/>
            </p:cNvCxnSpPr>
            <p:nvPr/>
          </p:nvCxnSpPr>
          <p:spPr bwMode="auto">
            <a:xfrm flipH="1">
              <a:off x="8169275" y="5500688"/>
              <a:ext cx="9525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3810" name="AutoShape 82"/>
            <p:cNvCxnSpPr>
              <a:cxnSpLocks noChangeShapeType="1"/>
              <a:stCxn id="3273788" idx="3"/>
              <a:endCxn id="59478" idx="0"/>
            </p:cNvCxnSpPr>
            <p:nvPr/>
          </p:nvCxnSpPr>
          <p:spPr bwMode="auto">
            <a:xfrm flipH="1">
              <a:off x="6721475" y="5500688"/>
              <a:ext cx="14605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73811" name="Text Box 83"/>
            <p:cNvSpPr txBox="1">
              <a:spLocks noChangeArrowheads="1"/>
            </p:cNvSpPr>
            <p:nvPr/>
          </p:nvSpPr>
          <p:spPr bwMode="auto">
            <a:xfrm>
              <a:off x="4660900" y="3875088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2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273812" name="Text Box 84"/>
            <p:cNvSpPr txBox="1">
              <a:spLocks noChangeArrowheads="1"/>
            </p:cNvSpPr>
            <p:nvPr/>
          </p:nvSpPr>
          <p:spPr bwMode="auto">
            <a:xfrm>
              <a:off x="7124700" y="3856038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3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273813" name="Text Box 85"/>
            <p:cNvSpPr txBox="1">
              <a:spLocks noChangeArrowheads="1"/>
            </p:cNvSpPr>
            <p:nvPr/>
          </p:nvSpPr>
          <p:spPr bwMode="auto">
            <a:xfrm>
              <a:off x="3975100" y="4478338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4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273814" name="Text Box 86"/>
            <p:cNvSpPr txBox="1">
              <a:spLocks noChangeArrowheads="1"/>
            </p:cNvSpPr>
            <p:nvPr/>
          </p:nvSpPr>
          <p:spPr bwMode="auto">
            <a:xfrm>
              <a:off x="5308600" y="4478338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5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273815" name="Text Box 87"/>
            <p:cNvSpPr txBox="1">
              <a:spLocks noChangeArrowheads="1"/>
            </p:cNvSpPr>
            <p:nvPr/>
          </p:nvSpPr>
          <p:spPr bwMode="auto">
            <a:xfrm>
              <a:off x="6527800" y="4478338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7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273816" name="Text Box 88"/>
            <p:cNvSpPr txBox="1">
              <a:spLocks noChangeArrowheads="1"/>
            </p:cNvSpPr>
            <p:nvPr/>
          </p:nvSpPr>
          <p:spPr bwMode="auto">
            <a:xfrm>
              <a:off x="7886700" y="4478338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6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273817" name="Text Box 89"/>
            <p:cNvSpPr txBox="1">
              <a:spLocks noChangeArrowheads="1"/>
            </p:cNvSpPr>
            <p:nvPr/>
          </p:nvSpPr>
          <p:spPr bwMode="auto">
            <a:xfrm>
              <a:off x="8293100" y="5189538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9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273818" name="Text Box 90"/>
            <p:cNvSpPr txBox="1">
              <a:spLocks noChangeArrowheads="1"/>
            </p:cNvSpPr>
            <p:nvPr/>
          </p:nvSpPr>
          <p:spPr bwMode="auto">
            <a:xfrm>
              <a:off x="6851650" y="5189538"/>
              <a:ext cx="4000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Times New Roman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</a:rPr>
                <a:t>10</a:t>
              </a:r>
              <a:endParaRPr lang="en-US" sz="180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3775075" y="5945188"/>
              <a:ext cx="330200" cy="366712"/>
              <a:chOff x="2416" y="3676"/>
              <a:chExt cx="208" cy="231"/>
            </a:xfrm>
          </p:grpSpPr>
          <p:sp>
            <p:nvSpPr>
              <p:cNvPr id="59488" name="Rectangle 92"/>
              <p:cNvSpPr>
                <a:spLocks noChangeArrowheads="1"/>
              </p:cNvSpPr>
              <p:nvPr/>
            </p:nvSpPr>
            <p:spPr bwMode="auto">
              <a:xfrm>
                <a:off x="2416" y="3680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9" name="Text Box 93"/>
              <p:cNvSpPr txBox="1">
                <a:spLocks noChangeArrowheads="1"/>
              </p:cNvSpPr>
              <p:nvPr/>
            </p:nvSpPr>
            <p:spPr bwMode="auto">
              <a:xfrm>
                <a:off x="2430" y="3676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3</a:t>
                </a:r>
              </a:p>
            </p:txBody>
          </p:sp>
        </p:grp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4308475" y="5221288"/>
              <a:ext cx="330200" cy="366712"/>
              <a:chOff x="2760" y="3220"/>
              <a:chExt cx="208" cy="231"/>
            </a:xfrm>
          </p:grpSpPr>
          <p:sp>
            <p:nvSpPr>
              <p:cNvPr id="59486" name="Rectangle 95"/>
              <p:cNvSpPr>
                <a:spLocks noChangeArrowheads="1"/>
              </p:cNvSpPr>
              <p:nvPr/>
            </p:nvSpPr>
            <p:spPr bwMode="auto">
              <a:xfrm>
                <a:off x="2760" y="3232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7" name="Text Box 96"/>
              <p:cNvSpPr txBox="1">
                <a:spLocks noChangeArrowheads="1"/>
              </p:cNvSpPr>
              <p:nvPr/>
            </p:nvSpPr>
            <p:spPr bwMode="auto">
              <a:xfrm>
                <a:off x="2770" y="322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2</a:t>
                </a:r>
              </a:p>
            </p:txBody>
          </p:sp>
        </p:grpSp>
        <p:grpSp>
          <p:nvGrpSpPr>
            <p:cNvPr id="7" name="Group 97"/>
            <p:cNvGrpSpPr>
              <a:grpSpLocks/>
            </p:cNvGrpSpPr>
            <p:nvPr/>
          </p:nvGrpSpPr>
          <p:grpSpPr bwMode="auto">
            <a:xfrm>
              <a:off x="4981575" y="5221288"/>
              <a:ext cx="330200" cy="366712"/>
              <a:chOff x="3184" y="3220"/>
              <a:chExt cx="208" cy="231"/>
            </a:xfrm>
          </p:grpSpPr>
          <p:sp>
            <p:nvSpPr>
              <p:cNvPr id="59484" name="Rectangle 98"/>
              <p:cNvSpPr>
                <a:spLocks noChangeArrowheads="1"/>
              </p:cNvSpPr>
              <p:nvPr/>
            </p:nvSpPr>
            <p:spPr bwMode="auto">
              <a:xfrm>
                <a:off x="3184" y="3232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5" name="Text Box 99"/>
              <p:cNvSpPr txBox="1">
                <a:spLocks noChangeArrowheads="1"/>
              </p:cNvSpPr>
              <p:nvPr/>
            </p:nvSpPr>
            <p:spPr bwMode="auto">
              <a:xfrm>
                <a:off x="3198" y="322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5</a:t>
                </a:r>
              </a:p>
            </p:txBody>
          </p:sp>
        </p:grpSp>
        <p:grpSp>
          <p:nvGrpSpPr>
            <p:cNvPr id="8" name="Group 100"/>
            <p:cNvGrpSpPr>
              <a:grpSpLocks/>
            </p:cNvGrpSpPr>
            <p:nvPr/>
          </p:nvGrpSpPr>
          <p:grpSpPr bwMode="auto">
            <a:xfrm>
              <a:off x="5565775" y="5221288"/>
              <a:ext cx="330200" cy="366712"/>
              <a:chOff x="3552" y="3220"/>
              <a:chExt cx="208" cy="231"/>
            </a:xfrm>
          </p:grpSpPr>
          <p:sp>
            <p:nvSpPr>
              <p:cNvPr id="59482" name="Rectangle 101"/>
              <p:cNvSpPr>
                <a:spLocks noChangeArrowheads="1"/>
              </p:cNvSpPr>
              <p:nvPr/>
            </p:nvSpPr>
            <p:spPr bwMode="auto">
              <a:xfrm>
                <a:off x="3552" y="3232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3" name="Text Box 102"/>
              <p:cNvSpPr txBox="1">
                <a:spLocks noChangeArrowheads="1"/>
              </p:cNvSpPr>
              <p:nvPr/>
            </p:nvSpPr>
            <p:spPr bwMode="auto">
              <a:xfrm>
                <a:off x="3566" y="322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4</a:t>
                </a:r>
              </a:p>
            </p:txBody>
          </p: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6165850" y="5221288"/>
              <a:ext cx="412750" cy="366712"/>
              <a:chOff x="3930" y="3220"/>
              <a:chExt cx="260" cy="231"/>
            </a:xfrm>
          </p:grpSpPr>
          <p:sp>
            <p:nvSpPr>
              <p:cNvPr id="59480" name="Rectangle 104"/>
              <p:cNvSpPr>
                <a:spLocks noChangeArrowheads="1"/>
              </p:cNvSpPr>
              <p:nvPr/>
            </p:nvSpPr>
            <p:spPr bwMode="auto">
              <a:xfrm>
                <a:off x="3952" y="3232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1" name="Text Box 105"/>
              <p:cNvSpPr txBox="1">
                <a:spLocks noChangeArrowheads="1"/>
              </p:cNvSpPr>
              <p:nvPr/>
            </p:nvSpPr>
            <p:spPr bwMode="auto">
              <a:xfrm>
                <a:off x="3930" y="3220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11</a:t>
                </a:r>
              </a:p>
            </p:txBody>
          </p: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6556375" y="5945188"/>
              <a:ext cx="330200" cy="366712"/>
              <a:chOff x="4176" y="3676"/>
              <a:chExt cx="208" cy="231"/>
            </a:xfrm>
          </p:grpSpPr>
          <p:sp>
            <p:nvSpPr>
              <p:cNvPr id="59478" name="Rectangle 107"/>
              <p:cNvSpPr>
                <a:spLocks noChangeArrowheads="1"/>
              </p:cNvSpPr>
              <p:nvPr/>
            </p:nvSpPr>
            <p:spPr bwMode="auto">
              <a:xfrm>
                <a:off x="4176" y="3680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9" name="Text Box 108"/>
              <p:cNvSpPr txBox="1">
                <a:spLocks noChangeArrowheads="1"/>
              </p:cNvSpPr>
              <p:nvPr/>
            </p:nvSpPr>
            <p:spPr bwMode="auto">
              <a:xfrm>
                <a:off x="4186" y="3676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9</a:t>
                </a:r>
              </a:p>
            </p:txBody>
          </p:sp>
        </p:grpSp>
        <p:grpSp>
          <p:nvGrpSpPr>
            <p:cNvPr id="11" name="Group 109"/>
            <p:cNvGrpSpPr>
              <a:grpSpLocks/>
            </p:cNvGrpSpPr>
            <p:nvPr/>
          </p:nvGrpSpPr>
          <p:grpSpPr bwMode="auto">
            <a:xfrm>
              <a:off x="7112000" y="5945188"/>
              <a:ext cx="412750" cy="366712"/>
              <a:chOff x="4518" y="3676"/>
              <a:chExt cx="260" cy="231"/>
            </a:xfrm>
          </p:grpSpPr>
          <p:sp>
            <p:nvSpPr>
              <p:cNvPr id="59476" name="Rectangle 110"/>
              <p:cNvSpPr>
                <a:spLocks noChangeArrowheads="1"/>
              </p:cNvSpPr>
              <p:nvPr/>
            </p:nvSpPr>
            <p:spPr bwMode="auto">
              <a:xfrm>
                <a:off x="4552" y="3680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7" name="Text Box 111"/>
              <p:cNvSpPr txBox="1">
                <a:spLocks noChangeArrowheads="1"/>
              </p:cNvSpPr>
              <p:nvPr/>
            </p:nvSpPr>
            <p:spPr bwMode="auto">
              <a:xfrm>
                <a:off x="4518" y="3676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10</a:t>
                </a:r>
              </a:p>
            </p:txBody>
          </p:sp>
        </p:grpSp>
        <p:grpSp>
          <p:nvGrpSpPr>
            <p:cNvPr id="12" name="Group 112"/>
            <p:cNvGrpSpPr>
              <a:grpSpLocks/>
            </p:cNvGrpSpPr>
            <p:nvPr/>
          </p:nvGrpSpPr>
          <p:grpSpPr bwMode="auto">
            <a:xfrm>
              <a:off x="7559675" y="5221288"/>
              <a:ext cx="330200" cy="366712"/>
              <a:chOff x="4808" y="3220"/>
              <a:chExt cx="208" cy="231"/>
            </a:xfrm>
          </p:grpSpPr>
          <p:sp>
            <p:nvSpPr>
              <p:cNvPr id="59474" name="Rectangle 113"/>
              <p:cNvSpPr>
                <a:spLocks noChangeArrowheads="1"/>
              </p:cNvSpPr>
              <p:nvPr/>
            </p:nvSpPr>
            <p:spPr bwMode="auto">
              <a:xfrm>
                <a:off x="4808" y="3232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5" name="Text Box 114"/>
              <p:cNvSpPr txBox="1">
                <a:spLocks noChangeArrowheads="1"/>
              </p:cNvSpPr>
              <p:nvPr/>
            </p:nvSpPr>
            <p:spPr bwMode="auto">
              <a:xfrm>
                <a:off x="4822" y="322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8</a:t>
                </a:r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>
              <a:off x="8004175" y="5945188"/>
              <a:ext cx="330200" cy="366712"/>
              <a:chOff x="5104" y="3676"/>
              <a:chExt cx="208" cy="231"/>
            </a:xfrm>
          </p:grpSpPr>
          <p:sp>
            <p:nvSpPr>
              <p:cNvPr id="59472" name="Rectangle 116"/>
              <p:cNvSpPr>
                <a:spLocks noChangeArrowheads="1"/>
              </p:cNvSpPr>
              <p:nvPr/>
            </p:nvSpPr>
            <p:spPr bwMode="auto">
              <a:xfrm>
                <a:off x="5104" y="3680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3" name="Text Box 117"/>
              <p:cNvSpPr txBox="1">
                <a:spLocks noChangeArrowheads="1"/>
              </p:cNvSpPr>
              <p:nvPr/>
            </p:nvSpPr>
            <p:spPr bwMode="auto">
              <a:xfrm>
                <a:off x="5114" y="3676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4" name="Group 118"/>
            <p:cNvGrpSpPr>
              <a:grpSpLocks/>
            </p:cNvGrpSpPr>
            <p:nvPr/>
          </p:nvGrpSpPr>
          <p:grpSpPr bwMode="auto">
            <a:xfrm>
              <a:off x="8575675" y="5945188"/>
              <a:ext cx="330200" cy="366712"/>
              <a:chOff x="5440" y="3676"/>
              <a:chExt cx="208" cy="231"/>
            </a:xfrm>
          </p:grpSpPr>
          <p:sp>
            <p:nvSpPr>
              <p:cNvPr id="59470" name="Rectangle 119"/>
              <p:cNvSpPr>
                <a:spLocks noChangeArrowheads="1"/>
              </p:cNvSpPr>
              <p:nvPr/>
            </p:nvSpPr>
            <p:spPr bwMode="auto">
              <a:xfrm>
                <a:off x="5440" y="3680"/>
                <a:ext cx="208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1" name="Text Box 120"/>
              <p:cNvSpPr txBox="1">
                <a:spLocks noChangeArrowheads="1"/>
              </p:cNvSpPr>
              <p:nvPr/>
            </p:nvSpPr>
            <p:spPr bwMode="auto">
              <a:xfrm>
                <a:off x="5450" y="3676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Times New Roman" charset="0"/>
                  </a:rPr>
                  <a:t>7</a:t>
                </a:r>
              </a:p>
            </p:txBody>
          </p:sp>
        </p:grpSp>
      </p:grp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8175" y="4046538"/>
            <a:ext cx="2171700" cy="2195512"/>
            <a:chOff x="408" y="1184"/>
            <a:chExt cx="1368" cy="1383"/>
          </a:xfrm>
        </p:grpSpPr>
        <p:sp>
          <p:nvSpPr>
            <p:cNvPr id="59494" name="Rectangle 10"/>
            <p:cNvSpPr>
              <a:spLocks noChangeArrowheads="1"/>
            </p:cNvSpPr>
            <p:nvPr/>
          </p:nvSpPr>
          <p:spPr bwMode="auto">
            <a:xfrm>
              <a:off x="408" y="1184"/>
              <a:ext cx="1368" cy="1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5" name="Oval 11"/>
            <p:cNvSpPr>
              <a:spLocks noChangeArrowheads="1"/>
            </p:cNvSpPr>
            <p:nvPr/>
          </p:nvSpPr>
          <p:spPr bwMode="auto">
            <a:xfrm>
              <a:off x="648" y="1280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496" name="Oval 12"/>
            <p:cNvSpPr>
              <a:spLocks noChangeArrowheads="1"/>
            </p:cNvSpPr>
            <p:nvPr/>
          </p:nvSpPr>
          <p:spPr bwMode="auto">
            <a:xfrm>
              <a:off x="872" y="1808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497" name="Oval 13"/>
            <p:cNvSpPr>
              <a:spLocks noChangeArrowheads="1"/>
            </p:cNvSpPr>
            <p:nvPr/>
          </p:nvSpPr>
          <p:spPr bwMode="auto">
            <a:xfrm>
              <a:off x="592" y="2088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498" name="Oval 14"/>
            <p:cNvSpPr>
              <a:spLocks noChangeArrowheads="1"/>
            </p:cNvSpPr>
            <p:nvPr/>
          </p:nvSpPr>
          <p:spPr bwMode="auto">
            <a:xfrm>
              <a:off x="432" y="2352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499" name="Oval 15"/>
            <p:cNvSpPr>
              <a:spLocks noChangeArrowheads="1"/>
            </p:cNvSpPr>
            <p:nvPr/>
          </p:nvSpPr>
          <p:spPr bwMode="auto">
            <a:xfrm>
              <a:off x="872" y="2352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0" name="Oval 16"/>
            <p:cNvSpPr>
              <a:spLocks noChangeArrowheads="1"/>
            </p:cNvSpPr>
            <p:nvPr/>
          </p:nvSpPr>
          <p:spPr bwMode="auto">
            <a:xfrm>
              <a:off x="1344" y="2464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1" name="Oval 17"/>
            <p:cNvSpPr>
              <a:spLocks noChangeArrowheads="1"/>
            </p:cNvSpPr>
            <p:nvPr/>
          </p:nvSpPr>
          <p:spPr bwMode="auto">
            <a:xfrm>
              <a:off x="1152" y="2000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2" name="Oval 18"/>
            <p:cNvSpPr>
              <a:spLocks noChangeArrowheads="1"/>
            </p:cNvSpPr>
            <p:nvPr/>
          </p:nvSpPr>
          <p:spPr bwMode="auto">
            <a:xfrm>
              <a:off x="1464" y="2024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3" name="Oval 19"/>
            <p:cNvSpPr>
              <a:spLocks noChangeArrowheads="1"/>
            </p:cNvSpPr>
            <p:nvPr/>
          </p:nvSpPr>
          <p:spPr bwMode="auto">
            <a:xfrm>
              <a:off x="1456" y="1736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4" name="Oval 20"/>
            <p:cNvSpPr>
              <a:spLocks noChangeArrowheads="1"/>
            </p:cNvSpPr>
            <p:nvPr/>
          </p:nvSpPr>
          <p:spPr bwMode="auto">
            <a:xfrm>
              <a:off x="1224" y="1296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5" name="Oval 21"/>
            <p:cNvSpPr>
              <a:spLocks noChangeArrowheads="1"/>
            </p:cNvSpPr>
            <p:nvPr/>
          </p:nvSpPr>
          <p:spPr bwMode="auto">
            <a:xfrm>
              <a:off x="1544" y="1408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6" name="Text Box 22"/>
            <p:cNvSpPr txBox="1">
              <a:spLocks noChangeArrowheads="1"/>
            </p:cNvSpPr>
            <p:nvPr/>
          </p:nvSpPr>
          <p:spPr bwMode="auto">
            <a:xfrm>
              <a:off x="650" y="11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59507" name="Text Box 23"/>
            <p:cNvSpPr txBox="1">
              <a:spLocks noChangeArrowheads="1"/>
            </p:cNvSpPr>
            <p:nvPr/>
          </p:nvSpPr>
          <p:spPr bwMode="auto">
            <a:xfrm>
              <a:off x="1546" y="131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7</a:t>
              </a:r>
            </a:p>
          </p:txBody>
        </p:sp>
        <p:sp>
          <p:nvSpPr>
            <p:cNvPr id="59508" name="Text Box 24"/>
            <p:cNvSpPr txBox="1">
              <a:spLocks noChangeArrowheads="1"/>
            </p:cNvSpPr>
            <p:nvPr/>
          </p:nvSpPr>
          <p:spPr bwMode="auto">
            <a:xfrm>
              <a:off x="1098" y="119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59509" name="Text Box 25"/>
            <p:cNvSpPr txBox="1">
              <a:spLocks noChangeArrowheads="1"/>
            </p:cNvSpPr>
            <p:nvPr/>
          </p:nvSpPr>
          <p:spPr bwMode="auto">
            <a:xfrm>
              <a:off x="746" y="171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59510" name="Text Box 26"/>
            <p:cNvSpPr txBox="1">
              <a:spLocks noChangeArrowheads="1"/>
            </p:cNvSpPr>
            <p:nvPr/>
          </p:nvSpPr>
          <p:spPr bwMode="auto">
            <a:xfrm>
              <a:off x="426" y="227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59511" name="Text Box 27"/>
            <p:cNvSpPr txBox="1">
              <a:spLocks noChangeArrowheads="1"/>
            </p:cNvSpPr>
            <p:nvPr/>
          </p:nvSpPr>
          <p:spPr bwMode="auto">
            <a:xfrm>
              <a:off x="470" y="198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59512" name="Text Box 28"/>
            <p:cNvSpPr txBox="1">
              <a:spLocks noChangeArrowheads="1"/>
            </p:cNvSpPr>
            <p:nvPr/>
          </p:nvSpPr>
          <p:spPr bwMode="auto">
            <a:xfrm>
              <a:off x="870" y="226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59513" name="Text Box 29"/>
            <p:cNvSpPr txBox="1">
              <a:spLocks noChangeArrowheads="1"/>
            </p:cNvSpPr>
            <p:nvPr/>
          </p:nvSpPr>
          <p:spPr bwMode="auto">
            <a:xfrm>
              <a:off x="1154" y="190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9</a:t>
              </a:r>
            </a:p>
          </p:txBody>
        </p:sp>
        <p:sp>
          <p:nvSpPr>
            <p:cNvPr id="59514" name="Text Box 30"/>
            <p:cNvSpPr txBox="1">
              <a:spLocks noChangeArrowheads="1"/>
            </p:cNvSpPr>
            <p:nvPr/>
          </p:nvSpPr>
          <p:spPr bwMode="auto">
            <a:xfrm>
              <a:off x="1326" y="164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8</a:t>
              </a:r>
            </a:p>
          </p:txBody>
        </p:sp>
        <p:sp>
          <p:nvSpPr>
            <p:cNvPr id="59515" name="Text Box 31"/>
            <p:cNvSpPr txBox="1">
              <a:spLocks noChangeArrowheads="1"/>
            </p:cNvSpPr>
            <p:nvPr/>
          </p:nvSpPr>
          <p:spPr bwMode="auto">
            <a:xfrm>
              <a:off x="1446" y="1931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10</a:t>
              </a:r>
            </a:p>
          </p:txBody>
        </p:sp>
        <p:sp>
          <p:nvSpPr>
            <p:cNvPr id="59516" name="Text Box 32"/>
            <p:cNvSpPr txBox="1">
              <a:spLocks noChangeArrowheads="1"/>
            </p:cNvSpPr>
            <p:nvPr/>
          </p:nvSpPr>
          <p:spPr bwMode="auto">
            <a:xfrm>
              <a:off x="1334" y="237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11</a:t>
              </a:r>
            </a:p>
          </p:txBody>
        </p:sp>
      </p:grpSp>
      <p:sp>
        <p:nvSpPr>
          <p:cNvPr id="59404" name="Text Box 35"/>
          <p:cNvSpPr txBox="1">
            <a:spLocks noChangeArrowheads="1"/>
          </p:cNvSpPr>
          <p:nvPr/>
        </p:nvSpPr>
        <p:spPr bwMode="auto">
          <a:xfrm>
            <a:off x="1524000" y="4114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492250" y="4046538"/>
            <a:ext cx="290513" cy="2171700"/>
            <a:chOff x="946" y="1184"/>
            <a:chExt cx="183" cy="1368"/>
          </a:xfrm>
        </p:grpSpPr>
        <p:sp>
          <p:nvSpPr>
            <p:cNvPr id="59492" name="Line 37"/>
            <p:cNvSpPr>
              <a:spLocks noChangeShapeType="1"/>
            </p:cNvSpPr>
            <p:nvPr/>
          </p:nvSpPr>
          <p:spPr bwMode="auto">
            <a:xfrm>
              <a:off x="1096" y="1184"/>
              <a:ext cx="1" cy="136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3" name="Text Box 38"/>
            <p:cNvSpPr txBox="1">
              <a:spLocks noChangeArrowheads="1"/>
            </p:cNvSpPr>
            <p:nvPr/>
          </p:nvSpPr>
          <p:spPr bwMode="auto">
            <a:xfrm>
              <a:off x="946" y="1207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solidFill>
                    <a:srgbClr val="FF3300"/>
                  </a:solidFill>
                  <a:latin typeface="Times New Roman" charset="0"/>
                </a:rPr>
                <a:t>l</a:t>
              </a:r>
              <a:r>
                <a:rPr lang="en-US" sz="1400" i="1" baseline="-25000">
                  <a:solidFill>
                    <a:srgbClr val="FF3300"/>
                  </a:solidFill>
                  <a:latin typeface="Times New Roman" charset="0"/>
                </a:rPr>
                <a:t>1</a:t>
              </a:r>
              <a:endParaRPr lang="en-US" sz="1400" i="1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22300" y="4864100"/>
            <a:ext cx="1120775" cy="304800"/>
            <a:chOff x="622300" y="4864100"/>
            <a:chExt cx="1120775" cy="304800"/>
          </a:xfrm>
        </p:grpSpPr>
        <p:sp>
          <p:nvSpPr>
            <p:cNvPr id="3273730" name="Line 2"/>
            <p:cNvSpPr>
              <a:spLocks noChangeShapeType="1"/>
            </p:cNvSpPr>
            <p:nvPr/>
          </p:nvSpPr>
          <p:spPr bwMode="auto">
            <a:xfrm>
              <a:off x="638175" y="5151438"/>
              <a:ext cx="1104900" cy="15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775" name="Text Box 47"/>
            <p:cNvSpPr txBox="1">
              <a:spLocks noChangeArrowheads="1"/>
            </p:cNvSpPr>
            <p:nvPr/>
          </p:nvSpPr>
          <p:spPr bwMode="auto">
            <a:xfrm>
              <a:off x="622300" y="4864100"/>
              <a:ext cx="2905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>
                  <a:solidFill>
                    <a:srgbClr val="FF3300"/>
                  </a:solidFill>
                  <a:latin typeface="Times New Roman" charset="0"/>
                </a:rPr>
                <a:t>l</a:t>
              </a:r>
              <a:r>
                <a:rPr lang="en-US" sz="1400" i="1" baseline="-25000" dirty="0">
                  <a:solidFill>
                    <a:srgbClr val="FF3300"/>
                  </a:solidFill>
                  <a:latin typeface="Times New Roman" charset="0"/>
                </a:rPr>
                <a:t>2</a:t>
              </a:r>
              <a:endParaRPr lang="en-US" sz="1400" i="1" dirty="0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sp>
        <p:nvSpPr>
          <p:cNvPr id="59467" name="Text Box 122"/>
          <p:cNvSpPr txBox="1">
            <a:spLocks noChangeArrowheads="1"/>
          </p:cNvSpPr>
          <p:nvPr/>
        </p:nvSpPr>
        <p:spPr bwMode="auto">
          <a:xfrm>
            <a:off x="6613525" y="6553200"/>
            <a:ext cx="2249334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Images: </a:t>
            </a:r>
            <a:r>
              <a:rPr lang="en-US" sz="1400" dirty="0">
                <a:solidFill>
                  <a:schemeClr val="tx1"/>
                </a:solidFill>
              </a:rPr>
              <a:t>Anna </a:t>
            </a:r>
            <a:r>
              <a:rPr lang="en-US" sz="1400" dirty="0" err="1">
                <a:solidFill>
                  <a:schemeClr val="tx1"/>
                </a:solidFill>
              </a:rPr>
              <a:t>Atramentov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468" name="Rectangle 123"/>
          <p:cNvSpPr>
            <a:spLocks noChangeArrowheads="1"/>
          </p:cNvSpPr>
          <p:nvPr/>
        </p:nvSpPr>
        <p:spPr bwMode="auto">
          <a:xfrm>
            <a:off x="457200" y="3048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K-</a:t>
            </a:r>
            <a:r>
              <a:rPr lang="en-US" sz="2800" b="1" dirty="0" err="1">
                <a:solidFill>
                  <a:schemeClr val="tx2"/>
                </a:solidFill>
              </a:rPr>
              <a:t>d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tree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9469" name="Text Box 124"/>
          <p:cNvSpPr txBox="1">
            <a:spLocks noChangeArrowheads="1"/>
          </p:cNvSpPr>
          <p:nvPr/>
        </p:nvSpPr>
        <p:spPr bwMode="auto">
          <a:xfrm>
            <a:off x="457200" y="1117600"/>
            <a:ext cx="8331200" cy="27084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K-</a:t>
            </a:r>
            <a:r>
              <a:rPr lang="en-US" sz="2000" dirty="0" err="1" smtClean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 tree is a </a:t>
            </a:r>
            <a:r>
              <a:rPr lang="en-US" sz="2000" dirty="0" smtClean="0"/>
              <a:t>binary tree </a:t>
            </a:r>
            <a:r>
              <a:rPr lang="en-US" sz="2000" dirty="0" smtClean="0">
                <a:solidFill>
                  <a:schemeClr val="tx1"/>
                </a:solidFill>
              </a:rPr>
              <a:t>data structure for organizing a set of points in a K-dimensional space.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Each internal node is associated with an </a:t>
            </a:r>
            <a:r>
              <a:rPr lang="en-US" sz="2000" dirty="0" smtClean="0"/>
              <a:t>axis aligned hyper-plane </a:t>
            </a:r>
            <a:r>
              <a:rPr lang="en-US" sz="2000" dirty="0" smtClean="0">
                <a:solidFill>
                  <a:schemeClr val="tx1"/>
                </a:solidFill>
              </a:rPr>
              <a:t>splitting its associated points into two sub-trees.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Dimensions with high variance are chosen first.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Position of the splitting hyper-plane is chosen as the mean/median of the projected points – balanced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730" name="Line 2"/>
          <p:cNvSpPr>
            <a:spLocks noChangeShapeType="1"/>
          </p:cNvSpPr>
          <p:nvPr/>
        </p:nvSpPr>
        <p:spPr bwMode="auto">
          <a:xfrm>
            <a:off x="561975" y="3322638"/>
            <a:ext cx="1104900" cy="158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31" name="Line 3"/>
          <p:cNvSpPr>
            <a:spLocks noChangeShapeType="1"/>
          </p:cNvSpPr>
          <p:nvPr/>
        </p:nvSpPr>
        <p:spPr bwMode="auto">
          <a:xfrm>
            <a:off x="561975" y="2776538"/>
            <a:ext cx="21717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32" name="Line 4"/>
          <p:cNvSpPr>
            <a:spLocks noChangeShapeType="1"/>
          </p:cNvSpPr>
          <p:nvPr/>
        </p:nvSpPr>
        <p:spPr bwMode="auto">
          <a:xfrm>
            <a:off x="2187575" y="2217738"/>
            <a:ext cx="0" cy="558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33" name="Line 5"/>
          <p:cNvSpPr>
            <a:spLocks noChangeShapeType="1"/>
          </p:cNvSpPr>
          <p:nvPr/>
        </p:nvSpPr>
        <p:spPr bwMode="auto">
          <a:xfrm>
            <a:off x="1082675" y="3322638"/>
            <a:ext cx="0" cy="1066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34" name="Line 6"/>
          <p:cNvSpPr>
            <a:spLocks noChangeShapeType="1"/>
          </p:cNvSpPr>
          <p:nvPr/>
        </p:nvSpPr>
        <p:spPr bwMode="auto">
          <a:xfrm>
            <a:off x="1654175" y="3868738"/>
            <a:ext cx="10668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35" name="Line 7"/>
          <p:cNvSpPr>
            <a:spLocks noChangeShapeType="1"/>
          </p:cNvSpPr>
          <p:nvPr/>
        </p:nvSpPr>
        <p:spPr bwMode="auto">
          <a:xfrm>
            <a:off x="2187575" y="3322638"/>
            <a:ext cx="0" cy="558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36" name="Line 8"/>
          <p:cNvSpPr>
            <a:spLocks noChangeShapeType="1"/>
          </p:cNvSpPr>
          <p:nvPr/>
        </p:nvSpPr>
        <p:spPr bwMode="auto">
          <a:xfrm>
            <a:off x="561975" y="3856038"/>
            <a:ext cx="5207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401" name="Group 9"/>
          <p:cNvGrpSpPr>
            <a:grpSpLocks/>
          </p:cNvGrpSpPr>
          <p:nvPr/>
        </p:nvGrpSpPr>
        <p:grpSpPr bwMode="auto">
          <a:xfrm>
            <a:off x="561975" y="2217738"/>
            <a:ext cx="2171700" cy="2195512"/>
            <a:chOff x="408" y="1184"/>
            <a:chExt cx="1368" cy="1383"/>
          </a:xfrm>
        </p:grpSpPr>
        <p:sp>
          <p:nvSpPr>
            <p:cNvPr id="59494" name="Rectangle 10"/>
            <p:cNvSpPr>
              <a:spLocks noChangeArrowheads="1"/>
            </p:cNvSpPr>
            <p:nvPr/>
          </p:nvSpPr>
          <p:spPr bwMode="auto">
            <a:xfrm>
              <a:off x="408" y="1184"/>
              <a:ext cx="1368" cy="1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5" name="Oval 11"/>
            <p:cNvSpPr>
              <a:spLocks noChangeArrowheads="1"/>
            </p:cNvSpPr>
            <p:nvPr/>
          </p:nvSpPr>
          <p:spPr bwMode="auto">
            <a:xfrm>
              <a:off x="648" y="1280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496" name="Oval 12"/>
            <p:cNvSpPr>
              <a:spLocks noChangeArrowheads="1"/>
            </p:cNvSpPr>
            <p:nvPr/>
          </p:nvSpPr>
          <p:spPr bwMode="auto">
            <a:xfrm>
              <a:off x="872" y="1808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497" name="Oval 13"/>
            <p:cNvSpPr>
              <a:spLocks noChangeArrowheads="1"/>
            </p:cNvSpPr>
            <p:nvPr/>
          </p:nvSpPr>
          <p:spPr bwMode="auto">
            <a:xfrm>
              <a:off x="592" y="2088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498" name="Oval 14"/>
            <p:cNvSpPr>
              <a:spLocks noChangeArrowheads="1"/>
            </p:cNvSpPr>
            <p:nvPr/>
          </p:nvSpPr>
          <p:spPr bwMode="auto">
            <a:xfrm>
              <a:off x="432" y="2352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499" name="Oval 15"/>
            <p:cNvSpPr>
              <a:spLocks noChangeArrowheads="1"/>
            </p:cNvSpPr>
            <p:nvPr/>
          </p:nvSpPr>
          <p:spPr bwMode="auto">
            <a:xfrm>
              <a:off x="872" y="2352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0" name="Oval 16"/>
            <p:cNvSpPr>
              <a:spLocks noChangeArrowheads="1"/>
            </p:cNvSpPr>
            <p:nvPr/>
          </p:nvSpPr>
          <p:spPr bwMode="auto">
            <a:xfrm>
              <a:off x="1344" y="2464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1" name="Oval 17"/>
            <p:cNvSpPr>
              <a:spLocks noChangeArrowheads="1"/>
            </p:cNvSpPr>
            <p:nvPr/>
          </p:nvSpPr>
          <p:spPr bwMode="auto">
            <a:xfrm>
              <a:off x="1152" y="2000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2" name="Oval 18"/>
            <p:cNvSpPr>
              <a:spLocks noChangeArrowheads="1"/>
            </p:cNvSpPr>
            <p:nvPr/>
          </p:nvSpPr>
          <p:spPr bwMode="auto">
            <a:xfrm>
              <a:off x="1464" y="2024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3" name="Oval 19"/>
            <p:cNvSpPr>
              <a:spLocks noChangeArrowheads="1"/>
            </p:cNvSpPr>
            <p:nvPr/>
          </p:nvSpPr>
          <p:spPr bwMode="auto">
            <a:xfrm>
              <a:off x="1456" y="1736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4" name="Oval 20"/>
            <p:cNvSpPr>
              <a:spLocks noChangeArrowheads="1"/>
            </p:cNvSpPr>
            <p:nvPr/>
          </p:nvSpPr>
          <p:spPr bwMode="auto">
            <a:xfrm>
              <a:off x="1224" y="1296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5" name="Oval 21"/>
            <p:cNvSpPr>
              <a:spLocks noChangeArrowheads="1"/>
            </p:cNvSpPr>
            <p:nvPr/>
          </p:nvSpPr>
          <p:spPr bwMode="auto">
            <a:xfrm>
              <a:off x="1544" y="1408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9506" name="Text Box 22"/>
            <p:cNvSpPr txBox="1">
              <a:spLocks noChangeArrowheads="1"/>
            </p:cNvSpPr>
            <p:nvPr/>
          </p:nvSpPr>
          <p:spPr bwMode="auto">
            <a:xfrm>
              <a:off x="650" y="11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59507" name="Text Box 23"/>
            <p:cNvSpPr txBox="1">
              <a:spLocks noChangeArrowheads="1"/>
            </p:cNvSpPr>
            <p:nvPr/>
          </p:nvSpPr>
          <p:spPr bwMode="auto">
            <a:xfrm>
              <a:off x="1546" y="131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7</a:t>
              </a:r>
            </a:p>
          </p:txBody>
        </p:sp>
        <p:sp>
          <p:nvSpPr>
            <p:cNvPr id="59508" name="Text Box 24"/>
            <p:cNvSpPr txBox="1">
              <a:spLocks noChangeArrowheads="1"/>
            </p:cNvSpPr>
            <p:nvPr/>
          </p:nvSpPr>
          <p:spPr bwMode="auto">
            <a:xfrm>
              <a:off x="1098" y="119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59509" name="Text Box 25"/>
            <p:cNvSpPr txBox="1">
              <a:spLocks noChangeArrowheads="1"/>
            </p:cNvSpPr>
            <p:nvPr/>
          </p:nvSpPr>
          <p:spPr bwMode="auto">
            <a:xfrm>
              <a:off x="746" y="171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59510" name="Text Box 26"/>
            <p:cNvSpPr txBox="1">
              <a:spLocks noChangeArrowheads="1"/>
            </p:cNvSpPr>
            <p:nvPr/>
          </p:nvSpPr>
          <p:spPr bwMode="auto">
            <a:xfrm>
              <a:off x="426" y="227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59511" name="Text Box 27"/>
            <p:cNvSpPr txBox="1">
              <a:spLocks noChangeArrowheads="1"/>
            </p:cNvSpPr>
            <p:nvPr/>
          </p:nvSpPr>
          <p:spPr bwMode="auto">
            <a:xfrm>
              <a:off x="470" y="198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59512" name="Text Box 28"/>
            <p:cNvSpPr txBox="1">
              <a:spLocks noChangeArrowheads="1"/>
            </p:cNvSpPr>
            <p:nvPr/>
          </p:nvSpPr>
          <p:spPr bwMode="auto">
            <a:xfrm>
              <a:off x="870" y="226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59513" name="Text Box 29"/>
            <p:cNvSpPr txBox="1">
              <a:spLocks noChangeArrowheads="1"/>
            </p:cNvSpPr>
            <p:nvPr/>
          </p:nvSpPr>
          <p:spPr bwMode="auto">
            <a:xfrm>
              <a:off x="1154" y="190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9</a:t>
              </a:r>
            </a:p>
          </p:txBody>
        </p:sp>
        <p:sp>
          <p:nvSpPr>
            <p:cNvPr id="59514" name="Text Box 30"/>
            <p:cNvSpPr txBox="1">
              <a:spLocks noChangeArrowheads="1"/>
            </p:cNvSpPr>
            <p:nvPr/>
          </p:nvSpPr>
          <p:spPr bwMode="auto">
            <a:xfrm>
              <a:off x="1326" y="164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8</a:t>
              </a:r>
            </a:p>
          </p:txBody>
        </p:sp>
        <p:sp>
          <p:nvSpPr>
            <p:cNvPr id="59515" name="Text Box 31"/>
            <p:cNvSpPr txBox="1">
              <a:spLocks noChangeArrowheads="1"/>
            </p:cNvSpPr>
            <p:nvPr/>
          </p:nvSpPr>
          <p:spPr bwMode="auto">
            <a:xfrm>
              <a:off x="1446" y="1931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10</a:t>
              </a:r>
            </a:p>
          </p:txBody>
        </p:sp>
        <p:sp>
          <p:nvSpPr>
            <p:cNvPr id="59516" name="Text Box 32"/>
            <p:cNvSpPr txBox="1">
              <a:spLocks noChangeArrowheads="1"/>
            </p:cNvSpPr>
            <p:nvPr/>
          </p:nvSpPr>
          <p:spPr bwMode="auto">
            <a:xfrm>
              <a:off x="1334" y="237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11</a:t>
              </a:r>
            </a:p>
          </p:txBody>
        </p:sp>
      </p:grpSp>
      <p:sp>
        <p:nvSpPr>
          <p:cNvPr id="3273761" name="Text Box 33"/>
          <p:cNvSpPr txBox="1">
            <a:spLocks noChangeArrowheads="1"/>
          </p:cNvSpPr>
          <p:nvPr/>
        </p:nvSpPr>
        <p:spPr bwMode="auto">
          <a:xfrm>
            <a:off x="546100" y="248285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5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59403" name="Text Box 34"/>
          <p:cNvSpPr txBox="1">
            <a:spLocks noChangeArrowheads="1"/>
          </p:cNvSpPr>
          <p:nvPr/>
        </p:nvSpPr>
        <p:spPr bwMode="auto">
          <a:xfrm>
            <a:off x="635000" y="2400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9404" name="Text Box 35"/>
          <p:cNvSpPr txBox="1">
            <a:spLocks noChangeArrowheads="1"/>
          </p:cNvSpPr>
          <p:nvPr/>
        </p:nvSpPr>
        <p:spPr bwMode="auto">
          <a:xfrm>
            <a:off x="1447800" y="2286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416050" y="2217738"/>
            <a:ext cx="290513" cy="2171700"/>
            <a:chOff x="946" y="1184"/>
            <a:chExt cx="183" cy="1368"/>
          </a:xfrm>
        </p:grpSpPr>
        <p:sp>
          <p:nvSpPr>
            <p:cNvPr id="59492" name="Line 37"/>
            <p:cNvSpPr>
              <a:spLocks noChangeShapeType="1"/>
            </p:cNvSpPr>
            <p:nvPr/>
          </p:nvSpPr>
          <p:spPr bwMode="auto">
            <a:xfrm>
              <a:off x="1096" y="1184"/>
              <a:ext cx="1" cy="136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3" name="Text Box 38"/>
            <p:cNvSpPr txBox="1">
              <a:spLocks noChangeArrowheads="1"/>
            </p:cNvSpPr>
            <p:nvPr/>
          </p:nvSpPr>
          <p:spPr bwMode="auto">
            <a:xfrm>
              <a:off x="946" y="1207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solidFill>
                    <a:srgbClr val="FF3300"/>
                  </a:solidFill>
                  <a:latin typeface="Times New Roman" charset="0"/>
                </a:rPr>
                <a:t>l</a:t>
              </a:r>
              <a:r>
                <a:rPr lang="en-US" sz="1400" i="1" baseline="-25000">
                  <a:solidFill>
                    <a:srgbClr val="FF3300"/>
                  </a:solidFill>
                  <a:latin typeface="Times New Roman" charset="0"/>
                </a:rPr>
                <a:t>1</a:t>
              </a:r>
              <a:endParaRPr lang="en-US" sz="1400" i="1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sp>
        <p:nvSpPr>
          <p:cNvPr id="3273767" name="Text Box 39"/>
          <p:cNvSpPr txBox="1">
            <a:spLocks noChangeArrowheads="1"/>
          </p:cNvSpPr>
          <p:nvPr/>
        </p:nvSpPr>
        <p:spPr bwMode="auto">
          <a:xfrm>
            <a:off x="1993900" y="226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273768" name="Text Box 40"/>
          <p:cNvSpPr txBox="1">
            <a:spLocks noChangeArrowheads="1"/>
          </p:cNvSpPr>
          <p:nvPr/>
        </p:nvSpPr>
        <p:spPr bwMode="auto">
          <a:xfrm>
            <a:off x="1955800" y="225425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9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273769" name="Text Box 41"/>
          <p:cNvSpPr txBox="1">
            <a:spLocks noChangeArrowheads="1"/>
          </p:cNvSpPr>
          <p:nvPr/>
        </p:nvSpPr>
        <p:spPr bwMode="auto">
          <a:xfrm>
            <a:off x="2425700" y="272415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6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273770" name="Text Box 42"/>
          <p:cNvSpPr txBox="1">
            <a:spLocks noChangeArrowheads="1"/>
          </p:cNvSpPr>
          <p:nvPr/>
        </p:nvSpPr>
        <p:spPr bwMode="auto">
          <a:xfrm>
            <a:off x="2432050" y="302895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3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273771" name="Text Box 43"/>
          <p:cNvSpPr txBox="1">
            <a:spLocks noChangeArrowheads="1"/>
          </p:cNvSpPr>
          <p:nvPr/>
        </p:nvSpPr>
        <p:spPr bwMode="auto">
          <a:xfrm>
            <a:off x="1905000" y="3492500"/>
            <a:ext cx="347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10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273772" name="Text Box 44"/>
          <p:cNvSpPr txBox="1">
            <a:spLocks noChangeArrowheads="1"/>
          </p:cNvSpPr>
          <p:nvPr/>
        </p:nvSpPr>
        <p:spPr bwMode="auto">
          <a:xfrm>
            <a:off x="2432050" y="358775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7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273773" name="Text Box 45"/>
          <p:cNvSpPr txBox="1">
            <a:spLocks noChangeArrowheads="1"/>
          </p:cNvSpPr>
          <p:nvPr/>
        </p:nvSpPr>
        <p:spPr bwMode="auto">
          <a:xfrm>
            <a:off x="850900" y="405765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4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273774" name="Text Box 46"/>
          <p:cNvSpPr txBox="1">
            <a:spLocks noChangeArrowheads="1"/>
          </p:cNvSpPr>
          <p:nvPr/>
        </p:nvSpPr>
        <p:spPr bwMode="auto">
          <a:xfrm>
            <a:off x="546100" y="356870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8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273775" name="Text Box 47"/>
          <p:cNvSpPr txBox="1">
            <a:spLocks noChangeArrowheads="1"/>
          </p:cNvSpPr>
          <p:nvPr/>
        </p:nvSpPr>
        <p:spPr bwMode="auto">
          <a:xfrm>
            <a:off x="546100" y="303530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2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273776" name="Oval 48"/>
          <p:cNvSpPr>
            <a:spLocks noChangeArrowheads="1"/>
          </p:cNvSpPr>
          <p:nvPr/>
        </p:nvSpPr>
        <p:spPr bwMode="auto">
          <a:xfrm>
            <a:off x="5654675" y="245268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77" name="Text Box 49"/>
          <p:cNvSpPr txBox="1">
            <a:spLocks noChangeArrowheads="1"/>
          </p:cNvSpPr>
          <p:nvPr/>
        </p:nvSpPr>
        <p:spPr bwMode="auto">
          <a:xfrm>
            <a:off x="5759450" y="23955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1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3778" name="Oval 50"/>
          <p:cNvSpPr>
            <a:spLocks noChangeArrowheads="1"/>
          </p:cNvSpPr>
          <p:nvPr/>
        </p:nvSpPr>
        <p:spPr bwMode="auto">
          <a:xfrm>
            <a:off x="4454525" y="301783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79" name="Oval 51"/>
          <p:cNvSpPr>
            <a:spLocks noChangeArrowheads="1"/>
          </p:cNvSpPr>
          <p:nvPr/>
        </p:nvSpPr>
        <p:spPr bwMode="auto">
          <a:xfrm>
            <a:off x="6911975" y="299243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73780" name="AutoShape 52"/>
          <p:cNvCxnSpPr>
            <a:cxnSpLocks noChangeShapeType="1"/>
            <a:stCxn id="3273776" idx="3"/>
            <a:endCxn id="3273778" idx="0"/>
          </p:cNvCxnSpPr>
          <p:nvPr/>
        </p:nvCxnSpPr>
        <p:spPr bwMode="auto">
          <a:xfrm flipH="1">
            <a:off x="4714875" y="2713038"/>
            <a:ext cx="1016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781" name="AutoShape 53"/>
          <p:cNvCxnSpPr>
            <a:cxnSpLocks noChangeShapeType="1"/>
            <a:stCxn id="3273776" idx="5"/>
            <a:endCxn id="3273779" idx="0"/>
          </p:cNvCxnSpPr>
          <p:nvPr/>
        </p:nvCxnSpPr>
        <p:spPr bwMode="auto">
          <a:xfrm>
            <a:off x="6099175" y="2713038"/>
            <a:ext cx="1073150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3782" name="Oval 54"/>
          <p:cNvSpPr>
            <a:spLocks noChangeArrowheads="1"/>
          </p:cNvSpPr>
          <p:nvPr/>
        </p:nvSpPr>
        <p:spPr bwMode="auto">
          <a:xfrm>
            <a:off x="7667625" y="361473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83" name="Oval 55"/>
          <p:cNvSpPr>
            <a:spLocks noChangeArrowheads="1"/>
          </p:cNvSpPr>
          <p:nvPr/>
        </p:nvSpPr>
        <p:spPr bwMode="auto">
          <a:xfrm>
            <a:off x="6321425" y="362743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84" name="Oval 56"/>
          <p:cNvSpPr>
            <a:spLocks noChangeArrowheads="1"/>
          </p:cNvSpPr>
          <p:nvPr/>
        </p:nvSpPr>
        <p:spPr bwMode="auto">
          <a:xfrm>
            <a:off x="5089525" y="361473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85" name="Oval 57"/>
          <p:cNvSpPr>
            <a:spLocks noChangeArrowheads="1"/>
          </p:cNvSpPr>
          <p:nvPr/>
        </p:nvSpPr>
        <p:spPr bwMode="auto">
          <a:xfrm>
            <a:off x="3768725" y="361473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86" name="Oval 58"/>
          <p:cNvSpPr>
            <a:spLocks noChangeArrowheads="1"/>
          </p:cNvSpPr>
          <p:nvPr/>
        </p:nvSpPr>
        <p:spPr bwMode="auto">
          <a:xfrm>
            <a:off x="3267075" y="432593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87" name="Text Box 59"/>
          <p:cNvSpPr txBox="1">
            <a:spLocks noChangeArrowheads="1"/>
          </p:cNvSpPr>
          <p:nvPr/>
        </p:nvSpPr>
        <p:spPr bwMode="auto">
          <a:xfrm>
            <a:off x="3359150" y="42687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8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3788" name="Oval 60"/>
          <p:cNvSpPr>
            <a:spLocks noChangeArrowheads="1"/>
          </p:cNvSpPr>
          <p:nvPr/>
        </p:nvSpPr>
        <p:spPr bwMode="auto">
          <a:xfrm>
            <a:off x="6677025" y="432593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3789" name="Oval 61"/>
          <p:cNvSpPr>
            <a:spLocks noChangeArrowheads="1"/>
          </p:cNvSpPr>
          <p:nvPr/>
        </p:nvSpPr>
        <p:spPr bwMode="auto">
          <a:xfrm>
            <a:off x="8074025" y="4325938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3038475" y="5030788"/>
            <a:ext cx="330200" cy="366712"/>
            <a:chOff x="2040" y="3676"/>
            <a:chExt cx="208" cy="231"/>
          </a:xfrm>
        </p:grpSpPr>
        <p:sp>
          <p:nvSpPr>
            <p:cNvPr id="59490" name="Text Box 63"/>
            <p:cNvSpPr txBox="1">
              <a:spLocks noChangeArrowheads="1"/>
            </p:cNvSpPr>
            <p:nvPr/>
          </p:nvSpPr>
          <p:spPr bwMode="auto">
            <a:xfrm>
              <a:off x="2046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59491" name="Rectangle 64"/>
            <p:cNvSpPr>
              <a:spLocks noChangeArrowheads="1"/>
            </p:cNvSpPr>
            <p:nvPr/>
          </p:nvSpPr>
          <p:spPr bwMode="auto">
            <a:xfrm>
              <a:off x="2040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273793" name="AutoShape 65"/>
          <p:cNvCxnSpPr>
            <a:cxnSpLocks noChangeShapeType="1"/>
            <a:stCxn id="3273778" idx="3"/>
            <a:endCxn id="3273785" idx="0"/>
          </p:cNvCxnSpPr>
          <p:nvPr/>
        </p:nvCxnSpPr>
        <p:spPr bwMode="auto">
          <a:xfrm flipH="1">
            <a:off x="4029075" y="3278188"/>
            <a:ext cx="501650" cy="33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794" name="AutoShape 66"/>
          <p:cNvCxnSpPr>
            <a:cxnSpLocks noChangeShapeType="1"/>
            <a:stCxn id="3273778" idx="5"/>
            <a:endCxn id="3273784" idx="1"/>
          </p:cNvCxnSpPr>
          <p:nvPr/>
        </p:nvCxnSpPr>
        <p:spPr bwMode="auto">
          <a:xfrm>
            <a:off x="4899025" y="3278188"/>
            <a:ext cx="266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795" name="AutoShape 67"/>
          <p:cNvCxnSpPr>
            <a:cxnSpLocks noChangeShapeType="1"/>
            <a:stCxn id="3273779" idx="3"/>
            <a:endCxn id="3273783" idx="0"/>
          </p:cNvCxnSpPr>
          <p:nvPr/>
        </p:nvCxnSpPr>
        <p:spPr bwMode="auto">
          <a:xfrm flipH="1">
            <a:off x="6581775" y="3252788"/>
            <a:ext cx="406400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796" name="AutoShape 68"/>
          <p:cNvCxnSpPr>
            <a:cxnSpLocks noChangeShapeType="1"/>
            <a:stCxn id="3273779" idx="5"/>
            <a:endCxn id="3273782" idx="0"/>
          </p:cNvCxnSpPr>
          <p:nvPr/>
        </p:nvCxnSpPr>
        <p:spPr bwMode="auto">
          <a:xfrm>
            <a:off x="7356475" y="3252788"/>
            <a:ext cx="571500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797" name="AutoShape 69"/>
          <p:cNvCxnSpPr>
            <a:cxnSpLocks noChangeShapeType="1"/>
            <a:stCxn id="3273783" idx="3"/>
            <a:endCxn id="59480" idx="0"/>
          </p:cNvCxnSpPr>
          <p:nvPr/>
        </p:nvCxnSpPr>
        <p:spPr bwMode="auto">
          <a:xfrm flipH="1">
            <a:off x="6251575" y="3887788"/>
            <a:ext cx="1460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798" name="AutoShape 70"/>
          <p:cNvCxnSpPr>
            <a:cxnSpLocks noChangeShapeType="1"/>
            <a:stCxn id="3273783" idx="5"/>
            <a:endCxn id="3273788" idx="0"/>
          </p:cNvCxnSpPr>
          <p:nvPr/>
        </p:nvCxnSpPr>
        <p:spPr bwMode="auto">
          <a:xfrm>
            <a:off x="6765925" y="3887788"/>
            <a:ext cx="171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799" name="AutoShape 71"/>
          <p:cNvCxnSpPr>
            <a:cxnSpLocks noChangeShapeType="1"/>
            <a:stCxn id="3273782" idx="3"/>
            <a:endCxn id="59474" idx="0"/>
          </p:cNvCxnSpPr>
          <p:nvPr/>
        </p:nvCxnSpPr>
        <p:spPr bwMode="auto">
          <a:xfrm flipH="1">
            <a:off x="7610475" y="3875088"/>
            <a:ext cx="1333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0" name="AutoShape 72"/>
          <p:cNvCxnSpPr>
            <a:cxnSpLocks noChangeShapeType="1"/>
            <a:stCxn id="3273782" idx="5"/>
            <a:endCxn id="3273789" idx="0"/>
          </p:cNvCxnSpPr>
          <p:nvPr/>
        </p:nvCxnSpPr>
        <p:spPr bwMode="auto">
          <a:xfrm>
            <a:off x="8112125" y="3875088"/>
            <a:ext cx="2222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1" name="AutoShape 73"/>
          <p:cNvCxnSpPr>
            <a:cxnSpLocks noChangeShapeType="1"/>
            <a:stCxn id="3273784" idx="5"/>
            <a:endCxn id="59482" idx="0"/>
          </p:cNvCxnSpPr>
          <p:nvPr/>
        </p:nvCxnSpPr>
        <p:spPr bwMode="auto">
          <a:xfrm>
            <a:off x="5534025" y="3875088"/>
            <a:ext cx="825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2" name="AutoShape 74"/>
          <p:cNvCxnSpPr>
            <a:cxnSpLocks noChangeShapeType="1"/>
            <a:stCxn id="3273784" idx="3"/>
            <a:endCxn id="59484" idx="0"/>
          </p:cNvCxnSpPr>
          <p:nvPr/>
        </p:nvCxnSpPr>
        <p:spPr bwMode="auto">
          <a:xfrm flipH="1">
            <a:off x="5032375" y="3875088"/>
            <a:ext cx="1333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3" name="AutoShape 75"/>
          <p:cNvCxnSpPr>
            <a:cxnSpLocks noChangeShapeType="1"/>
            <a:stCxn id="3273785" idx="3"/>
            <a:endCxn id="3273786" idx="0"/>
          </p:cNvCxnSpPr>
          <p:nvPr/>
        </p:nvCxnSpPr>
        <p:spPr bwMode="auto">
          <a:xfrm flipH="1">
            <a:off x="3527425" y="3875088"/>
            <a:ext cx="31750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4" name="AutoShape 76"/>
          <p:cNvCxnSpPr>
            <a:cxnSpLocks noChangeShapeType="1"/>
            <a:stCxn id="3273785" idx="5"/>
            <a:endCxn id="59486" idx="0"/>
          </p:cNvCxnSpPr>
          <p:nvPr/>
        </p:nvCxnSpPr>
        <p:spPr bwMode="auto">
          <a:xfrm>
            <a:off x="4213225" y="3875088"/>
            <a:ext cx="1460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5" name="AutoShape 77"/>
          <p:cNvCxnSpPr>
            <a:cxnSpLocks noChangeShapeType="1"/>
            <a:stCxn id="3273786" idx="5"/>
            <a:endCxn id="59488" idx="0"/>
          </p:cNvCxnSpPr>
          <p:nvPr/>
        </p:nvCxnSpPr>
        <p:spPr bwMode="auto">
          <a:xfrm>
            <a:off x="3711575" y="4586288"/>
            <a:ext cx="11430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6" name="AutoShape 78"/>
          <p:cNvCxnSpPr>
            <a:cxnSpLocks noChangeShapeType="1"/>
            <a:stCxn id="3273786" idx="3"/>
            <a:endCxn id="59491" idx="0"/>
          </p:cNvCxnSpPr>
          <p:nvPr/>
        </p:nvCxnSpPr>
        <p:spPr bwMode="auto">
          <a:xfrm flipH="1">
            <a:off x="3203575" y="4586288"/>
            <a:ext cx="13970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7" name="AutoShape 79"/>
          <p:cNvCxnSpPr>
            <a:cxnSpLocks noChangeShapeType="1"/>
            <a:stCxn id="3273788" idx="5"/>
            <a:endCxn id="59476" idx="0"/>
          </p:cNvCxnSpPr>
          <p:nvPr/>
        </p:nvCxnSpPr>
        <p:spPr bwMode="auto">
          <a:xfrm>
            <a:off x="7121525" y="4586288"/>
            <a:ext cx="952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8" name="AutoShape 80"/>
          <p:cNvCxnSpPr>
            <a:cxnSpLocks noChangeShapeType="1"/>
            <a:stCxn id="3273789" idx="5"/>
            <a:endCxn id="59470" idx="0"/>
          </p:cNvCxnSpPr>
          <p:nvPr/>
        </p:nvCxnSpPr>
        <p:spPr bwMode="auto">
          <a:xfrm>
            <a:off x="8518525" y="4586288"/>
            <a:ext cx="1079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09" name="AutoShape 81"/>
          <p:cNvCxnSpPr>
            <a:cxnSpLocks noChangeShapeType="1"/>
            <a:stCxn id="3273789" idx="3"/>
            <a:endCxn id="59472" idx="0"/>
          </p:cNvCxnSpPr>
          <p:nvPr/>
        </p:nvCxnSpPr>
        <p:spPr bwMode="auto">
          <a:xfrm flipH="1">
            <a:off x="8054975" y="4586288"/>
            <a:ext cx="952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3810" name="AutoShape 82"/>
          <p:cNvCxnSpPr>
            <a:cxnSpLocks noChangeShapeType="1"/>
            <a:stCxn id="3273788" idx="3"/>
            <a:endCxn id="59478" idx="0"/>
          </p:cNvCxnSpPr>
          <p:nvPr/>
        </p:nvCxnSpPr>
        <p:spPr bwMode="auto">
          <a:xfrm flipH="1">
            <a:off x="6607175" y="4586288"/>
            <a:ext cx="1460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3811" name="Text Box 83"/>
          <p:cNvSpPr txBox="1">
            <a:spLocks noChangeArrowheads="1"/>
          </p:cNvSpPr>
          <p:nvPr/>
        </p:nvSpPr>
        <p:spPr bwMode="auto">
          <a:xfrm>
            <a:off x="4546600" y="29606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2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3812" name="Text Box 84"/>
          <p:cNvSpPr txBox="1">
            <a:spLocks noChangeArrowheads="1"/>
          </p:cNvSpPr>
          <p:nvPr/>
        </p:nvSpPr>
        <p:spPr bwMode="auto">
          <a:xfrm>
            <a:off x="7010400" y="29416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3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3813" name="Text Box 85"/>
          <p:cNvSpPr txBox="1">
            <a:spLocks noChangeArrowheads="1"/>
          </p:cNvSpPr>
          <p:nvPr/>
        </p:nvSpPr>
        <p:spPr bwMode="auto">
          <a:xfrm>
            <a:off x="3860800" y="35639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4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3814" name="Text Box 86"/>
          <p:cNvSpPr txBox="1">
            <a:spLocks noChangeArrowheads="1"/>
          </p:cNvSpPr>
          <p:nvPr/>
        </p:nvSpPr>
        <p:spPr bwMode="auto">
          <a:xfrm>
            <a:off x="5194300" y="35639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5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3815" name="Text Box 87"/>
          <p:cNvSpPr txBox="1">
            <a:spLocks noChangeArrowheads="1"/>
          </p:cNvSpPr>
          <p:nvPr/>
        </p:nvSpPr>
        <p:spPr bwMode="auto">
          <a:xfrm>
            <a:off x="6413500" y="35639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7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3816" name="Text Box 88"/>
          <p:cNvSpPr txBox="1">
            <a:spLocks noChangeArrowheads="1"/>
          </p:cNvSpPr>
          <p:nvPr/>
        </p:nvSpPr>
        <p:spPr bwMode="auto">
          <a:xfrm>
            <a:off x="7772400" y="35639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6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3817" name="Text Box 89"/>
          <p:cNvSpPr txBox="1">
            <a:spLocks noChangeArrowheads="1"/>
          </p:cNvSpPr>
          <p:nvPr/>
        </p:nvSpPr>
        <p:spPr bwMode="auto">
          <a:xfrm>
            <a:off x="8178800" y="42751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9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3818" name="Text Box 90"/>
          <p:cNvSpPr txBox="1">
            <a:spLocks noChangeArrowheads="1"/>
          </p:cNvSpPr>
          <p:nvPr/>
        </p:nvSpPr>
        <p:spPr bwMode="auto">
          <a:xfrm>
            <a:off x="6737350" y="4275138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10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3660775" y="5030788"/>
            <a:ext cx="330200" cy="366712"/>
            <a:chOff x="2416" y="3676"/>
            <a:chExt cx="208" cy="231"/>
          </a:xfrm>
        </p:grpSpPr>
        <p:sp>
          <p:nvSpPr>
            <p:cNvPr id="59488" name="Rectangle 92"/>
            <p:cNvSpPr>
              <a:spLocks noChangeArrowheads="1"/>
            </p:cNvSpPr>
            <p:nvPr/>
          </p:nvSpPr>
          <p:spPr bwMode="auto">
            <a:xfrm>
              <a:off x="2416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9" name="Text Box 93"/>
            <p:cNvSpPr txBox="1">
              <a:spLocks noChangeArrowheads="1"/>
            </p:cNvSpPr>
            <p:nvPr/>
          </p:nvSpPr>
          <p:spPr bwMode="auto">
            <a:xfrm>
              <a:off x="2430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3</a:t>
              </a:r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194175" y="4306888"/>
            <a:ext cx="330200" cy="366712"/>
            <a:chOff x="2760" y="3220"/>
            <a:chExt cx="208" cy="231"/>
          </a:xfrm>
        </p:grpSpPr>
        <p:sp>
          <p:nvSpPr>
            <p:cNvPr id="59486" name="Rectangle 95"/>
            <p:cNvSpPr>
              <a:spLocks noChangeArrowheads="1"/>
            </p:cNvSpPr>
            <p:nvPr/>
          </p:nvSpPr>
          <p:spPr bwMode="auto">
            <a:xfrm>
              <a:off x="2760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7" name="Text Box 96"/>
            <p:cNvSpPr txBox="1">
              <a:spLocks noChangeArrowheads="1"/>
            </p:cNvSpPr>
            <p:nvPr/>
          </p:nvSpPr>
          <p:spPr bwMode="auto">
            <a:xfrm>
              <a:off x="2770" y="32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4867275" y="4306888"/>
            <a:ext cx="330200" cy="366712"/>
            <a:chOff x="3184" y="3220"/>
            <a:chExt cx="208" cy="231"/>
          </a:xfrm>
        </p:grpSpPr>
        <p:sp>
          <p:nvSpPr>
            <p:cNvPr id="59484" name="Rectangle 98"/>
            <p:cNvSpPr>
              <a:spLocks noChangeArrowheads="1"/>
            </p:cNvSpPr>
            <p:nvPr/>
          </p:nvSpPr>
          <p:spPr bwMode="auto">
            <a:xfrm>
              <a:off x="3184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5" name="Text Box 99"/>
            <p:cNvSpPr txBox="1">
              <a:spLocks noChangeArrowheads="1"/>
            </p:cNvSpPr>
            <p:nvPr/>
          </p:nvSpPr>
          <p:spPr bwMode="auto">
            <a:xfrm>
              <a:off x="3198" y="32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5</a:t>
              </a:r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5451475" y="4306888"/>
            <a:ext cx="330200" cy="366712"/>
            <a:chOff x="3552" y="3220"/>
            <a:chExt cx="208" cy="231"/>
          </a:xfrm>
        </p:grpSpPr>
        <p:sp>
          <p:nvSpPr>
            <p:cNvPr id="59482" name="Rectangle 101"/>
            <p:cNvSpPr>
              <a:spLocks noChangeArrowheads="1"/>
            </p:cNvSpPr>
            <p:nvPr/>
          </p:nvSpPr>
          <p:spPr bwMode="auto">
            <a:xfrm>
              <a:off x="3552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3" name="Text Box 102"/>
            <p:cNvSpPr txBox="1">
              <a:spLocks noChangeArrowheads="1"/>
            </p:cNvSpPr>
            <p:nvPr/>
          </p:nvSpPr>
          <p:spPr bwMode="auto">
            <a:xfrm>
              <a:off x="3566" y="32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4</a:t>
              </a:r>
            </a:p>
          </p:txBody>
        </p:sp>
      </p:grp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6051550" y="4306888"/>
            <a:ext cx="412750" cy="366712"/>
            <a:chOff x="3930" y="3220"/>
            <a:chExt cx="260" cy="231"/>
          </a:xfrm>
        </p:grpSpPr>
        <p:sp>
          <p:nvSpPr>
            <p:cNvPr id="59480" name="Rectangle 104"/>
            <p:cNvSpPr>
              <a:spLocks noChangeArrowheads="1"/>
            </p:cNvSpPr>
            <p:nvPr/>
          </p:nvSpPr>
          <p:spPr bwMode="auto">
            <a:xfrm>
              <a:off x="3952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1" name="Text Box 105"/>
            <p:cNvSpPr txBox="1">
              <a:spLocks noChangeArrowheads="1"/>
            </p:cNvSpPr>
            <p:nvPr/>
          </p:nvSpPr>
          <p:spPr bwMode="auto">
            <a:xfrm>
              <a:off x="3930" y="322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11</a:t>
              </a:r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6442075" y="5030788"/>
            <a:ext cx="330200" cy="366712"/>
            <a:chOff x="4176" y="3676"/>
            <a:chExt cx="208" cy="231"/>
          </a:xfrm>
        </p:grpSpPr>
        <p:sp>
          <p:nvSpPr>
            <p:cNvPr id="59478" name="Rectangle 107"/>
            <p:cNvSpPr>
              <a:spLocks noChangeArrowheads="1"/>
            </p:cNvSpPr>
            <p:nvPr/>
          </p:nvSpPr>
          <p:spPr bwMode="auto">
            <a:xfrm>
              <a:off x="4176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9" name="Text Box 108"/>
            <p:cNvSpPr txBox="1">
              <a:spLocks noChangeArrowheads="1"/>
            </p:cNvSpPr>
            <p:nvPr/>
          </p:nvSpPr>
          <p:spPr bwMode="auto">
            <a:xfrm>
              <a:off x="4186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9</a:t>
              </a:r>
            </a:p>
          </p:txBody>
        </p:sp>
      </p:grp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6997700" y="5030788"/>
            <a:ext cx="412750" cy="366712"/>
            <a:chOff x="4518" y="3676"/>
            <a:chExt cx="260" cy="231"/>
          </a:xfrm>
        </p:grpSpPr>
        <p:sp>
          <p:nvSpPr>
            <p:cNvPr id="59476" name="Rectangle 110"/>
            <p:cNvSpPr>
              <a:spLocks noChangeArrowheads="1"/>
            </p:cNvSpPr>
            <p:nvPr/>
          </p:nvSpPr>
          <p:spPr bwMode="auto">
            <a:xfrm>
              <a:off x="4552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7" name="Text Box 111"/>
            <p:cNvSpPr txBox="1">
              <a:spLocks noChangeArrowheads="1"/>
            </p:cNvSpPr>
            <p:nvPr/>
          </p:nvSpPr>
          <p:spPr bwMode="auto">
            <a:xfrm>
              <a:off x="4518" y="3676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10</a:t>
              </a:r>
            </a:p>
          </p:txBody>
        </p:sp>
      </p:grp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7445375" y="4306888"/>
            <a:ext cx="330200" cy="366712"/>
            <a:chOff x="4808" y="3220"/>
            <a:chExt cx="208" cy="231"/>
          </a:xfrm>
        </p:grpSpPr>
        <p:sp>
          <p:nvSpPr>
            <p:cNvPr id="59474" name="Rectangle 113"/>
            <p:cNvSpPr>
              <a:spLocks noChangeArrowheads="1"/>
            </p:cNvSpPr>
            <p:nvPr/>
          </p:nvSpPr>
          <p:spPr bwMode="auto">
            <a:xfrm>
              <a:off x="4808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5" name="Text Box 114"/>
            <p:cNvSpPr txBox="1">
              <a:spLocks noChangeArrowheads="1"/>
            </p:cNvSpPr>
            <p:nvPr/>
          </p:nvSpPr>
          <p:spPr bwMode="auto">
            <a:xfrm>
              <a:off x="4822" y="32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8</a:t>
              </a:r>
            </a:p>
          </p:txBody>
        </p:sp>
      </p:grp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7889875" y="5030788"/>
            <a:ext cx="330200" cy="366712"/>
            <a:chOff x="5104" y="3676"/>
            <a:chExt cx="208" cy="231"/>
          </a:xfrm>
        </p:grpSpPr>
        <p:sp>
          <p:nvSpPr>
            <p:cNvPr id="59472" name="Rectangle 116"/>
            <p:cNvSpPr>
              <a:spLocks noChangeArrowheads="1"/>
            </p:cNvSpPr>
            <p:nvPr/>
          </p:nvSpPr>
          <p:spPr bwMode="auto">
            <a:xfrm>
              <a:off x="5104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3" name="Text Box 117"/>
            <p:cNvSpPr txBox="1">
              <a:spLocks noChangeArrowheads="1"/>
            </p:cNvSpPr>
            <p:nvPr/>
          </p:nvSpPr>
          <p:spPr bwMode="auto">
            <a:xfrm>
              <a:off x="5114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6</a:t>
              </a:r>
            </a:p>
          </p:txBody>
        </p:sp>
      </p:grpSp>
      <p:grpSp>
        <p:nvGrpSpPr>
          <p:cNvPr id="14" name="Group 118"/>
          <p:cNvGrpSpPr>
            <a:grpSpLocks/>
          </p:cNvGrpSpPr>
          <p:nvPr/>
        </p:nvGrpSpPr>
        <p:grpSpPr bwMode="auto">
          <a:xfrm>
            <a:off x="8461375" y="5030788"/>
            <a:ext cx="330200" cy="366712"/>
            <a:chOff x="5440" y="3676"/>
            <a:chExt cx="208" cy="231"/>
          </a:xfrm>
        </p:grpSpPr>
        <p:sp>
          <p:nvSpPr>
            <p:cNvPr id="59470" name="Rectangle 119"/>
            <p:cNvSpPr>
              <a:spLocks noChangeArrowheads="1"/>
            </p:cNvSpPr>
            <p:nvPr/>
          </p:nvSpPr>
          <p:spPr bwMode="auto">
            <a:xfrm>
              <a:off x="5440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1" name="Text Box 120"/>
            <p:cNvSpPr txBox="1">
              <a:spLocks noChangeArrowheads="1"/>
            </p:cNvSpPr>
            <p:nvPr/>
          </p:nvSpPr>
          <p:spPr bwMode="auto">
            <a:xfrm>
              <a:off x="5450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7</a:t>
              </a:r>
            </a:p>
          </p:txBody>
        </p:sp>
      </p:grpSp>
      <p:sp>
        <p:nvSpPr>
          <p:cNvPr id="3273849" name="Line 121"/>
          <p:cNvSpPr>
            <a:spLocks noChangeShapeType="1"/>
          </p:cNvSpPr>
          <p:nvPr/>
        </p:nvSpPr>
        <p:spPr bwMode="auto">
          <a:xfrm>
            <a:off x="1641475" y="3322638"/>
            <a:ext cx="1104900" cy="158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7" name="Text Box 122"/>
          <p:cNvSpPr txBox="1">
            <a:spLocks noChangeArrowheads="1"/>
          </p:cNvSpPr>
          <p:nvPr/>
        </p:nvSpPr>
        <p:spPr bwMode="auto">
          <a:xfrm>
            <a:off x="6324600" y="6324600"/>
            <a:ext cx="253047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Slide credit: Anna Atramentov</a:t>
            </a:r>
          </a:p>
        </p:txBody>
      </p:sp>
      <p:sp>
        <p:nvSpPr>
          <p:cNvPr id="59468" name="Rectangle 123"/>
          <p:cNvSpPr>
            <a:spLocks noChangeArrowheads="1"/>
          </p:cNvSpPr>
          <p:nvPr/>
        </p:nvSpPr>
        <p:spPr bwMode="auto">
          <a:xfrm>
            <a:off x="457200" y="3048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chemeClr val="tx2"/>
                </a:solidFill>
              </a:rPr>
              <a:t>K-d tree construction</a:t>
            </a:r>
          </a:p>
        </p:txBody>
      </p:sp>
      <p:sp>
        <p:nvSpPr>
          <p:cNvPr id="59469" name="Text Box 124"/>
          <p:cNvSpPr txBox="1">
            <a:spLocks noChangeArrowheads="1"/>
          </p:cNvSpPr>
          <p:nvPr/>
        </p:nvSpPr>
        <p:spPr bwMode="auto">
          <a:xfrm>
            <a:off x="457200" y="1219200"/>
            <a:ext cx="28305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Simple 2D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3730" grpId="0" animBg="1"/>
      <p:bldP spid="3273731" grpId="0" animBg="1"/>
      <p:bldP spid="3273732" grpId="0" animBg="1"/>
      <p:bldP spid="3273733" grpId="0" animBg="1"/>
      <p:bldP spid="3273734" grpId="0" animBg="1"/>
      <p:bldP spid="3273735" grpId="0" animBg="1"/>
      <p:bldP spid="3273736" grpId="0" animBg="1"/>
      <p:bldP spid="3273761" grpId="0"/>
      <p:bldP spid="3273767" grpId="0"/>
      <p:bldP spid="3273768" grpId="0"/>
      <p:bldP spid="3273769" grpId="0"/>
      <p:bldP spid="3273770" grpId="0"/>
      <p:bldP spid="3273771" grpId="0"/>
      <p:bldP spid="3273772" grpId="0"/>
      <p:bldP spid="3273773" grpId="0"/>
      <p:bldP spid="3273774" grpId="0"/>
      <p:bldP spid="3273775" grpId="0"/>
      <p:bldP spid="3273776" grpId="0" animBg="1"/>
      <p:bldP spid="3273777" grpId="0"/>
      <p:bldP spid="3273778" grpId="0" animBg="1"/>
      <p:bldP spid="3273779" grpId="0" animBg="1"/>
      <p:bldP spid="3273782" grpId="0" animBg="1"/>
      <p:bldP spid="3273783" grpId="0" animBg="1"/>
      <p:bldP spid="3273784" grpId="0" animBg="1"/>
      <p:bldP spid="3273785" grpId="0" animBg="1"/>
      <p:bldP spid="3273786" grpId="0" animBg="1"/>
      <p:bldP spid="3273787" grpId="0"/>
      <p:bldP spid="3273788" grpId="0" animBg="1"/>
      <p:bldP spid="3273789" grpId="0" animBg="1"/>
      <p:bldP spid="3273811" grpId="0"/>
      <p:bldP spid="3273812" grpId="0"/>
      <p:bldP spid="3273813" grpId="0"/>
      <p:bldP spid="3273814" grpId="0"/>
      <p:bldP spid="3273815" grpId="0"/>
      <p:bldP spid="3273816" grpId="0"/>
      <p:bldP spid="3273817" grpId="0"/>
      <p:bldP spid="3273818" grpId="0"/>
      <p:bldP spid="32738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KD-tree: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Binary tree of depth </a:t>
            </a:r>
            <a:r>
              <a:rPr lang="en-US" dirty="0" err="1" smtClean="0"/>
              <a:t>O(log(n</a:t>
            </a:r>
            <a:r>
              <a:rPr lang="en-US" dirty="0" smtClean="0"/>
              <a:t>))</a:t>
            </a:r>
          </a:p>
          <a:p>
            <a:pPr>
              <a:buFont typeface="Arial"/>
              <a:buChar char="•"/>
            </a:pPr>
            <a:r>
              <a:rPr lang="en-US" dirty="0" smtClean="0"/>
              <a:t>Total nodes: (2n -1) (n-1 internal and </a:t>
            </a:r>
            <a:r>
              <a:rPr lang="en-US" dirty="0" err="1" smtClean="0"/>
              <a:t>n</a:t>
            </a:r>
            <a:r>
              <a:rPr lang="en-US" dirty="0" smtClean="0"/>
              <a:t> leaves)</a:t>
            </a:r>
          </a:p>
          <a:p>
            <a:pPr>
              <a:buFont typeface="Arial"/>
              <a:buChar char="•"/>
            </a:pPr>
            <a:r>
              <a:rPr lang="en-US" dirty="0" smtClean="0"/>
              <a:t>Construction time: </a:t>
            </a:r>
            <a:r>
              <a:rPr lang="en-US" dirty="0" err="1" smtClean="0"/>
              <a:t>O(n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log(n</a:t>
            </a:r>
            <a:r>
              <a:rPr lang="en-US" dirty="0" smtClean="0"/>
              <a:t>))</a:t>
            </a:r>
          </a:p>
          <a:p>
            <a:pPr>
              <a:buFont typeface="Arial"/>
              <a:buChar char="•"/>
            </a:pPr>
            <a:r>
              <a:rPr lang="en-US" dirty="0" smtClean="0"/>
              <a:t>Memory requirements: 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nonleaf</a:t>
            </a:r>
            <a:r>
              <a:rPr lang="en-US" dirty="0" smtClean="0"/>
              <a:t> node – (dim, threshold)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Leaf node: data id</a:t>
            </a:r>
          </a:p>
          <a:p>
            <a:pPr>
              <a:buFont typeface="Arial"/>
              <a:buChar char="•"/>
            </a:pPr>
            <a:r>
              <a:rPr lang="en-US" dirty="0" smtClean="0"/>
              <a:t>Need to also store the original data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647700" y="2984500"/>
            <a:ext cx="1104900" cy="15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647700" y="2438400"/>
            <a:ext cx="21717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2273300" y="1879600"/>
            <a:ext cx="0" cy="558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168400" y="2984500"/>
            <a:ext cx="0" cy="1066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1739900" y="3530600"/>
            <a:ext cx="10668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273300" y="2984500"/>
            <a:ext cx="0" cy="558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647700" y="3517900"/>
            <a:ext cx="5207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47700" y="1879600"/>
            <a:ext cx="21717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1028700" y="20320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1384300" y="28702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939800" y="33147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685800" y="37338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1384300" y="37338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2133600" y="39116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1828800" y="31750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2324100" y="32131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2311400" y="27559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1943100" y="20574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2451100" y="22352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031875" y="18907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4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2454275" y="20875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7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1743075" y="19034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6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1184275" y="27162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5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676275" y="36052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1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746125" y="31543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3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1381125" y="35925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2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1831975" y="30273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9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2105025" y="26082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8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2295525" y="30654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10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2117725" y="37703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11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631825" y="2144713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5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720725" y="2062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1533525" y="1947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61475" name="Group 35"/>
          <p:cNvGrpSpPr>
            <a:grpSpLocks/>
          </p:cNvGrpSpPr>
          <p:nvPr/>
        </p:nvGrpSpPr>
        <p:grpSpPr bwMode="auto">
          <a:xfrm>
            <a:off x="1501775" y="1879600"/>
            <a:ext cx="290513" cy="2171700"/>
            <a:chOff x="946" y="1184"/>
            <a:chExt cx="183" cy="1368"/>
          </a:xfrm>
        </p:grpSpPr>
        <p:sp>
          <p:nvSpPr>
            <p:cNvPr id="61579" name="Line 36"/>
            <p:cNvSpPr>
              <a:spLocks noChangeShapeType="1"/>
            </p:cNvSpPr>
            <p:nvPr/>
          </p:nvSpPr>
          <p:spPr bwMode="auto">
            <a:xfrm>
              <a:off x="1096" y="1184"/>
              <a:ext cx="1" cy="136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0" name="Text Box 37"/>
            <p:cNvSpPr txBox="1">
              <a:spLocks noChangeArrowheads="1"/>
            </p:cNvSpPr>
            <p:nvPr/>
          </p:nvSpPr>
          <p:spPr bwMode="auto">
            <a:xfrm>
              <a:off x="946" y="1207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solidFill>
                    <a:srgbClr val="FF3300"/>
                  </a:solidFill>
                  <a:latin typeface="Times New Roman" charset="0"/>
                </a:rPr>
                <a:t>l</a:t>
              </a:r>
              <a:r>
                <a:rPr lang="en-US" sz="1400" i="1" baseline="-25000">
                  <a:solidFill>
                    <a:srgbClr val="FF3300"/>
                  </a:solidFill>
                  <a:latin typeface="Times New Roman" charset="0"/>
                </a:rPr>
                <a:t>1</a:t>
              </a:r>
              <a:endParaRPr lang="en-US" sz="1400" i="1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sp>
        <p:nvSpPr>
          <p:cNvPr id="61476" name="Text Box 38"/>
          <p:cNvSpPr txBox="1">
            <a:spLocks noChangeArrowheads="1"/>
          </p:cNvSpPr>
          <p:nvPr/>
        </p:nvSpPr>
        <p:spPr bwMode="auto">
          <a:xfrm>
            <a:off x="2079625" y="1922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77" name="Text Box 39"/>
          <p:cNvSpPr txBox="1">
            <a:spLocks noChangeArrowheads="1"/>
          </p:cNvSpPr>
          <p:nvPr/>
        </p:nvSpPr>
        <p:spPr bwMode="auto">
          <a:xfrm>
            <a:off x="2041525" y="1916113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9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61478" name="Text Box 40"/>
          <p:cNvSpPr txBox="1">
            <a:spLocks noChangeArrowheads="1"/>
          </p:cNvSpPr>
          <p:nvPr/>
        </p:nvSpPr>
        <p:spPr bwMode="auto">
          <a:xfrm>
            <a:off x="2511425" y="2386013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6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61479" name="Text Box 41"/>
          <p:cNvSpPr txBox="1">
            <a:spLocks noChangeArrowheads="1"/>
          </p:cNvSpPr>
          <p:nvPr/>
        </p:nvSpPr>
        <p:spPr bwMode="auto">
          <a:xfrm>
            <a:off x="2517775" y="2690813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3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61480" name="Text Box 42"/>
          <p:cNvSpPr txBox="1">
            <a:spLocks noChangeArrowheads="1"/>
          </p:cNvSpPr>
          <p:nvPr/>
        </p:nvSpPr>
        <p:spPr bwMode="auto">
          <a:xfrm>
            <a:off x="1990725" y="3154363"/>
            <a:ext cx="347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10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61481" name="Text Box 43"/>
          <p:cNvSpPr txBox="1">
            <a:spLocks noChangeArrowheads="1"/>
          </p:cNvSpPr>
          <p:nvPr/>
        </p:nvSpPr>
        <p:spPr bwMode="auto">
          <a:xfrm>
            <a:off x="2517775" y="3249613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7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61482" name="Text Box 44"/>
          <p:cNvSpPr txBox="1">
            <a:spLocks noChangeArrowheads="1"/>
          </p:cNvSpPr>
          <p:nvPr/>
        </p:nvSpPr>
        <p:spPr bwMode="auto">
          <a:xfrm>
            <a:off x="936625" y="3719513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4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61483" name="Text Box 45"/>
          <p:cNvSpPr txBox="1">
            <a:spLocks noChangeArrowheads="1"/>
          </p:cNvSpPr>
          <p:nvPr/>
        </p:nvSpPr>
        <p:spPr bwMode="auto">
          <a:xfrm>
            <a:off x="631825" y="3230563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8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61484" name="Text Box 46"/>
          <p:cNvSpPr txBox="1">
            <a:spLocks noChangeArrowheads="1"/>
          </p:cNvSpPr>
          <p:nvPr/>
        </p:nvSpPr>
        <p:spPr bwMode="auto">
          <a:xfrm>
            <a:off x="631825" y="2697163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3300"/>
                </a:solidFill>
                <a:latin typeface="Times New Roman" charset="0"/>
              </a:rPr>
              <a:t>l</a:t>
            </a:r>
            <a:r>
              <a:rPr lang="en-US" sz="1400" i="1" baseline="-25000">
                <a:solidFill>
                  <a:srgbClr val="FF3300"/>
                </a:solidFill>
                <a:latin typeface="Times New Roman" charset="0"/>
              </a:rPr>
              <a:t>2</a:t>
            </a:r>
            <a:endParaRPr lang="en-US" sz="1400" i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61485" name="Oval 47"/>
          <p:cNvSpPr>
            <a:spLocks noChangeArrowheads="1"/>
          </p:cNvSpPr>
          <p:nvPr/>
        </p:nvSpPr>
        <p:spPr bwMode="auto">
          <a:xfrm>
            <a:off x="5740400" y="211455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6" name="Text Box 48"/>
          <p:cNvSpPr txBox="1">
            <a:spLocks noChangeArrowheads="1"/>
          </p:cNvSpPr>
          <p:nvPr/>
        </p:nvSpPr>
        <p:spPr bwMode="auto">
          <a:xfrm>
            <a:off x="5845175" y="2057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1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87" name="Oval 49"/>
          <p:cNvSpPr>
            <a:spLocks noChangeArrowheads="1"/>
          </p:cNvSpPr>
          <p:nvPr/>
        </p:nvSpPr>
        <p:spPr bwMode="auto">
          <a:xfrm>
            <a:off x="4540250" y="267970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8" name="Oval 50"/>
          <p:cNvSpPr>
            <a:spLocks noChangeArrowheads="1"/>
          </p:cNvSpPr>
          <p:nvPr/>
        </p:nvSpPr>
        <p:spPr bwMode="auto">
          <a:xfrm>
            <a:off x="6997700" y="265430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489" name="AutoShape 51"/>
          <p:cNvCxnSpPr>
            <a:cxnSpLocks noChangeShapeType="1"/>
            <a:stCxn id="61485" idx="3"/>
            <a:endCxn id="61487" idx="0"/>
          </p:cNvCxnSpPr>
          <p:nvPr/>
        </p:nvCxnSpPr>
        <p:spPr bwMode="auto">
          <a:xfrm flipH="1">
            <a:off x="4800600" y="2374900"/>
            <a:ext cx="1016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90" name="AutoShape 52"/>
          <p:cNvCxnSpPr>
            <a:cxnSpLocks noChangeShapeType="1"/>
            <a:stCxn id="61485" idx="5"/>
            <a:endCxn id="61488" idx="0"/>
          </p:cNvCxnSpPr>
          <p:nvPr/>
        </p:nvCxnSpPr>
        <p:spPr bwMode="auto">
          <a:xfrm>
            <a:off x="6184900" y="2374900"/>
            <a:ext cx="1073150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91" name="Oval 53"/>
          <p:cNvSpPr>
            <a:spLocks noChangeArrowheads="1"/>
          </p:cNvSpPr>
          <p:nvPr/>
        </p:nvSpPr>
        <p:spPr bwMode="auto">
          <a:xfrm>
            <a:off x="7753350" y="327660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2" name="Oval 54"/>
          <p:cNvSpPr>
            <a:spLocks noChangeArrowheads="1"/>
          </p:cNvSpPr>
          <p:nvPr/>
        </p:nvSpPr>
        <p:spPr bwMode="auto">
          <a:xfrm>
            <a:off x="6407150" y="328930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3" name="Oval 55"/>
          <p:cNvSpPr>
            <a:spLocks noChangeArrowheads="1"/>
          </p:cNvSpPr>
          <p:nvPr/>
        </p:nvSpPr>
        <p:spPr bwMode="auto">
          <a:xfrm>
            <a:off x="5175250" y="327660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4" name="Oval 56"/>
          <p:cNvSpPr>
            <a:spLocks noChangeArrowheads="1"/>
          </p:cNvSpPr>
          <p:nvPr/>
        </p:nvSpPr>
        <p:spPr bwMode="auto">
          <a:xfrm>
            <a:off x="3854450" y="327660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5" name="Oval 57"/>
          <p:cNvSpPr>
            <a:spLocks noChangeArrowheads="1"/>
          </p:cNvSpPr>
          <p:nvPr/>
        </p:nvSpPr>
        <p:spPr bwMode="auto">
          <a:xfrm>
            <a:off x="3352800" y="398780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6" name="Text Box 58"/>
          <p:cNvSpPr txBox="1">
            <a:spLocks noChangeArrowheads="1"/>
          </p:cNvSpPr>
          <p:nvPr/>
        </p:nvSpPr>
        <p:spPr bwMode="auto">
          <a:xfrm>
            <a:off x="3444875" y="39306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8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97" name="Oval 59"/>
          <p:cNvSpPr>
            <a:spLocks noChangeArrowheads="1"/>
          </p:cNvSpPr>
          <p:nvPr/>
        </p:nvSpPr>
        <p:spPr bwMode="auto">
          <a:xfrm>
            <a:off x="6762750" y="398780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8" name="Oval 60"/>
          <p:cNvSpPr>
            <a:spLocks noChangeArrowheads="1"/>
          </p:cNvSpPr>
          <p:nvPr/>
        </p:nvSpPr>
        <p:spPr bwMode="auto">
          <a:xfrm>
            <a:off x="8159750" y="3987800"/>
            <a:ext cx="520700" cy="304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499" name="Group 61"/>
          <p:cNvGrpSpPr>
            <a:grpSpLocks/>
          </p:cNvGrpSpPr>
          <p:nvPr/>
        </p:nvGrpSpPr>
        <p:grpSpPr bwMode="auto">
          <a:xfrm>
            <a:off x="3124200" y="4692650"/>
            <a:ext cx="330200" cy="366713"/>
            <a:chOff x="2040" y="3676"/>
            <a:chExt cx="208" cy="231"/>
          </a:xfrm>
        </p:grpSpPr>
        <p:sp>
          <p:nvSpPr>
            <p:cNvPr id="61577" name="Text Box 62"/>
            <p:cNvSpPr txBox="1">
              <a:spLocks noChangeArrowheads="1"/>
            </p:cNvSpPr>
            <p:nvPr/>
          </p:nvSpPr>
          <p:spPr bwMode="auto">
            <a:xfrm>
              <a:off x="2046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61578" name="Rectangle 63"/>
            <p:cNvSpPr>
              <a:spLocks noChangeArrowheads="1"/>
            </p:cNvSpPr>
            <p:nvPr/>
          </p:nvSpPr>
          <p:spPr bwMode="auto">
            <a:xfrm>
              <a:off x="2040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1500" name="AutoShape 64"/>
          <p:cNvCxnSpPr>
            <a:cxnSpLocks noChangeShapeType="1"/>
            <a:stCxn id="61487" idx="3"/>
            <a:endCxn id="61494" idx="0"/>
          </p:cNvCxnSpPr>
          <p:nvPr/>
        </p:nvCxnSpPr>
        <p:spPr bwMode="auto">
          <a:xfrm flipH="1">
            <a:off x="4114800" y="2940050"/>
            <a:ext cx="501650" cy="33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1" name="AutoShape 65"/>
          <p:cNvCxnSpPr>
            <a:cxnSpLocks noChangeShapeType="1"/>
            <a:stCxn id="61487" idx="5"/>
            <a:endCxn id="61493" idx="1"/>
          </p:cNvCxnSpPr>
          <p:nvPr/>
        </p:nvCxnSpPr>
        <p:spPr bwMode="auto">
          <a:xfrm>
            <a:off x="4984750" y="2940050"/>
            <a:ext cx="266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2" name="AutoShape 66"/>
          <p:cNvCxnSpPr>
            <a:cxnSpLocks noChangeShapeType="1"/>
            <a:stCxn id="61488" idx="3"/>
            <a:endCxn id="61492" idx="0"/>
          </p:cNvCxnSpPr>
          <p:nvPr/>
        </p:nvCxnSpPr>
        <p:spPr bwMode="auto">
          <a:xfrm flipH="1">
            <a:off x="6667500" y="2914650"/>
            <a:ext cx="406400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3" name="AutoShape 67"/>
          <p:cNvCxnSpPr>
            <a:cxnSpLocks noChangeShapeType="1"/>
            <a:stCxn id="61488" idx="5"/>
            <a:endCxn id="61491" idx="0"/>
          </p:cNvCxnSpPr>
          <p:nvPr/>
        </p:nvCxnSpPr>
        <p:spPr bwMode="auto">
          <a:xfrm>
            <a:off x="7442200" y="2914650"/>
            <a:ext cx="571500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4" name="AutoShape 68"/>
          <p:cNvCxnSpPr>
            <a:cxnSpLocks noChangeShapeType="1"/>
            <a:stCxn id="61492" idx="3"/>
            <a:endCxn id="61567" idx="0"/>
          </p:cNvCxnSpPr>
          <p:nvPr/>
        </p:nvCxnSpPr>
        <p:spPr bwMode="auto">
          <a:xfrm flipH="1">
            <a:off x="6337300" y="3549650"/>
            <a:ext cx="1460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5" name="AutoShape 69"/>
          <p:cNvCxnSpPr>
            <a:cxnSpLocks noChangeShapeType="1"/>
            <a:stCxn id="61492" idx="5"/>
            <a:endCxn id="61497" idx="0"/>
          </p:cNvCxnSpPr>
          <p:nvPr/>
        </p:nvCxnSpPr>
        <p:spPr bwMode="auto">
          <a:xfrm>
            <a:off x="6851650" y="3549650"/>
            <a:ext cx="1714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6" name="AutoShape 70"/>
          <p:cNvCxnSpPr>
            <a:cxnSpLocks noChangeShapeType="1"/>
            <a:stCxn id="61491" idx="3"/>
            <a:endCxn id="61561" idx="0"/>
          </p:cNvCxnSpPr>
          <p:nvPr/>
        </p:nvCxnSpPr>
        <p:spPr bwMode="auto">
          <a:xfrm flipH="1">
            <a:off x="7696200" y="3536950"/>
            <a:ext cx="1333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7" name="AutoShape 71"/>
          <p:cNvCxnSpPr>
            <a:cxnSpLocks noChangeShapeType="1"/>
            <a:stCxn id="61491" idx="5"/>
            <a:endCxn id="61498" idx="0"/>
          </p:cNvCxnSpPr>
          <p:nvPr/>
        </p:nvCxnSpPr>
        <p:spPr bwMode="auto">
          <a:xfrm>
            <a:off x="8197850" y="3536950"/>
            <a:ext cx="2222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8" name="AutoShape 72"/>
          <p:cNvCxnSpPr>
            <a:cxnSpLocks noChangeShapeType="1"/>
            <a:stCxn id="61493" idx="5"/>
            <a:endCxn id="61569" idx="0"/>
          </p:cNvCxnSpPr>
          <p:nvPr/>
        </p:nvCxnSpPr>
        <p:spPr bwMode="auto">
          <a:xfrm>
            <a:off x="5619750" y="3536950"/>
            <a:ext cx="825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9" name="AutoShape 73"/>
          <p:cNvCxnSpPr>
            <a:cxnSpLocks noChangeShapeType="1"/>
            <a:stCxn id="61493" idx="3"/>
            <a:endCxn id="61571" idx="0"/>
          </p:cNvCxnSpPr>
          <p:nvPr/>
        </p:nvCxnSpPr>
        <p:spPr bwMode="auto">
          <a:xfrm flipH="1">
            <a:off x="5118100" y="3536950"/>
            <a:ext cx="1333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0" name="AutoShape 74"/>
          <p:cNvCxnSpPr>
            <a:cxnSpLocks noChangeShapeType="1"/>
            <a:stCxn id="61494" idx="3"/>
            <a:endCxn id="61495" idx="0"/>
          </p:cNvCxnSpPr>
          <p:nvPr/>
        </p:nvCxnSpPr>
        <p:spPr bwMode="auto">
          <a:xfrm flipH="1">
            <a:off x="3613150" y="3536950"/>
            <a:ext cx="31750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1" name="AutoShape 75"/>
          <p:cNvCxnSpPr>
            <a:cxnSpLocks noChangeShapeType="1"/>
            <a:stCxn id="61494" idx="5"/>
            <a:endCxn id="61573" idx="0"/>
          </p:cNvCxnSpPr>
          <p:nvPr/>
        </p:nvCxnSpPr>
        <p:spPr bwMode="auto">
          <a:xfrm>
            <a:off x="4298950" y="3536950"/>
            <a:ext cx="1460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2" name="AutoShape 76"/>
          <p:cNvCxnSpPr>
            <a:cxnSpLocks noChangeShapeType="1"/>
            <a:stCxn id="61495" idx="5"/>
            <a:endCxn id="61575" idx="0"/>
          </p:cNvCxnSpPr>
          <p:nvPr/>
        </p:nvCxnSpPr>
        <p:spPr bwMode="auto">
          <a:xfrm>
            <a:off x="3797300" y="4248150"/>
            <a:ext cx="11430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3" name="AutoShape 77"/>
          <p:cNvCxnSpPr>
            <a:cxnSpLocks noChangeShapeType="1"/>
            <a:stCxn id="61495" idx="3"/>
            <a:endCxn id="61578" idx="0"/>
          </p:cNvCxnSpPr>
          <p:nvPr/>
        </p:nvCxnSpPr>
        <p:spPr bwMode="auto">
          <a:xfrm flipH="1">
            <a:off x="3289300" y="4248150"/>
            <a:ext cx="13970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4" name="AutoShape 78"/>
          <p:cNvCxnSpPr>
            <a:cxnSpLocks noChangeShapeType="1"/>
            <a:stCxn id="61497" idx="5"/>
            <a:endCxn id="61563" idx="0"/>
          </p:cNvCxnSpPr>
          <p:nvPr/>
        </p:nvCxnSpPr>
        <p:spPr bwMode="auto">
          <a:xfrm>
            <a:off x="7207250" y="4248150"/>
            <a:ext cx="952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5" name="AutoShape 79"/>
          <p:cNvCxnSpPr>
            <a:cxnSpLocks noChangeShapeType="1"/>
            <a:stCxn id="61498" idx="5"/>
            <a:endCxn id="61557" idx="0"/>
          </p:cNvCxnSpPr>
          <p:nvPr/>
        </p:nvCxnSpPr>
        <p:spPr bwMode="auto">
          <a:xfrm>
            <a:off x="8604250" y="4248150"/>
            <a:ext cx="1079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6" name="AutoShape 80"/>
          <p:cNvCxnSpPr>
            <a:cxnSpLocks noChangeShapeType="1"/>
            <a:stCxn id="61498" idx="3"/>
            <a:endCxn id="61559" idx="0"/>
          </p:cNvCxnSpPr>
          <p:nvPr/>
        </p:nvCxnSpPr>
        <p:spPr bwMode="auto">
          <a:xfrm flipH="1">
            <a:off x="8140700" y="4248150"/>
            <a:ext cx="952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7" name="AutoShape 81"/>
          <p:cNvCxnSpPr>
            <a:cxnSpLocks noChangeShapeType="1"/>
            <a:stCxn id="61497" idx="3"/>
            <a:endCxn id="61565" idx="0"/>
          </p:cNvCxnSpPr>
          <p:nvPr/>
        </p:nvCxnSpPr>
        <p:spPr bwMode="auto">
          <a:xfrm flipH="1">
            <a:off x="6692900" y="4248150"/>
            <a:ext cx="14605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518" name="Text Box 82"/>
          <p:cNvSpPr txBox="1">
            <a:spLocks noChangeArrowheads="1"/>
          </p:cNvSpPr>
          <p:nvPr/>
        </p:nvSpPr>
        <p:spPr bwMode="auto">
          <a:xfrm>
            <a:off x="4632325" y="26225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2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519" name="Text Box 83"/>
          <p:cNvSpPr txBox="1">
            <a:spLocks noChangeArrowheads="1"/>
          </p:cNvSpPr>
          <p:nvPr/>
        </p:nvSpPr>
        <p:spPr bwMode="auto">
          <a:xfrm>
            <a:off x="7096125" y="26035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3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520" name="Text Box 84"/>
          <p:cNvSpPr txBox="1">
            <a:spLocks noChangeArrowheads="1"/>
          </p:cNvSpPr>
          <p:nvPr/>
        </p:nvSpPr>
        <p:spPr bwMode="auto">
          <a:xfrm>
            <a:off x="3946525" y="3225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4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521" name="Text Box 85"/>
          <p:cNvSpPr txBox="1">
            <a:spLocks noChangeArrowheads="1"/>
          </p:cNvSpPr>
          <p:nvPr/>
        </p:nvSpPr>
        <p:spPr bwMode="auto">
          <a:xfrm>
            <a:off x="5280025" y="3225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5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522" name="Text Box 86"/>
          <p:cNvSpPr txBox="1">
            <a:spLocks noChangeArrowheads="1"/>
          </p:cNvSpPr>
          <p:nvPr/>
        </p:nvSpPr>
        <p:spPr bwMode="auto">
          <a:xfrm>
            <a:off x="6499225" y="3225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7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523" name="Text Box 87"/>
          <p:cNvSpPr txBox="1">
            <a:spLocks noChangeArrowheads="1"/>
          </p:cNvSpPr>
          <p:nvPr/>
        </p:nvSpPr>
        <p:spPr bwMode="auto">
          <a:xfrm>
            <a:off x="7858125" y="3225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6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524" name="Text Box 88"/>
          <p:cNvSpPr txBox="1">
            <a:spLocks noChangeArrowheads="1"/>
          </p:cNvSpPr>
          <p:nvPr/>
        </p:nvSpPr>
        <p:spPr bwMode="auto">
          <a:xfrm>
            <a:off x="8264525" y="3937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9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525" name="Text Box 89"/>
          <p:cNvSpPr txBox="1">
            <a:spLocks noChangeArrowheads="1"/>
          </p:cNvSpPr>
          <p:nvPr/>
        </p:nvSpPr>
        <p:spPr bwMode="auto">
          <a:xfrm>
            <a:off x="6823075" y="39370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</a:rPr>
              <a:t>10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61526" name="Group 90"/>
          <p:cNvGrpSpPr>
            <a:grpSpLocks/>
          </p:cNvGrpSpPr>
          <p:nvPr/>
        </p:nvGrpSpPr>
        <p:grpSpPr bwMode="auto">
          <a:xfrm>
            <a:off x="3746500" y="4692650"/>
            <a:ext cx="330200" cy="366713"/>
            <a:chOff x="2416" y="3676"/>
            <a:chExt cx="208" cy="231"/>
          </a:xfrm>
        </p:grpSpPr>
        <p:sp>
          <p:nvSpPr>
            <p:cNvPr id="61575" name="Rectangle 91"/>
            <p:cNvSpPr>
              <a:spLocks noChangeArrowheads="1"/>
            </p:cNvSpPr>
            <p:nvPr/>
          </p:nvSpPr>
          <p:spPr bwMode="auto">
            <a:xfrm>
              <a:off x="2416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6" name="Text Box 92"/>
            <p:cNvSpPr txBox="1">
              <a:spLocks noChangeArrowheads="1"/>
            </p:cNvSpPr>
            <p:nvPr/>
          </p:nvSpPr>
          <p:spPr bwMode="auto">
            <a:xfrm>
              <a:off x="2430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3</a:t>
              </a:r>
            </a:p>
          </p:txBody>
        </p:sp>
      </p:grpSp>
      <p:grpSp>
        <p:nvGrpSpPr>
          <p:cNvPr id="61527" name="Group 93"/>
          <p:cNvGrpSpPr>
            <a:grpSpLocks/>
          </p:cNvGrpSpPr>
          <p:nvPr/>
        </p:nvGrpSpPr>
        <p:grpSpPr bwMode="auto">
          <a:xfrm>
            <a:off x="4279900" y="3968750"/>
            <a:ext cx="330200" cy="366713"/>
            <a:chOff x="2760" y="3220"/>
            <a:chExt cx="208" cy="231"/>
          </a:xfrm>
        </p:grpSpPr>
        <p:sp>
          <p:nvSpPr>
            <p:cNvPr id="61573" name="Rectangle 94"/>
            <p:cNvSpPr>
              <a:spLocks noChangeArrowheads="1"/>
            </p:cNvSpPr>
            <p:nvPr/>
          </p:nvSpPr>
          <p:spPr bwMode="auto">
            <a:xfrm>
              <a:off x="2760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4" name="Text Box 95"/>
            <p:cNvSpPr txBox="1">
              <a:spLocks noChangeArrowheads="1"/>
            </p:cNvSpPr>
            <p:nvPr/>
          </p:nvSpPr>
          <p:spPr bwMode="auto">
            <a:xfrm>
              <a:off x="2770" y="32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61528" name="Group 96"/>
          <p:cNvGrpSpPr>
            <a:grpSpLocks/>
          </p:cNvGrpSpPr>
          <p:nvPr/>
        </p:nvGrpSpPr>
        <p:grpSpPr bwMode="auto">
          <a:xfrm>
            <a:off x="4953000" y="3968750"/>
            <a:ext cx="330200" cy="366713"/>
            <a:chOff x="3184" y="3220"/>
            <a:chExt cx="208" cy="231"/>
          </a:xfrm>
        </p:grpSpPr>
        <p:sp>
          <p:nvSpPr>
            <p:cNvPr id="61571" name="Rectangle 97"/>
            <p:cNvSpPr>
              <a:spLocks noChangeArrowheads="1"/>
            </p:cNvSpPr>
            <p:nvPr/>
          </p:nvSpPr>
          <p:spPr bwMode="auto">
            <a:xfrm>
              <a:off x="3184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2" name="Text Box 98"/>
            <p:cNvSpPr txBox="1">
              <a:spLocks noChangeArrowheads="1"/>
            </p:cNvSpPr>
            <p:nvPr/>
          </p:nvSpPr>
          <p:spPr bwMode="auto">
            <a:xfrm>
              <a:off x="3198" y="32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5</a:t>
              </a:r>
            </a:p>
          </p:txBody>
        </p:sp>
      </p:grpSp>
      <p:grpSp>
        <p:nvGrpSpPr>
          <p:cNvPr id="61529" name="Group 99"/>
          <p:cNvGrpSpPr>
            <a:grpSpLocks/>
          </p:cNvGrpSpPr>
          <p:nvPr/>
        </p:nvGrpSpPr>
        <p:grpSpPr bwMode="auto">
          <a:xfrm>
            <a:off x="5537200" y="3968750"/>
            <a:ext cx="330200" cy="366713"/>
            <a:chOff x="3552" y="3220"/>
            <a:chExt cx="208" cy="231"/>
          </a:xfrm>
        </p:grpSpPr>
        <p:sp>
          <p:nvSpPr>
            <p:cNvPr id="61569" name="Rectangle 100"/>
            <p:cNvSpPr>
              <a:spLocks noChangeArrowheads="1"/>
            </p:cNvSpPr>
            <p:nvPr/>
          </p:nvSpPr>
          <p:spPr bwMode="auto">
            <a:xfrm>
              <a:off x="3552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0" name="Text Box 101"/>
            <p:cNvSpPr txBox="1">
              <a:spLocks noChangeArrowheads="1"/>
            </p:cNvSpPr>
            <p:nvPr/>
          </p:nvSpPr>
          <p:spPr bwMode="auto">
            <a:xfrm>
              <a:off x="3566" y="32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4</a:t>
              </a:r>
            </a:p>
          </p:txBody>
        </p:sp>
      </p:grpSp>
      <p:grpSp>
        <p:nvGrpSpPr>
          <p:cNvPr id="61530" name="Group 102"/>
          <p:cNvGrpSpPr>
            <a:grpSpLocks/>
          </p:cNvGrpSpPr>
          <p:nvPr/>
        </p:nvGrpSpPr>
        <p:grpSpPr bwMode="auto">
          <a:xfrm>
            <a:off x="6137275" y="3968750"/>
            <a:ext cx="412750" cy="366713"/>
            <a:chOff x="3930" y="3220"/>
            <a:chExt cx="260" cy="231"/>
          </a:xfrm>
        </p:grpSpPr>
        <p:sp>
          <p:nvSpPr>
            <p:cNvPr id="61567" name="Rectangle 103"/>
            <p:cNvSpPr>
              <a:spLocks noChangeArrowheads="1"/>
            </p:cNvSpPr>
            <p:nvPr/>
          </p:nvSpPr>
          <p:spPr bwMode="auto">
            <a:xfrm>
              <a:off x="3952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8" name="Text Box 104"/>
            <p:cNvSpPr txBox="1">
              <a:spLocks noChangeArrowheads="1"/>
            </p:cNvSpPr>
            <p:nvPr/>
          </p:nvSpPr>
          <p:spPr bwMode="auto">
            <a:xfrm>
              <a:off x="3930" y="322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11</a:t>
              </a:r>
            </a:p>
          </p:txBody>
        </p:sp>
      </p:grpSp>
      <p:grpSp>
        <p:nvGrpSpPr>
          <p:cNvPr id="61531" name="Group 105"/>
          <p:cNvGrpSpPr>
            <a:grpSpLocks/>
          </p:cNvGrpSpPr>
          <p:nvPr/>
        </p:nvGrpSpPr>
        <p:grpSpPr bwMode="auto">
          <a:xfrm>
            <a:off x="6527800" y="4692650"/>
            <a:ext cx="330200" cy="366713"/>
            <a:chOff x="4176" y="3676"/>
            <a:chExt cx="208" cy="231"/>
          </a:xfrm>
        </p:grpSpPr>
        <p:sp>
          <p:nvSpPr>
            <p:cNvPr id="61565" name="Rectangle 106"/>
            <p:cNvSpPr>
              <a:spLocks noChangeArrowheads="1"/>
            </p:cNvSpPr>
            <p:nvPr/>
          </p:nvSpPr>
          <p:spPr bwMode="auto">
            <a:xfrm>
              <a:off x="4176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6" name="Text Box 107"/>
            <p:cNvSpPr txBox="1">
              <a:spLocks noChangeArrowheads="1"/>
            </p:cNvSpPr>
            <p:nvPr/>
          </p:nvSpPr>
          <p:spPr bwMode="auto">
            <a:xfrm>
              <a:off x="4186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9</a:t>
              </a:r>
            </a:p>
          </p:txBody>
        </p:sp>
      </p:grpSp>
      <p:grpSp>
        <p:nvGrpSpPr>
          <p:cNvPr id="61532" name="Group 108"/>
          <p:cNvGrpSpPr>
            <a:grpSpLocks/>
          </p:cNvGrpSpPr>
          <p:nvPr/>
        </p:nvGrpSpPr>
        <p:grpSpPr bwMode="auto">
          <a:xfrm>
            <a:off x="7083425" y="4692650"/>
            <a:ext cx="412750" cy="366713"/>
            <a:chOff x="4518" y="3676"/>
            <a:chExt cx="260" cy="231"/>
          </a:xfrm>
        </p:grpSpPr>
        <p:sp>
          <p:nvSpPr>
            <p:cNvPr id="61563" name="Rectangle 109"/>
            <p:cNvSpPr>
              <a:spLocks noChangeArrowheads="1"/>
            </p:cNvSpPr>
            <p:nvPr/>
          </p:nvSpPr>
          <p:spPr bwMode="auto">
            <a:xfrm>
              <a:off x="4552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4" name="Text Box 110"/>
            <p:cNvSpPr txBox="1">
              <a:spLocks noChangeArrowheads="1"/>
            </p:cNvSpPr>
            <p:nvPr/>
          </p:nvSpPr>
          <p:spPr bwMode="auto">
            <a:xfrm>
              <a:off x="4518" y="3676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10</a:t>
              </a:r>
            </a:p>
          </p:txBody>
        </p:sp>
      </p:grpSp>
      <p:grpSp>
        <p:nvGrpSpPr>
          <p:cNvPr id="61533" name="Group 111"/>
          <p:cNvGrpSpPr>
            <a:grpSpLocks/>
          </p:cNvGrpSpPr>
          <p:nvPr/>
        </p:nvGrpSpPr>
        <p:grpSpPr bwMode="auto">
          <a:xfrm>
            <a:off x="7531100" y="3968750"/>
            <a:ext cx="330200" cy="366713"/>
            <a:chOff x="4808" y="3220"/>
            <a:chExt cx="208" cy="231"/>
          </a:xfrm>
        </p:grpSpPr>
        <p:sp>
          <p:nvSpPr>
            <p:cNvPr id="61561" name="Rectangle 112"/>
            <p:cNvSpPr>
              <a:spLocks noChangeArrowheads="1"/>
            </p:cNvSpPr>
            <p:nvPr/>
          </p:nvSpPr>
          <p:spPr bwMode="auto">
            <a:xfrm>
              <a:off x="4808" y="3232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2" name="Text Box 113"/>
            <p:cNvSpPr txBox="1">
              <a:spLocks noChangeArrowheads="1"/>
            </p:cNvSpPr>
            <p:nvPr/>
          </p:nvSpPr>
          <p:spPr bwMode="auto">
            <a:xfrm>
              <a:off x="4822" y="32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8</a:t>
              </a:r>
            </a:p>
          </p:txBody>
        </p:sp>
      </p:grpSp>
      <p:grpSp>
        <p:nvGrpSpPr>
          <p:cNvPr id="61534" name="Group 114"/>
          <p:cNvGrpSpPr>
            <a:grpSpLocks/>
          </p:cNvGrpSpPr>
          <p:nvPr/>
        </p:nvGrpSpPr>
        <p:grpSpPr bwMode="auto">
          <a:xfrm>
            <a:off x="7975600" y="4692650"/>
            <a:ext cx="330200" cy="366713"/>
            <a:chOff x="5104" y="3676"/>
            <a:chExt cx="208" cy="231"/>
          </a:xfrm>
        </p:grpSpPr>
        <p:sp>
          <p:nvSpPr>
            <p:cNvPr id="61559" name="Rectangle 115"/>
            <p:cNvSpPr>
              <a:spLocks noChangeArrowheads="1"/>
            </p:cNvSpPr>
            <p:nvPr/>
          </p:nvSpPr>
          <p:spPr bwMode="auto">
            <a:xfrm>
              <a:off x="5104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0" name="Text Box 116"/>
            <p:cNvSpPr txBox="1">
              <a:spLocks noChangeArrowheads="1"/>
            </p:cNvSpPr>
            <p:nvPr/>
          </p:nvSpPr>
          <p:spPr bwMode="auto">
            <a:xfrm>
              <a:off x="5114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6</a:t>
              </a:r>
            </a:p>
          </p:txBody>
        </p:sp>
      </p:grpSp>
      <p:grpSp>
        <p:nvGrpSpPr>
          <p:cNvPr id="61535" name="Group 117"/>
          <p:cNvGrpSpPr>
            <a:grpSpLocks/>
          </p:cNvGrpSpPr>
          <p:nvPr/>
        </p:nvGrpSpPr>
        <p:grpSpPr bwMode="auto">
          <a:xfrm>
            <a:off x="8547100" y="4692650"/>
            <a:ext cx="330200" cy="366713"/>
            <a:chOff x="5440" y="3676"/>
            <a:chExt cx="208" cy="231"/>
          </a:xfrm>
        </p:grpSpPr>
        <p:sp>
          <p:nvSpPr>
            <p:cNvPr id="61557" name="Rectangle 118"/>
            <p:cNvSpPr>
              <a:spLocks noChangeArrowheads="1"/>
            </p:cNvSpPr>
            <p:nvPr/>
          </p:nvSpPr>
          <p:spPr bwMode="auto">
            <a:xfrm>
              <a:off x="5440" y="3680"/>
              <a:ext cx="208" cy="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8" name="Text Box 119"/>
            <p:cNvSpPr txBox="1">
              <a:spLocks noChangeArrowheads="1"/>
            </p:cNvSpPr>
            <p:nvPr/>
          </p:nvSpPr>
          <p:spPr bwMode="auto">
            <a:xfrm>
              <a:off x="5450" y="36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7</a:t>
              </a:r>
            </a:p>
          </p:txBody>
        </p:sp>
      </p:grpSp>
      <p:sp>
        <p:nvSpPr>
          <p:cNvPr id="61536" name="Line 120"/>
          <p:cNvSpPr>
            <a:spLocks noChangeShapeType="1"/>
          </p:cNvSpPr>
          <p:nvPr/>
        </p:nvSpPr>
        <p:spPr bwMode="auto">
          <a:xfrm>
            <a:off x="1727200" y="2984500"/>
            <a:ext cx="1104900" cy="15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21"/>
          <p:cNvGrpSpPr>
            <a:grpSpLocks/>
          </p:cNvGrpSpPr>
          <p:nvPr/>
        </p:nvGrpSpPr>
        <p:grpSpPr bwMode="auto">
          <a:xfrm>
            <a:off x="1120775" y="2433638"/>
            <a:ext cx="276225" cy="304800"/>
            <a:chOff x="784" y="1551"/>
            <a:chExt cx="174" cy="192"/>
          </a:xfrm>
        </p:grpSpPr>
        <p:sp>
          <p:nvSpPr>
            <p:cNvPr id="61555" name="Oval 122"/>
            <p:cNvSpPr>
              <a:spLocks noChangeArrowheads="1"/>
            </p:cNvSpPr>
            <p:nvPr/>
          </p:nvSpPr>
          <p:spPr bwMode="auto">
            <a:xfrm>
              <a:off x="784" y="1640"/>
              <a:ext cx="35" cy="3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1556" name="Text Box 123"/>
            <p:cNvSpPr txBox="1">
              <a:spLocks noChangeArrowheads="1"/>
            </p:cNvSpPr>
            <p:nvPr/>
          </p:nvSpPr>
          <p:spPr bwMode="auto">
            <a:xfrm>
              <a:off x="786" y="155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3300"/>
                  </a:solidFill>
                  <a:latin typeface="Times New Roman" charset="0"/>
                </a:rPr>
                <a:t>q</a:t>
              </a:r>
            </a:p>
          </p:txBody>
        </p:sp>
      </p:grpSp>
      <p:sp>
        <p:nvSpPr>
          <p:cNvPr id="3275900" name="AutoShape 124"/>
          <p:cNvSpPr>
            <a:spLocks noChangeArrowheads="1"/>
          </p:cNvSpPr>
          <p:nvPr/>
        </p:nvSpPr>
        <p:spPr bwMode="auto">
          <a:xfrm>
            <a:off x="5880100" y="1790700"/>
            <a:ext cx="155575" cy="265113"/>
          </a:xfrm>
          <a:prstGeom prst="downArrow">
            <a:avLst>
              <a:gd name="adj1" fmla="val 50000"/>
              <a:gd name="adj2" fmla="val 426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5901" name="AutoShape 125"/>
          <p:cNvSpPr>
            <a:spLocks noChangeArrowheads="1"/>
          </p:cNvSpPr>
          <p:nvPr/>
        </p:nvSpPr>
        <p:spPr bwMode="auto">
          <a:xfrm rot="-2250043">
            <a:off x="4387850" y="2395538"/>
            <a:ext cx="150813" cy="339725"/>
          </a:xfrm>
          <a:prstGeom prst="downArrow">
            <a:avLst>
              <a:gd name="adj1" fmla="val 50000"/>
              <a:gd name="adj2" fmla="val 563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5902" name="AutoShape 126"/>
          <p:cNvSpPr>
            <a:spLocks noChangeArrowheads="1"/>
          </p:cNvSpPr>
          <p:nvPr/>
        </p:nvSpPr>
        <p:spPr bwMode="auto">
          <a:xfrm rot="2272499">
            <a:off x="5708650" y="2979738"/>
            <a:ext cx="149225" cy="357187"/>
          </a:xfrm>
          <a:prstGeom prst="downArrow">
            <a:avLst>
              <a:gd name="adj1" fmla="val 50000"/>
              <a:gd name="adj2" fmla="val 598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5903" name="AutoShape 127"/>
          <p:cNvSpPr>
            <a:spLocks noChangeArrowheads="1"/>
          </p:cNvSpPr>
          <p:nvPr/>
        </p:nvSpPr>
        <p:spPr bwMode="auto">
          <a:xfrm rot="-2250043">
            <a:off x="4746625" y="3635375"/>
            <a:ext cx="184150" cy="361950"/>
          </a:xfrm>
          <a:prstGeom prst="downArrow">
            <a:avLst>
              <a:gd name="adj1" fmla="val 50000"/>
              <a:gd name="adj2" fmla="val 49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28"/>
          <p:cNvGrpSpPr>
            <a:grpSpLocks/>
          </p:cNvGrpSpPr>
          <p:nvPr/>
        </p:nvGrpSpPr>
        <p:grpSpPr bwMode="auto">
          <a:xfrm>
            <a:off x="3365500" y="2185988"/>
            <a:ext cx="4495800" cy="1762125"/>
            <a:chOff x="2120" y="1377"/>
            <a:chExt cx="2832" cy="1110"/>
          </a:xfrm>
        </p:grpSpPr>
        <p:sp>
          <p:nvSpPr>
            <p:cNvPr id="61546" name="AutoShape 129"/>
            <p:cNvSpPr>
              <a:spLocks noChangeArrowheads="1"/>
            </p:cNvSpPr>
            <p:nvPr/>
          </p:nvSpPr>
          <p:spPr bwMode="auto">
            <a:xfrm rot="2272499">
              <a:off x="3739" y="2265"/>
              <a:ext cx="113" cy="222"/>
            </a:xfrm>
            <a:prstGeom prst="downArrow">
              <a:avLst>
                <a:gd name="adj1" fmla="val 50000"/>
                <a:gd name="adj2" fmla="val 49115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7" name="AutoShape 130"/>
            <p:cNvSpPr>
              <a:spLocks noChangeArrowheads="1"/>
            </p:cNvSpPr>
            <p:nvPr/>
          </p:nvSpPr>
          <p:spPr bwMode="auto">
            <a:xfrm rot="-2250043">
              <a:off x="2257" y="1876"/>
              <a:ext cx="99" cy="221"/>
            </a:xfrm>
            <a:prstGeom prst="downArrow">
              <a:avLst>
                <a:gd name="adj1" fmla="val 50000"/>
                <a:gd name="adj2" fmla="val 55808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548" name="Group 131"/>
            <p:cNvGrpSpPr>
              <a:grpSpLocks/>
            </p:cNvGrpSpPr>
            <p:nvPr/>
          </p:nvGrpSpPr>
          <p:grpSpPr bwMode="auto">
            <a:xfrm>
              <a:off x="2120" y="1848"/>
              <a:ext cx="336" cy="256"/>
              <a:chOff x="2056" y="1704"/>
              <a:chExt cx="448" cy="400"/>
            </a:xfrm>
          </p:grpSpPr>
          <p:sp>
            <p:nvSpPr>
              <p:cNvPr id="61553" name="Line 132"/>
              <p:cNvSpPr>
                <a:spLocks noChangeShapeType="1"/>
              </p:cNvSpPr>
              <p:nvPr/>
            </p:nvSpPr>
            <p:spPr bwMode="auto">
              <a:xfrm flipH="1">
                <a:off x="2224" y="1704"/>
                <a:ext cx="96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4" name="Line 133"/>
              <p:cNvSpPr>
                <a:spLocks noChangeShapeType="1"/>
              </p:cNvSpPr>
              <p:nvPr/>
            </p:nvSpPr>
            <p:spPr bwMode="auto">
              <a:xfrm>
                <a:off x="2056" y="1888"/>
                <a:ext cx="448" cy="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549" name="AutoShape 134"/>
            <p:cNvSpPr>
              <a:spLocks noChangeArrowheads="1"/>
            </p:cNvSpPr>
            <p:nvPr/>
          </p:nvSpPr>
          <p:spPr bwMode="auto">
            <a:xfrm rot="2272499">
              <a:off x="4762" y="1493"/>
              <a:ext cx="83" cy="184"/>
            </a:xfrm>
            <a:prstGeom prst="downArrow">
              <a:avLst>
                <a:gd name="adj1" fmla="val 50000"/>
                <a:gd name="adj2" fmla="val 5542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550" name="Group 135"/>
            <p:cNvGrpSpPr>
              <a:grpSpLocks/>
            </p:cNvGrpSpPr>
            <p:nvPr/>
          </p:nvGrpSpPr>
          <p:grpSpPr bwMode="auto">
            <a:xfrm rot="4288711">
              <a:off x="4621" y="1412"/>
              <a:ext cx="365" cy="296"/>
              <a:chOff x="4656" y="1256"/>
              <a:chExt cx="448" cy="400"/>
            </a:xfrm>
          </p:grpSpPr>
          <p:sp>
            <p:nvSpPr>
              <p:cNvPr id="61551" name="Line 136"/>
              <p:cNvSpPr>
                <a:spLocks noChangeShapeType="1"/>
              </p:cNvSpPr>
              <p:nvPr/>
            </p:nvSpPr>
            <p:spPr bwMode="auto">
              <a:xfrm flipH="1">
                <a:off x="4824" y="1256"/>
                <a:ext cx="96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2" name="Line 137"/>
              <p:cNvSpPr>
                <a:spLocks noChangeShapeType="1"/>
              </p:cNvSpPr>
              <p:nvPr/>
            </p:nvSpPr>
            <p:spPr bwMode="auto">
              <a:xfrm>
                <a:off x="4656" y="1440"/>
                <a:ext cx="448" cy="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1543" name="Rectangle 138"/>
          <p:cNvSpPr>
            <a:spLocks noChangeArrowheads="1"/>
          </p:cNvSpPr>
          <p:nvPr/>
        </p:nvSpPr>
        <p:spPr bwMode="auto">
          <a:xfrm>
            <a:off x="533400" y="5334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chemeClr val="tx2"/>
                </a:solidFill>
              </a:rPr>
              <a:t>K-d tree query</a:t>
            </a:r>
          </a:p>
        </p:txBody>
      </p:sp>
      <p:sp>
        <p:nvSpPr>
          <p:cNvPr id="61544" name="Text Box 139"/>
          <p:cNvSpPr txBox="1">
            <a:spLocks noChangeArrowheads="1"/>
          </p:cNvSpPr>
          <p:nvPr/>
        </p:nvSpPr>
        <p:spPr bwMode="auto">
          <a:xfrm>
            <a:off x="6324600" y="6324600"/>
            <a:ext cx="253047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Slide credit: Anna Atramentov</a:t>
            </a:r>
          </a:p>
        </p:txBody>
      </p:sp>
      <p:sp>
        <p:nvSpPr>
          <p:cNvPr id="3275916" name="Oval 140"/>
          <p:cNvSpPr>
            <a:spLocks noChangeArrowheads="1"/>
          </p:cNvSpPr>
          <p:nvPr/>
        </p:nvSpPr>
        <p:spPr bwMode="auto">
          <a:xfrm>
            <a:off x="790575" y="2238375"/>
            <a:ext cx="762000" cy="7302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5900" grpId="0" animBg="1"/>
      <p:bldP spid="3275901" grpId="0" animBg="1"/>
      <p:bldP spid="3275902" grpId="0" animBg="1"/>
      <p:bldP spid="3275903" grpId="0" animBg="1"/>
      <p:bldP spid="32759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K-d tree: Backtracking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Backtracking is necessary as the true nearest neighbor may not lie in the query cell.</a:t>
            </a:r>
          </a:p>
          <a:p>
            <a:endParaRPr lang="en-US" smtClean="0"/>
          </a:p>
          <a:p>
            <a:r>
              <a:rPr lang="en-US" smtClean="0"/>
              <a:t>But in some cases, almost all cells need to be inspected.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3009900"/>
            <a:ext cx="64897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Footer Placeholder 4"/>
          <p:cNvSpPr txBox="1">
            <a:spLocks/>
          </p:cNvSpPr>
          <p:nvPr/>
        </p:nvSpPr>
        <p:spPr bwMode="auto">
          <a:xfrm>
            <a:off x="4356100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de-DE" sz="1200">
                <a:solidFill>
                  <a:srgbClr val="000000"/>
                </a:solidFill>
                <a:latin typeface="Trebuchet MS" charset="0"/>
              </a:rPr>
              <a:t>Figure: A. Moore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Outline – the rest of the lecture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090" y="1143000"/>
            <a:ext cx="8686800" cy="5562600"/>
          </a:xfrm>
        </p:spPr>
        <p:txBody>
          <a:bodyPr/>
          <a:lstStyle/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Part 1. Matching and recognition with local features</a:t>
            </a: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Correspondence</a:t>
            </a: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Semi-local and global geometric relations</a:t>
            </a: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Robust estimation – RANSAC and Hough Transform</a:t>
            </a:r>
          </a:p>
          <a:p>
            <a:pPr marL="0" indent="0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Part 2. Going large-scale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Approximate nearest neighbour matching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Bag-of-visual-words representation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Efficient visual search and extensions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Applications</a:t>
            </a:r>
          </a:p>
          <a:p>
            <a:pPr marL="0" indent="0"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53400" cy="609600"/>
          </a:xfrm>
        </p:spPr>
        <p:txBody>
          <a:bodyPr/>
          <a:lstStyle/>
          <a:p>
            <a:r>
              <a:rPr lang="en-US" dirty="0" smtClean="0"/>
              <a:t>Solution: Approximate nearest neighbor K-</a:t>
            </a:r>
            <a:r>
              <a:rPr lang="en-US" dirty="0" err="1" smtClean="0"/>
              <a:t>d</a:t>
            </a:r>
            <a:r>
              <a:rPr lang="en-US" dirty="0" smtClean="0"/>
              <a:t> tree</a:t>
            </a:r>
          </a:p>
        </p:txBody>
      </p:sp>
      <p:sp>
        <p:nvSpPr>
          <p:cNvPr id="3277827" name="Rectangle 3"/>
          <p:cNvSpPr>
            <a:spLocks noChangeArrowheads="1"/>
          </p:cNvSpPr>
          <p:nvPr/>
        </p:nvSpPr>
        <p:spPr bwMode="auto">
          <a:xfrm>
            <a:off x="457200" y="19812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/>
              <a:t>Key ideas: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spcBef>
                <a:spcPct val="20000"/>
              </a:spcBef>
            </a:pPr>
            <a:endParaRPr lang="en-US" sz="2000" dirty="0" smtClean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/>
              <a:t> Search </a:t>
            </a:r>
            <a:r>
              <a:rPr lang="en-US" sz="2000" dirty="0" err="1"/>
              <a:t>k-d</a:t>
            </a:r>
            <a:r>
              <a:rPr lang="en-US" sz="2000" dirty="0"/>
              <a:t> tree bins in order of distance from query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/>
              <a:t> Requires use of a priority queue</a:t>
            </a:r>
            <a:endParaRPr lang="en-US" sz="2000" dirty="0" smtClean="0"/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 smtClean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 Limit the number of neighbouring </a:t>
            </a:r>
            <a:r>
              <a:rPr lang="en-GB" sz="2000" dirty="0" err="1" smtClean="0"/>
              <a:t>k-d</a:t>
            </a:r>
            <a:r>
              <a:rPr lang="en-GB" sz="2000" dirty="0" smtClean="0"/>
              <a:t> tree bins to explore: </a:t>
            </a:r>
            <a:r>
              <a:rPr lang="en-GB" sz="2000" dirty="0" smtClean="0">
                <a:solidFill>
                  <a:srgbClr val="FF0000"/>
                </a:solidFill>
              </a:rPr>
              <a:t>only approximate NN is found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4495800" y="1828800"/>
          <a:ext cx="4067175" cy="3790950"/>
        </p:xfrm>
        <a:graphic>
          <a:graphicData uri="http://schemas.openxmlformats.org/presentationml/2006/ole">
            <p:oleObj spid="_x0000_s64514" name="Bitmap Image" r:id="rId4" imgW="4067743" imgH="3790476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19100" y="5885359"/>
            <a:ext cx="675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2000" dirty="0" smtClean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 Reduce the boundary effects by randomization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27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69900" y="322263"/>
            <a:ext cx="7772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defTabSz="45720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Randomized K-</a:t>
            </a:r>
            <a:r>
              <a:rPr lang="en-GB" sz="2800" dirty="0" err="1">
                <a:solidFill>
                  <a:srgbClr val="000000"/>
                </a:solidFill>
              </a:rPr>
              <a:t>d</a:t>
            </a:r>
            <a:r>
              <a:rPr lang="en-GB" sz="2800" dirty="0">
                <a:solidFill>
                  <a:srgbClr val="000000"/>
                </a:solidFill>
              </a:rPr>
              <a:t> trees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119063" y="3071813"/>
            <a:ext cx="9263063" cy="3324225"/>
            <a:chOff x="-75" y="1247"/>
            <a:chExt cx="5835" cy="2094"/>
          </a:xfrm>
        </p:grpSpPr>
        <p:sp>
          <p:nvSpPr>
            <p:cNvPr id="66568" name="Text Box 3"/>
            <p:cNvSpPr txBox="1">
              <a:spLocks noChangeArrowheads="1"/>
            </p:cNvSpPr>
            <p:nvPr/>
          </p:nvSpPr>
          <p:spPr bwMode="auto">
            <a:xfrm>
              <a:off x="-75" y="1247"/>
              <a:ext cx="5835" cy="4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marL="485775" defTabSz="457200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pos="48577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598025" algn="l"/>
                </a:tabLst>
              </a:pPr>
              <a:r>
                <a:rPr lang="en-GB" dirty="0">
                  <a:ea typeface="Arial" charset="0"/>
                  <a:cs typeface="Arial" charset="0"/>
                </a:rPr>
                <a:t>   Multiple randomized trees increase the chances of finding nearby points</a:t>
              </a:r>
            </a:p>
          </p:txBody>
        </p:sp>
        <p:pic>
          <p:nvPicPr>
            <p:cNvPr id="6656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5" y="1913"/>
              <a:ext cx="4070" cy="10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6570" name="Text Box 5"/>
            <p:cNvSpPr txBox="1">
              <a:spLocks noChangeArrowheads="1"/>
            </p:cNvSpPr>
            <p:nvPr/>
          </p:nvSpPr>
          <p:spPr bwMode="auto">
            <a:xfrm>
              <a:off x="115" y="2510"/>
              <a:ext cx="1266" cy="3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434880" tIns="217440" rIns="434880" bIns="217440">
              <a:prstTxWarp prst="textNoShape">
                <a:avLst/>
              </a:prstTxWarp>
            </a:bodyPr>
            <a:lstStyle/>
            <a:p>
              <a:pPr algn="ctr" defTabSz="457200" eaLnBrk="1" hangingPunct="1">
                <a:lnSpc>
                  <a:spcPct val="75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0" algn="l"/>
                  <a:tab pos="425450" algn="l"/>
                  <a:tab pos="882650" algn="l"/>
                  <a:tab pos="1339850" algn="l"/>
                  <a:tab pos="1797050" algn="l"/>
                  <a:tab pos="2254250" algn="l"/>
                  <a:tab pos="2711450" algn="l"/>
                  <a:tab pos="3168650" algn="l"/>
                  <a:tab pos="3625850" algn="l"/>
                  <a:tab pos="4083050" algn="l"/>
                  <a:tab pos="4540250" algn="l"/>
                  <a:tab pos="4997450" algn="l"/>
                  <a:tab pos="5454650" algn="l"/>
                  <a:tab pos="5911850" algn="l"/>
                  <a:tab pos="6369050" algn="l"/>
                  <a:tab pos="6826250" algn="l"/>
                  <a:tab pos="7283450" algn="l"/>
                  <a:tab pos="7740650" algn="l"/>
                  <a:tab pos="8197850" algn="l"/>
                  <a:tab pos="8655050" algn="l"/>
                  <a:tab pos="9112250" algn="l"/>
                </a:tabLst>
              </a:pPr>
              <a:r>
                <a:rPr lang="en-GB" sz="1600">
                  <a:solidFill>
                    <a:srgbClr val="000080"/>
                  </a:solidFill>
                </a:rPr>
                <a:t>Query point</a:t>
              </a:r>
            </a:p>
          </p:txBody>
        </p:sp>
        <p:sp>
          <p:nvSpPr>
            <p:cNvPr id="66571" name="Line 7"/>
            <p:cNvSpPr>
              <a:spLocks noChangeShapeType="1"/>
            </p:cNvSpPr>
            <p:nvPr/>
          </p:nvSpPr>
          <p:spPr bwMode="auto">
            <a:xfrm flipV="1">
              <a:off x="1152" y="2509"/>
              <a:ext cx="394" cy="16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2" name="Line 8"/>
            <p:cNvSpPr>
              <a:spLocks noChangeShapeType="1"/>
            </p:cNvSpPr>
            <p:nvPr/>
          </p:nvSpPr>
          <p:spPr bwMode="auto">
            <a:xfrm>
              <a:off x="1038" y="2342"/>
              <a:ext cx="356" cy="4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3" name="Text Box 9"/>
            <p:cNvSpPr txBox="1">
              <a:spLocks noChangeArrowheads="1"/>
            </p:cNvSpPr>
            <p:nvPr/>
          </p:nvSpPr>
          <p:spPr bwMode="auto">
            <a:xfrm>
              <a:off x="681" y="2919"/>
              <a:ext cx="1872" cy="3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434880" tIns="217440" rIns="434880" bIns="217440">
              <a:prstTxWarp prst="textNoShape">
                <a:avLst/>
              </a:prstTxWarp>
            </a:bodyPr>
            <a:lstStyle/>
            <a:p>
              <a:pPr algn="ctr" defTabSz="457200" eaLnBrk="1" hangingPunct="1">
                <a:lnSpc>
                  <a:spcPct val="75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0" algn="l"/>
                  <a:tab pos="425450" algn="l"/>
                  <a:tab pos="882650" algn="l"/>
                  <a:tab pos="1339850" algn="l"/>
                  <a:tab pos="1797050" algn="l"/>
                  <a:tab pos="2254250" algn="l"/>
                  <a:tab pos="2711450" algn="l"/>
                  <a:tab pos="3168650" algn="l"/>
                  <a:tab pos="3625850" algn="l"/>
                  <a:tab pos="4083050" algn="l"/>
                  <a:tab pos="4540250" algn="l"/>
                  <a:tab pos="4997450" algn="l"/>
                  <a:tab pos="5454650" algn="l"/>
                  <a:tab pos="5911850" algn="l"/>
                  <a:tab pos="6369050" algn="l"/>
                  <a:tab pos="6826250" algn="l"/>
                  <a:tab pos="7283450" algn="l"/>
                  <a:tab pos="7740650" algn="l"/>
                  <a:tab pos="8197850" algn="l"/>
                  <a:tab pos="8655050" algn="l"/>
                  <a:tab pos="9112250" algn="l"/>
                </a:tabLst>
              </a:pPr>
              <a:r>
                <a:rPr lang="en-GB" sz="1600">
                  <a:solidFill>
                    <a:srgbClr val="000080"/>
                  </a:solidFill>
                </a:rPr>
                <a:t>True nearest neighbour found?</a:t>
              </a:r>
            </a:p>
          </p:txBody>
        </p:sp>
        <p:sp>
          <p:nvSpPr>
            <p:cNvPr id="66574" name="Text Box 10"/>
            <p:cNvSpPr txBox="1">
              <a:spLocks noChangeArrowheads="1"/>
            </p:cNvSpPr>
            <p:nvPr/>
          </p:nvSpPr>
          <p:spPr bwMode="auto">
            <a:xfrm>
              <a:off x="1816" y="2964"/>
              <a:ext cx="1872" cy="3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434880" tIns="217440" rIns="434880" bIns="217440">
              <a:prstTxWarp prst="textNoShape">
                <a:avLst/>
              </a:prstTxWarp>
            </a:bodyPr>
            <a:lstStyle/>
            <a:p>
              <a:pPr algn="ctr" defTabSz="457200" eaLnBrk="1" hangingPunct="1">
                <a:lnSpc>
                  <a:spcPct val="75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0" algn="l"/>
                  <a:tab pos="425450" algn="l"/>
                  <a:tab pos="882650" algn="l"/>
                  <a:tab pos="1339850" algn="l"/>
                  <a:tab pos="1797050" algn="l"/>
                  <a:tab pos="2254250" algn="l"/>
                  <a:tab pos="2711450" algn="l"/>
                  <a:tab pos="3168650" algn="l"/>
                  <a:tab pos="3625850" algn="l"/>
                  <a:tab pos="4083050" algn="l"/>
                  <a:tab pos="4540250" algn="l"/>
                  <a:tab pos="4997450" algn="l"/>
                  <a:tab pos="5454650" algn="l"/>
                  <a:tab pos="5911850" algn="l"/>
                  <a:tab pos="6369050" algn="l"/>
                  <a:tab pos="6826250" algn="l"/>
                  <a:tab pos="7283450" algn="l"/>
                  <a:tab pos="7740650" algn="l"/>
                  <a:tab pos="8197850" algn="l"/>
                  <a:tab pos="8655050" algn="l"/>
                  <a:tab pos="9112250" algn="l"/>
                </a:tabLst>
              </a:pPr>
              <a:r>
                <a:rPr lang="en-GB" sz="1600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66575" name="Text Box 11"/>
            <p:cNvSpPr txBox="1">
              <a:spLocks noChangeArrowheads="1"/>
            </p:cNvSpPr>
            <p:nvPr/>
          </p:nvSpPr>
          <p:spPr bwMode="auto">
            <a:xfrm>
              <a:off x="2995" y="2964"/>
              <a:ext cx="1872" cy="3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434880" tIns="217440" rIns="434880" bIns="217440">
              <a:prstTxWarp prst="textNoShape">
                <a:avLst/>
              </a:prstTxWarp>
            </a:bodyPr>
            <a:lstStyle/>
            <a:p>
              <a:pPr algn="ctr" defTabSz="457200" eaLnBrk="1" hangingPunct="1">
                <a:lnSpc>
                  <a:spcPct val="75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0" algn="l"/>
                  <a:tab pos="425450" algn="l"/>
                  <a:tab pos="882650" algn="l"/>
                  <a:tab pos="1339850" algn="l"/>
                  <a:tab pos="1797050" algn="l"/>
                  <a:tab pos="2254250" algn="l"/>
                  <a:tab pos="2711450" algn="l"/>
                  <a:tab pos="3168650" algn="l"/>
                  <a:tab pos="3625850" algn="l"/>
                  <a:tab pos="4083050" algn="l"/>
                  <a:tab pos="4540250" algn="l"/>
                  <a:tab pos="4997450" algn="l"/>
                  <a:tab pos="5454650" algn="l"/>
                  <a:tab pos="5911850" algn="l"/>
                  <a:tab pos="6369050" algn="l"/>
                  <a:tab pos="6826250" algn="l"/>
                  <a:tab pos="7283450" algn="l"/>
                  <a:tab pos="7740650" algn="l"/>
                  <a:tab pos="8197850" algn="l"/>
                  <a:tab pos="8655050" algn="l"/>
                  <a:tab pos="9112250" algn="l"/>
                </a:tabLst>
              </a:pPr>
              <a:r>
                <a:rPr lang="en-GB" sz="1600">
                  <a:solidFill>
                    <a:srgbClr val="FF0000"/>
                  </a:solidFill>
                </a:rPr>
                <a:t>No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-177800" y="4357688"/>
            <a:ext cx="9667875" cy="2039937"/>
            <a:chOff x="-112" y="2057"/>
            <a:chExt cx="6090" cy="1285"/>
          </a:xfrm>
        </p:grpSpPr>
        <p:sp>
          <p:nvSpPr>
            <p:cNvPr id="66566" name="Text Box 6"/>
            <p:cNvSpPr txBox="1">
              <a:spLocks noChangeArrowheads="1"/>
            </p:cNvSpPr>
            <p:nvPr/>
          </p:nvSpPr>
          <p:spPr bwMode="auto">
            <a:xfrm>
              <a:off x="-112" y="2057"/>
              <a:ext cx="1614" cy="3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434880" tIns="217440" rIns="434880" bIns="217440">
              <a:prstTxWarp prst="textNoShape">
                <a:avLst/>
              </a:prstTxWarp>
            </a:bodyPr>
            <a:lstStyle/>
            <a:p>
              <a:pPr algn="ctr" defTabSz="457200" eaLnBrk="1" hangingPunct="1">
                <a:lnSpc>
                  <a:spcPct val="75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0" algn="l"/>
                  <a:tab pos="425450" algn="l"/>
                  <a:tab pos="882650" algn="l"/>
                  <a:tab pos="1339850" algn="l"/>
                  <a:tab pos="1797050" algn="l"/>
                  <a:tab pos="2254250" algn="l"/>
                  <a:tab pos="2711450" algn="l"/>
                  <a:tab pos="3168650" algn="l"/>
                  <a:tab pos="3625850" algn="l"/>
                  <a:tab pos="4083050" algn="l"/>
                  <a:tab pos="4540250" algn="l"/>
                  <a:tab pos="4997450" algn="l"/>
                  <a:tab pos="5454650" algn="l"/>
                  <a:tab pos="5911850" algn="l"/>
                  <a:tab pos="6369050" algn="l"/>
                  <a:tab pos="6826250" algn="l"/>
                  <a:tab pos="7283450" algn="l"/>
                  <a:tab pos="7740650" algn="l"/>
                  <a:tab pos="8197850" algn="l"/>
                  <a:tab pos="8655050" algn="l"/>
                  <a:tab pos="9112250" algn="l"/>
                </a:tabLst>
              </a:pPr>
              <a:r>
                <a:rPr lang="en-GB" sz="1600">
                  <a:solidFill>
                    <a:srgbClr val="000080"/>
                  </a:solidFill>
                </a:rPr>
                <a:t>True nearest neighbour</a:t>
              </a:r>
            </a:p>
          </p:txBody>
        </p:sp>
        <p:sp>
          <p:nvSpPr>
            <p:cNvPr id="66567" name="Text Box 12"/>
            <p:cNvSpPr txBox="1">
              <a:spLocks noChangeArrowheads="1"/>
            </p:cNvSpPr>
            <p:nvPr/>
          </p:nvSpPr>
          <p:spPr bwMode="auto">
            <a:xfrm>
              <a:off x="4106" y="2965"/>
              <a:ext cx="1872" cy="3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434880" tIns="217440" rIns="434880" bIns="217440">
              <a:prstTxWarp prst="textNoShape">
                <a:avLst/>
              </a:prstTxWarp>
            </a:bodyPr>
            <a:lstStyle/>
            <a:p>
              <a:pPr algn="ctr" defTabSz="457200" eaLnBrk="1" hangingPunct="1">
                <a:lnSpc>
                  <a:spcPct val="75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0" algn="l"/>
                  <a:tab pos="425450" algn="l"/>
                  <a:tab pos="882650" algn="l"/>
                  <a:tab pos="1339850" algn="l"/>
                  <a:tab pos="1797050" algn="l"/>
                  <a:tab pos="2254250" algn="l"/>
                  <a:tab pos="2711450" algn="l"/>
                  <a:tab pos="3168650" algn="l"/>
                  <a:tab pos="3625850" algn="l"/>
                  <a:tab pos="4083050" algn="l"/>
                  <a:tab pos="4540250" algn="l"/>
                  <a:tab pos="4997450" algn="l"/>
                  <a:tab pos="5454650" algn="l"/>
                  <a:tab pos="5911850" algn="l"/>
                  <a:tab pos="6369050" algn="l"/>
                  <a:tab pos="6826250" algn="l"/>
                  <a:tab pos="7283450" algn="l"/>
                  <a:tab pos="7740650" algn="l"/>
                  <a:tab pos="8197850" algn="l"/>
                  <a:tab pos="8655050" algn="l"/>
                  <a:tab pos="9112250" algn="l"/>
                </a:tabLst>
              </a:pPr>
              <a:r>
                <a:rPr lang="en-GB" sz="1600">
                  <a:solidFill>
                    <a:srgbClr val="00FF00"/>
                  </a:solidFill>
                </a:rPr>
                <a:t>Yes</a:t>
              </a:r>
            </a:p>
          </p:txBody>
        </p:sp>
      </p:grpSp>
      <p:sp>
        <p:nvSpPr>
          <p:cNvPr id="66565" name="Text Box 13"/>
          <p:cNvSpPr txBox="1">
            <a:spLocks noChangeArrowheads="1"/>
          </p:cNvSpPr>
          <p:nvPr/>
        </p:nvSpPr>
        <p:spPr bwMode="auto">
          <a:xfrm>
            <a:off x="-119063" y="1208088"/>
            <a:ext cx="9263063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485775" defTabSz="457200" eaLnBrk="1">
              <a:lnSpc>
                <a:spcPct val="87000"/>
              </a:lnSpc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dirty="0">
                <a:ea typeface="Arial" charset="0"/>
                <a:cs typeface="Arial" charset="0"/>
              </a:rPr>
              <a:t>   How to choose the dimension to split and the splitting point?</a:t>
            </a:r>
          </a:p>
          <a:p>
            <a:pPr marL="1400175" lvl="2" defTabSz="457200" eaLnBrk="1">
              <a:lnSpc>
                <a:spcPct val="87000"/>
              </a:lnSpc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dirty="0">
                <a:ea typeface="Arial" charset="0"/>
                <a:cs typeface="Arial" charset="0"/>
              </a:rPr>
              <a:t> Pick dimension with the highest variance</a:t>
            </a:r>
          </a:p>
          <a:p>
            <a:pPr marL="1400175" lvl="2" defTabSz="457200" eaLnBrk="1">
              <a:lnSpc>
                <a:spcPct val="87000"/>
              </a:lnSpc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dirty="0">
                <a:ea typeface="Arial" charset="0"/>
                <a:cs typeface="Arial" charset="0"/>
              </a:rPr>
              <a:t> Split at the mean/median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00050"/>
            <a:ext cx="8305800" cy="609600"/>
          </a:xfrm>
        </p:spPr>
        <p:txBody>
          <a:bodyPr/>
          <a:lstStyle/>
          <a:p>
            <a:r>
              <a:rPr lang="en-US" dirty="0" smtClean="0"/>
              <a:t>Approximate NN search using a randomized forest of K-</a:t>
            </a:r>
            <a:r>
              <a:rPr lang="en-US" dirty="0" err="1" smtClean="0"/>
              <a:t>d</a:t>
            </a:r>
            <a:r>
              <a:rPr lang="en-US" dirty="0" smtClean="0"/>
              <a:t> trees: Algorithm summary</a:t>
            </a:r>
          </a:p>
        </p:txBody>
      </p:sp>
      <p:sp>
        <p:nvSpPr>
          <p:cNvPr id="3220483" name="Rectangle 3"/>
          <p:cNvSpPr>
            <a:spLocks noChangeArrowheads="1"/>
          </p:cNvSpPr>
          <p:nvPr/>
        </p:nvSpPr>
        <p:spPr bwMode="auto">
          <a:xfrm>
            <a:off x="457200" y="1371600"/>
            <a:ext cx="8553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GB" sz="2000"/>
              <a:t>1.  Descent all (typically 8) trees to the leaf node</a:t>
            </a:r>
          </a:p>
          <a:p>
            <a:pPr>
              <a:spcBef>
                <a:spcPct val="20000"/>
              </a:spcBef>
            </a:pPr>
            <a:endParaRPr lang="en-US" sz="2000"/>
          </a:p>
          <a:p>
            <a:pPr>
              <a:spcBef>
                <a:spcPct val="20000"/>
              </a:spcBef>
            </a:pPr>
            <a:r>
              <a:rPr lang="en-US" sz="2000"/>
              <a:t>2.  Search k-d tree bins in order of distance from query</a:t>
            </a: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0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Distance between the query and the bin is defined as the minimum distance between the query and any point on the bin boundary</a:t>
            </a:r>
            <a:endParaRPr lang="en-GB" sz="200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</a:pPr>
            <a:endParaRPr lang="en-GB" sz="200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GB" sz="20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Requires the use of a priority queue:</a:t>
            </a:r>
          </a:p>
          <a:p>
            <a:pPr marL="1143000" lvl="2" indent="-228600">
              <a:spcBef>
                <a:spcPct val="20000"/>
              </a:spcBef>
              <a:buFontTx/>
              <a:buChar char="&gt;"/>
            </a:pPr>
            <a:r>
              <a:rPr lang="en-GB" sz="18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During lookup an entry is added to the priority queue about the option not taken</a:t>
            </a:r>
          </a:p>
          <a:p>
            <a:pPr marL="1143000" lvl="2" indent="-228600">
              <a:spcBef>
                <a:spcPct val="20000"/>
              </a:spcBef>
              <a:buFontTx/>
              <a:buChar char="&gt;"/>
            </a:pPr>
            <a:r>
              <a:rPr lang="en-GB" sz="18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For multiple trees, the queue is shared among the trees</a:t>
            </a:r>
          </a:p>
          <a:p>
            <a:pPr marL="1143000" lvl="2" indent="-228600">
              <a:spcBef>
                <a:spcPct val="20000"/>
              </a:spcBef>
              <a:buFontTx/>
              <a:buChar char="&gt;"/>
            </a:pPr>
            <a:endParaRPr lang="en-GB" sz="180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GB" sz="20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Limit the number of neighbouring K-d tree bins to explore (parameter of the algorithm, typically set to 512)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04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Experimental evaluation for SIFT matching</a:t>
            </a:r>
            <a:endParaRPr lang="en-US" smtClean="0"/>
          </a:p>
        </p:txBody>
      </p:sp>
      <p:pic>
        <p:nvPicPr>
          <p:cNvPr id="7065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1706563"/>
            <a:ext cx="8201025" cy="582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82600" y="917575"/>
            <a:ext cx="824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http://www.cs.ubc.ca/~lowe/papers/09muja.pdf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Randomized K-d trees 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Performance </a:t>
            </a:r>
            <a:r>
              <a:rPr lang="en-GB" dirty="0" err="1"/>
              <a:t>w.r.t</a:t>
            </a:r>
            <a:r>
              <a:rPr lang="en-GB" dirty="0"/>
              <a:t>. the number of </a:t>
            </a:r>
            <a:r>
              <a:rPr lang="en-GB" dirty="0" smtClean="0"/>
              <a:t>trees</a:t>
            </a:r>
          </a:p>
        </p:txBody>
      </p:sp>
      <p:pic>
        <p:nvPicPr>
          <p:cNvPr id="727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575" y="2093913"/>
            <a:ext cx="4806950" cy="4059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279400" y="6396038"/>
            <a:ext cx="8674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/>
              <a:t>Precision: percentage of true nearest neighbours found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82695" y="6042968"/>
            <a:ext cx="176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err="1" smtClean="0"/>
              <a:t>d</a:t>
            </a:r>
            <a:r>
              <a:rPr lang="en-GB" sz="1800" dirty="0" smtClean="0"/>
              <a:t>=128, </a:t>
            </a:r>
            <a:r>
              <a:rPr lang="en-GB" sz="1800" dirty="0" err="1" smtClean="0"/>
              <a:t>n</a:t>
            </a:r>
            <a:r>
              <a:rPr lang="en-GB" sz="1800" dirty="0" smtClean="0"/>
              <a:t>=100K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Randomized K-d trees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Performance w.r.t. the number of dimensions</a:t>
            </a:r>
            <a:endParaRPr lang="en-US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5"/>
            <a:ext cx="9144000" cy="414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Randomized K-d trees: discussion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Find approximate nearest neighbor in O(logN) time, where N is the number of data points. 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Increased memory requirements: needs to store multiple (~8) trees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Good performance in practice for recognition problems (NN-search for SIFT descriptors and image patches).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Code available online:</a:t>
            </a:r>
          </a:p>
          <a:p>
            <a:r>
              <a:rPr lang="en-US" sz="1800" smtClean="0">
                <a:solidFill>
                  <a:schemeClr val="bg1"/>
                </a:solidFill>
              </a:rPr>
              <a:t>	http://people.cs.ubc.ca/~mariusm/index.php/FLANN/FLANN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Variation: K-means tree [Muja&amp;Lowe, 2009]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FontTx/>
              <a:buChar char="•"/>
            </a:pPr>
            <a:r>
              <a:rPr lang="en-US" dirty="0" smtClean="0"/>
              <a:t>Partition of the space is determined by recursive application of </a:t>
            </a:r>
            <a:r>
              <a:rPr lang="en-US" dirty="0" err="1" smtClean="0"/>
              <a:t>k</a:t>
            </a:r>
            <a:r>
              <a:rPr lang="en-US" dirty="0" smtClean="0"/>
              <a:t>-means clustering.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dirty="0" smtClean="0"/>
              <a:t>Cell boundaries are not axis aligned, but given by the set of cluster centers.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dirty="0" smtClean="0"/>
              <a:t>Also called “tree structured vector quantization”.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dirty="0" smtClean="0"/>
              <a:t>Finding nearest neighbor to a query point involves recursively finding nearest cluster center.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dirty="0" smtClean="0"/>
              <a:t>Look-up complexity </a:t>
            </a:r>
            <a:r>
              <a:rPr lang="en-US" dirty="0" err="1" smtClean="0"/>
              <a:t>O(logN</a:t>
            </a:r>
            <a:r>
              <a:rPr lang="en-US" dirty="0" smtClean="0"/>
              <a:t>)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dirty="0" smtClean="0"/>
              <a:t>Also used for vocabulary quantization (see later) [Nister&amp;Stewenius’06]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4690DA9-B3C7-0F44-9AE9-2CA47D745FE4}" type="slidenum">
              <a:rPr lang="de-DE" sz="1400">
                <a:solidFill>
                  <a:schemeClr val="bg2"/>
                </a:solidFill>
                <a:latin typeface="Trebuchet MS" charset="0"/>
              </a:rPr>
              <a:pPr algn="r"/>
              <a:t>28</a:t>
            </a:fld>
            <a:endParaRPr lang="de-DE" sz="1400">
              <a:solidFill>
                <a:schemeClr val="bg2"/>
              </a:solidFill>
              <a:latin typeface="Trebuchet MS" charset="0"/>
            </a:endParaRPr>
          </a:p>
        </p:txBody>
      </p:sp>
      <p:sp>
        <p:nvSpPr>
          <p:cNvPr id="78851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de-DE" sz="1200">
                <a:solidFill>
                  <a:schemeClr val="bg2"/>
                </a:solidFill>
                <a:latin typeface="Trebuchet MS" charset="0"/>
              </a:rPr>
              <a:t>K. Grauman, B. Leibe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609600"/>
          </a:xfrm>
        </p:spPr>
        <p:txBody>
          <a:bodyPr lIns="91440" tIns="45720" rIns="91440" bIns="45720" anchor="b"/>
          <a:lstStyle/>
          <a:p>
            <a:r>
              <a:rPr lang="en-US" smtClean="0"/>
              <a:t>Example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0" indent="0"/>
            <a:r>
              <a:rPr lang="en-US" dirty="0" smtClean="0"/>
              <a:t>3-nary tree </a:t>
            </a:r>
            <a:r>
              <a:rPr lang="en-US" dirty="0"/>
              <a:t>construction:</a:t>
            </a:r>
          </a:p>
        </p:txBody>
      </p:sp>
      <p:grpSp>
        <p:nvGrpSpPr>
          <p:cNvPr id="78854" name="Group 100"/>
          <p:cNvGrpSpPr>
            <a:grpSpLocks noChangeAspect="1"/>
          </p:cNvGrpSpPr>
          <p:nvPr/>
        </p:nvGrpSpPr>
        <p:grpSpPr bwMode="auto">
          <a:xfrm>
            <a:off x="2276475" y="1881188"/>
            <a:ext cx="5132388" cy="4643437"/>
            <a:chOff x="1056" y="288"/>
            <a:chExt cx="4032" cy="3648"/>
          </a:xfrm>
        </p:grpSpPr>
        <p:sp>
          <p:nvSpPr>
            <p:cNvPr id="78884" name="Oval 101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85" name="Oval 102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86" name="Oval 103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87" name="Oval 104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88" name="Oval 105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89" name="Oval 106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0" name="Oval 107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1" name="Oval 108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2" name="Oval 109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3" name="Oval 110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4" name="Oval 111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5" name="Oval 112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6" name="Oval 113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7" name="Oval 114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8" name="Oval 115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899" name="Oval 116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0" name="Oval 117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1" name="Oval 118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2" name="Oval 119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3" name="Oval 120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4" name="Oval 121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5" name="Oval 122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6" name="Oval 123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7" name="Oval 124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8" name="Oval 125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09" name="Oval 126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0" name="Oval 127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1" name="Oval 128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2" name="Oval 129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3" name="Oval 130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4" name="Oval 131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5" name="Oval 132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6" name="Oval 133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7" name="Oval 134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8" name="Oval 135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19" name="Oval 136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0" name="Oval 137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1" name="Oval 138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2" name="Oval 139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3" name="Oval 140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4" name="Oval 141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5" name="Oval 142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6" name="Oval 143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7" name="Oval 144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8" name="Oval 145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29" name="Oval 146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0" name="Oval 147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1" name="Oval 148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2" name="Oval 149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3" name="Oval 150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4" name="Oval 151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5" name="Oval 152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6" name="Oval 153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7" name="Oval 154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8" name="Oval 155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39" name="Oval 156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0" name="Oval 157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1" name="Oval 158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2" name="Oval 159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3" name="Oval 160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4" name="Oval 161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5" name="Oval 162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6" name="Oval 163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7" name="Oval 164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8" name="Oval 165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49" name="Oval 166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0" name="Oval 167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1" name="Oval 168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2" name="Oval 169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3" name="Oval 170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4" name="Oval 171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5" name="Oval 172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6" name="Oval 173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7" name="Oval 174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8" name="Oval 175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59" name="Oval 176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0" name="Oval 177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1" name="Oval 178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2" name="Oval 179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3" name="Oval 180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4" name="Oval 181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5" name="Oval 182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6" name="Oval 183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7" name="Oval 184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8" name="Oval 185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69" name="Oval 186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0" name="Oval 187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1" name="Oval 188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2" name="Oval 189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3" name="Oval 190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4" name="Oval 191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5" name="Oval 192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6" name="Oval 193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7" name="Oval 194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8" name="Oval 195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79" name="Oval 196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0" name="Oval 197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1" name="Oval 198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2" name="Oval 199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3" name="Oval 200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4" name="Oval 201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5" name="Oval 202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6" name="Oval 203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7" name="Oval 204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8" name="Oval 205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89" name="Oval 206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90" name="Oval 207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91" name="Oval 208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92" name="Oval 209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93" name="Oval 210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78994" name="Oval 211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</p:grpSp>
      <p:grpSp>
        <p:nvGrpSpPr>
          <p:cNvPr id="3" name="Group 212"/>
          <p:cNvGrpSpPr>
            <a:grpSpLocks noChangeAspect="1"/>
          </p:cNvGrpSpPr>
          <p:nvPr/>
        </p:nvGrpSpPr>
        <p:grpSpPr bwMode="auto">
          <a:xfrm>
            <a:off x="2581275" y="2003425"/>
            <a:ext cx="4033838" cy="3360738"/>
            <a:chOff x="864" y="192"/>
            <a:chExt cx="3168" cy="2640"/>
          </a:xfrm>
        </p:grpSpPr>
        <p:sp>
          <p:nvSpPr>
            <p:cNvPr id="78881" name="Line 213"/>
            <p:cNvSpPr>
              <a:spLocks noChangeAspect="1" noChangeShapeType="1"/>
            </p:cNvSpPr>
            <p:nvPr/>
          </p:nvSpPr>
          <p:spPr bwMode="auto">
            <a:xfrm flipH="1">
              <a:off x="864" y="1536"/>
              <a:ext cx="1584" cy="1296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2" name="Line 214"/>
            <p:cNvSpPr>
              <a:spLocks noChangeAspect="1" noChangeShapeType="1"/>
            </p:cNvSpPr>
            <p:nvPr/>
          </p:nvSpPr>
          <p:spPr bwMode="auto">
            <a:xfrm flipV="1">
              <a:off x="2448" y="192"/>
              <a:ext cx="0" cy="1344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3" name="Line 215"/>
            <p:cNvSpPr>
              <a:spLocks noChangeAspect="1" noChangeShapeType="1"/>
            </p:cNvSpPr>
            <p:nvPr/>
          </p:nvSpPr>
          <p:spPr bwMode="auto">
            <a:xfrm>
              <a:off x="2448" y="1536"/>
              <a:ext cx="1584" cy="1008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01208" name="AutoShape 216"/>
          <p:cNvSpPr>
            <a:spLocks noChangeAspect="1" noChangeArrowheads="1"/>
          </p:cNvSpPr>
          <p:nvPr/>
        </p:nvSpPr>
        <p:spPr bwMode="auto">
          <a:xfrm>
            <a:off x="4391025" y="4473575"/>
            <a:ext cx="182563" cy="18415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09" name="AutoShape 217"/>
          <p:cNvSpPr>
            <a:spLocks noChangeAspect="1" noChangeArrowheads="1"/>
          </p:cNvSpPr>
          <p:nvPr/>
        </p:nvSpPr>
        <p:spPr bwMode="auto">
          <a:xfrm>
            <a:off x="5724525" y="5122863"/>
            <a:ext cx="184150" cy="1825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0" name="AutoShape 218"/>
          <p:cNvSpPr>
            <a:spLocks noChangeAspect="1" noChangeArrowheads="1"/>
          </p:cNvSpPr>
          <p:nvPr/>
        </p:nvSpPr>
        <p:spPr bwMode="auto">
          <a:xfrm>
            <a:off x="4211638" y="5842000"/>
            <a:ext cx="184150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1" name="AutoShape 219"/>
          <p:cNvSpPr>
            <a:spLocks noChangeAspect="1" noChangeArrowheads="1"/>
          </p:cNvSpPr>
          <p:nvPr/>
        </p:nvSpPr>
        <p:spPr bwMode="auto">
          <a:xfrm>
            <a:off x="5327650" y="3609975"/>
            <a:ext cx="184150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2" name="AutoShape 220"/>
          <p:cNvSpPr>
            <a:spLocks noChangeAspect="1" noChangeArrowheads="1"/>
          </p:cNvSpPr>
          <p:nvPr/>
        </p:nvSpPr>
        <p:spPr bwMode="auto">
          <a:xfrm>
            <a:off x="6840538" y="3394075"/>
            <a:ext cx="182562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3" name="AutoShape 221"/>
          <p:cNvSpPr>
            <a:spLocks noChangeAspect="1" noChangeArrowheads="1"/>
          </p:cNvSpPr>
          <p:nvPr/>
        </p:nvSpPr>
        <p:spPr bwMode="auto">
          <a:xfrm>
            <a:off x="5327650" y="2314575"/>
            <a:ext cx="184150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4" name="AutoShape 222"/>
          <p:cNvSpPr>
            <a:spLocks noChangeAspect="1" noChangeArrowheads="1"/>
          </p:cNvSpPr>
          <p:nvPr/>
        </p:nvSpPr>
        <p:spPr bwMode="auto">
          <a:xfrm>
            <a:off x="3095625" y="3970338"/>
            <a:ext cx="182563" cy="18415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5" name="AutoShape 223"/>
          <p:cNvSpPr>
            <a:spLocks noChangeAspect="1" noChangeArrowheads="1"/>
          </p:cNvSpPr>
          <p:nvPr/>
        </p:nvSpPr>
        <p:spPr bwMode="auto">
          <a:xfrm>
            <a:off x="3995738" y="3286125"/>
            <a:ext cx="182562" cy="18415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6" name="AutoShape 224"/>
          <p:cNvSpPr>
            <a:spLocks noChangeAspect="1" noChangeArrowheads="1"/>
          </p:cNvSpPr>
          <p:nvPr/>
        </p:nvSpPr>
        <p:spPr bwMode="auto">
          <a:xfrm>
            <a:off x="2590800" y="2422525"/>
            <a:ext cx="182563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7" name="AutoShape 225"/>
          <p:cNvSpPr>
            <a:spLocks noChangeAspect="1" noChangeArrowheads="1"/>
          </p:cNvSpPr>
          <p:nvPr/>
        </p:nvSpPr>
        <p:spPr bwMode="auto">
          <a:xfrm>
            <a:off x="4608513" y="47625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8" name="AutoShape 226"/>
          <p:cNvSpPr>
            <a:spLocks noChangeAspect="1" noChangeArrowheads="1"/>
          </p:cNvSpPr>
          <p:nvPr/>
        </p:nvSpPr>
        <p:spPr bwMode="auto">
          <a:xfrm>
            <a:off x="5724525" y="29972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2901219" name="AutoShape 227"/>
          <p:cNvSpPr>
            <a:spLocks noChangeAspect="1" noChangeArrowheads="1"/>
          </p:cNvSpPr>
          <p:nvPr/>
        </p:nvSpPr>
        <p:spPr bwMode="auto">
          <a:xfrm>
            <a:off x="3311525" y="29972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grpSp>
        <p:nvGrpSpPr>
          <p:cNvPr id="4" name="Group 228"/>
          <p:cNvGrpSpPr>
            <a:grpSpLocks/>
          </p:cNvGrpSpPr>
          <p:nvPr/>
        </p:nvGrpSpPr>
        <p:grpSpPr bwMode="auto">
          <a:xfrm>
            <a:off x="1727200" y="2003425"/>
            <a:ext cx="2443163" cy="2138363"/>
            <a:chOff x="322" y="246"/>
            <a:chExt cx="2055" cy="1799"/>
          </a:xfrm>
        </p:grpSpPr>
        <p:sp>
          <p:nvSpPr>
            <p:cNvPr id="78878" name="Line 229"/>
            <p:cNvSpPr>
              <a:spLocks noChangeAspect="1" noChangeShapeType="1"/>
            </p:cNvSpPr>
            <p:nvPr/>
          </p:nvSpPr>
          <p:spPr bwMode="auto">
            <a:xfrm flipV="1">
              <a:off x="322" y="1274"/>
              <a:ext cx="1233" cy="3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9" name="Line 230"/>
            <p:cNvSpPr>
              <a:spLocks noChangeAspect="1" noChangeShapeType="1"/>
            </p:cNvSpPr>
            <p:nvPr/>
          </p:nvSpPr>
          <p:spPr bwMode="auto">
            <a:xfrm flipH="1" flipV="1">
              <a:off x="1555" y="1274"/>
              <a:ext cx="720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0" name="Line 231"/>
            <p:cNvSpPr>
              <a:spLocks noChangeAspect="1" noChangeShapeType="1"/>
            </p:cNvSpPr>
            <p:nvPr/>
          </p:nvSpPr>
          <p:spPr bwMode="auto">
            <a:xfrm flipH="1">
              <a:off x="1555" y="246"/>
              <a:ext cx="822" cy="10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32"/>
          <p:cNvGrpSpPr>
            <a:grpSpLocks/>
          </p:cNvGrpSpPr>
          <p:nvPr/>
        </p:nvGrpSpPr>
        <p:grpSpPr bwMode="auto">
          <a:xfrm>
            <a:off x="4598988" y="2003425"/>
            <a:ext cx="2198687" cy="2811463"/>
            <a:chOff x="2737" y="246"/>
            <a:chExt cx="1850" cy="2364"/>
          </a:xfrm>
        </p:grpSpPr>
        <p:sp>
          <p:nvSpPr>
            <p:cNvPr id="78875" name="Line 233"/>
            <p:cNvSpPr>
              <a:spLocks noChangeAspect="1" noChangeShapeType="1"/>
            </p:cNvSpPr>
            <p:nvPr/>
          </p:nvSpPr>
          <p:spPr bwMode="auto">
            <a:xfrm flipV="1">
              <a:off x="2737" y="1017"/>
              <a:ext cx="1285" cy="10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6" name="Line 234"/>
            <p:cNvSpPr>
              <a:spLocks noChangeAspect="1" noChangeShapeType="1"/>
            </p:cNvSpPr>
            <p:nvPr/>
          </p:nvSpPr>
          <p:spPr bwMode="auto">
            <a:xfrm flipH="1" flipV="1">
              <a:off x="4022" y="1017"/>
              <a:ext cx="205" cy="159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7" name="Line 235"/>
            <p:cNvSpPr>
              <a:spLocks noChangeAspect="1" noChangeShapeType="1"/>
            </p:cNvSpPr>
            <p:nvPr/>
          </p:nvSpPr>
          <p:spPr bwMode="auto">
            <a:xfrm flipH="1">
              <a:off x="4022" y="246"/>
              <a:ext cx="565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36"/>
          <p:cNvGrpSpPr>
            <a:grpSpLocks/>
          </p:cNvGrpSpPr>
          <p:nvPr/>
        </p:nvGrpSpPr>
        <p:grpSpPr bwMode="auto">
          <a:xfrm>
            <a:off x="2705100" y="4203700"/>
            <a:ext cx="2870200" cy="2076450"/>
            <a:chOff x="1144" y="2096"/>
            <a:chExt cx="2415" cy="1747"/>
          </a:xfrm>
        </p:grpSpPr>
        <p:sp>
          <p:nvSpPr>
            <p:cNvPr id="78872" name="Line 237"/>
            <p:cNvSpPr>
              <a:spLocks noChangeAspect="1" noChangeShapeType="1"/>
            </p:cNvSpPr>
            <p:nvPr/>
          </p:nvSpPr>
          <p:spPr bwMode="auto">
            <a:xfrm>
              <a:off x="2994" y="3021"/>
              <a:ext cx="565" cy="8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3" name="Line 238"/>
            <p:cNvSpPr>
              <a:spLocks noChangeAspect="1" noChangeShapeType="1"/>
            </p:cNvSpPr>
            <p:nvPr/>
          </p:nvSpPr>
          <p:spPr bwMode="auto">
            <a:xfrm>
              <a:off x="1144" y="2969"/>
              <a:ext cx="1850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4" name="Line 239"/>
            <p:cNvSpPr>
              <a:spLocks noChangeAspect="1" noChangeShapeType="1"/>
            </p:cNvSpPr>
            <p:nvPr/>
          </p:nvSpPr>
          <p:spPr bwMode="auto">
            <a:xfrm flipH="1">
              <a:off x="2994" y="2096"/>
              <a:ext cx="360" cy="9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871" name="Text Box 241"/>
          <p:cNvSpPr txBox="1">
            <a:spLocks noChangeArrowheads="1"/>
          </p:cNvSpPr>
          <p:nvPr/>
        </p:nvSpPr>
        <p:spPr bwMode="auto">
          <a:xfrm>
            <a:off x="6624638" y="6553200"/>
            <a:ext cx="2311400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rebuchet MS" charset="0"/>
              </a:rPr>
              <a:t>Figure credit: David Nister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1208" grpId="0" animBg="1"/>
      <p:bldP spid="2901209" grpId="0" animBg="1"/>
      <p:bldP spid="2901210" grpId="0" animBg="1"/>
      <p:bldP spid="2901211" grpId="0" animBg="1"/>
      <p:bldP spid="2901212" grpId="0" animBg="1"/>
      <p:bldP spid="2901213" grpId="0" animBg="1"/>
      <p:bldP spid="2901214" grpId="0" animBg="1"/>
      <p:bldP spid="2901215" grpId="0" animBg="1"/>
      <p:bldP spid="2901216" grpId="0" animBg="1"/>
      <p:bldP spid="2901217" grpId="0" animBg="1"/>
      <p:bldP spid="2901218" grpId="0" animBg="1"/>
      <p:bldP spid="29012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0" indent="0"/>
            <a:r>
              <a:rPr lang="en-US" smtClean="0"/>
              <a:t>Query look-up:</a:t>
            </a:r>
          </a:p>
        </p:txBody>
      </p:sp>
      <p:sp>
        <p:nvSpPr>
          <p:cNvPr id="80899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BCE23BC-13B5-B344-86ED-E759FD828AE7}" type="slidenum">
              <a:rPr lang="de-DE" sz="1400">
                <a:solidFill>
                  <a:schemeClr val="bg2"/>
                </a:solidFill>
                <a:latin typeface="Trebuchet MS" charset="0"/>
              </a:rPr>
              <a:pPr algn="r"/>
              <a:t>29</a:t>
            </a:fld>
            <a:endParaRPr lang="de-DE" sz="1400">
              <a:solidFill>
                <a:schemeClr val="bg2"/>
              </a:solidFill>
              <a:latin typeface="Trebuchet MS" charset="0"/>
            </a:endParaRPr>
          </a:p>
        </p:txBody>
      </p:sp>
      <p:sp>
        <p:nvSpPr>
          <p:cNvPr id="80900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de-DE" sz="1200">
                <a:solidFill>
                  <a:schemeClr val="bg2"/>
                </a:solidFill>
                <a:latin typeface="Trebuchet MS" charset="0"/>
              </a:rPr>
              <a:t>K. Grauman, B. Leibe</a:t>
            </a:r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609600"/>
          </a:xfrm>
        </p:spPr>
        <p:txBody>
          <a:bodyPr lIns="91440" tIns="45720" rIns="91440" bIns="45720" anchor="b"/>
          <a:lstStyle/>
          <a:p>
            <a:r>
              <a:rPr lang="en-US" smtClean="0"/>
              <a:t>Example</a:t>
            </a:r>
          </a:p>
        </p:txBody>
      </p:sp>
      <p:grpSp>
        <p:nvGrpSpPr>
          <p:cNvPr id="80902" name="Group 100"/>
          <p:cNvGrpSpPr>
            <a:grpSpLocks noChangeAspect="1"/>
          </p:cNvGrpSpPr>
          <p:nvPr/>
        </p:nvGrpSpPr>
        <p:grpSpPr bwMode="auto">
          <a:xfrm>
            <a:off x="2276475" y="1881188"/>
            <a:ext cx="5132388" cy="4643437"/>
            <a:chOff x="1056" y="288"/>
            <a:chExt cx="4032" cy="3648"/>
          </a:xfrm>
        </p:grpSpPr>
        <p:sp>
          <p:nvSpPr>
            <p:cNvPr id="80933" name="Oval 101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34" name="Oval 102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35" name="Oval 103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36" name="Oval 104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37" name="Oval 105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38" name="Oval 106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39" name="Oval 107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0" name="Oval 108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1" name="Oval 109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2" name="Oval 110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3" name="Oval 111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4" name="Oval 112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5" name="Oval 113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6" name="Oval 114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7" name="Oval 115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8" name="Oval 116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49" name="Oval 117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0" name="Oval 118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1" name="Oval 119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2" name="Oval 120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3" name="Oval 121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4" name="Oval 122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5" name="Oval 123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6" name="Oval 124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7" name="Oval 125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8" name="Oval 126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59" name="Oval 127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0" name="Oval 128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1" name="Oval 129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2" name="Oval 130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3" name="Oval 131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4" name="Oval 132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5" name="Oval 133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6" name="Oval 134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7" name="Oval 135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8" name="Oval 136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69" name="Oval 137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0" name="Oval 138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1" name="Oval 139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2" name="Oval 140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3" name="Oval 141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4" name="Oval 142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5" name="Oval 143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6" name="Oval 144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7" name="Oval 145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8" name="Oval 146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79" name="Oval 147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0" name="Oval 148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1" name="Oval 149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2" name="Oval 150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3" name="Oval 151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4" name="Oval 152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5" name="Oval 153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6" name="Oval 154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7" name="Oval 155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8" name="Oval 156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89" name="Oval 157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0" name="Oval 158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1" name="Oval 159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2" name="Oval 160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3" name="Oval 161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4" name="Oval 162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5" name="Oval 163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6" name="Oval 164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7" name="Oval 165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8" name="Oval 166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0999" name="Oval 167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0" name="Oval 168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1" name="Oval 169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2" name="Oval 170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3" name="Oval 171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4" name="Oval 172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5" name="Oval 173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6" name="Oval 174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7" name="Oval 175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8" name="Oval 176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09" name="Oval 177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0" name="Oval 178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1" name="Oval 179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2" name="Oval 180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3" name="Oval 181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4" name="Oval 182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5" name="Oval 183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6" name="Oval 184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7" name="Oval 185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8" name="Oval 186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19" name="Oval 187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0" name="Oval 188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1" name="Oval 189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2" name="Oval 190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3" name="Oval 191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4" name="Oval 192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5" name="Oval 193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6" name="Oval 194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7" name="Oval 195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8" name="Oval 196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29" name="Oval 197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0" name="Oval 198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1" name="Oval 199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2" name="Oval 200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3" name="Oval 201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4" name="Oval 202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5" name="Oval 203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6" name="Oval 204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7" name="Oval 205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8" name="Oval 206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39" name="Oval 207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40" name="Oval 208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41" name="Oval 209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42" name="Oval 210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  <p:sp>
          <p:nvSpPr>
            <p:cNvPr id="81043" name="Oval 211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CH" sz="2000">
                <a:solidFill>
                  <a:schemeClr val="tx1"/>
                </a:solidFill>
                <a:latin typeface="Trebuchet MS" charset="0"/>
              </a:endParaRPr>
            </a:p>
          </p:txBody>
        </p:sp>
      </p:grpSp>
      <p:grpSp>
        <p:nvGrpSpPr>
          <p:cNvPr id="80903" name="Group 212"/>
          <p:cNvGrpSpPr>
            <a:grpSpLocks noChangeAspect="1"/>
          </p:cNvGrpSpPr>
          <p:nvPr/>
        </p:nvGrpSpPr>
        <p:grpSpPr bwMode="auto">
          <a:xfrm>
            <a:off x="2581275" y="2003425"/>
            <a:ext cx="4033838" cy="3360738"/>
            <a:chOff x="864" y="192"/>
            <a:chExt cx="3168" cy="2640"/>
          </a:xfrm>
        </p:grpSpPr>
        <p:sp>
          <p:nvSpPr>
            <p:cNvPr id="80930" name="Line 213"/>
            <p:cNvSpPr>
              <a:spLocks noChangeAspect="1" noChangeShapeType="1"/>
            </p:cNvSpPr>
            <p:nvPr/>
          </p:nvSpPr>
          <p:spPr bwMode="auto">
            <a:xfrm flipH="1">
              <a:off x="864" y="1536"/>
              <a:ext cx="1584" cy="1296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214"/>
            <p:cNvSpPr>
              <a:spLocks noChangeAspect="1" noChangeShapeType="1"/>
            </p:cNvSpPr>
            <p:nvPr/>
          </p:nvSpPr>
          <p:spPr bwMode="auto">
            <a:xfrm flipV="1">
              <a:off x="2448" y="192"/>
              <a:ext cx="0" cy="1344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Line 215"/>
            <p:cNvSpPr>
              <a:spLocks noChangeAspect="1" noChangeShapeType="1"/>
            </p:cNvSpPr>
            <p:nvPr/>
          </p:nvSpPr>
          <p:spPr bwMode="auto">
            <a:xfrm>
              <a:off x="2448" y="1536"/>
              <a:ext cx="1584" cy="1008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904" name="AutoShape 216"/>
          <p:cNvSpPr>
            <a:spLocks noChangeAspect="1" noChangeArrowheads="1"/>
          </p:cNvSpPr>
          <p:nvPr/>
        </p:nvSpPr>
        <p:spPr bwMode="auto">
          <a:xfrm>
            <a:off x="4391025" y="4473575"/>
            <a:ext cx="182563" cy="18415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05" name="AutoShape 217"/>
          <p:cNvSpPr>
            <a:spLocks noChangeAspect="1" noChangeArrowheads="1"/>
          </p:cNvSpPr>
          <p:nvPr/>
        </p:nvSpPr>
        <p:spPr bwMode="auto">
          <a:xfrm>
            <a:off x="5724525" y="5122863"/>
            <a:ext cx="184150" cy="1825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06" name="AutoShape 218"/>
          <p:cNvSpPr>
            <a:spLocks noChangeAspect="1" noChangeArrowheads="1"/>
          </p:cNvSpPr>
          <p:nvPr/>
        </p:nvSpPr>
        <p:spPr bwMode="auto">
          <a:xfrm>
            <a:off x="4211638" y="5842000"/>
            <a:ext cx="184150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07" name="AutoShape 219"/>
          <p:cNvSpPr>
            <a:spLocks noChangeAspect="1" noChangeArrowheads="1"/>
          </p:cNvSpPr>
          <p:nvPr/>
        </p:nvSpPr>
        <p:spPr bwMode="auto">
          <a:xfrm>
            <a:off x="5327650" y="3609975"/>
            <a:ext cx="184150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08" name="AutoShape 220"/>
          <p:cNvSpPr>
            <a:spLocks noChangeAspect="1" noChangeArrowheads="1"/>
          </p:cNvSpPr>
          <p:nvPr/>
        </p:nvSpPr>
        <p:spPr bwMode="auto">
          <a:xfrm>
            <a:off x="6840538" y="3394075"/>
            <a:ext cx="182562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09" name="AutoShape 221"/>
          <p:cNvSpPr>
            <a:spLocks noChangeAspect="1" noChangeArrowheads="1"/>
          </p:cNvSpPr>
          <p:nvPr/>
        </p:nvSpPr>
        <p:spPr bwMode="auto">
          <a:xfrm>
            <a:off x="5327650" y="2314575"/>
            <a:ext cx="184150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10" name="AutoShape 222"/>
          <p:cNvSpPr>
            <a:spLocks noChangeAspect="1" noChangeArrowheads="1"/>
          </p:cNvSpPr>
          <p:nvPr/>
        </p:nvSpPr>
        <p:spPr bwMode="auto">
          <a:xfrm>
            <a:off x="3095625" y="3970338"/>
            <a:ext cx="182563" cy="18415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11" name="AutoShape 223"/>
          <p:cNvSpPr>
            <a:spLocks noChangeAspect="1" noChangeArrowheads="1"/>
          </p:cNvSpPr>
          <p:nvPr/>
        </p:nvSpPr>
        <p:spPr bwMode="auto">
          <a:xfrm>
            <a:off x="3995738" y="3286125"/>
            <a:ext cx="182562" cy="18415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12" name="AutoShape 224"/>
          <p:cNvSpPr>
            <a:spLocks noChangeAspect="1" noChangeArrowheads="1"/>
          </p:cNvSpPr>
          <p:nvPr/>
        </p:nvSpPr>
        <p:spPr bwMode="auto">
          <a:xfrm>
            <a:off x="2590800" y="2422525"/>
            <a:ext cx="182563" cy="1825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13" name="AutoShape 225"/>
          <p:cNvSpPr>
            <a:spLocks noChangeAspect="1" noChangeArrowheads="1"/>
          </p:cNvSpPr>
          <p:nvPr/>
        </p:nvSpPr>
        <p:spPr bwMode="auto">
          <a:xfrm>
            <a:off x="4608513" y="47625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14" name="AutoShape 226"/>
          <p:cNvSpPr>
            <a:spLocks noChangeAspect="1" noChangeArrowheads="1"/>
          </p:cNvSpPr>
          <p:nvPr/>
        </p:nvSpPr>
        <p:spPr bwMode="auto">
          <a:xfrm>
            <a:off x="5724525" y="29972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0915" name="AutoShape 227"/>
          <p:cNvSpPr>
            <a:spLocks noChangeAspect="1" noChangeArrowheads="1"/>
          </p:cNvSpPr>
          <p:nvPr/>
        </p:nvSpPr>
        <p:spPr bwMode="auto">
          <a:xfrm>
            <a:off x="3311525" y="29972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  <p:grpSp>
        <p:nvGrpSpPr>
          <p:cNvPr id="80916" name="Group 228"/>
          <p:cNvGrpSpPr>
            <a:grpSpLocks/>
          </p:cNvGrpSpPr>
          <p:nvPr/>
        </p:nvGrpSpPr>
        <p:grpSpPr bwMode="auto">
          <a:xfrm>
            <a:off x="1727200" y="2003425"/>
            <a:ext cx="2443163" cy="2138363"/>
            <a:chOff x="322" y="246"/>
            <a:chExt cx="2055" cy="1799"/>
          </a:xfrm>
        </p:grpSpPr>
        <p:sp>
          <p:nvSpPr>
            <p:cNvPr id="80927" name="Line 229"/>
            <p:cNvSpPr>
              <a:spLocks noChangeAspect="1" noChangeShapeType="1"/>
            </p:cNvSpPr>
            <p:nvPr/>
          </p:nvSpPr>
          <p:spPr bwMode="auto">
            <a:xfrm flipV="1">
              <a:off x="322" y="1274"/>
              <a:ext cx="1233" cy="3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8" name="Line 230"/>
            <p:cNvSpPr>
              <a:spLocks noChangeAspect="1" noChangeShapeType="1"/>
            </p:cNvSpPr>
            <p:nvPr/>
          </p:nvSpPr>
          <p:spPr bwMode="auto">
            <a:xfrm flipH="1" flipV="1">
              <a:off x="1555" y="1274"/>
              <a:ext cx="720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231"/>
            <p:cNvSpPr>
              <a:spLocks noChangeAspect="1" noChangeShapeType="1"/>
            </p:cNvSpPr>
            <p:nvPr/>
          </p:nvSpPr>
          <p:spPr bwMode="auto">
            <a:xfrm flipH="1">
              <a:off x="1555" y="246"/>
              <a:ext cx="822" cy="10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917" name="Group 232"/>
          <p:cNvGrpSpPr>
            <a:grpSpLocks/>
          </p:cNvGrpSpPr>
          <p:nvPr/>
        </p:nvGrpSpPr>
        <p:grpSpPr bwMode="auto">
          <a:xfrm>
            <a:off x="4598988" y="2003425"/>
            <a:ext cx="2198687" cy="2811463"/>
            <a:chOff x="2737" y="246"/>
            <a:chExt cx="1850" cy="2364"/>
          </a:xfrm>
        </p:grpSpPr>
        <p:sp>
          <p:nvSpPr>
            <p:cNvPr id="80924" name="Line 233"/>
            <p:cNvSpPr>
              <a:spLocks noChangeAspect="1" noChangeShapeType="1"/>
            </p:cNvSpPr>
            <p:nvPr/>
          </p:nvSpPr>
          <p:spPr bwMode="auto">
            <a:xfrm flipV="1">
              <a:off x="2737" y="1017"/>
              <a:ext cx="1285" cy="10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5" name="Line 234"/>
            <p:cNvSpPr>
              <a:spLocks noChangeAspect="1" noChangeShapeType="1"/>
            </p:cNvSpPr>
            <p:nvPr/>
          </p:nvSpPr>
          <p:spPr bwMode="auto">
            <a:xfrm flipH="1" flipV="1">
              <a:off x="4022" y="1017"/>
              <a:ext cx="205" cy="159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6" name="Line 235"/>
            <p:cNvSpPr>
              <a:spLocks noChangeAspect="1" noChangeShapeType="1"/>
            </p:cNvSpPr>
            <p:nvPr/>
          </p:nvSpPr>
          <p:spPr bwMode="auto">
            <a:xfrm flipH="1">
              <a:off x="4022" y="246"/>
              <a:ext cx="565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918" name="Group 236"/>
          <p:cNvGrpSpPr>
            <a:grpSpLocks/>
          </p:cNvGrpSpPr>
          <p:nvPr/>
        </p:nvGrpSpPr>
        <p:grpSpPr bwMode="auto">
          <a:xfrm>
            <a:off x="2705100" y="4203700"/>
            <a:ext cx="2870200" cy="2076450"/>
            <a:chOff x="1144" y="2096"/>
            <a:chExt cx="2415" cy="1747"/>
          </a:xfrm>
        </p:grpSpPr>
        <p:sp>
          <p:nvSpPr>
            <p:cNvPr id="80921" name="Line 237"/>
            <p:cNvSpPr>
              <a:spLocks noChangeAspect="1" noChangeShapeType="1"/>
            </p:cNvSpPr>
            <p:nvPr/>
          </p:nvSpPr>
          <p:spPr bwMode="auto">
            <a:xfrm>
              <a:off x="2994" y="3021"/>
              <a:ext cx="565" cy="8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38"/>
            <p:cNvSpPr>
              <a:spLocks noChangeAspect="1" noChangeShapeType="1"/>
            </p:cNvSpPr>
            <p:nvPr/>
          </p:nvSpPr>
          <p:spPr bwMode="auto">
            <a:xfrm>
              <a:off x="1144" y="2969"/>
              <a:ext cx="1850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Line 239"/>
            <p:cNvSpPr>
              <a:spLocks noChangeAspect="1" noChangeShapeType="1"/>
            </p:cNvSpPr>
            <p:nvPr/>
          </p:nvSpPr>
          <p:spPr bwMode="auto">
            <a:xfrm flipH="1">
              <a:off x="2994" y="2096"/>
              <a:ext cx="360" cy="9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919" name="Text Box 241"/>
          <p:cNvSpPr txBox="1">
            <a:spLocks noChangeArrowheads="1"/>
          </p:cNvSpPr>
          <p:nvPr/>
        </p:nvSpPr>
        <p:spPr bwMode="auto">
          <a:xfrm>
            <a:off x="6624638" y="6553200"/>
            <a:ext cx="2311400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rebuchet MS" charset="0"/>
              </a:rPr>
              <a:t>Figure credit: David Nister</a:t>
            </a:r>
          </a:p>
        </p:txBody>
      </p:sp>
      <p:sp>
        <p:nvSpPr>
          <p:cNvPr id="80920" name="AutoShape 227"/>
          <p:cNvSpPr>
            <a:spLocks noChangeAspect="1" noChangeArrowheads="1"/>
          </p:cNvSpPr>
          <p:nvPr/>
        </p:nvSpPr>
        <p:spPr bwMode="auto">
          <a:xfrm>
            <a:off x="2714625" y="3670300"/>
            <a:ext cx="215900" cy="215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CH" sz="2000">
              <a:solidFill>
                <a:schemeClr val="tx1"/>
              </a:solidFill>
              <a:latin typeface="Trebuchet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1475" y="107950"/>
            <a:ext cx="877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prstTxWarp prst="textNoShape">
              <a:avLst/>
            </a:prstTxWarp>
          </a:bodyPr>
          <a:lstStyle/>
          <a:p>
            <a:r>
              <a:rPr lang="en-GB" sz="2800">
                <a:solidFill>
                  <a:srgbClr val="000000"/>
                </a:solidFill>
              </a:rPr>
              <a:t>Example II: Two images again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47700" y="5992813"/>
            <a:ext cx="3605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1000+ descriptors per</a:t>
            </a:r>
            <a:r>
              <a:rPr lang="en-US" sz="2000" dirty="0" smtClean="0">
                <a:solidFill>
                  <a:schemeClr val="tx1"/>
                </a:solidFill>
              </a:rPr>
              <a:t> image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3800" name="Picture 8" descr="fe_0712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075" y="3295650"/>
            <a:ext cx="401161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fo_0712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75" y="693738"/>
            <a:ext cx="3768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fe_0718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286125"/>
            <a:ext cx="401161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fo_0718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" y="696913"/>
            <a:ext cx="3768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3260" name="Rectangle 12"/>
          <p:cNvSpPr>
            <a:spLocks noChangeArrowheads="1"/>
          </p:cNvSpPr>
          <p:nvPr/>
        </p:nvSpPr>
        <p:spPr bwMode="auto">
          <a:xfrm>
            <a:off x="1809750" y="3513138"/>
            <a:ext cx="1535113" cy="223996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4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32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5"/>
          <p:cNvSpPr>
            <a:spLocks noGrp="1"/>
          </p:cNvSpPr>
          <p:nvPr>
            <p:ph type="title" idx="4294967295"/>
          </p:nvPr>
        </p:nvSpPr>
        <p:spPr>
          <a:xfrm>
            <a:off x="457200" y="612775"/>
            <a:ext cx="8686800" cy="609600"/>
          </a:xfrm>
        </p:spPr>
        <p:txBody>
          <a:bodyPr lIns="91440" tIns="45720" rIns="91440" bIns="45720" anchor="b"/>
          <a:lstStyle/>
          <a:p>
            <a:r>
              <a:rPr lang="en-US"/>
              <a:t>Indexing local features: </a:t>
            </a:r>
            <a:br>
              <a:rPr lang="en-US"/>
            </a:br>
            <a:r>
              <a:rPr lang="en-US"/>
              <a:t>approximate nearest neighbor search</a:t>
            </a:r>
          </a:p>
        </p:txBody>
      </p:sp>
      <p:pic>
        <p:nvPicPr>
          <p:cNvPr id="82947" name="Content Placeholder 9" descr="lsh2_mod_4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6600" y="4064000"/>
            <a:ext cx="2797175" cy="2159000"/>
          </a:xfrm>
        </p:spPr>
      </p:pic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B731F45-D38B-B34B-85CD-F62EA0995D62}" type="slidenum">
              <a:rPr lang="de-DE" sz="1400">
                <a:solidFill>
                  <a:schemeClr val="bg2"/>
                </a:solidFill>
                <a:latin typeface="Trebuchet MS" charset="0"/>
              </a:rPr>
              <a:pPr algn="r"/>
              <a:t>30</a:t>
            </a:fld>
            <a:endParaRPr lang="de-DE" sz="1400">
              <a:solidFill>
                <a:schemeClr val="bg2"/>
              </a:solidFill>
              <a:latin typeface="Trebuchet MS" charset="0"/>
            </a:endParaRPr>
          </a:p>
        </p:txBody>
      </p:sp>
      <p:sp>
        <p:nvSpPr>
          <p:cNvPr id="82949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de-DE" sz="1200">
                <a:solidFill>
                  <a:schemeClr val="bg2"/>
                </a:solidFill>
                <a:latin typeface="Trebuchet MS" charset="0"/>
              </a:rPr>
              <a:t>K. Grauman, B. Leibe</a:t>
            </a:r>
          </a:p>
        </p:txBody>
      </p:sp>
      <p:pic>
        <p:nvPicPr>
          <p:cNvPr id="82950" name="Picture 7" descr="370px-Kdtree_2d_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38" y="1422400"/>
            <a:ext cx="24257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8"/>
          <p:cNvSpPr>
            <a:spLocks noChangeArrowheads="1"/>
          </p:cNvSpPr>
          <p:nvPr/>
        </p:nvSpPr>
        <p:spPr bwMode="auto">
          <a:xfrm>
            <a:off x="3781425" y="1831975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rebuchet MS" charset="0"/>
              </a:rPr>
              <a:t>Best-Bin First (BBF), a variant of k-d trees that uses priority queue to examine most promising branches first [Beis &amp; Lowe, CVPR 1997]</a:t>
            </a:r>
            <a:endParaRPr lang="en-US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2952" name="Rectangle 10"/>
          <p:cNvSpPr>
            <a:spLocks noChangeArrowheads="1"/>
          </p:cNvSpPr>
          <p:nvPr/>
        </p:nvSpPr>
        <p:spPr bwMode="auto">
          <a:xfrm>
            <a:off x="3817938" y="4278313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rebuchet MS" charset="0"/>
              </a:rPr>
              <a:t>Locality-Sensitive Hashing (LSH), a randomized hashing technique using hash functions that map similar points to the same bin, with high probability [Indyk &amp; Motwani, 1998]</a:t>
            </a:r>
            <a:endParaRPr lang="en-US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133350" y="3962400"/>
            <a:ext cx="8839200" cy="2486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457200" y="1317625"/>
            <a:ext cx="84328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Idea: construct hash functions </a:t>
            </a:r>
            <a:r>
              <a:rPr lang="en-US">
                <a:solidFill>
                  <a:srgbClr val="000000"/>
                </a:solidFill>
              </a:rPr>
              <a:t>g: R</a:t>
            </a:r>
            <a:r>
              <a:rPr lang="en-US" baseline="30000">
                <a:solidFill>
                  <a:srgbClr val="000000"/>
                </a:solidFill>
              </a:rPr>
              <a:t>d</a:t>
            </a:r>
            <a:r>
              <a:rPr lang="en-US">
                <a:solidFill>
                  <a:srgbClr val="000000"/>
                </a:solidFill>
              </a:rPr>
              <a:t>→Z</a:t>
            </a:r>
            <a:r>
              <a:rPr lang="en-US" baseline="30000">
                <a:solidFill>
                  <a:srgbClr val="000000"/>
                </a:solidFill>
              </a:rPr>
              <a:t>k</a:t>
            </a:r>
            <a:r>
              <a:rPr lang="en-US"/>
              <a:t> such that </a:t>
            </a:r>
          </a:p>
          <a:p>
            <a:endParaRPr lang="en-US"/>
          </a:p>
          <a:p>
            <a:r>
              <a:rPr lang="en-US"/>
              <a:t>for any points </a:t>
            </a:r>
            <a:r>
              <a:rPr lang="en-US">
                <a:solidFill>
                  <a:srgbClr val="000000"/>
                </a:solidFill>
              </a:rPr>
              <a:t>p,q</a:t>
            </a:r>
            <a:r>
              <a:rPr lang="en-US"/>
              <a:t>: </a:t>
            </a:r>
          </a:p>
          <a:p>
            <a:endParaRPr lang="en-US"/>
          </a:p>
          <a:p>
            <a:r>
              <a:rPr lang="en-US"/>
              <a:t>If </a:t>
            </a:r>
            <a:r>
              <a:rPr lang="en-US">
                <a:solidFill>
                  <a:srgbClr val="000000"/>
                </a:solidFill>
              </a:rPr>
              <a:t>||p-q|| ≤ r</a:t>
            </a:r>
            <a:r>
              <a:rPr lang="en-US"/>
              <a:t>,  then </a:t>
            </a:r>
            <a:r>
              <a:rPr lang="en-US">
                <a:solidFill>
                  <a:srgbClr val="000000"/>
                </a:solidFill>
              </a:rPr>
              <a:t>Pr[g(p)=g(q)]</a:t>
            </a:r>
            <a:r>
              <a:rPr lang="en-US"/>
              <a:t> is “high” or “not-so-small” </a:t>
            </a:r>
          </a:p>
          <a:p>
            <a:r>
              <a:rPr lang="en-US"/>
              <a:t>If </a:t>
            </a:r>
            <a:r>
              <a:rPr lang="en-US">
                <a:solidFill>
                  <a:srgbClr val="000000"/>
                </a:solidFill>
              </a:rPr>
              <a:t>||p-q|| &gt; cr</a:t>
            </a:r>
            <a:r>
              <a:rPr lang="en-US"/>
              <a:t>, then </a:t>
            </a:r>
            <a:r>
              <a:rPr lang="en-US">
                <a:solidFill>
                  <a:srgbClr val="000000"/>
                </a:solidFill>
              </a:rPr>
              <a:t>Pr[g(p)=g(q)]</a:t>
            </a:r>
            <a:r>
              <a:rPr lang="en-US"/>
              <a:t> is “small” </a:t>
            </a:r>
          </a:p>
          <a:p>
            <a:endParaRPr lang="en-US"/>
          </a:p>
          <a:p>
            <a:r>
              <a:rPr lang="en-US"/>
              <a:t>Example of </a:t>
            </a:r>
            <a:r>
              <a:rPr lang="en-US">
                <a:solidFill>
                  <a:srgbClr val="000000"/>
                </a:solidFill>
              </a:rPr>
              <a:t>g</a:t>
            </a:r>
            <a:r>
              <a:rPr lang="en-US"/>
              <a:t>: linear projections</a:t>
            </a:r>
          </a:p>
          <a:p>
            <a:r>
              <a:rPr lang="en-US"/>
              <a:t>     </a:t>
            </a:r>
          </a:p>
          <a:p>
            <a:r>
              <a:rPr lang="en-US">
                <a:solidFill>
                  <a:schemeClr val="bg1"/>
                </a:solidFill>
              </a:rPr>
              <a:t>g(p)=&lt;h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(p),h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(p),…,h</a:t>
            </a:r>
            <a:r>
              <a:rPr lang="en-US" baseline="-25000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(p)&gt;</a:t>
            </a:r>
            <a:r>
              <a:rPr lang="en-US"/>
              <a:t>,  where </a:t>
            </a: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X,b</a:t>
            </a:r>
            <a:r>
              <a:rPr lang="en-US">
                <a:solidFill>
                  <a:srgbClr val="000000"/>
                </a:solidFill>
              </a:rPr>
              <a:t>(p)=⎣(p*X+b)/w⎦</a:t>
            </a:r>
          </a:p>
          <a:p>
            <a:endParaRPr lang="en-US"/>
          </a:p>
          <a:p>
            <a:r>
              <a:rPr lang="en-US">
                <a:solidFill>
                  <a:schemeClr val="bg1"/>
                </a:solidFill>
              </a:rPr>
              <a:t>⎣.⎦</a:t>
            </a:r>
            <a:r>
              <a:rPr lang="en-US"/>
              <a:t> is the “floor” operator. </a:t>
            </a:r>
          </a:p>
          <a:p>
            <a:r>
              <a:rPr lang="en-US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i</a:t>
            </a:r>
            <a:r>
              <a:rPr lang="en-US"/>
              <a:t> are sampled from a Gaussian.</a:t>
            </a:r>
          </a:p>
          <a:p>
            <a:r>
              <a:rPr lang="en-US">
                <a:solidFill>
                  <a:srgbClr val="000000"/>
                </a:solidFill>
              </a:rPr>
              <a:t>w </a:t>
            </a:r>
            <a:r>
              <a:rPr lang="en-US"/>
              <a:t>is the width of each quantization bin.</a:t>
            </a:r>
          </a:p>
          <a:p>
            <a:r>
              <a:rPr lang="en-US">
                <a:solidFill>
                  <a:srgbClr val="000000"/>
                </a:solidFill>
              </a:rPr>
              <a:t>b </a:t>
            </a:r>
            <a:r>
              <a:rPr lang="en-US"/>
              <a:t>is sampled from uniform distr.</a:t>
            </a:r>
            <a:r>
              <a:rPr lang="en-US">
                <a:solidFill>
                  <a:srgbClr val="000000"/>
                </a:solidFill>
              </a:rPr>
              <a:t> [0,w].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995" name="Text Box 18"/>
          <p:cNvSpPr txBox="1">
            <a:spLocks noChangeArrowheads="1"/>
          </p:cNvSpPr>
          <p:nvPr/>
        </p:nvSpPr>
        <p:spPr bwMode="auto">
          <a:xfrm>
            <a:off x="685800" y="322263"/>
            <a:ext cx="7772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6792" rIns="89984" bIns="46792" anchor="ctr">
            <a:prstTxWarp prst="textNoShape">
              <a:avLst/>
            </a:prstTxWarp>
          </a:bodyPr>
          <a:lstStyle/>
          <a:p>
            <a:pPr algn="ctr" defTabSz="45720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4650" algn="l"/>
                <a:tab pos="5915025" algn="l"/>
                <a:tab pos="6370638" algn="l"/>
                <a:tab pos="6829425" algn="l"/>
                <a:tab pos="7286625" algn="l"/>
                <a:tab pos="7743825" algn="l"/>
                <a:tab pos="8201025" algn="l"/>
                <a:tab pos="8655050" algn="l"/>
                <a:tab pos="9115425" algn="l"/>
              </a:tabLst>
            </a:pPr>
            <a:r>
              <a:rPr lang="en-GB">
                <a:solidFill>
                  <a:srgbClr val="000000"/>
                </a:solidFill>
              </a:rPr>
              <a:t>Locality Sensitive Hashing (LSH)</a:t>
            </a:r>
            <a:r>
              <a:rPr lang="en-GB"/>
              <a:t> </a:t>
            </a:r>
          </a:p>
        </p:txBody>
      </p:sp>
      <p:sp>
        <p:nvSpPr>
          <p:cNvPr id="84996" name="Text Box 241"/>
          <p:cNvSpPr txBox="1">
            <a:spLocks noChangeArrowheads="1"/>
          </p:cNvSpPr>
          <p:nvPr/>
        </p:nvSpPr>
        <p:spPr bwMode="auto">
          <a:xfrm>
            <a:off x="6091238" y="6540500"/>
            <a:ext cx="3052762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sz="1400"/>
              <a:t>[Datar-Immorlica-Indyk-Mirrokni’04]</a:t>
            </a:r>
            <a:endParaRPr lang="en-US" sz="1400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24525" y="2349500"/>
            <a:ext cx="2222500" cy="2157413"/>
            <a:chOff x="3606" y="1480"/>
            <a:chExt cx="1400" cy="1359"/>
          </a:xfrm>
        </p:grpSpPr>
        <p:sp>
          <p:nvSpPr>
            <p:cNvPr id="87075" name="Line 3"/>
            <p:cNvSpPr>
              <a:spLocks noChangeShapeType="1"/>
            </p:cNvSpPr>
            <p:nvPr/>
          </p:nvSpPr>
          <p:spPr bwMode="auto">
            <a:xfrm>
              <a:off x="4319" y="1480"/>
              <a:ext cx="284" cy="1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4"/>
            <p:cNvSpPr>
              <a:spLocks noChangeShapeType="1"/>
            </p:cNvSpPr>
            <p:nvPr/>
          </p:nvSpPr>
          <p:spPr bwMode="auto">
            <a:xfrm>
              <a:off x="4319" y="2477"/>
              <a:ext cx="688" cy="1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5"/>
            <p:cNvSpPr>
              <a:spLocks noChangeShapeType="1"/>
            </p:cNvSpPr>
            <p:nvPr/>
          </p:nvSpPr>
          <p:spPr bwMode="auto">
            <a:xfrm>
              <a:off x="3923" y="1932"/>
              <a:ext cx="397" cy="1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Line 6"/>
            <p:cNvSpPr>
              <a:spLocks noChangeShapeType="1"/>
            </p:cNvSpPr>
            <p:nvPr/>
          </p:nvSpPr>
          <p:spPr bwMode="auto">
            <a:xfrm>
              <a:off x="3742" y="1978"/>
              <a:ext cx="578" cy="1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9" name="Line 7"/>
            <p:cNvSpPr>
              <a:spLocks noChangeShapeType="1"/>
            </p:cNvSpPr>
            <p:nvPr/>
          </p:nvSpPr>
          <p:spPr bwMode="auto">
            <a:xfrm>
              <a:off x="3878" y="2114"/>
              <a:ext cx="442" cy="1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0" name="Line 8"/>
            <p:cNvSpPr>
              <a:spLocks noChangeShapeType="1"/>
            </p:cNvSpPr>
            <p:nvPr/>
          </p:nvSpPr>
          <p:spPr bwMode="auto">
            <a:xfrm>
              <a:off x="3742" y="2839"/>
              <a:ext cx="578" cy="1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1" name="Line 9"/>
            <p:cNvSpPr>
              <a:spLocks noChangeShapeType="1"/>
            </p:cNvSpPr>
            <p:nvPr/>
          </p:nvSpPr>
          <p:spPr bwMode="auto">
            <a:xfrm>
              <a:off x="3606" y="2794"/>
              <a:ext cx="713" cy="1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580063" y="2349500"/>
            <a:ext cx="2368550" cy="2157413"/>
            <a:chOff x="3515" y="1480"/>
            <a:chExt cx="1492" cy="1359"/>
          </a:xfrm>
        </p:grpSpPr>
        <p:sp>
          <p:nvSpPr>
            <p:cNvPr id="87068" name="Line 11"/>
            <p:cNvSpPr>
              <a:spLocks noChangeShapeType="1"/>
            </p:cNvSpPr>
            <p:nvPr/>
          </p:nvSpPr>
          <p:spPr bwMode="auto">
            <a:xfrm>
              <a:off x="3741" y="1979"/>
              <a:ext cx="209" cy="425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Line 12"/>
            <p:cNvSpPr>
              <a:spLocks noChangeShapeType="1"/>
            </p:cNvSpPr>
            <p:nvPr/>
          </p:nvSpPr>
          <p:spPr bwMode="auto">
            <a:xfrm>
              <a:off x="3876" y="2115"/>
              <a:ext cx="134" cy="272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0" name="Line 13"/>
            <p:cNvSpPr>
              <a:spLocks noChangeShapeType="1"/>
            </p:cNvSpPr>
            <p:nvPr/>
          </p:nvSpPr>
          <p:spPr bwMode="auto">
            <a:xfrm>
              <a:off x="3922" y="1933"/>
              <a:ext cx="201" cy="408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1" name="Line 14"/>
            <p:cNvSpPr>
              <a:spLocks noChangeShapeType="1"/>
            </p:cNvSpPr>
            <p:nvPr/>
          </p:nvSpPr>
          <p:spPr bwMode="auto">
            <a:xfrm>
              <a:off x="4603" y="1480"/>
              <a:ext cx="246" cy="499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2" name="Line 15"/>
            <p:cNvSpPr>
              <a:spLocks noChangeShapeType="1"/>
            </p:cNvSpPr>
            <p:nvPr/>
          </p:nvSpPr>
          <p:spPr bwMode="auto">
            <a:xfrm>
              <a:off x="4784" y="2023"/>
              <a:ext cx="224" cy="454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3" name="Line 16"/>
            <p:cNvSpPr>
              <a:spLocks noChangeShapeType="1"/>
            </p:cNvSpPr>
            <p:nvPr/>
          </p:nvSpPr>
          <p:spPr bwMode="auto">
            <a:xfrm>
              <a:off x="3604" y="2567"/>
              <a:ext cx="135" cy="273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4" name="Line 17"/>
            <p:cNvSpPr>
              <a:spLocks noChangeShapeType="1"/>
            </p:cNvSpPr>
            <p:nvPr/>
          </p:nvSpPr>
          <p:spPr bwMode="auto">
            <a:xfrm>
              <a:off x="3515" y="2613"/>
              <a:ext cx="89" cy="181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44" name="Text Box 18"/>
          <p:cNvSpPr txBox="1">
            <a:spLocks noChangeArrowheads="1"/>
          </p:cNvSpPr>
          <p:nvPr/>
        </p:nvSpPr>
        <p:spPr bwMode="auto">
          <a:xfrm>
            <a:off x="685800" y="322263"/>
            <a:ext cx="7772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6792" rIns="89984" bIns="46792" anchor="ctr">
            <a:prstTxWarp prst="textNoShape">
              <a:avLst/>
            </a:prstTxWarp>
          </a:bodyPr>
          <a:lstStyle/>
          <a:p>
            <a:pPr algn="ctr" defTabSz="45720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4650" algn="l"/>
                <a:tab pos="5915025" algn="l"/>
                <a:tab pos="6370638" algn="l"/>
                <a:tab pos="6829425" algn="l"/>
                <a:tab pos="7286625" algn="l"/>
                <a:tab pos="7743825" algn="l"/>
                <a:tab pos="8201025" algn="l"/>
                <a:tab pos="8655050" algn="l"/>
                <a:tab pos="9115425" algn="l"/>
              </a:tabLst>
            </a:pPr>
            <a:r>
              <a:rPr lang="en-GB">
                <a:solidFill>
                  <a:srgbClr val="000000"/>
                </a:solidFill>
              </a:rPr>
              <a:t>Locality Sensitive Hashing (LSH)</a:t>
            </a:r>
            <a:r>
              <a:rPr lang="en-GB"/>
              <a:t> </a:t>
            </a:r>
          </a:p>
        </p:txBody>
      </p:sp>
      <p:sp>
        <p:nvSpPr>
          <p:cNvPr id="87045" name="Oval 20"/>
          <p:cNvSpPr>
            <a:spLocks noChangeArrowheads="1"/>
          </p:cNvSpPr>
          <p:nvPr/>
        </p:nvSpPr>
        <p:spPr bwMode="auto">
          <a:xfrm>
            <a:off x="5867400" y="3068638"/>
            <a:ext cx="144463" cy="142875"/>
          </a:xfrm>
          <a:prstGeom prst="ellipse">
            <a:avLst/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6" name="Oval 21"/>
          <p:cNvSpPr>
            <a:spLocks noChangeArrowheads="1"/>
          </p:cNvSpPr>
          <p:nvPr/>
        </p:nvSpPr>
        <p:spPr bwMode="auto">
          <a:xfrm>
            <a:off x="6083300" y="3284538"/>
            <a:ext cx="144463" cy="142875"/>
          </a:xfrm>
          <a:prstGeom prst="ellipse">
            <a:avLst/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7" name="Oval 22"/>
          <p:cNvSpPr>
            <a:spLocks noChangeArrowheads="1"/>
          </p:cNvSpPr>
          <p:nvPr/>
        </p:nvSpPr>
        <p:spPr bwMode="auto">
          <a:xfrm>
            <a:off x="6156325" y="2995613"/>
            <a:ext cx="144463" cy="142875"/>
          </a:xfrm>
          <a:prstGeom prst="ellipse">
            <a:avLst/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8" name="Oval 23"/>
          <p:cNvSpPr>
            <a:spLocks noChangeArrowheads="1"/>
          </p:cNvSpPr>
          <p:nvPr/>
        </p:nvSpPr>
        <p:spPr bwMode="auto">
          <a:xfrm>
            <a:off x="7235825" y="2276475"/>
            <a:ext cx="144463" cy="142875"/>
          </a:xfrm>
          <a:prstGeom prst="ellipse">
            <a:avLst/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Oval 24"/>
          <p:cNvSpPr>
            <a:spLocks noChangeArrowheads="1"/>
          </p:cNvSpPr>
          <p:nvPr/>
        </p:nvSpPr>
        <p:spPr bwMode="auto">
          <a:xfrm>
            <a:off x="7883525" y="3860800"/>
            <a:ext cx="144463" cy="142875"/>
          </a:xfrm>
          <a:prstGeom prst="ellipse">
            <a:avLst/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0" name="Oval 25"/>
          <p:cNvSpPr>
            <a:spLocks noChangeArrowheads="1"/>
          </p:cNvSpPr>
          <p:nvPr/>
        </p:nvSpPr>
        <p:spPr bwMode="auto">
          <a:xfrm>
            <a:off x="5867400" y="4435475"/>
            <a:ext cx="144463" cy="142875"/>
          </a:xfrm>
          <a:prstGeom prst="ellipse">
            <a:avLst/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1" name="Oval 26"/>
          <p:cNvSpPr>
            <a:spLocks noChangeArrowheads="1"/>
          </p:cNvSpPr>
          <p:nvPr/>
        </p:nvSpPr>
        <p:spPr bwMode="auto">
          <a:xfrm>
            <a:off x="5651500" y="4364038"/>
            <a:ext cx="144463" cy="142875"/>
          </a:xfrm>
          <a:prstGeom prst="ellipse">
            <a:avLst/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8987" name="Line 27"/>
          <p:cNvSpPr>
            <a:spLocks noChangeShapeType="1"/>
          </p:cNvSpPr>
          <p:nvPr/>
        </p:nvSpPr>
        <p:spPr bwMode="auto">
          <a:xfrm flipV="1">
            <a:off x="5003800" y="2701925"/>
            <a:ext cx="3600450" cy="17414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8988" name="Text Box 28"/>
          <p:cNvSpPr txBox="1">
            <a:spLocks noChangeArrowheads="1"/>
          </p:cNvSpPr>
          <p:nvPr/>
        </p:nvSpPr>
        <p:spPr bwMode="auto">
          <a:xfrm>
            <a:off x="-396875" y="2133600"/>
            <a:ext cx="9251950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4993" rIns="89984" bIns="44993">
            <a:prstTxWarp prst="textNoShape">
              <a:avLst/>
            </a:prstTxWarp>
          </a:bodyPr>
          <a:lstStyle/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</a:rPr>
              <a:t>   Choose a random projection</a:t>
            </a:r>
          </a:p>
        </p:txBody>
      </p:sp>
      <p:sp>
        <p:nvSpPr>
          <p:cNvPr id="3368989" name="Text Box 29"/>
          <p:cNvSpPr txBox="1">
            <a:spLocks noChangeArrowheads="1"/>
          </p:cNvSpPr>
          <p:nvPr/>
        </p:nvSpPr>
        <p:spPr bwMode="auto">
          <a:xfrm>
            <a:off x="-396875" y="2827338"/>
            <a:ext cx="9251950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4993" rIns="89984" bIns="44993">
            <a:prstTxWarp prst="textNoShape">
              <a:avLst/>
            </a:prstTxWarp>
          </a:bodyPr>
          <a:lstStyle/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</a:rPr>
              <a:t>   Project points</a:t>
            </a:r>
          </a:p>
        </p:txBody>
      </p:sp>
      <p:sp>
        <p:nvSpPr>
          <p:cNvPr id="3368990" name="Text Box 30"/>
          <p:cNvSpPr txBox="1">
            <a:spLocks noChangeArrowheads="1"/>
          </p:cNvSpPr>
          <p:nvPr/>
        </p:nvSpPr>
        <p:spPr bwMode="auto">
          <a:xfrm>
            <a:off x="-396875" y="3500438"/>
            <a:ext cx="5545138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4993" rIns="89984" bIns="44993">
            <a:prstTxWarp prst="textNoShape">
              <a:avLst/>
            </a:prstTxWarp>
          </a:bodyPr>
          <a:lstStyle/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</a:rPr>
              <a:t>   Points close in the original space remain close under the projection</a:t>
            </a:r>
          </a:p>
        </p:txBody>
      </p:sp>
      <p:sp>
        <p:nvSpPr>
          <p:cNvPr id="3368991" name="Text Box 31"/>
          <p:cNvSpPr txBox="1">
            <a:spLocks noChangeArrowheads="1"/>
          </p:cNvSpPr>
          <p:nvPr/>
        </p:nvSpPr>
        <p:spPr bwMode="auto">
          <a:xfrm>
            <a:off x="-396875" y="4437063"/>
            <a:ext cx="5545138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4993" rIns="89984" bIns="44993">
            <a:prstTxWarp prst="textNoShape">
              <a:avLst/>
            </a:prstTxWarp>
          </a:bodyPr>
          <a:lstStyle/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</a:rPr>
              <a:t>   Unfortunately, converse not true</a:t>
            </a:r>
          </a:p>
        </p:txBody>
      </p:sp>
      <p:sp>
        <p:nvSpPr>
          <p:cNvPr id="3368992" name="Oval 32"/>
          <p:cNvSpPr>
            <a:spLocks noChangeArrowheads="1"/>
          </p:cNvSpPr>
          <p:nvPr/>
        </p:nvSpPr>
        <p:spPr bwMode="auto">
          <a:xfrm>
            <a:off x="6084888" y="3573463"/>
            <a:ext cx="647700" cy="360362"/>
          </a:xfrm>
          <a:prstGeom prst="ellipse">
            <a:avLst/>
          </a:prstGeom>
          <a:noFill/>
          <a:ln w="5076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8993" name="Oval 33"/>
          <p:cNvSpPr>
            <a:spLocks noChangeArrowheads="1"/>
          </p:cNvSpPr>
          <p:nvPr/>
        </p:nvSpPr>
        <p:spPr bwMode="auto">
          <a:xfrm>
            <a:off x="5435600" y="3933825"/>
            <a:ext cx="431800" cy="358775"/>
          </a:xfrm>
          <a:prstGeom prst="ellipse">
            <a:avLst/>
          </a:prstGeom>
          <a:noFill/>
          <a:ln w="5076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8994" name="Oval 34"/>
          <p:cNvSpPr>
            <a:spLocks noChangeArrowheads="1"/>
          </p:cNvSpPr>
          <p:nvPr/>
        </p:nvSpPr>
        <p:spPr bwMode="auto">
          <a:xfrm>
            <a:off x="7451725" y="2997200"/>
            <a:ext cx="360363" cy="360363"/>
          </a:xfrm>
          <a:prstGeom prst="ellipse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8995" name="Text Box 35"/>
          <p:cNvSpPr txBox="1">
            <a:spLocks noChangeArrowheads="1"/>
          </p:cNvSpPr>
          <p:nvPr/>
        </p:nvSpPr>
        <p:spPr bwMode="auto">
          <a:xfrm>
            <a:off x="-396875" y="5419725"/>
            <a:ext cx="9145588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4993" rIns="89984" bIns="44993">
            <a:prstTxWarp prst="textNoShape">
              <a:avLst/>
            </a:prstTxWarp>
          </a:bodyPr>
          <a:lstStyle/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</a:rPr>
              <a:t>   Answer: use multiple quantized projections which define a high-dimensional “grid”</a:t>
            </a:r>
          </a:p>
        </p:txBody>
      </p:sp>
      <p:sp>
        <p:nvSpPr>
          <p:cNvPr id="3368996" name="Line 36"/>
          <p:cNvSpPr>
            <a:spLocks noChangeShapeType="1"/>
          </p:cNvSpPr>
          <p:nvPr/>
        </p:nvSpPr>
        <p:spPr bwMode="auto">
          <a:xfrm>
            <a:off x="6858000" y="1828800"/>
            <a:ext cx="1588" cy="3200400"/>
          </a:xfrm>
          <a:prstGeom prst="line">
            <a:avLst/>
          </a:prstGeom>
          <a:noFill/>
          <a:ln w="27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8997" name="Oval 37"/>
          <p:cNvSpPr>
            <a:spLocks noChangeArrowheads="1"/>
          </p:cNvSpPr>
          <p:nvPr/>
        </p:nvSpPr>
        <p:spPr bwMode="auto">
          <a:xfrm>
            <a:off x="6659563" y="4292600"/>
            <a:ext cx="360362" cy="360363"/>
          </a:xfrm>
          <a:prstGeom prst="ellipse">
            <a:avLst/>
          </a:prstGeom>
          <a:noFill/>
          <a:ln w="5076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8998" name="Oval 38"/>
          <p:cNvSpPr>
            <a:spLocks noChangeArrowheads="1"/>
          </p:cNvSpPr>
          <p:nvPr/>
        </p:nvSpPr>
        <p:spPr bwMode="auto">
          <a:xfrm>
            <a:off x="6659563" y="2924175"/>
            <a:ext cx="360362" cy="576263"/>
          </a:xfrm>
          <a:prstGeom prst="ellipse">
            <a:avLst/>
          </a:prstGeom>
          <a:noFill/>
          <a:ln w="5076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659563" y="2924175"/>
            <a:ext cx="358775" cy="1727200"/>
            <a:chOff x="4195" y="1842"/>
            <a:chExt cx="226" cy="1088"/>
          </a:xfrm>
        </p:grpSpPr>
        <p:sp>
          <p:nvSpPr>
            <p:cNvPr id="87066" name="Oval 40"/>
            <p:cNvSpPr>
              <a:spLocks noChangeArrowheads="1"/>
            </p:cNvSpPr>
            <p:nvPr/>
          </p:nvSpPr>
          <p:spPr bwMode="auto">
            <a:xfrm>
              <a:off x="4195" y="2704"/>
              <a:ext cx="227" cy="227"/>
            </a:xfrm>
            <a:prstGeom prst="ellipse">
              <a:avLst/>
            </a:prstGeom>
            <a:noFill/>
            <a:ln w="5076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Oval 41"/>
            <p:cNvSpPr>
              <a:spLocks noChangeArrowheads="1"/>
            </p:cNvSpPr>
            <p:nvPr/>
          </p:nvSpPr>
          <p:spPr bwMode="auto">
            <a:xfrm>
              <a:off x="4195" y="1842"/>
              <a:ext cx="227" cy="363"/>
            </a:xfrm>
            <a:prstGeom prst="ellipse">
              <a:avLst/>
            </a:prstGeom>
            <a:noFill/>
            <a:ln w="5076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65" name="Text Box 241"/>
          <p:cNvSpPr txBox="1">
            <a:spLocks noChangeArrowheads="1"/>
          </p:cNvSpPr>
          <p:nvPr/>
        </p:nvSpPr>
        <p:spPr bwMode="auto">
          <a:xfrm>
            <a:off x="4711700" y="6540500"/>
            <a:ext cx="4432300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Trebuchet MS" charset="0"/>
              </a:rPr>
              <a:t>Slide: Philbin, Chum, Isard, Zissrman</a:t>
            </a:r>
          </a:p>
        </p:txBody>
      </p:sp>
    </p:spTree>
    <p:custDataLst>
      <p:tags r:id="rId1"/>
    </p:custDataLst>
  </p:cSld>
  <p:clrMapOvr>
    <a:masterClrMapping/>
  </p:clrMapOvr>
  <p:transition spd="med" advTm="67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68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68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68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68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68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68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68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68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7" grpId="0" animBg="1"/>
      <p:bldP spid="3368992" grpId="0" animBg="1"/>
      <p:bldP spid="3368993" grpId="0" animBg="1"/>
      <p:bldP spid="3368994" grpId="0" animBg="1"/>
      <p:bldP spid="3368996" grpId="0" animBg="1"/>
      <p:bldP spid="3368997" grpId="0" animBg="1"/>
      <p:bldP spid="33689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685800" y="322263"/>
            <a:ext cx="7772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6792" rIns="89984" bIns="46792" anchor="ctr">
            <a:prstTxWarp prst="textNoShape">
              <a:avLst/>
            </a:prstTxWarp>
          </a:bodyPr>
          <a:lstStyle/>
          <a:p>
            <a:pPr algn="ctr" defTabSz="45720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4650" algn="l"/>
                <a:tab pos="5915025" algn="l"/>
                <a:tab pos="6370638" algn="l"/>
                <a:tab pos="6829425" algn="l"/>
                <a:tab pos="7286625" algn="l"/>
                <a:tab pos="7743825" algn="l"/>
                <a:tab pos="8201025" algn="l"/>
                <a:tab pos="8655050" algn="l"/>
                <a:tab pos="9115425" algn="l"/>
              </a:tabLst>
            </a:pPr>
            <a:r>
              <a:rPr lang="en-GB">
                <a:solidFill>
                  <a:srgbClr val="000000"/>
                </a:solidFill>
              </a:rPr>
              <a:t>Locality Sensitive Hashing (LSH)</a:t>
            </a:r>
            <a:r>
              <a:rPr lang="en-GB"/>
              <a:t>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-311150" y="1628775"/>
            <a:ext cx="5819775" cy="296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4993" rIns="89984" bIns="44993">
            <a:prstTxWarp prst="textNoShape">
              <a:avLst/>
            </a:prstTxWarp>
          </a:bodyPr>
          <a:lstStyle/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</a:rPr>
              <a:t>   Cell contents can be efficiently indexed using a hash table</a:t>
            </a:r>
          </a:p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</a:rPr>
              <a:t>   Repeat to avoid quantization errors near the cell boundaries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8463" y="1412875"/>
            <a:ext cx="3486150" cy="275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-323850" y="4724400"/>
            <a:ext cx="89995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6792" rIns="89984" bIns="46792">
            <a:prstTxWarp prst="textNoShape">
              <a:avLst/>
            </a:prstTxWarp>
            <a:spAutoFit/>
          </a:bodyPr>
          <a:lstStyle/>
          <a:p>
            <a:pPr marL="482600" defTabSz="457200" eaLnBrk="1">
              <a:lnSpc>
                <a:spcPct val="76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</a:rPr>
              <a:t>   Point that shares at least one cell = potential candidate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-323850" y="5580063"/>
            <a:ext cx="89995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6792" rIns="89984" bIns="46792">
            <a:prstTxWarp prst="textNoShape">
              <a:avLst/>
            </a:prstTxWarp>
            <a:spAutoFit/>
          </a:bodyPr>
          <a:lstStyle/>
          <a:p>
            <a:pPr marL="482600" defTabSz="457200" eaLnBrk="1">
              <a:lnSpc>
                <a:spcPct val="76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2600" algn="l"/>
                <a:tab pos="911225" algn="l"/>
                <a:tab pos="1368425" algn="l"/>
                <a:tab pos="1825625" algn="l"/>
                <a:tab pos="2282825" algn="l"/>
                <a:tab pos="2738438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37250" algn="l"/>
                <a:tab pos="6397625" algn="l"/>
                <a:tab pos="6851650" algn="l"/>
                <a:tab pos="7312025" algn="l"/>
                <a:tab pos="7767638" algn="l"/>
                <a:tab pos="8226425" algn="l"/>
                <a:tab pos="8683625" algn="l"/>
                <a:tab pos="9137650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</a:rPr>
              <a:t>   Compute distance to all candidates</a:t>
            </a:r>
          </a:p>
        </p:txBody>
      </p:sp>
      <p:sp>
        <p:nvSpPr>
          <p:cNvPr id="89095" name="Text Box 241"/>
          <p:cNvSpPr txBox="1">
            <a:spLocks noChangeArrowheads="1"/>
          </p:cNvSpPr>
          <p:nvPr/>
        </p:nvSpPr>
        <p:spPr bwMode="auto">
          <a:xfrm>
            <a:off x="4711700" y="6540500"/>
            <a:ext cx="4432300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Trebuchet MS" charset="0"/>
              </a:rPr>
              <a:t>Slide: Philbin, Chum, Isard, Zissrman</a:t>
            </a:r>
          </a:p>
        </p:txBody>
      </p:sp>
    </p:spTree>
  </p:cSld>
  <p:clrMapOvr>
    <a:masterClrMapping/>
  </p:clrMapOvr>
  <p:transition spd="med" advTm="3414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LSH: discussion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82600" y="1295400"/>
            <a:ext cx="8229600" cy="5562600"/>
          </a:xfrm>
        </p:spPr>
        <p:txBody>
          <a:bodyPr/>
          <a:lstStyle/>
          <a:p>
            <a:r>
              <a:rPr lang="en-US" sz="1800" dirty="0" smtClean="0"/>
              <a:t>In theory, query time is </a:t>
            </a:r>
            <a:r>
              <a:rPr lang="en-US" sz="1800" dirty="0" err="1" smtClean="0"/>
              <a:t>O(kL</a:t>
            </a:r>
            <a:r>
              <a:rPr lang="en-US" sz="1800" dirty="0" smtClean="0"/>
              <a:t>), where </a:t>
            </a:r>
            <a:r>
              <a:rPr lang="en-US" sz="1800" dirty="0" err="1" smtClean="0"/>
              <a:t>k</a:t>
            </a:r>
            <a:r>
              <a:rPr lang="en-US" sz="1800" dirty="0" smtClean="0"/>
              <a:t> is the number of projections and L is the number of hash tables,  i.e. independent of the number of points, N.</a:t>
            </a:r>
          </a:p>
          <a:p>
            <a:endParaRPr lang="en-US" sz="1800" dirty="0" smtClean="0"/>
          </a:p>
          <a:p>
            <a:r>
              <a:rPr lang="en-US" sz="1800" dirty="0" smtClean="0"/>
              <a:t>In practice, LSH has high memory requirements as large number of projections/hash tables are needed.</a:t>
            </a:r>
          </a:p>
          <a:p>
            <a:endParaRPr lang="en-US" sz="1800" dirty="0" smtClean="0"/>
          </a:p>
          <a:p>
            <a:r>
              <a:rPr lang="en-US" sz="1800" dirty="0" smtClean="0"/>
              <a:t>Code and more materials available online:</a:t>
            </a:r>
          </a:p>
          <a:p>
            <a:r>
              <a:rPr lang="en-US" sz="1800" dirty="0" smtClean="0">
                <a:hlinkClick r:id="rId2"/>
              </a:rPr>
              <a:t>http://www.mit.edu/~andoni/LSH/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Hashing functions could be also data-dependent (PCA) or learnt from labeled point pairs (close/far).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Y. Weiss, A. </a:t>
            </a:r>
            <a:r>
              <a:rPr lang="en-US" sz="1400" dirty="0" err="1" smtClean="0">
                <a:solidFill>
                  <a:srgbClr val="000000"/>
                </a:solidFill>
              </a:rPr>
              <a:t>Torralba</a:t>
            </a:r>
            <a:r>
              <a:rPr lang="en-US" sz="1400" dirty="0" smtClean="0">
                <a:solidFill>
                  <a:srgbClr val="000000"/>
                </a:solidFill>
              </a:rPr>
              <a:t>, and R. Fergus, “Spectral hashing,” in </a:t>
            </a:r>
            <a:r>
              <a:rPr lang="en-US" sz="1400" i="1" dirty="0" smtClean="0">
                <a:solidFill>
                  <a:srgbClr val="000000"/>
                </a:solidFill>
              </a:rPr>
              <a:t>NIPS, 2008. 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R. </a:t>
            </a:r>
            <a:r>
              <a:rPr lang="en-US" sz="1400" dirty="0" err="1" smtClean="0">
                <a:solidFill>
                  <a:srgbClr val="000000"/>
                </a:solidFill>
              </a:rPr>
              <a:t>Salakhutdinov</a:t>
            </a:r>
            <a:r>
              <a:rPr lang="en-US" sz="1400" dirty="0" smtClean="0">
                <a:solidFill>
                  <a:srgbClr val="000000"/>
                </a:solidFill>
              </a:rPr>
              <a:t> and G. Hinton, “Semantic Hashing,” ACM SIGIR, 2007.</a:t>
            </a:r>
          </a:p>
          <a:p>
            <a:endParaRPr lang="en-US" sz="1800" dirty="0" smtClean="0"/>
          </a:p>
          <a:p>
            <a:r>
              <a:rPr lang="en-US" sz="1800" dirty="0" smtClean="0"/>
              <a:t>See also:</a:t>
            </a:r>
          </a:p>
          <a:p>
            <a:r>
              <a:rPr lang="en-US" sz="1600" dirty="0" smtClean="0">
                <a:hlinkClick r:id="rId3"/>
              </a:rPr>
              <a:t>http://cobweb.ecn.purdue.edu/~malcolm/yahoo Slaney2008(LSHTutorialDraft).pdf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http://www.sanjivk.com/EECS6898/ApproxNearestNeighbors_2.pdf</a:t>
            </a:r>
            <a:endParaRPr lang="en-US" sz="16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2600" y="12954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ＭＳ Ｐゴシック" charset="-128"/>
                <a:cs typeface="ＭＳ Ｐゴシック" charset="-128"/>
              </a:rPr>
              <a:t>Dataset: 100K SIFT descriptors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ＭＳ Ｐゴシック" charset="-128"/>
                <a:cs typeface="ＭＳ Ｐゴシック" charset="-128"/>
              </a:rPr>
              <a:t>Code for all methods available online, see Muja&amp;Lowe’09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1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approximate NN-search methods</a:t>
            </a:r>
          </a:p>
        </p:txBody>
      </p:sp>
      <p:pic>
        <p:nvPicPr>
          <p:cNvPr id="92164" name="Content Placeholder 11" descr="Picture 3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460" r="-9460"/>
          <a:stretch>
            <a:fillRect/>
          </a:stretch>
        </p:blipFill>
        <p:spPr>
          <a:xfrm>
            <a:off x="1292225" y="1689100"/>
            <a:ext cx="6162675" cy="4165600"/>
          </a:xfrm>
        </p:spPr>
      </p:pic>
      <p:sp>
        <p:nvSpPr>
          <p:cNvPr id="92165" name="Text Box 241"/>
          <p:cNvSpPr txBox="1">
            <a:spLocks noChangeArrowheads="1"/>
          </p:cNvSpPr>
          <p:nvPr/>
        </p:nvSpPr>
        <p:spPr bwMode="auto">
          <a:xfrm>
            <a:off x="7154863" y="6540500"/>
            <a:ext cx="1989137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rebuchet MS" charset="0"/>
              </a:rPr>
              <a:t>Figure: Muja&amp;Lowe’09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9000" cy="914400"/>
          </a:xfrm>
        </p:spPr>
        <p:txBody>
          <a:bodyPr/>
          <a:lstStyle/>
          <a:p>
            <a:r>
              <a:rPr lang="en-US" dirty="0" smtClean="0"/>
              <a:t>Approximate nearest </a:t>
            </a:r>
            <a:r>
              <a:rPr lang="en-US" dirty="0" err="1" smtClean="0"/>
              <a:t>neighbour</a:t>
            </a:r>
            <a:r>
              <a:rPr lang="en-US" dirty="0" smtClean="0"/>
              <a:t> search (references)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 smtClean="0"/>
              <a:t>J. L. Bentley. Multidimensional binary search trees used for associative searching. Comm. ACM, 18(9), 1975.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Freidman, J. H., Bentley, J. L., and </a:t>
            </a:r>
            <a:r>
              <a:rPr lang="en-US" sz="1600" dirty="0" err="1" smtClean="0"/>
              <a:t>Finkel</a:t>
            </a:r>
            <a:r>
              <a:rPr lang="en-US" sz="1600" dirty="0" smtClean="0"/>
              <a:t>, R. A. An algorithm for finding best matches in logarithmic expected time. </a:t>
            </a:r>
            <a:r>
              <a:rPr lang="en-US" sz="1600" i="1" dirty="0" smtClean="0"/>
              <a:t>ACM Trans. Math. </a:t>
            </a:r>
            <a:r>
              <a:rPr lang="en-US" sz="1600" i="1" dirty="0" err="1" smtClean="0"/>
              <a:t>Softw</a:t>
            </a:r>
            <a:r>
              <a:rPr lang="en-US" sz="1600" i="1" dirty="0" smtClean="0"/>
              <a:t>., 3:209–226, 1977. 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/>
              <a:t>Arya</a:t>
            </a:r>
            <a:r>
              <a:rPr lang="en-US" sz="1600" dirty="0" smtClean="0"/>
              <a:t>, S., Mount, D. M., Netanyahu, N. S., Silverman, R., and Wu, A. Y. An optimal algorithm for approximate nearest neighbor searching in fixed dimensions. </a:t>
            </a:r>
            <a:r>
              <a:rPr lang="en-US" sz="1600" i="1" dirty="0" smtClean="0"/>
              <a:t>Journal of the ACM, 45:891–923, 1998.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C. </a:t>
            </a:r>
            <a:r>
              <a:rPr lang="en-US" sz="1600" dirty="0" err="1" smtClean="0"/>
              <a:t>Silpa</a:t>
            </a:r>
            <a:r>
              <a:rPr lang="en-US" sz="1600" dirty="0" smtClean="0"/>
              <a:t>-Anan and R. Hartley. </a:t>
            </a:r>
            <a:r>
              <a:rPr lang="en-US" sz="1600" dirty="0" err="1" smtClean="0"/>
              <a:t>Optimised</a:t>
            </a:r>
            <a:r>
              <a:rPr lang="en-US" sz="1600" dirty="0" smtClean="0"/>
              <a:t> KD-trees for fast image descriptor matching. In CVPR, 2008.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M. Muja and D. G. Lowe. Fast approximate nearest neighbors with automatic algorithm configuration. In VISAPP, 2009.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P. </a:t>
            </a:r>
            <a:r>
              <a:rPr lang="en-US" sz="1600" dirty="0" err="1" smtClean="0"/>
              <a:t>Indyk</a:t>
            </a:r>
            <a:r>
              <a:rPr lang="en-US" sz="1600" dirty="0" smtClean="0"/>
              <a:t> and R. </a:t>
            </a:r>
            <a:r>
              <a:rPr lang="en-US" sz="1600" dirty="0" err="1" smtClean="0"/>
              <a:t>Motwani</a:t>
            </a:r>
            <a:r>
              <a:rPr lang="en-US" sz="1600" dirty="0" smtClean="0"/>
              <a:t>, “Approximate nearest neighbors: towards removing the curse of dimensionality,” in </a:t>
            </a:r>
            <a:r>
              <a:rPr lang="en-US" sz="1600" i="1" dirty="0" smtClean="0"/>
              <a:t>Proc. of 30th ACM Symposium on Theory of Computing, 1998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G. </a:t>
            </a:r>
            <a:r>
              <a:rPr lang="en-US" sz="1600" dirty="0" err="1" smtClean="0"/>
              <a:t>Shakhnarovich</a:t>
            </a:r>
            <a:r>
              <a:rPr lang="en-US" sz="1600" dirty="0" smtClean="0"/>
              <a:t>, P. Viola, and T. Darrell, “Fast pose estimation with parameter-sensitive hashing,” in </a:t>
            </a:r>
            <a:r>
              <a:rPr lang="en-US" sz="1600" i="1" dirty="0" smtClean="0"/>
              <a:t>Proc. of the IEEE International Conference on Computer Vision, 2003.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R. </a:t>
            </a:r>
            <a:r>
              <a:rPr lang="en-US" sz="1600" dirty="0" err="1" smtClean="0"/>
              <a:t>Salakhutdinov</a:t>
            </a:r>
            <a:r>
              <a:rPr lang="en-US" sz="1600" dirty="0" smtClean="0"/>
              <a:t> and G. Hinton, “Semantic Hashing,” ACM SIGIR, 2007.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Y. Weiss, A. </a:t>
            </a:r>
            <a:r>
              <a:rPr lang="en-US" sz="1600" dirty="0" err="1" smtClean="0"/>
              <a:t>Torralba</a:t>
            </a:r>
            <a:r>
              <a:rPr lang="en-US" sz="1600" dirty="0" smtClean="0"/>
              <a:t>, and R. Fergus, “Spectral hashing,” in </a:t>
            </a:r>
            <a:r>
              <a:rPr lang="en-US" sz="1600" i="1" dirty="0" smtClean="0"/>
              <a:t>NIPS, 2008.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9000" cy="914400"/>
          </a:xfrm>
        </p:spPr>
        <p:txBody>
          <a:bodyPr/>
          <a:lstStyle/>
          <a:p>
            <a:r>
              <a:rPr lang="en-US" dirty="0" smtClean="0"/>
              <a:t>ANN - search (references continued)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 smtClean="0"/>
              <a:t>O. Chum, J. </a:t>
            </a:r>
            <a:r>
              <a:rPr lang="en-US" sz="1600" dirty="0" err="1" smtClean="0"/>
              <a:t>Philbin</a:t>
            </a:r>
            <a:r>
              <a:rPr lang="en-US" sz="1600" dirty="0" smtClean="0"/>
              <a:t>, and A. </a:t>
            </a:r>
            <a:r>
              <a:rPr lang="en-US" sz="1600" dirty="0" err="1" smtClean="0"/>
              <a:t>Zisserman</a:t>
            </a:r>
            <a:r>
              <a:rPr lang="en-US" sz="1600" dirty="0" smtClean="0"/>
              <a:t>. Near duplicate image detection: min-hash and </a:t>
            </a:r>
            <a:r>
              <a:rPr lang="en-US" sz="1600" dirty="0" err="1" smtClean="0"/>
              <a:t>tf-idf</a:t>
            </a:r>
            <a:r>
              <a:rPr lang="en-US" sz="1600" dirty="0" smtClean="0"/>
              <a:t> weighting. BMVC., 2008.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M. </a:t>
            </a:r>
            <a:r>
              <a:rPr lang="en-US" sz="1600" dirty="0" err="1" smtClean="0"/>
              <a:t>Raginsky</a:t>
            </a:r>
            <a:r>
              <a:rPr lang="en-US" sz="1600" dirty="0" smtClean="0"/>
              <a:t> and S. </a:t>
            </a:r>
            <a:r>
              <a:rPr lang="en-US" sz="1600" dirty="0" err="1" smtClean="0"/>
              <a:t>Lazebnik</a:t>
            </a:r>
            <a:r>
              <a:rPr lang="en-US" sz="1600" dirty="0" smtClean="0"/>
              <a:t>, “Locality-Sensitive Binary Codes from Shift-Invariant Kernels,” in </a:t>
            </a:r>
            <a:r>
              <a:rPr lang="en-US" sz="1600" i="1" dirty="0" smtClean="0"/>
              <a:t>Proc. of Advances in neural information processing systems, 2009.</a:t>
            </a:r>
          </a:p>
          <a:p>
            <a:pPr>
              <a:spcAft>
                <a:spcPts val="600"/>
              </a:spcAft>
            </a:pPr>
            <a:r>
              <a:rPr lang="en-US" sz="1600" i="1" dirty="0" smtClean="0"/>
              <a:t>B. </a:t>
            </a:r>
            <a:r>
              <a:rPr lang="en-US" sz="1600" i="1" dirty="0" err="1" smtClean="0"/>
              <a:t>Kulis</a:t>
            </a:r>
            <a:r>
              <a:rPr lang="en-US" sz="1600" i="1" dirty="0" smtClean="0"/>
              <a:t> and K. </a:t>
            </a:r>
            <a:r>
              <a:rPr lang="en-US" sz="1600" i="1" dirty="0" err="1" smtClean="0"/>
              <a:t>Grauman</a:t>
            </a:r>
            <a:r>
              <a:rPr lang="en-US" sz="1600" i="1" dirty="0" smtClean="0"/>
              <a:t>, “</a:t>
            </a:r>
            <a:r>
              <a:rPr lang="en-US" sz="1600" i="1" dirty="0" err="1" smtClean="0"/>
              <a:t>Kernelized</a:t>
            </a:r>
            <a:r>
              <a:rPr lang="en-US" sz="1600" i="1" dirty="0" smtClean="0"/>
              <a:t> locality-sensitive hashing for scalable image search,” Proc. of the IEEE International Conference on Computer Vision, 2009. </a:t>
            </a:r>
          </a:p>
          <a:p>
            <a:pPr>
              <a:spcAft>
                <a:spcPts val="600"/>
              </a:spcAft>
            </a:pPr>
            <a:r>
              <a:rPr lang="en-US" sz="1600" i="1" dirty="0" smtClean="0"/>
              <a:t>J. Wang, S. Kumar, and S.-F. Chang, “Semi-supervised hashing for scalable image retrieval,” in IEEE Computer Society Conference on Computer Vision and Pattern Recognition (CVPR), 2010.</a:t>
            </a:r>
          </a:p>
          <a:p>
            <a:pPr>
              <a:spcAft>
                <a:spcPts val="600"/>
              </a:spcAft>
            </a:pPr>
            <a:r>
              <a:rPr lang="en-US" sz="1600" i="1" dirty="0" smtClean="0"/>
              <a:t>J. Wang, S. Kumar, and S.-F. Chang, “Sequential projection learning for hashing with compact codes,” in Proceedings of the 27th International Conference on Machine Learning, 2010. 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413" y="484188"/>
            <a:ext cx="8293100" cy="749300"/>
          </a:xfrm>
          <a:noFill/>
        </p:spPr>
        <p:txBody>
          <a:bodyPr lIns="91410" tIns="45705" rIns="91410" bIns="45705"/>
          <a:lstStyle/>
          <a:p>
            <a:pPr marL="0" indent="0"/>
            <a:r>
              <a:rPr lang="en-US" sz="1800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Match regions between frames using SIFT descriptors and spatial consistency</a:t>
            </a: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466725" y="2038350"/>
            <a:ext cx="8181975" cy="3124200"/>
            <a:chOff x="330" y="1212"/>
            <a:chExt cx="4818" cy="1746"/>
          </a:xfrm>
        </p:grpSpPr>
        <p:pic>
          <p:nvPicPr>
            <p:cNvPr id="35849" name="Picture 8" descr="nbrce_im071800t071295_d090_d090_st0_knn10"/>
            <p:cNvPicPr>
              <a:picLocks noChangeAspect="1" noChangeArrowheads="1"/>
            </p:cNvPicPr>
            <p:nvPr/>
          </p:nvPicPr>
          <p:blipFill>
            <a:blip r:embed="rId3"/>
            <a:srcRect l="-375" t="23294" b="23294"/>
            <a:stretch>
              <a:fillRect/>
            </a:stretch>
          </p:blipFill>
          <p:spPr bwMode="auto">
            <a:xfrm>
              <a:off x="330" y="1212"/>
              <a:ext cx="4818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0" name="Rectangle 9"/>
            <p:cNvSpPr>
              <a:spLocks noChangeArrowheads="1"/>
            </p:cNvSpPr>
            <p:nvPr/>
          </p:nvSpPr>
          <p:spPr bwMode="auto">
            <a:xfrm>
              <a:off x="1032" y="1404"/>
              <a:ext cx="966" cy="147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490538" y="5402263"/>
            <a:ext cx="76136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n-GB" sz="2200">
                <a:solidFill>
                  <a:schemeClr val="tx1"/>
                </a:solidFill>
                <a:latin typeface="Albertus Extra Bold" pitchFamily="34" charset="0"/>
              </a:rPr>
              <a:t>Multiple </a:t>
            </a:r>
            <a:r>
              <a:rPr lang="cs-CZ" sz="2200">
                <a:solidFill>
                  <a:schemeClr val="tx1"/>
                </a:solidFill>
                <a:latin typeface="Albertus Extra Bold" pitchFamily="34" charset="0"/>
              </a:rPr>
              <a:t>regions </a:t>
            </a:r>
            <a:r>
              <a:rPr lang="en-GB" sz="2200">
                <a:solidFill>
                  <a:schemeClr val="tx1"/>
                </a:solidFill>
                <a:latin typeface="Albertus Extra Bold" pitchFamily="34" charset="0"/>
              </a:rPr>
              <a:t>overcome problem of partial occlusion</a:t>
            </a:r>
            <a:endParaRPr lang="en-US" sz="2200">
              <a:solidFill>
                <a:schemeClr val="tx1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ransition advTm="2625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495300"/>
            <a:ext cx="847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Approach - review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43000"/>
            <a:ext cx="81407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Establish tentative (or putative) correspondence based on local appearance of individual </a:t>
            </a: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features (now)</a:t>
            </a:r>
          </a:p>
          <a:p>
            <a:pPr marL="1371600" lvl="2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rgbClr val="777777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rgbClr val="777777"/>
                </a:solidFill>
                <a:latin typeface="+mn-lt"/>
                <a:ea typeface="ＭＳ Ｐゴシック" charset="-128"/>
                <a:cs typeface="ＭＳ Ｐゴシック" charset="-128"/>
              </a:rPr>
              <a:t>2. Verify matches based on semi-local / global geometric </a:t>
            </a:r>
            <a:r>
              <a:rPr lang="en-US" kern="0" dirty="0" smtClean="0">
                <a:solidFill>
                  <a:srgbClr val="777777"/>
                </a:solidFill>
                <a:latin typeface="+mn-lt"/>
                <a:ea typeface="ＭＳ Ｐゴシック" charset="-128"/>
                <a:cs typeface="ＭＳ Ｐゴシック" charset="-128"/>
              </a:rPr>
              <a:t>relations (You have just seen this).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multiple images?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Char char="•"/>
            </a:pPr>
            <a:r>
              <a:rPr lang="en-US" dirty="0" smtClean="0"/>
              <a:t> So far, we have seen successful matching of a query image to a single target image using local features.</a:t>
            </a:r>
          </a:p>
          <a:p>
            <a:pPr marL="0" indent="0"/>
            <a:r>
              <a:rPr lang="en-US" dirty="0" smtClean="0"/>
              <a:t> </a:t>
            </a:r>
          </a:p>
          <a:p>
            <a:pPr marL="0" indent="0">
              <a:buFontTx/>
              <a:buChar char="•"/>
            </a:pPr>
            <a:r>
              <a:rPr lang="en-US" dirty="0" smtClean="0"/>
              <a:t> How to generalize this strategy to multiple target images with reasonable complexity?</a:t>
            </a:r>
          </a:p>
          <a:p>
            <a:pPr marL="0" indent="0">
              <a:buFontTx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 10, 10</a:t>
            </a:r>
            <a:r>
              <a:rPr lang="en-US" baseline="30000" dirty="0" smtClean="0"/>
              <a:t>2</a:t>
            </a:r>
            <a:r>
              <a:rPr lang="en-US" dirty="0" smtClean="0"/>
              <a:t>, 10</a:t>
            </a:r>
            <a:r>
              <a:rPr lang="en-US" baseline="30000" dirty="0" smtClean="0"/>
              <a:t>3</a:t>
            </a:r>
            <a:r>
              <a:rPr lang="en-US" dirty="0" smtClean="0"/>
              <a:t>, …, </a:t>
            </a:r>
            <a:r>
              <a:rPr lang="en-US" b="1" dirty="0" smtClean="0"/>
              <a:t>10</a:t>
            </a:r>
            <a:r>
              <a:rPr lang="en-US" b="1" baseline="30000" dirty="0" smtClean="0"/>
              <a:t>7</a:t>
            </a:r>
            <a:r>
              <a:rPr lang="en-US" dirty="0" smtClean="0"/>
              <a:t>, … 10</a:t>
            </a:r>
            <a:r>
              <a:rPr lang="en-US" baseline="30000" dirty="0" smtClean="0"/>
              <a:t>10</a:t>
            </a:r>
            <a:r>
              <a:rPr lang="en-US" dirty="0" smtClean="0"/>
              <a:t> images?</a:t>
            </a:r>
          </a:p>
          <a:p>
            <a:pPr marL="0" indent="0">
              <a:buFontTx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54000" y="2578100"/>
            <a:ext cx="4457700" cy="2260600"/>
            <a:chOff x="889000" y="3365500"/>
            <a:chExt cx="4457700" cy="2260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000" y="3365500"/>
              <a:ext cx="4457700" cy="22606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2540000" y="4610100"/>
              <a:ext cx="965200" cy="660400"/>
            </a:xfrm>
            <a:prstGeom prst="rect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051425" y="4889500"/>
            <a:ext cx="409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“Charade” [</a:t>
            </a:r>
            <a:r>
              <a:rPr lang="en-US" sz="2000" dirty="0" err="1" smtClean="0"/>
              <a:t>Donen</a:t>
            </a:r>
            <a:r>
              <a:rPr lang="en-US" sz="2000" dirty="0" smtClean="0"/>
              <a:t>, 1963</a:t>
            </a:r>
            <a:r>
              <a:rPr lang="en-US" sz="2000" dirty="0"/>
              <a:t>]</a:t>
            </a:r>
            <a:endParaRPr lang="en-GB" sz="20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16000" y="2047875"/>
            <a:ext cx="2819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4" tIns="45713" rIns="91424" bIns="45713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/>
              <a:t>Visually defined query</a:t>
            </a:r>
            <a:endParaRPr lang="en-US" sz="2000" dirty="0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978400" y="3733800"/>
            <a:ext cx="838200" cy="0"/>
          </a:xfrm>
          <a:prstGeom prst="line">
            <a:avLst/>
          </a:prstGeom>
          <a:noFill/>
          <a:ln w="1047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1073150" y="4948238"/>
            <a:ext cx="2736850" cy="369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4" tIns="45713" rIns="91424" bIns="45713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dirty="0" smtClean="0"/>
              <a:t>“</a:t>
            </a:r>
            <a:r>
              <a:rPr lang="en-US" sz="1800" dirty="0" smtClean="0"/>
              <a:t>Find this bag”</a:t>
            </a:r>
            <a:endParaRPr lang="en-US" sz="1800" dirty="0"/>
          </a:p>
        </p:txBody>
      </p:sp>
      <p:sp>
        <p:nvSpPr>
          <p:cNvPr id="41995" name="Rectangle 13"/>
          <p:cNvSpPr>
            <a:spLocks noChangeArrowheads="1"/>
          </p:cNvSpPr>
          <p:nvPr/>
        </p:nvSpPr>
        <p:spPr bwMode="auto">
          <a:xfrm>
            <a:off x="196850" y="0"/>
            <a:ext cx="8947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 anchor="ctr">
            <a:prstTxWarp prst="textNoShape">
              <a:avLst/>
            </a:prstTxWarp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5600" y="203200"/>
            <a:ext cx="847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Example: Visual search in an entire feature length movie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565785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Demo:</a:t>
            </a:r>
          </a:p>
          <a:p>
            <a:r>
              <a:rPr lang="en-US" dirty="0"/>
              <a:t>http://</a:t>
            </a:r>
            <a:r>
              <a:rPr lang="en-US" dirty="0" err="1"/>
              <a:t>www.robots.ox.ac.uk/~vgg/research/vgoogle/index.html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00" y="2336800"/>
            <a:ext cx="1740699" cy="2489200"/>
          </a:xfrm>
          <a:prstGeom prst="rect">
            <a:avLst/>
          </a:prstGeom>
        </p:spPr>
      </p:pic>
    </p:spTree>
  </p:cSld>
  <p:clrMapOvr>
    <a:masterClrMapping/>
  </p:clrMapOvr>
  <p:transition advTm="28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914400"/>
          </a:xfrm>
        </p:spPr>
        <p:txBody>
          <a:bodyPr/>
          <a:lstStyle/>
          <a:p>
            <a:r>
              <a:rPr lang="en-GB" dirty="0" smtClean="0"/>
              <a:t>History of “large scale” visual search with local regions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49400"/>
            <a:ext cx="8229600" cy="5562600"/>
          </a:xfrm>
        </p:spPr>
        <p:txBody>
          <a:bodyPr/>
          <a:lstStyle/>
          <a:p>
            <a:pPr marL="0" indent="0"/>
            <a:r>
              <a:rPr lang="en-GB" dirty="0"/>
              <a:t> </a:t>
            </a:r>
            <a:r>
              <a:rPr lang="en-GB" dirty="0" err="1"/>
              <a:t>Schmid</a:t>
            </a:r>
            <a:r>
              <a:rPr lang="en-GB" dirty="0"/>
              <a:t> and Mohr ’97 			– 1k images</a:t>
            </a:r>
          </a:p>
          <a:p>
            <a:pPr marL="0" indent="0"/>
            <a:r>
              <a:rPr lang="en-GB" dirty="0"/>
              <a:t> </a:t>
            </a:r>
            <a:r>
              <a:rPr lang="en-GB" dirty="0" err="1"/>
              <a:t>Sivic</a:t>
            </a:r>
            <a:r>
              <a:rPr lang="en-GB" dirty="0"/>
              <a:t> and Zisserman’03 			– 5k images</a:t>
            </a:r>
          </a:p>
          <a:p>
            <a:pPr marL="0" indent="0"/>
            <a:r>
              <a:rPr lang="en-GB" dirty="0"/>
              <a:t> </a:t>
            </a:r>
            <a:r>
              <a:rPr lang="en-GB" dirty="0" err="1"/>
              <a:t>Nister</a:t>
            </a:r>
            <a:r>
              <a:rPr lang="en-GB" dirty="0"/>
              <a:t> and Stewenius’06 			– 50k images (1M)</a:t>
            </a:r>
          </a:p>
          <a:p>
            <a:pPr marL="0" indent="0"/>
            <a:r>
              <a:rPr lang="en-GB" dirty="0"/>
              <a:t> </a:t>
            </a:r>
            <a:r>
              <a:rPr lang="en-GB" dirty="0" err="1"/>
              <a:t>Philbin</a:t>
            </a:r>
            <a:r>
              <a:rPr lang="en-GB" dirty="0"/>
              <a:t> et al.’07 				– 100k images</a:t>
            </a:r>
          </a:p>
          <a:p>
            <a:pPr marL="0" indent="0"/>
            <a:r>
              <a:rPr lang="en-GB" dirty="0"/>
              <a:t> Chum et al.’07 + </a:t>
            </a:r>
            <a:r>
              <a:rPr lang="en-GB" dirty="0" err="1"/>
              <a:t>Jegou</a:t>
            </a:r>
            <a:r>
              <a:rPr lang="en-GB" dirty="0"/>
              <a:t> et al.’07 		– 1M images</a:t>
            </a:r>
          </a:p>
          <a:p>
            <a:pPr marL="0" indent="0"/>
            <a:r>
              <a:rPr lang="en-GB" dirty="0"/>
              <a:t> Chum et al.’08 				– 5M images</a:t>
            </a:r>
          </a:p>
          <a:p>
            <a:pPr marL="0" indent="0"/>
            <a:r>
              <a:rPr lang="en-GB" dirty="0" err="1"/>
              <a:t>Jegou</a:t>
            </a:r>
            <a:r>
              <a:rPr lang="en-GB" dirty="0"/>
              <a:t> et al. ’09 				– 10M images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All on a single machine in ~ 1 second!</a:t>
            </a:r>
          </a:p>
          <a:p>
            <a:pPr marL="0" indent="0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495300"/>
            <a:ext cx="847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Two strategies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43000"/>
            <a:ext cx="81407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1. Efficient approximate nearest </a:t>
            </a:r>
            <a:r>
              <a:rPr lang="en-US" kern="0" dirty="0" err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neighbour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 search on local feature descriptors.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2. Quantize descriptors into a “visual vocabulary” and use efficient techniques from text </a:t>
            </a: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retrieval.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(Bag-of-words representation)</a:t>
            </a:r>
            <a:endParaRPr lang="en-US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2PSBATCH" val="latex --interaction=nonstopmode %.tex; dvips -D 300 -o %.ps %.dvi"/>
  <p:tag name="TEXPOINTINIT" val=""/>
  <p:tag name="USEAMSFONTS" val="True"/>
  <p:tag name="EMBEDFONTS" val="False"/>
  <p:tag name="USEBOLDAMS" val="False"/>
  <p:tag name="DEFAULTDISPLAYSOURCE" val="\documentclass{slides}\pagestyle{empty}&#10;%\input{azsty}&#10;% Stuff for doing vector. &#10;\def\vec#1{\mathchoice%&#10;        {\mbox{\boldmath $\displaystyle\bf#1$}}&#10;        {\mbox{\boldmath $\textstyle\bf#1$}}&#10;        {\mbox{\boldmath $\scriptstyle\bf#1$}}&#10;        {\mbox{\boldmath $\scriptscriptstyle\bf#1$}}}&#10;\def\v#1{\protect\vec #1}&#10;&#10;&#10;% Stuff for doing matrix.&#10;\def\mat#1{\mathchoice{\mbox{\boldmath$\displaystyle\tt#1$}}&#10;        {\mbox{\boldmath$\textstyle\tt#1$}}&#10;        {\mbox{\boldmath$\scriptstyle\tt#1$}}&#10;        {\mbox{\boldmath$\scriptscriptstyle\tt#1$}}}&#10;\def\m#1{\protect\mat #1}&#10;&#10;\newcommand{\matx}[1]{{\m #1}}&#10;&#10;\newcommand{\tr}{\mbox{$^{\top}$}}&#10;\newcommand{\mtr}{\mbox{$^{-\top}$}}&#10;&#10;\begin{document}&#10;\end{document}&#10;"/>
  <p:tag name="TEX2PS" val="latex %.tex; dvips -D 300 -t a3 -o %.ps %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300"/>
  <p:tag name="DEFAULTMAGNIFICATION" val="1"/>
  <p:tag name="DEFAULTFONTSIZE" val="10"/>
  <p:tag name="DEFAULTWORDWRAP" val="0"/>
  <p:tag name="DEFAULTWIDTH" val="378"/>
  <p:tag name="DEFAULTHEIGHT" val="29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.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cros}&#10;\usepackage{amsmath}&#10;\usepackage{amssymb}&#10;&#10;\begin{document}&#10;&#10;\[&#10;\forall j \; NN(j) = \arg \min_i ||\vect{x}_i - \vect{x}_j||, \; i \neq j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352"/>
  <p:tag name="PICTUREFILESIZE" val="1733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cros}&#10;\usepackage{amsmath}&#10;\usepackage{amssymb}&#10;&#10;\begin{document}&#10;&#10;\[&#10;\forall j \; NN(j) = \arg \min_i ||\vect{x}_i - \vect{x}_j||, \; i \neq j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352"/>
  <p:tag name="PICTUREFILESIZE" val="1733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2.8|5.3|3.6|5.8|6.6|3.4"/>
</p:tagLst>
</file>

<file path=ppt/theme/theme1.xml><?xml version="1.0" encoding="utf-8"?>
<a:theme xmlns:a="http://schemas.openxmlformats.org/drawingml/2006/main" name="rob ">
  <a:themeElements>
    <a:clrScheme name="rob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ob ">
      <a:majorFont>
        <a:latin typeface="Times New Roman"/>
        <a:ea typeface="Arial"/>
        <a:cs typeface="Arial"/>
      </a:majorFont>
      <a:minorFont>
        <a:latin typeface="Time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rob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DPhoto99-seitz-slides">
  <a:themeElements>
    <a:clrScheme name="3DPhoto99-seitz-slides 8">
      <a:dk1>
        <a:srgbClr val="000000"/>
      </a:dk1>
      <a:lt1>
        <a:srgbClr val="000000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DPhoto99-seitz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DPhoto99-seitz-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Photo99-seitz-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8">
        <a:dk1>
          <a:srgbClr val="000000"/>
        </a:dk1>
        <a:lt1>
          <a:srgbClr val="000000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146790</TotalTime>
  <Words>2969</Words>
  <Application>Microsoft Macintosh PowerPoint</Application>
  <PresentationFormat>On-screen Show (4:3)</PresentationFormat>
  <Paragraphs>435</Paragraphs>
  <Slides>37</Slides>
  <Notes>27</Notes>
  <HiddenSlides>1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rob </vt:lpstr>
      <vt:lpstr>3DPhoto99-seitz-slides</vt:lpstr>
      <vt:lpstr>Bitmap Image</vt:lpstr>
      <vt:lpstr>Instance-level recognition II.</vt:lpstr>
      <vt:lpstr>Outline – the rest of the lecture</vt:lpstr>
      <vt:lpstr>Slide 3</vt:lpstr>
      <vt:lpstr>Slide 4</vt:lpstr>
      <vt:lpstr>Slide 5</vt:lpstr>
      <vt:lpstr>What about multiple images?</vt:lpstr>
      <vt:lpstr>Slide 7</vt:lpstr>
      <vt:lpstr>History of “large scale” visual search with local regions</vt:lpstr>
      <vt:lpstr>Slide 9</vt:lpstr>
      <vt:lpstr>Strategy I: Efficient approximate NN search</vt:lpstr>
      <vt:lpstr>Slide 11</vt:lpstr>
      <vt:lpstr>Slide 12</vt:lpstr>
      <vt:lpstr>Nearest-neighbor matching</vt:lpstr>
      <vt:lpstr>Indexing local features:  approximate nearest neighbor search</vt:lpstr>
      <vt:lpstr>Slide 15</vt:lpstr>
      <vt:lpstr>Slide 16</vt:lpstr>
      <vt:lpstr>KD-tree: Properties</vt:lpstr>
      <vt:lpstr>Slide 18</vt:lpstr>
      <vt:lpstr>K-d tree: Backtracking</vt:lpstr>
      <vt:lpstr>Solution: Approximate nearest neighbor K-d tree</vt:lpstr>
      <vt:lpstr>Slide 21</vt:lpstr>
      <vt:lpstr>Approximate NN search using a randomized forest of K-d trees: Algorithm summary</vt:lpstr>
      <vt:lpstr>Experimental evaluation for SIFT matching</vt:lpstr>
      <vt:lpstr>Randomized K-d trees </vt:lpstr>
      <vt:lpstr>Randomized K-d trees</vt:lpstr>
      <vt:lpstr>Randomized K-d trees: discussion</vt:lpstr>
      <vt:lpstr>Variation: K-means tree [Muja&amp;Lowe, 2009]</vt:lpstr>
      <vt:lpstr>Example</vt:lpstr>
      <vt:lpstr>Example</vt:lpstr>
      <vt:lpstr>Indexing local features:  approximate nearest neighbor search</vt:lpstr>
      <vt:lpstr>Slide 31</vt:lpstr>
      <vt:lpstr>Slide 32</vt:lpstr>
      <vt:lpstr>Slide 33</vt:lpstr>
      <vt:lpstr>LSH: discussion</vt:lpstr>
      <vt:lpstr>Comparison of approximate NN-search methods</vt:lpstr>
      <vt:lpstr>Approximate nearest neighbour search (references)</vt:lpstr>
      <vt:lpstr>ANN - search (references continued)</vt:lpstr>
    </vt:vector>
  </TitlesOfParts>
  <Company>University of Oxford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level grouping for video shot</dc:title>
  <dc:creator>Josef Sivic</dc:creator>
  <cp:lastModifiedBy>josef</cp:lastModifiedBy>
  <cp:revision>2411</cp:revision>
  <cp:lastPrinted>2010-10-12T13:19:44Z</cp:lastPrinted>
  <dcterms:created xsi:type="dcterms:W3CDTF">2010-10-15T12:54:48Z</dcterms:created>
  <dcterms:modified xsi:type="dcterms:W3CDTF">2010-10-15T12:56:27Z</dcterms:modified>
</cp:coreProperties>
</file>