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notesSlides/notesSlide16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5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embeddings/Microsoft_Equation8.bin" ContentType="application/vnd.openxmlformats-officedocument.oleObject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notesSlides/notesSlide15.xml" ContentType="application/vnd.openxmlformats-officedocument.presentationml.notesSlide+xml"/>
  <Default Extension="wmf" ContentType="image/x-wmf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2.xml" ContentType="application/vnd.openxmlformats-officedocument.presentationml.notesSlide+xml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5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3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0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33.xml" ContentType="application/vnd.openxmlformats-officedocument.presentationml.slide+xml"/>
  <Override PartName="/ppt/notesSlides/notesSlide45.xml" ContentType="application/vnd.openxmlformats-officedocument.presentationml.notes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Override PartName="/ppt/notesSlides/notesSlide4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slideLayouts/slideLayout16.xml" ContentType="application/vnd.openxmlformats-officedocument.presentationml.slideLayout+xml"/>
  <Override PartName="/ppt/slides/slide56.xml" ContentType="application/vnd.openxmlformats-officedocument.presentationml.slide+xml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slideMasters/slideMaster2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53.xml" ContentType="application/vnd.openxmlformats-officedocument.presentationml.slide+xml"/>
  <Override PartName="/ppt/embeddings/Microsoft_Equation3.bin" ContentType="application/vnd.openxmlformats-officedocument.oleObject"/>
  <Override PartName="/ppt/slideLayouts/slideLayout19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55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theme/theme4.xml" ContentType="application/vnd.openxmlformats-officedocument.theme+xml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slides/slide54.xml" ContentType="application/vnd.openxmlformats-officedocument.presentationml.slide+xml"/>
  <Override PartName="/ppt/slides/slide5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63.xml" ContentType="application/vnd.openxmlformats-officedocument.presentationml.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slideLayouts/slideLayout18.xml" ContentType="application/vnd.openxmlformats-officedocument.presentationml.slideLayout+xml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3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0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Default Extension="jpeg" ContentType="image/jpeg"/>
  <Override PartName="/ppt/notesSlides/notesSlide33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5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Override PartName="/ppt/slideLayouts/slideLayout15.xml" ContentType="application/vnd.openxmlformats-officedocument.presentationml.slideLayout+xml"/>
  <Override PartName="/ppt/notesSlides/notesSlide49.xml" ContentType="application/vnd.openxmlformats-officedocument.presentationml.notesSlide+xml"/>
  <Override PartName="/ppt/slides/slide9.xml" ContentType="application/vnd.openxmlformats-officedocument.presentationml.slide+xml"/>
  <Override PartName="/ppt/slides/slide60.xml" ContentType="application/vnd.openxmlformats-officedocument.presentationml.slide+xml"/>
  <Default Extension="rels" ContentType="application/vnd.openxmlformats-package.relationships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tags/tag1.xml" ContentType="application/vnd.openxmlformats-officedocument.presentationml.tags+xml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3" r:id="rId1"/>
    <p:sldMasterId id="2147483654" r:id="rId2"/>
  </p:sldMasterIdLst>
  <p:notesMasterIdLst>
    <p:notesMasterId r:id="rId66"/>
  </p:notesMasterIdLst>
  <p:handoutMasterIdLst>
    <p:handoutMasterId r:id="rId67"/>
  </p:handoutMasterIdLst>
  <p:sldIdLst>
    <p:sldId id="2006" r:id="rId3"/>
    <p:sldId id="2294" r:id="rId4"/>
    <p:sldId id="1994" r:id="rId5"/>
    <p:sldId id="2277" r:id="rId6"/>
    <p:sldId id="2270" r:id="rId7"/>
    <p:sldId id="2168" r:id="rId8"/>
    <p:sldId id="2169" r:id="rId9"/>
    <p:sldId id="1992" r:id="rId10"/>
    <p:sldId id="2171" r:id="rId11"/>
    <p:sldId id="1993" r:id="rId12"/>
    <p:sldId id="2172" r:id="rId13"/>
    <p:sldId id="2012" r:id="rId14"/>
    <p:sldId id="2013" r:id="rId15"/>
    <p:sldId id="2014" r:id="rId16"/>
    <p:sldId id="2015" r:id="rId17"/>
    <p:sldId id="2224" r:id="rId18"/>
    <p:sldId id="2225" r:id="rId19"/>
    <p:sldId id="2266" r:id="rId20"/>
    <p:sldId id="2265" r:id="rId21"/>
    <p:sldId id="2226" r:id="rId22"/>
    <p:sldId id="2268" r:id="rId23"/>
    <p:sldId id="2282" r:id="rId24"/>
    <p:sldId id="2227" r:id="rId25"/>
    <p:sldId id="2281" r:id="rId26"/>
    <p:sldId id="2179" r:id="rId27"/>
    <p:sldId id="2173" r:id="rId28"/>
    <p:sldId id="2174" r:id="rId29"/>
    <p:sldId id="2175" r:id="rId30"/>
    <p:sldId id="2231" r:id="rId31"/>
    <p:sldId id="2177" r:id="rId32"/>
    <p:sldId id="2178" r:id="rId33"/>
    <p:sldId id="2180" r:id="rId34"/>
    <p:sldId id="2271" r:id="rId35"/>
    <p:sldId id="2181" r:id="rId36"/>
    <p:sldId id="2182" r:id="rId37"/>
    <p:sldId id="2185" r:id="rId38"/>
    <p:sldId id="2186" r:id="rId39"/>
    <p:sldId id="2232" r:id="rId40"/>
    <p:sldId id="2233" r:id="rId41"/>
    <p:sldId id="2234" r:id="rId42"/>
    <p:sldId id="2235" r:id="rId43"/>
    <p:sldId id="2236" r:id="rId44"/>
    <p:sldId id="2237" r:id="rId45"/>
    <p:sldId id="2238" r:id="rId46"/>
    <p:sldId id="2239" r:id="rId47"/>
    <p:sldId id="2240" r:id="rId48"/>
    <p:sldId id="2241" r:id="rId49"/>
    <p:sldId id="2242" r:id="rId50"/>
    <p:sldId id="2248" r:id="rId51"/>
    <p:sldId id="2243" r:id="rId52"/>
    <p:sldId id="2244" r:id="rId53"/>
    <p:sldId id="2245" r:id="rId54"/>
    <p:sldId id="2246" r:id="rId55"/>
    <p:sldId id="2250" r:id="rId56"/>
    <p:sldId id="2228" r:id="rId57"/>
    <p:sldId id="2255" r:id="rId58"/>
    <p:sldId id="2202" r:id="rId59"/>
    <p:sldId id="2203" r:id="rId60"/>
    <p:sldId id="2274" r:id="rId61"/>
    <p:sldId id="2204" r:id="rId62"/>
    <p:sldId id="2276" r:id="rId63"/>
    <p:sldId id="2263" r:id="rId64"/>
    <p:sldId id="2295" r:id="rId65"/>
  </p:sldIdLst>
  <p:sldSz cx="9144000" cy="6858000" type="screen4x3"/>
  <p:notesSz cx="9601200" cy="7315200"/>
  <p:custDataLst>
    <p:tags r:id="rId6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CC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rgbClr val="0000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9" frameSlides="1"/>
  <p:showPr showNarration="1" useTimings="0">
    <p:present/>
    <p:sldAll/>
    <p:penClr>
      <a:schemeClr val="tx1"/>
    </p:penClr>
  </p:showPr>
  <p:clrMru>
    <a:srgbClr val="FF0000"/>
    <a:srgbClr val="009900"/>
    <a:srgbClr val="05FB17"/>
    <a:srgbClr val="0000CC"/>
    <a:srgbClr val="777777"/>
    <a:srgbClr val="FBFBFB"/>
    <a:srgbClr val="F5F5F5"/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00" autoAdjust="0"/>
    <p:restoredTop sz="93031" autoAdjust="0"/>
  </p:normalViewPr>
  <p:slideViewPr>
    <p:cSldViewPr snapToGrid="0">
      <p:cViewPr>
        <p:scale>
          <a:sx n="90" d="100"/>
          <a:sy n="90" d="100"/>
        </p:scale>
        <p:origin x="-520" y="-240"/>
      </p:cViewPr>
      <p:guideLst>
        <p:guide orient="horz" pos="2397"/>
        <p:guide pos="2865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696"/>
    </p:cViewPr>
  </p:sorterViewPr>
  <p:notesViewPr>
    <p:cSldViewPr snapToGrid="0">
      <p:cViewPr varScale="1">
        <p:scale>
          <a:sx n="70" d="100"/>
          <a:sy n="70" d="100"/>
        </p:scale>
        <p:origin x="-566" y="-62"/>
      </p:cViewPr>
      <p:guideLst>
        <p:guide orient="horz" pos="2303"/>
        <p:guide pos="302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2.xml"/><Relationship Id="rId60" Type="http://schemas.openxmlformats.org/officeDocument/2006/relationships/slide" Target="slides/slide58.xml"/><Relationship Id="rId39" Type="http://schemas.openxmlformats.org/officeDocument/2006/relationships/slide" Target="slides/slide37.xml"/><Relationship Id="rId70" Type="http://schemas.openxmlformats.org/officeDocument/2006/relationships/presProps" Target="presProps.xml"/><Relationship Id="rId7" Type="http://schemas.openxmlformats.org/officeDocument/2006/relationships/slide" Target="slides/slide5.xml"/><Relationship Id="rId43" Type="http://schemas.openxmlformats.org/officeDocument/2006/relationships/slide" Target="slides/slide41.xml"/><Relationship Id="rId25" Type="http://schemas.openxmlformats.org/officeDocument/2006/relationships/slide" Target="slides/slide23.xml"/><Relationship Id="rId10" Type="http://schemas.openxmlformats.org/officeDocument/2006/relationships/slide" Target="slides/slide8.xml"/><Relationship Id="rId50" Type="http://schemas.openxmlformats.org/officeDocument/2006/relationships/slide" Target="slides/slide48.xml"/><Relationship Id="rId63" Type="http://schemas.openxmlformats.org/officeDocument/2006/relationships/slide" Target="slides/slide61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27" Type="http://schemas.openxmlformats.org/officeDocument/2006/relationships/slide" Target="slides/slide25.xml"/><Relationship Id="rId71" Type="http://schemas.openxmlformats.org/officeDocument/2006/relationships/viewProps" Target="viewProps.xml"/><Relationship Id="rId14" Type="http://schemas.openxmlformats.org/officeDocument/2006/relationships/slide" Target="slides/slide12.xml"/><Relationship Id="rId4" Type="http://schemas.openxmlformats.org/officeDocument/2006/relationships/slide" Target="slides/slide2.xml"/><Relationship Id="rId28" Type="http://schemas.openxmlformats.org/officeDocument/2006/relationships/slide" Target="slides/slide26.xml"/><Relationship Id="rId45" Type="http://schemas.openxmlformats.org/officeDocument/2006/relationships/slide" Target="slides/slide43.xml"/><Relationship Id="rId58" Type="http://schemas.openxmlformats.org/officeDocument/2006/relationships/slide" Target="slides/slide56.xml"/><Relationship Id="rId42" Type="http://schemas.openxmlformats.org/officeDocument/2006/relationships/slide" Target="slides/slide40.xml"/><Relationship Id="rId73" Type="http://schemas.openxmlformats.org/officeDocument/2006/relationships/tableStyles" Target="tableStyles.xml"/><Relationship Id="rId6" Type="http://schemas.openxmlformats.org/officeDocument/2006/relationships/slide" Target="slides/slide4.xml"/><Relationship Id="rId49" Type="http://schemas.openxmlformats.org/officeDocument/2006/relationships/slide" Target="slides/slide47.xml"/><Relationship Id="rId44" Type="http://schemas.openxmlformats.org/officeDocument/2006/relationships/slide" Target="slides/slide42.xml"/><Relationship Id="rId69" Type="http://schemas.openxmlformats.org/officeDocument/2006/relationships/tags" Target="tags/tag1.xml"/><Relationship Id="rId19" Type="http://schemas.openxmlformats.org/officeDocument/2006/relationships/slide" Target="slides/slide17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46" Type="http://schemas.openxmlformats.org/officeDocument/2006/relationships/slide" Target="slides/slide44.xml"/><Relationship Id="rId57" Type="http://schemas.openxmlformats.org/officeDocument/2006/relationships/slide" Target="slides/slide55.xml"/><Relationship Id="rId59" Type="http://schemas.openxmlformats.org/officeDocument/2006/relationships/slide" Target="slides/slide57.xml"/><Relationship Id="rId35" Type="http://schemas.openxmlformats.org/officeDocument/2006/relationships/slide" Target="slides/slide33.xml"/><Relationship Id="rId51" Type="http://schemas.openxmlformats.org/officeDocument/2006/relationships/slide" Target="slides/slide49.xml"/><Relationship Id="rId55" Type="http://schemas.openxmlformats.org/officeDocument/2006/relationships/slide" Target="slides/slide53.xml"/><Relationship Id="rId31" Type="http://schemas.openxmlformats.org/officeDocument/2006/relationships/slide" Target="slides/slide29.xml"/><Relationship Id="rId34" Type="http://schemas.openxmlformats.org/officeDocument/2006/relationships/slide" Target="slides/slide32.xml"/><Relationship Id="rId40" Type="http://schemas.openxmlformats.org/officeDocument/2006/relationships/slide" Target="slides/slide38.xml"/><Relationship Id="rId62" Type="http://schemas.openxmlformats.org/officeDocument/2006/relationships/slide" Target="slides/slide60.xml"/><Relationship Id="rId66" Type="http://schemas.openxmlformats.org/officeDocument/2006/relationships/notesMaster" Target="notesMasters/notesMaster1.xml"/><Relationship Id="rId36" Type="http://schemas.openxmlformats.org/officeDocument/2006/relationships/slide" Target="slides/slide34.xml"/><Relationship Id="rId7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47" Type="http://schemas.openxmlformats.org/officeDocument/2006/relationships/slide" Target="slides/slide45.xml"/><Relationship Id="rId56" Type="http://schemas.openxmlformats.org/officeDocument/2006/relationships/slide" Target="slides/slide54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2" Type="http://schemas.openxmlformats.org/officeDocument/2006/relationships/slide" Target="slides/slide50.xml"/><Relationship Id="rId65" Type="http://schemas.openxmlformats.org/officeDocument/2006/relationships/slide" Target="slides/slide63.xml"/><Relationship Id="rId67" Type="http://schemas.openxmlformats.org/officeDocument/2006/relationships/handoutMaster" Target="handoutMasters/handoutMaster1.xml"/><Relationship Id="rId54" Type="http://schemas.openxmlformats.org/officeDocument/2006/relationships/slide" Target="slides/slide52.xml"/><Relationship Id="rId12" Type="http://schemas.openxmlformats.org/officeDocument/2006/relationships/slide" Target="slides/slide10.xml"/><Relationship Id="rId3" Type="http://schemas.openxmlformats.org/officeDocument/2006/relationships/slide" Target="slides/slide1.xml"/><Relationship Id="rId23" Type="http://schemas.openxmlformats.org/officeDocument/2006/relationships/slide" Target="slides/slide21.xml"/><Relationship Id="rId61" Type="http://schemas.openxmlformats.org/officeDocument/2006/relationships/slide" Target="slides/slide59.xml"/><Relationship Id="rId53" Type="http://schemas.openxmlformats.org/officeDocument/2006/relationships/slide" Target="slides/slide51.xml"/><Relationship Id="rId26" Type="http://schemas.openxmlformats.org/officeDocument/2006/relationships/slide" Target="slides/slide24.xml"/><Relationship Id="rId30" Type="http://schemas.openxmlformats.org/officeDocument/2006/relationships/slide" Target="slides/slide28.xml"/><Relationship Id="rId11" Type="http://schemas.openxmlformats.org/officeDocument/2006/relationships/slide" Target="slides/slide9.xml"/><Relationship Id="rId68" Type="http://schemas.openxmlformats.org/officeDocument/2006/relationships/printerSettings" Target="printerSettings/printerSettings1.bin"/><Relationship Id="rId29" Type="http://schemas.openxmlformats.org/officeDocument/2006/relationships/slide" Target="slides/slide27.xml"/><Relationship Id="rId16" Type="http://schemas.openxmlformats.org/officeDocument/2006/relationships/slide" Target="slides/slide14.xml"/><Relationship Id="rId33" Type="http://schemas.openxmlformats.org/officeDocument/2006/relationships/slide" Target="slides/slide31.xml"/><Relationship Id="rId41" Type="http://schemas.openxmlformats.org/officeDocument/2006/relationships/slide" Target="slides/slide3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2" Type="http://schemas.openxmlformats.org/officeDocument/2006/relationships/slide" Target="slides/slide20.xml"/><Relationship Id="rId21" Type="http://schemas.openxmlformats.org/officeDocument/2006/relationships/slide" Target="slides/slide1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ict"/><Relationship Id="rId3" Type="http://schemas.openxmlformats.org/officeDocument/2006/relationships/image" Target="../media/image3.pict"/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53.wmf"/><Relationship Id="rId1" Type="http://schemas.openxmlformats.org/officeDocument/2006/relationships/image" Target="../media/image50.wmf"/><Relationship Id="rId2" Type="http://schemas.openxmlformats.org/officeDocument/2006/relationships/image" Target="../media/image51.wmf"/><Relationship Id="rId3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ict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58D6650A-DE24-274C-80D8-4F865E9B4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0363" y="0"/>
            <a:ext cx="4160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3388" y="547688"/>
            <a:ext cx="3659187" cy="27447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8"/>
            <a:ext cx="7038975" cy="3292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ctr" anchorCtr="0" compatLnSpc="1">
            <a:prstTxWarp prst="textNoShape">
              <a:avLst/>
            </a:prstTxWarp>
            <a:flatTx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0363" y="6948488"/>
            <a:ext cx="41608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7333" tIns="48668" rIns="97333" bIns="48668" numCol="1" anchor="b" anchorCtr="0" compatLnSpc="1">
            <a:prstTxWarp prst="textNoShape">
              <a:avLst/>
            </a:prstTxWarp>
            <a:flatTx/>
          </a:bodyPr>
          <a:lstStyle>
            <a:lvl1pPr algn="r" defTabSz="969963">
              <a:defRPr sz="12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AF34C7F3-5961-4043-A6D8-A50F0D52D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Arial" pitchFamily="-110" charset="0"/>
        <a:cs typeface="Arial" pitchFamily="-110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722815-4F9C-A149-9A4F-0C050CACF4C9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4975" y="547688"/>
            <a:ext cx="3659188" cy="27447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2475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3: Features are tentatively</a:t>
            </a:r>
            <a:r>
              <a:rPr lang="en-US" baseline="0" dirty="0" smtClean="0"/>
              <a:t> matched if they locally </a:t>
            </a:r>
            <a:r>
              <a:rPr lang="en-US" baseline="0" smtClean="0"/>
              <a:t>look similar.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4C7F3-5961-4043-A6D8-A50F0D52D1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D1D471-ADFF-1944-9526-A27B5F9E3467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26298-D4E0-CD46-9503-DB70830D1CA2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A04ED-9B0D-144B-9CF7-8C45E496BE20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B96EC-B902-9848-84A4-B5440E116CCC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6625"/>
            <a:ext cx="7042150" cy="3290888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03831A-A2CC-7341-B0C3-29A10E89DE3A}" type="slidenum">
              <a:rPr lang="en-US" smtClean="0">
                <a:latin typeface="Times New Roman" charset="0"/>
              </a:rPr>
              <a:pPr/>
              <a:t>20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point correspondence gives one constraint.</a:t>
            </a:r>
            <a:r>
              <a:rPr lang="en-US" baseline="0" dirty="0" smtClean="0"/>
              <a:t> F has 9 entries, but is defined up to scale, e.g. 8 correspondences are needed for a linear solution. 7 could be used by using the constraint that F has rank 2.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4C7F3-5961-4043-A6D8-A50F0D52D17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036C06-1CA4-3F47-8263-584550D0E5BB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 Each point gives two independent constraints.</a:t>
            </a:r>
            <a:r>
              <a:rPr lang="en-US" baseline="0" dirty="0" smtClean="0"/>
              <a:t> P has 12 entries and 11 parameters, i.e. at least 5.5 correspondences are </a:t>
            </a:r>
            <a:r>
              <a:rPr lang="en-US" baseline="0" dirty="0" err="1" smtClean="0"/>
              <a:t>reqruied</a:t>
            </a:r>
            <a:r>
              <a:rPr lang="en-US" baseline="0" dirty="0" smtClean="0"/>
              <a:t> to compute P exactly.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4C7F3-5961-4043-A6D8-A50F0D52D17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3BBF89-ABD0-D641-86DE-77A531A055EF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Monday 4pm</a:t>
            </a:r>
          </a:p>
          <a:p>
            <a:r>
              <a:rPr lang="en-US" dirty="0" smtClean="0"/>
              <a:t>Friday 13:30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4C7F3-5961-4043-A6D8-A50F0D52D17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3A115-2B8A-6F4F-A420-C281F5761B31}" type="slidenum">
              <a:rPr lang="en-US">
                <a:latin typeface="Times New Roman" charset="0"/>
              </a:rPr>
              <a:pPr/>
              <a:t>26</a:t>
            </a:fld>
            <a:endParaRPr lang="en-US">
              <a:latin typeface="Times New Roman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B36695-3EDE-C247-BC8D-AF9290C9CC74}" type="slidenum">
              <a:rPr lang="en-US">
                <a:latin typeface="Times New Roman" charset="0"/>
              </a:rPr>
              <a:pPr/>
              <a:t>27</a:t>
            </a:fld>
            <a:endParaRPr lang="en-US">
              <a:latin typeface="Times New Roman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FD1403-D7E5-504E-8B3A-C4E5147D186E}" type="slidenum">
              <a:rPr lang="en-US">
                <a:latin typeface="Times New Roman" charset="0"/>
              </a:rPr>
              <a:pPr/>
              <a:t>28</a:t>
            </a:fld>
            <a:endParaRPr lang="en-US">
              <a:latin typeface="Times New Roman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F43738-BF29-C740-9114-F774AB43217D}" type="slidenum">
              <a:rPr lang="en-US">
                <a:latin typeface="Times New Roman" charset="0"/>
              </a:rPr>
              <a:pPr/>
              <a:t>29</a:t>
            </a:fld>
            <a:endParaRPr lang="en-US">
              <a:latin typeface="Times New Roman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BAFFEF-6973-1C46-9620-EEA119317245}" type="slidenum">
              <a:rPr lang="en-US">
                <a:latin typeface="Times New Roman" charset="0"/>
              </a:rPr>
              <a:pPr/>
              <a:t>30</a:t>
            </a:fld>
            <a:endParaRPr lang="en-US">
              <a:latin typeface="Times New Roman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0DA5A-577E-9B4B-A96B-BFA3836E8477}" type="slidenum">
              <a:rPr lang="en-US">
                <a:latin typeface="Times New Roman" charset="0"/>
              </a:rPr>
              <a:pPr/>
              <a:t>31</a:t>
            </a:fld>
            <a:endParaRPr lang="en-US">
              <a:latin typeface="Times New Roman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29335-5663-F64A-A151-9E36D36E7F56}" type="slidenum">
              <a:rPr lang="en-US">
                <a:latin typeface="Times New Roman" charset="0"/>
              </a:rPr>
              <a:pPr/>
              <a:t>32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29335-5663-F64A-A151-9E36D36E7F56}" type="slidenum">
              <a:rPr lang="en-US">
                <a:latin typeface="Times New Roman" charset="0"/>
              </a:rPr>
              <a:pPr/>
              <a:t>33</a:t>
            </a:fld>
            <a:endParaRPr lang="en-US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EEEAF-4532-5E40-A4CC-C90A106A46CE}" type="slidenum">
              <a:rPr lang="en-US">
                <a:latin typeface="Times New Roman" charset="0"/>
              </a:rPr>
              <a:pPr/>
              <a:t>34</a:t>
            </a:fld>
            <a:endParaRPr lang="en-US">
              <a:latin typeface="Times New Roman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6EDCF-C1EB-2D4F-893C-1B71E16831EB}" type="slidenum">
              <a:rPr lang="en-US">
                <a:latin typeface="Times New Roman" charset="0"/>
              </a:rPr>
              <a:pPr/>
              <a:t>35</a:t>
            </a:fld>
            <a:endParaRPr lang="en-US">
              <a:latin typeface="Times New Roman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9C5BC-C56F-1A47-9164-150EFE3AFF87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C22F21-F92C-2A41-8CD2-A7BF62887019}" type="slidenum">
              <a:rPr lang="en-US">
                <a:latin typeface="Times New Roman" charset="0"/>
              </a:rPr>
              <a:pPr/>
              <a:t>36</a:t>
            </a:fld>
            <a:endParaRPr lang="en-US">
              <a:latin typeface="Times New Roman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A19962-B18C-4F40-8BA9-61452A9BE8FE}" type="slidenum">
              <a:rPr lang="en-US">
                <a:latin typeface="Times New Roman" charset="0"/>
              </a:rPr>
              <a:pPr/>
              <a:t>37</a:t>
            </a:fld>
            <a:endParaRPr lang="en-US">
              <a:latin typeface="Times New Roman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B963E4-1A24-0C4A-BC1F-B5ECF3863DCB}" type="slidenum">
              <a:rPr lang="en-US">
                <a:latin typeface="Times New Roman" charset="0"/>
              </a:rPr>
              <a:pPr/>
              <a:t>38</a:t>
            </a:fld>
            <a:endParaRPr lang="en-US">
              <a:latin typeface="Times New Roman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C1CBB9-39B2-D54E-AB7F-2B2E1F744196}" type="slidenum">
              <a:rPr lang="en-US">
                <a:latin typeface="Times New Roman" charset="0"/>
              </a:rPr>
              <a:pPr/>
              <a:t>39</a:t>
            </a:fld>
            <a:endParaRPr lang="en-US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5AB52-CDD7-BC40-8AB4-7D67E0C61BFF}" type="slidenum">
              <a:rPr lang="en-US">
                <a:latin typeface="Times New Roman" charset="0"/>
              </a:rPr>
              <a:pPr/>
              <a:t>40</a:t>
            </a:fld>
            <a:endParaRPr lang="en-US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D367C0-A6BA-C04E-BAE9-0E31D707529F}" type="slidenum">
              <a:rPr lang="en-US">
                <a:latin typeface="Times New Roman" charset="0"/>
              </a:rPr>
              <a:pPr/>
              <a:t>41</a:t>
            </a:fld>
            <a:endParaRPr lang="en-US">
              <a:latin typeface="Times New Roman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0962E4-31EA-8F48-A147-FD9EE7BFB3F6}" type="slidenum">
              <a:rPr lang="en-US">
                <a:latin typeface="Times New Roman" charset="0"/>
              </a:rPr>
              <a:pPr/>
              <a:t>42</a:t>
            </a:fld>
            <a:endParaRPr lang="en-US">
              <a:latin typeface="Times New Roman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1E9AB-5046-544B-84B7-0311DBA3A7A1}" type="slidenum">
              <a:rPr lang="en-US">
                <a:latin typeface="Times New Roman" charset="0"/>
              </a:rPr>
              <a:pPr/>
              <a:t>43</a:t>
            </a:fld>
            <a:endParaRPr lang="en-US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23A41-A642-BC4B-B6B1-0EDD6F8E1C06}" type="slidenum">
              <a:rPr lang="en-US">
                <a:latin typeface="Times New Roman" charset="0"/>
              </a:rPr>
              <a:pPr/>
              <a:t>44</a:t>
            </a:fld>
            <a:endParaRPr lang="en-US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8AB77-A603-7A42-ACAC-40D731A20497}" type="slidenum">
              <a:rPr lang="en-US">
                <a:latin typeface="Times New Roman" charset="0"/>
              </a:rPr>
              <a:pPr/>
              <a:t>45</a:t>
            </a:fld>
            <a:endParaRPr lang="en-US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9C5BC-C56F-1A47-9164-150EFE3AFF87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6E7B3-FAC9-E445-BC1C-BC1C65138282}" type="slidenum">
              <a:rPr lang="en-US">
                <a:latin typeface="Times New Roman" charset="0"/>
              </a:rPr>
              <a:pPr/>
              <a:t>46</a:t>
            </a:fld>
            <a:endParaRPr lang="en-US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7EB25-6F48-E04F-986A-96F43B6523F5}" type="slidenum">
              <a:rPr lang="en-US">
                <a:latin typeface="Times New Roman" charset="0"/>
              </a:rPr>
              <a:pPr/>
              <a:t>47</a:t>
            </a:fld>
            <a:endParaRPr lang="en-US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950338-5A3D-944C-839F-124609BF0180}" type="slidenum">
              <a:rPr lang="en-US">
                <a:latin typeface="Times New Roman" charset="0"/>
              </a:rPr>
              <a:pPr/>
              <a:t>48</a:t>
            </a:fld>
            <a:endParaRPr lang="en-US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BA2C3-2838-5C4A-BCDF-C2170BB188F3}" type="slidenum">
              <a:rPr lang="en-US">
                <a:latin typeface="Times New Roman" charset="0"/>
              </a:rPr>
              <a:pPr/>
              <a:t>49</a:t>
            </a:fld>
            <a:endParaRPr lang="en-US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3388" y="546100"/>
            <a:ext cx="3659187" cy="2744788"/>
          </a:xfrm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1113" y="3475038"/>
            <a:ext cx="7038975" cy="3294062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02959B-6562-BA4C-8267-1510D4996D77}" type="slidenum">
              <a:rPr lang="en-US">
                <a:latin typeface="Times New Roman" charset="0"/>
              </a:rPr>
              <a:pPr/>
              <a:t>50</a:t>
            </a:fld>
            <a:endParaRPr lang="en-US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23A3B9-916E-4844-979B-F3B23C690240}" type="slidenum">
              <a:rPr lang="en-US">
                <a:latin typeface="Times New Roman" charset="0"/>
              </a:rPr>
              <a:pPr/>
              <a:t>51</a:t>
            </a:fld>
            <a:endParaRPr lang="en-US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DAB99E-3146-6643-AA21-BF92A1070453}" type="slidenum">
              <a:rPr lang="en-US">
                <a:latin typeface="Times New Roman" charset="0"/>
              </a:rPr>
              <a:pPr/>
              <a:t>52</a:t>
            </a:fld>
            <a:endParaRPr lang="en-US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6082A-0AC2-9947-BDFA-27EC53309A88}" type="slidenum">
              <a:rPr lang="en-US">
                <a:latin typeface="Times New Roman" charset="0"/>
              </a:rPr>
              <a:pPr/>
              <a:t>53</a:t>
            </a:fld>
            <a:endParaRPr lang="en-US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753A86-C1A1-C64D-8D9D-89C4155BCF23}" type="slidenum">
              <a:rPr lang="en-US">
                <a:latin typeface="Times New Roman" charset="0"/>
              </a:rPr>
              <a:pPr/>
              <a:t>56</a:t>
            </a:fld>
            <a:endParaRPr lang="en-US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D3B8AE-636B-F045-9057-C4B70D7E2A0D}" type="slidenum">
              <a:rPr lang="en-US">
                <a:latin typeface="Times New Roman" charset="0"/>
              </a:rPr>
              <a:pPr/>
              <a:t>57</a:t>
            </a:fld>
            <a:endParaRPr lang="en-US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CF7DD-2998-E24A-86C6-1429C4651278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8D24B3-4232-D146-BB1A-4AD4E094BC64}" type="slidenum">
              <a:rPr lang="en-US">
                <a:latin typeface="Times New Roman" charset="0"/>
              </a:rPr>
              <a:pPr/>
              <a:t>58</a:t>
            </a:fld>
            <a:endParaRPr lang="en-US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91D75-9F89-0E49-A9F9-29CE6B20C3BF}" type="slidenum">
              <a:rPr lang="en-US">
                <a:latin typeface="Times New Roman" charset="0"/>
              </a:rPr>
              <a:pPr/>
              <a:t>59</a:t>
            </a:fld>
            <a:endParaRPr lang="en-US">
              <a:latin typeface="Times New Roman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03720-5A90-4845-AB3C-784EF5FA66E2}" type="slidenum">
              <a:rPr lang="en-US">
                <a:latin typeface="Times New Roman" charset="0"/>
              </a:rPr>
              <a:pPr/>
              <a:t>60</a:t>
            </a:fld>
            <a:endParaRPr lang="en-US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60688" y="546100"/>
            <a:ext cx="3643312" cy="2732088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6188" y="3459163"/>
            <a:ext cx="7067550" cy="3336925"/>
          </a:xfrm>
          <a:noFill/>
          <a:ln w="9525"/>
        </p:spPr>
        <p:txBody>
          <a:bodyPr/>
          <a:lstStyle/>
          <a:p>
            <a:endParaRPr lang="fr-FR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9C5BC-C56F-1A47-9164-150EFE3AFF87}" type="slidenum">
              <a:rPr lang="en-US">
                <a:latin typeface="Times New Roman" charset="0"/>
              </a:rPr>
              <a:pPr/>
              <a:t>63</a:t>
            </a:fld>
            <a:endParaRPr lang="en-US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E32BA4-0995-DC4E-8F71-FD76A5B5667D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fr-FR" dirty="0" err="1" smtClean="0">
                <a:latin typeface="Times New Roman" charset="0"/>
                <a:ea typeface="Arial" charset="0"/>
                <a:cs typeface="Arial" charset="0"/>
              </a:rPr>
              <a:t>Typically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object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is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deemed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recognized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if a minimal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number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of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correspondences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is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established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or certain area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is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of the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object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is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 </a:t>
            </a:r>
            <a:r>
              <a:rPr lang="fr-FR" baseline="0" dirty="0" err="1" smtClean="0">
                <a:latin typeface="Times New Roman" charset="0"/>
                <a:ea typeface="Arial" charset="0"/>
                <a:cs typeface="Arial" charset="0"/>
              </a:rPr>
              <a:t>covered</a:t>
            </a:r>
            <a:r>
              <a:rPr lang="fr-FR" baseline="0" dirty="0" smtClean="0">
                <a:latin typeface="Times New Roman" charset="0"/>
                <a:ea typeface="Arial" charset="0"/>
                <a:cs typeface="Arial" charset="0"/>
              </a:rPr>
              <a:t>.</a:t>
            </a:r>
            <a:endParaRPr lang="fr-FR" dirty="0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19C613-1D74-5645-BA6E-126A26B46DC4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697038" y="554038"/>
            <a:ext cx="6210300" cy="2743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Text Box 3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59687" cy="3286125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the object is deemed matched if at least certain number of correspondences is established.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34C7F3-5961-4043-A6D8-A50F0D52D1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4ED5A7-0401-8142-B4AB-85DA0A9F151F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693863" y="555625"/>
            <a:ext cx="6213475" cy="2743200"/>
          </a:xfrm>
          <a:prstGeom prst="rect">
            <a:avLst/>
          </a:prstGeom>
          <a:solidFill>
            <a:srgbClr val="FFFF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2" name="Text Box 3"/>
          <p:cNvSpPr>
            <a:spLocks noGrp="1" noChangeArrowheads="1"/>
          </p:cNvSpPr>
          <p:nvPr>
            <p:ph type="body"/>
          </p:nvPr>
        </p:nvSpPr>
        <p:spPr>
          <a:xfrm>
            <a:off x="960438" y="3473450"/>
            <a:ext cx="7672387" cy="3292475"/>
          </a:xfrm>
          <a:noFill/>
          <a:ln w="9525"/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3038" y="568325"/>
            <a:ext cx="1949450" cy="5654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568325"/>
            <a:ext cx="5699125" cy="5654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6858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-110" charset="0"/>
              </a:defRPr>
            </a:lvl1pPr>
          </a:lstStyle>
          <a:p>
            <a:pPr>
              <a:defRPr/>
            </a:pPr>
            <a:fld id="{CA0B86A4-ABC1-3446-B072-AA811415E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56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152400"/>
            <a:ext cx="8229600" cy="655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43000"/>
            <a:ext cx="40386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270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06588"/>
            <a:ext cx="3824287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6588"/>
            <a:ext cx="3824288" cy="4316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4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9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568325"/>
            <a:ext cx="78009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800975" cy="431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txStyles>
    <p:titleStyle>
      <a:lvl1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2pPr>
      <a:lvl3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3pPr>
      <a:lvl4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4pPr>
      <a:lvl5pPr algn="l" defTabSz="414338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5pPr>
      <a:lvl6pPr marL="4572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6pPr>
      <a:lvl7pPr marL="9144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7pPr>
      <a:lvl8pPr marL="13716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8pPr>
      <a:lvl9pPr marL="1828800" algn="l" defTabSz="414338" rtl="0" fontAlgn="base">
        <a:spcBef>
          <a:spcPct val="0"/>
        </a:spcBef>
        <a:spcAft>
          <a:spcPct val="0"/>
        </a:spcAft>
        <a:buClr>
          <a:srgbClr val="000000"/>
        </a:buClr>
        <a:buSzPct val="45000"/>
        <a:buFont typeface="StarBats" charset="2"/>
        <a:defRPr sz="4000">
          <a:solidFill>
            <a:srgbClr val="000000"/>
          </a:solidFill>
          <a:latin typeface="Times New Roman" pitchFamily="-110" charset="0"/>
          <a:ea typeface="Arial" pitchFamily="-110" charset="0"/>
          <a:cs typeface="Arial" pitchFamily="-110" charset="0"/>
        </a:defRPr>
      </a:lvl9pPr>
    </p:titleStyle>
    <p:bodyStyle>
      <a:lvl1pPr marL="382588" indent="-287338" algn="l" defTabSz="414338" rtl="0" eaLnBrk="0" fontAlgn="base" hangingPunct="0">
        <a:spcBef>
          <a:spcPct val="0"/>
        </a:spcBef>
        <a:spcAft>
          <a:spcPts val="1213"/>
        </a:spcAft>
        <a:buClr>
          <a:srgbClr val="000000"/>
        </a:buClr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74700" indent="-257175" algn="l" defTabSz="414338" rtl="0" eaLnBrk="0" fontAlgn="base" hangingPunct="0">
        <a:spcBef>
          <a:spcPct val="0"/>
        </a:spcBef>
        <a:spcAft>
          <a:spcPts val="950"/>
        </a:spcAft>
        <a:buClr>
          <a:srgbClr val="000000"/>
        </a:buClr>
        <a:buChar char="•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66813" indent="-193675" algn="l" defTabSz="414338" rtl="0" eaLnBrk="0" fontAlgn="base" hangingPunct="0">
        <a:spcBef>
          <a:spcPct val="0"/>
        </a:spcBef>
        <a:spcAft>
          <a:spcPts val="700"/>
        </a:spcAft>
        <a:buClr>
          <a:srgbClr val="000000"/>
        </a:buClr>
        <a:buChar char="•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558925" indent="-187325" algn="l" defTabSz="414338" rtl="0" eaLnBrk="0" fontAlgn="base" hangingPunct="0">
        <a:spcBef>
          <a:spcPct val="0"/>
        </a:spcBef>
        <a:spcAft>
          <a:spcPts val="43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1949450" indent="-187325" algn="l" defTabSz="414338" rtl="0" eaLnBrk="0" fontAlgn="base" hangingPunct="0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4066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8638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3210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778250" indent="-187325" algn="l" defTabSz="414338" rtl="0" fontAlgn="base">
        <a:spcBef>
          <a:spcPct val="0"/>
        </a:spcBef>
        <a:spcAft>
          <a:spcPts val="188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 this is a test this is a test this is a test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rgbClr val="0000CC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&gt;"/>
        <a:defRPr sz="2000">
          <a:solidFill>
            <a:schemeClr val="tx1"/>
          </a:solidFill>
          <a:latin typeface="+mn-lt"/>
          <a:ea typeface="ＭＳ Ｐゴシック" pitchFamily="-11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4" Type="http://schemas.openxmlformats.org/officeDocument/2006/relationships/image" Target="../media/image14.jpeg"/><Relationship Id="rId10" Type="http://schemas.openxmlformats.org/officeDocument/2006/relationships/image" Target="../media/image20.jpeg"/><Relationship Id="rId5" Type="http://schemas.openxmlformats.org/officeDocument/2006/relationships/image" Target="../media/image15.jpeg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9" Type="http://schemas.openxmlformats.org/officeDocument/2006/relationships/image" Target="../media/image19.jpeg"/><Relationship Id="rId3" Type="http://schemas.openxmlformats.org/officeDocument/2006/relationships/image" Target="../media/image13.jpeg"/><Relationship Id="rId6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5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26.png"/><Relationship Id="rId4" Type="http://schemas.openxmlformats.org/officeDocument/2006/relationships/image" Target="../media/image2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Relationship Id="rId5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di.ens.fr/willow/teaching/recvis10/assignment2/" TargetMode="Externa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di.ens.fr/willow/teaching/recvis10/" TargetMode="Externa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9.png"/><Relationship Id="rId5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4.jpe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9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7" Type="http://schemas.openxmlformats.org/officeDocument/2006/relationships/oleObject" Target="../embeddings/Microsoft_Equation7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8.xml"/><Relationship Id="rId6" Type="http://schemas.openxmlformats.org/officeDocument/2006/relationships/oleObject" Target="../embeddings/Microsoft_Equation6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8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58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wm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4.w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6" Type="http://schemas.openxmlformats.org/officeDocument/2006/relationships/oleObject" Target="../embeddings/Microsoft_Equation3.bin"/></Relationships>
</file>

<file path=ppt/slides/_rels/slide50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9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4.xml"/></Relationships>
</file>

<file path=ppt/slides/_rels/slide51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5.xml"/><Relationship Id="rId5" Type="http://schemas.openxmlformats.org/officeDocument/2006/relationships/oleObject" Target="../embeddings/Microsoft_Equation11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68.wmf"/></Relationships>
</file>

<file path=ppt/slides/_rels/slide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68.wmf"/></Relationships>
</file>

<file path=ppt/slides/_rels/slide59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9063" y="1798638"/>
            <a:ext cx="8869362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CC"/>
                </a:solidFill>
              </a:rPr>
              <a:t>Instance-level </a:t>
            </a:r>
            <a:r>
              <a:rPr lang="en-US" sz="3600" dirty="0" smtClean="0">
                <a:solidFill>
                  <a:srgbClr val="0000CC"/>
                </a:solidFill>
              </a:rPr>
              <a:t>recognition II.</a:t>
            </a:r>
            <a:endParaRPr lang="en-GB" sz="3600" dirty="0" smtClean="0">
              <a:solidFill>
                <a:srgbClr val="0000CC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398838"/>
            <a:ext cx="9144000" cy="1019175"/>
          </a:xfrm>
        </p:spPr>
        <p:txBody>
          <a:bodyPr/>
          <a:lstStyle/>
          <a:p>
            <a:pPr marL="457200" indent="-457200"/>
            <a:r>
              <a:rPr lang="en-US" sz="3200" dirty="0">
                <a:solidFill>
                  <a:schemeClr val="tx1"/>
                </a:solidFill>
              </a:rPr>
              <a:t>Josef </a:t>
            </a:r>
            <a:r>
              <a:rPr lang="en-US" sz="3200" dirty="0" err="1">
                <a:solidFill>
                  <a:schemeClr val="tx1"/>
                </a:solidFill>
              </a:rPr>
              <a:t>Sivic</a:t>
            </a:r>
            <a:endParaRPr lang="en-US" sz="3200" dirty="0">
              <a:solidFill>
                <a:schemeClr val="tx1"/>
              </a:solidFill>
            </a:endParaRP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http://</a:t>
            </a:r>
            <a:r>
              <a:rPr lang="en-US" dirty="0" err="1">
                <a:solidFill>
                  <a:schemeClr val="tx1"/>
                </a:solidFill>
              </a:rPr>
              <a:t>www.di.ens.fr</a:t>
            </a:r>
            <a:r>
              <a:rPr lang="en-US" dirty="0">
                <a:solidFill>
                  <a:schemeClr val="tx1"/>
                </a:solidFill>
              </a:rPr>
              <a:t>/~josef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/>
            <a:r>
              <a:rPr lang="en-US" dirty="0" smtClean="0">
                <a:solidFill>
                  <a:schemeClr val="tx1"/>
                </a:solidFill>
              </a:rPr>
              <a:t>INRIA, </a:t>
            </a:r>
            <a:r>
              <a:rPr lang="en-US" dirty="0">
                <a:solidFill>
                  <a:schemeClr val="tx1"/>
                </a:solidFill>
              </a:rPr>
              <a:t>WILLOW, ENS/INRIA/CNRS UMR 8548</a:t>
            </a:r>
          </a:p>
          <a:p>
            <a:pPr marL="457200" indent="-457200"/>
            <a:r>
              <a:rPr lang="en-US" dirty="0" err="1">
                <a:solidFill>
                  <a:schemeClr val="tx1"/>
                </a:solidFill>
              </a:rPr>
              <a:t>Laboratoire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d’Informatique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Ecole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Normale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Supérieure</a:t>
            </a:r>
            <a:r>
              <a:rPr lang="en-US" dirty="0">
                <a:solidFill>
                  <a:schemeClr val="tx1"/>
                </a:solidFill>
              </a:rPr>
              <a:t>, Paris</a:t>
            </a:r>
          </a:p>
          <a:p>
            <a:pPr marL="457200" indent="-457200"/>
            <a:endParaRPr lang="en-GB" dirty="0">
              <a:solidFill>
                <a:schemeClr val="tx1"/>
              </a:solidFill>
            </a:endParaRPr>
          </a:p>
          <a:p>
            <a:pPr marL="457200" indent="-457200"/>
            <a:r>
              <a:rPr lang="en-GB" sz="2000" dirty="0">
                <a:solidFill>
                  <a:schemeClr val="tx1"/>
                </a:solidFill>
              </a:rPr>
              <a:t>With slides from: O. Chum, K. </a:t>
            </a:r>
            <a:r>
              <a:rPr lang="en-GB" sz="2000" dirty="0" err="1">
                <a:solidFill>
                  <a:schemeClr val="tx1"/>
                </a:solidFill>
              </a:rPr>
              <a:t>Grauman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S. </a:t>
            </a:r>
            <a:r>
              <a:rPr lang="en-GB" sz="2000" dirty="0" err="1" smtClean="0">
                <a:solidFill>
                  <a:schemeClr val="tx1"/>
                </a:solidFill>
              </a:rPr>
              <a:t>Lazebnik</a:t>
            </a:r>
            <a:r>
              <a:rPr lang="en-GB" sz="2000" dirty="0" smtClean="0">
                <a:solidFill>
                  <a:schemeClr val="tx1"/>
                </a:solidFill>
              </a:rPr>
              <a:t>, B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Leibe</a:t>
            </a:r>
            <a:r>
              <a:rPr lang="en-GB" sz="2000" dirty="0">
                <a:solidFill>
                  <a:schemeClr val="tx1"/>
                </a:solidFill>
              </a:rPr>
              <a:t>, D. </a:t>
            </a:r>
            <a:r>
              <a:rPr lang="en-GB" sz="2000" dirty="0" smtClean="0">
                <a:solidFill>
                  <a:schemeClr val="tx1"/>
                </a:solidFill>
              </a:rPr>
              <a:t>Lowe, </a:t>
            </a:r>
            <a:r>
              <a:rPr lang="en-GB" sz="2000" dirty="0">
                <a:solidFill>
                  <a:schemeClr val="tx1"/>
                </a:solidFill>
              </a:rPr>
              <a:t>J. </a:t>
            </a:r>
            <a:r>
              <a:rPr lang="en-GB" sz="2000" dirty="0" err="1">
                <a:solidFill>
                  <a:schemeClr val="tx1"/>
                </a:solidFill>
              </a:rPr>
              <a:t>Philbin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J. Ponce, D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Nister</a:t>
            </a:r>
            <a:r>
              <a:rPr lang="en-GB" sz="2000" dirty="0">
                <a:solidFill>
                  <a:schemeClr val="tx1"/>
                </a:solidFill>
              </a:rPr>
              <a:t>,</a:t>
            </a:r>
            <a:r>
              <a:rPr lang="en-GB" sz="2000" dirty="0" smtClean="0">
                <a:solidFill>
                  <a:schemeClr val="tx1"/>
                </a:solidFill>
              </a:rPr>
              <a:t> C. </a:t>
            </a:r>
            <a:r>
              <a:rPr lang="en-GB" sz="2000" dirty="0" err="1" smtClean="0">
                <a:solidFill>
                  <a:schemeClr val="tx1"/>
                </a:solidFill>
              </a:rPr>
              <a:t>Schmid</a:t>
            </a:r>
            <a:r>
              <a:rPr lang="en-GB" sz="2000" dirty="0" smtClean="0">
                <a:solidFill>
                  <a:schemeClr val="tx1"/>
                </a:solidFill>
              </a:rPr>
              <a:t>, N</a:t>
            </a:r>
            <a:r>
              <a:rPr lang="en-GB" sz="2000" dirty="0">
                <a:solidFill>
                  <a:schemeClr val="tx1"/>
                </a:solidFill>
              </a:rPr>
              <a:t>. </a:t>
            </a:r>
            <a:r>
              <a:rPr lang="en-GB" sz="2000" dirty="0" err="1">
                <a:solidFill>
                  <a:schemeClr val="tx1"/>
                </a:solidFill>
              </a:rPr>
              <a:t>Snavely</a:t>
            </a:r>
            <a:r>
              <a:rPr lang="en-GB" sz="2000" dirty="0">
                <a:solidFill>
                  <a:schemeClr val="tx1"/>
                </a:solidFill>
              </a:rPr>
              <a:t>, A. </a:t>
            </a:r>
            <a:r>
              <a:rPr lang="en-GB" sz="2000" dirty="0" err="1">
                <a:solidFill>
                  <a:schemeClr val="tx1"/>
                </a:solidFill>
              </a:rPr>
              <a:t>Zisserman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247650"/>
            <a:ext cx="914400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 smtClean="0">
                <a:solidFill>
                  <a:schemeClr val="tx1"/>
                </a:solidFill>
              </a:rPr>
              <a:t>Reconnaissance d’objets et vision artificielle </a:t>
            </a:r>
            <a:r>
              <a:rPr lang="fr-FR" dirty="0" smtClean="0">
                <a:solidFill>
                  <a:schemeClr val="tx1"/>
                </a:solidFill>
              </a:rPr>
              <a:t>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85800" y="265113"/>
            <a:ext cx="7772400" cy="58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defTabSz="457200" eaLnBrk="1">
              <a:lnSpc>
                <a:spcPct val="93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0" algn="l"/>
                <a:tab pos="425450" algn="l"/>
                <a:tab pos="882650" algn="l"/>
                <a:tab pos="1339850" algn="l"/>
                <a:tab pos="1797050" algn="l"/>
                <a:tab pos="2254250" algn="l"/>
                <a:tab pos="2711450" algn="l"/>
                <a:tab pos="3168650" algn="l"/>
                <a:tab pos="3625850" algn="l"/>
                <a:tab pos="4083050" algn="l"/>
                <a:tab pos="4540250" algn="l"/>
                <a:tab pos="4997450" algn="l"/>
                <a:tab pos="5454650" algn="l"/>
                <a:tab pos="5911850" algn="l"/>
                <a:tab pos="6369050" algn="l"/>
                <a:tab pos="6826250" algn="l"/>
                <a:tab pos="7283450" algn="l"/>
                <a:tab pos="7740650" algn="l"/>
                <a:tab pos="8197850" algn="l"/>
                <a:tab pos="8655050" algn="l"/>
                <a:tab pos="9112250" algn="l"/>
              </a:tabLst>
            </a:pPr>
            <a:r>
              <a:rPr lang="en-GB" sz="3200">
                <a:solidFill>
                  <a:schemeClr val="tx1"/>
                </a:solidFill>
              </a:rPr>
              <a:t>Why is it difficult?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-336550" y="1039813"/>
            <a:ext cx="9480550" cy="26400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85775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>
                <a:solidFill>
                  <a:srgbClr val="000000"/>
                </a:solidFill>
                <a:ea typeface="Arial" charset="0"/>
                <a:cs typeface="Arial" charset="0"/>
              </a:rPr>
              <a:t>Want to establish correspondence despite possibly large changes in scale, viewpoint, lighting and partial occlusion</a:t>
            </a:r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984375"/>
            <a:ext cx="1366838" cy="136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8950" y="1984375"/>
            <a:ext cx="1366838" cy="13668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6335713" y="2559050"/>
            <a:ext cx="431800" cy="217488"/>
          </a:xfrm>
          <a:prstGeom prst="rightArrow">
            <a:avLst>
              <a:gd name="adj1" fmla="val 50000"/>
              <a:gd name="adj2" fmla="val 49635"/>
            </a:avLst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5399088" y="3462338"/>
            <a:ext cx="20891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85775" defTabSz="457200" eaLnBrk="1">
              <a:lnSpc>
                <a:spcPct val="71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/>
              <a:t>Viewpoint</a:t>
            </a:r>
          </a:p>
        </p:txBody>
      </p:sp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263" y="1984375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24125" y="1982788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2016125" y="2559050"/>
            <a:ext cx="431800" cy="217488"/>
          </a:xfrm>
          <a:prstGeom prst="rightArrow">
            <a:avLst>
              <a:gd name="adj1" fmla="val 50000"/>
              <a:gd name="adj2" fmla="val 49635"/>
            </a:avLst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936625" y="3471863"/>
            <a:ext cx="20891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85775" algn="ctr" defTabSz="457200" eaLnBrk="1">
              <a:lnSpc>
                <a:spcPct val="71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/>
              <a:t>Scale</a:t>
            </a:r>
          </a:p>
        </p:txBody>
      </p:sp>
      <p:sp>
        <p:nvSpPr>
          <p:cNvPr id="41996" name="AutoShape 12"/>
          <p:cNvSpPr>
            <a:spLocks noChangeArrowheads="1"/>
          </p:cNvSpPr>
          <p:nvPr/>
        </p:nvSpPr>
        <p:spPr bwMode="auto">
          <a:xfrm>
            <a:off x="2016125" y="4573588"/>
            <a:ext cx="431800" cy="217487"/>
          </a:xfrm>
          <a:prstGeom prst="rightArrow">
            <a:avLst>
              <a:gd name="adj1" fmla="val 50000"/>
              <a:gd name="adj2" fmla="val 49635"/>
            </a:avLst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936625" y="5438775"/>
            <a:ext cx="20891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85775" algn="ctr" defTabSz="457200" eaLnBrk="1">
              <a:lnSpc>
                <a:spcPct val="71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/>
              <a:t>Lighting</a:t>
            </a:r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4513" y="3998913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60638" y="3998913"/>
            <a:ext cx="13716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2000" name="AutoShape 16"/>
          <p:cNvSpPr>
            <a:spLocks noChangeArrowheads="1"/>
          </p:cNvSpPr>
          <p:nvPr/>
        </p:nvSpPr>
        <p:spPr bwMode="auto">
          <a:xfrm>
            <a:off x="6335713" y="4567238"/>
            <a:ext cx="431800" cy="217487"/>
          </a:xfrm>
          <a:prstGeom prst="rightArrow">
            <a:avLst>
              <a:gd name="adj1" fmla="val 50000"/>
              <a:gd name="adj2" fmla="val 49635"/>
            </a:avLst>
          </a:prstGeom>
          <a:solidFill>
            <a:srgbClr val="00B8FF">
              <a:alpha val="50195"/>
            </a:srgbClr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5399088" y="5432425"/>
            <a:ext cx="2089150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85775" defTabSz="457200" eaLnBrk="1">
              <a:lnSpc>
                <a:spcPct val="71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/>
              <a:t>Occlusion</a:t>
            </a:r>
          </a:p>
        </p:txBody>
      </p:sp>
      <p:pic>
        <p:nvPicPr>
          <p:cNvPr id="42002" name="Picture 1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95850" y="3992563"/>
            <a:ext cx="1366838" cy="136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2003" name="Picture 1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40538" y="3992563"/>
            <a:ext cx="1366837" cy="1366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180975" y="6115050"/>
            <a:ext cx="88741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/>
              <a:t>… and the image collection can be very large (e.g. 1M images)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Approach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6868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777777"/>
                </a:solidFill>
                <a:ea typeface="ＭＳ Ｐゴシック" charset="-128"/>
                <a:cs typeface="ＭＳ Ｐゴシック" charset="-128"/>
              </a:rPr>
              <a:t>Pre-processing </a:t>
            </a:r>
            <a:r>
              <a:rPr lang="en-US" kern="0" dirty="0" smtClean="0">
                <a:solidFill>
                  <a:srgbClr val="777777"/>
                </a:solidFill>
                <a:ea typeface="ＭＳ Ｐゴシック" charset="-128"/>
                <a:cs typeface="ＭＳ Ｐゴシック" charset="-128"/>
              </a:rPr>
              <a:t>(last lecture)</a:t>
            </a:r>
            <a:r>
              <a:rPr lang="en-US" kern="0" dirty="0" smtClean="0">
                <a:solidFill>
                  <a:srgbClr val="777777"/>
                </a:solidFill>
                <a:ea typeface="ＭＳ Ｐゴシック" charset="-128"/>
                <a:cs typeface="ＭＳ Ｐゴシック" charset="-128"/>
              </a:rPr>
              <a:t>: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 smtClean="0">
                <a:solidFill>
                  <a:srgbClr val="777777"/>
                </a:solidFill>
                <a:ea typeface="ＭＳ Ｐゴシック" charset="-128"/>
                <a:cs typeface="ＭＳ Ｐゴシック" charset="-128"/>
              </a:rPr>
              <a:t>Detect local features.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 smtClean="0">
                <a:solidFill>
                  <a:srgbClr val="777777"/>
                </a:solidFill>
                <a:ea typeface="ＭＳ Ｐゴシック" charset="-128"/>
                <a:cs typeface="ＭＳ Ｐゴシック" charset="-128"/>
              </a:rPr>
              <a:t>Extract descriptor for each feature.</a:t>
            </a: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kern="0" dirty="0" smtClean="0">
              <a:solidFill>
                <a:srgbClr val="777777"/>
              </a:solidFill>
              <a:ea typeface="ＭＳ Ｐゴシック" charset="-128"/>
              <a:cs typeface="ＭＳ Ｐゴシック" charset="-128"/>
            </a:endParaRPr>
          </a:p>
          <a:p>
            <a:pPr marL="457200" indent="-457200">
              <a:spcBef>
                <a:spcPct val="20000"/>
              </a:spcBef>
              <a:buFont typeface="Arial"/>
              <a:buChar char="•"/>
              <a:defRPr/>
            </a:pPr>
            <a:endParaRPr lang="en-US" kern="0" dirty="0" smtClean="0">
              <a:solidFill>
                <a:srgbClr val="777777"/>
              </a:solidFill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Matching: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1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. Establish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tentative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(putative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)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correspondences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based on local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appearance of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individual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features (their descriptors).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 smtClean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2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.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Verify matches based on semi-local / global geometric relations.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57175" y="276225"/>
            <a:ext cx="8886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3200">
                <a:solidFill>
                  <a:schemeClr val="bg1"/>
                </a:solidFill>
              </a:rPr>
              <a:t>Example I: Two images -“Where is the Graffiti?”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45059" name="Line 3"/>
          <p:cNvSpPr>
            <a:spLocks noChangeShapeType="1"/>
          </p:cNvSpPr>
          <p:nvPr/>
        </p:nvSpPr>
        <p:spPr bwMode="auto">
          <a:xfrm rot="10800000">
            <a:off x="1282700" y="1839913"/>
            <a:ext cx="296863" cy="47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sm"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5060" name="Picture 4" descr="grafiti_q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4725" y="4529138"/>
            <a:ext cx="2986088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5" descr="grafiti_query_026000_yello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1309688"/>
            <a:ext cx="4325938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1398588" y="2511425"/>
            <a:ext cx="2495550" cy="2033588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292100" y="2879725"/>
            <a:ext cx="665163" cy="1636713"/>
          </a:xfrm>
          <a:prstGeom prst="line">
            <a:avLst/>
          </a:prstGeom>
          <a:noFill/>
          <a:ln w="254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lIns="0" tIns="0" rIns="0" bIns="0" anchor="ctr" anchorCtr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5172075" y="1419225"/>
            <a:ext cx="255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372100" y="1495425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</a:rPr>
              <a:t>object</a:t>
            </a:r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5066" name="Picture 10" descr="lola&amp;frame+width=700&amp;frame+height=3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1343025"/>
            <a:ext cx="425926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4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465138" y="88900"/>
            <a:ext cx="79867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sz="3200">
                <a:solidFill>
                  <a:schemeClr val="tx1"/>
                </a:solidFill>
              </a:rPr>
              <a:t>Step 1. Establish tentative correspondence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257175" y="1003300"/>
            <a:ext cx="84836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GB" sz="1800"/>
              <a:t>Establish tentative correspondences between object model image and target image by nearest neighbour matching on SIFT vectors</a:t>
            </a:r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2000250" y="1971675"/>
            <a:ext cx="6477000" cy="1839913"/>
            <a:chOff x="330" y="1212"/>
            <a:chExt cx="5052" cy="1569"/>
          </a:xfrm>
        </p:grpSpPr>
        <p:grpSp>
          <p:nvGrpSpPr>
            <p:cNvPr id="47118" name="Group 5"/>
            <p:cNvGrpSpPr>
              <a:grpSpLocks/>
            </p:cNvGrpSpPr>
            <p:nvPr/>
          </p:nvGrpSpPr>
          <p:grpSpPr bwMode="auto">
            <a:xfrm>
              <a:off x="2436" y="1212"/>
              <a:ext cx="1050" cy="1092"/>
              <a:chOff x="2658" y="2196"/>
              <a:chExt cx="1050" cy="1092"/>
            </a:xfrm>
          </p:grpSpPr>
          <p:sp>
            <p:nvSpPr>
              <p:cNvPr id="47136" name="Line 6"/>
              <p:cNvSpPr>
                <a:spLocks noChangeShapeType="1"/>
              </p:cNvSpPr>
              <p:nvPr/>
            </p:nvSpPr>
            <p:spPr bwMode="auto">
              <a:xfrm>
                <a:off x="2994" y="2196"/>
                <a:ext cx="0" cy="744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7" name="Line 7"/>
              <p:cNvSpPr>
                <a:spLocks noChangeShapeType="1"/>
              </p:cNvSpPr>
              <p:nvPr/>
            </p:nvSpPr>
            <p:spPr bwMode="auto">
              <a:xfrm flipH="1">
                <a:off x="2658" y="2934"/>
                <a:ext cx="336" cy="354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8" name="Line 8"/>
              <p:cNvSpPr>
                <a:spLocks noChangeShapeType="1"/>
              </p:cNvSpPr>
              <p:nvPr/>
            </p:nvSpPr>
            <p:spPr bwMode="auto">
              <a:xfrm flipH="1">
                <a:off x="2994" y="2910"/>
                <a:ext cx="714" cy="18"/>
              </a:xfrm>
              <a:prstGeom prst="line">
                <a:avLst/>
              </a:prstGeom>
              <a:noFill/>
              <a:ln w="254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61449" name="Oval 9"/>
            <p:cNvSpPr>
              <a:spLocks noChangeAspect="1" noChangeArrowheads="1"/>
            </p:cNvSpPr>
            <p:nvPr/>
          </p:nvSpPr>
          <p:spPr bwMode="auto">
            <a:xfrm>
              <a:off x="2949" y="1523"/>
              <a:ext cx="73" cy="7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0" charset="0"/>
              </a:endParaRPr>
            </a:p>
          </p:txBody>
        </p:sp>
        <p:sp>
          <p:nvSpPr>
            <p:cNvPr id="3261450" name="Oval 10"/>
            <p:cNvSpPr>
              <a:spLocks noChangeAspect="1" noChangeArrowheads="1"/>
            </p:cNvSpPr>
            <p:nvPr/>
          </p:nvSpPr>
          <p:spPr bwMode="auto">
            <a:xfrm>
              <a:off x="2997" y="1572"/>
              <a:ext cx="73" cy="73"/>
            </a:xfrm>
            <a:prstGeom prst="ellipse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latin typeface="Arial" pitchFamily="-110" charset="0"/>
              </a:endParaRPr>
            </a:p>
          </p:txBody>
        </p:sp>
        <p:grpSp>
          <p:nvGrpSpPr>
            <p:cNvPr id="47121" name="Group 11"/>
            <p:cNvGrpSpPr>
              <a:grpSpLocks/>
            </p:cNvGrpSpPr>
            <p:nvPr/>
          </p:nvGrpSpPr>
          <p:grpSpPr bwMode="auto">
            <a:xfrm>
              <a:off x="476" y="1973"/>
              <a:ext cx="1332" cy="329"/>
              <a:chOff x="1598" y="3635"/>
              <a:chExt cx="1332" cy="329"/>
            </a:xfrm>
          </p:grpSpPr>
          <p:sp>
            <p:nvSpPr>
              <p:cNvPr id="47133" name="AutoShape 12"/>
              <p:cNvSpPr>
                <a:spLocks noChangeArrowheads="1"/>
              </p:cNvSpPr>
              <p:nvPr/>
            </p:nvSpPr>
            <p:spPr bwMode="auto">
              <a:xfrm>
                <a:off x="1598" y="3635"/>
                <a:ext cx="1332" cy="329"/>
              </a:xfrm>
              <a:prstGeom prst="parallelogram">
                <a:avLst>
                  <a:gd name="adj" fmla="val 101216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4" name="Oval 13"/>
              <p:cNvSpPr>
                <a:spLocks noChangeArrowheads="1"/>
              </p:cNvSpPr>
              <p:nvPr/>
            </p:nvSpPr>
            <p:spPr bwMode="auto">
              <a:xfrm rot="600000">
                <a:off x="1950" y="3744"/>
                <a:ext cx="186" cy="96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5" name="Oval 14"/>
              <p:cNvSpPr>
                <a:spLocks noChangeArrowheads="1"/>
              </p:cNvSpPr>
              <p:nvPr/>
            </p:nvSpPr>
            <p:spPr bwMode="auto">
              <a:xfrm rot="1800000">
                <a:off x="2382" y="3738"/>
                <a:ext cx="72" cy="17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7122" name="Group 15"/>
            <p:cNvGrpSpPr>
              <a:grpSpLocks/>
            </p:cNvGrpSpPr>
            <p:nvPr/>
          </p:nvGrpSpPr>
          <p:grpSpPr bwMode="auto">
            <a:xfrm>
              <a:off x="4028" y="1955"/>
              <a:ext cx="1332" cy="329"/>
              <a:chOff x="3230" y="3617"/>
              <a:chExt cx="1332" cy="329"/>
            </a:xfrm>
          </p:grpSpPr>
          <p:sp>
            <p:nvSpPr>
              <p:cNvPr id="47130" name="AutoShape 16"/>
              <p:cNvSpPr>
                <a:spLocks noChangeArrowheads="1"/>
              </p:cNvSpPr>
              <p:nvPr/>
            </p:nvSpPr>
            <p:spPr bwMode="auto">
              <a:xfrm>
                <a:off x="3230" y="3617"/>
                <a:ext cx="1332" cy="329"/>
              </a:xfrm>
              <a:prstGeom prst="parallelogram">
                <a:avLst>
                  <a:gd name="adj" fmla="val 101216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1" name="Oval 17"/>
              <p:cNvSpPr>
                <a:spLocks noChangeArrowheads="1"/>
              </p:cNvSpPr>
              <p:nvPr/>
            </p:nvSpPr>
            <p:spPr bwMode="auto">
              <a:xfrm>
                <a:off x="3744" y="3702"/>
                <a:ext cx="186" cy="96"/>
              </a:xfrm>
              <a:prstGeom prst="ellips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2" name="Oval 18"/>
              <p:cNvSpPr>
                <a:spLocks noChangeArrowheads="1"/>
              </p:cNvSpPr>
              <p:nvPr/>
            </p:nvSpPr>
            <p:spPr bwMode="auto">
              <a:xfrm rot="1200000">
                <a:off x="4056" y="3660"/>
                <a:ext cx="72" cy="17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123" name="Text Box 19"/>
            <p:cNvSpPr txBox="1">
              <a:spLocks noChangeArrowheads="1"/>
            </p:cNvSpPr>
            <p:nvPr/>
          </p:nvSpPr>
          <p:spPr bwMode="auto">
            <a:xfrm>
              <a:off x="2220" y="2340"/>
              <a:ext cx="1464" cy="4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128D descriptor space</a:t>
              </a:r>
            </a:p>
          </p:txBody>
        </p:sp>
        <p:sp>
          <p:nvSpPr>
            <p:cNvPr id="47124" name="Text Box 20"/>
            <p:cNvSpPr txBox="1">
              <a:spLocks noChangeArrowheads="1"/>
            </p:cNvSpPr>
            <p:nvPr/>
          </p:nvSpPr>
          <p:spPr bwMode="auto">
            <a:xfrm>
              <a:off x="330" y="2376"/>
              <a:ext cx="1464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/>
                <a:t>Model (query) image </a:t>
              </a:r>
            </a:p>
          </p:txBody>
        </p:sp>
        <p:sp>
          <p:nvSpPr>
            <p:cNvPr id="47125" name="Text Box 21"/>
            <p:cNvSpPr txBox="1">
              <a:spLocks noChangeArrowheads="1"/>
            </p:cNvSpPr>
            <p:nvPr/>
          </p:nvSpPr>
          <p:spPr bwMode="auto">
            <a:xfrm>
              <a:off x="3918" y="2376"/>
              <a:ext cx="1464" cy="2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/>
                <a:t>Target image </a:t>
              </a:r>
              <a:endParaRPr lang="en-US" sz="1400"/>
            </a:p>
          </p:txBody>
        </p:sp>
        <p:sp>
          <p:nvSpPr>
            <p:cNvPr id="47126" name="Oval 22"/>
            <p:cNvSpPr>
              <a:spLocks noChangeAspect="1" noChangeArrowheads="1"/>
            </p:cNvSpPr>
            <p:nvPr/>
          </p:nvSpPr>
          <p:spPr bwMode="auto">
            <a:xfrm>
              <a:off x="3231" y="1338"/>
              <a:ext cx="73" cy="73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7127" name="Oval 23"/>
            <p:cNvSpPr>
              <a:spLocks noChangeAspect="1" noChangeArrowheads="1"/>
            </p:cNvSpPr>
            <p:nvPr/>
          </p:nvSpPr>
          <p:spPr bwMode="auto">
            <a:xfrm>
              <a:off x="3273" y="1320"/>
              <a:ext cx="73" cy="73"/>
            </a:xfrm>
            <a:prstGeom prst="ellipse">
              <a:avLst/>
            </a:prstGeom>
            <a:solidFill>
              <a:schemeClr val="tx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cxnSp>
          <p:nvCxnSpPr>
            <p:cNvPr id="47128" name="AutoShape 24"/>
            <p:cNvCxnSpPr>
              <a:cxnSpLocks noChangeShapeType="1"/>
              <a:stCxn id="47134" idx="0"/>
              <a:endCxn id="3261449" idx="2"/>
            </p:cNvCxnSpPr>
            <p:nvPr/>
          </p:nvCxnSpPr>
          <p:spPr bwMode="auto">
            <a:xfrm rot="-5400000">
              <a:off x="1680" y="811"/>
              <a:ext cx="513" cy="2013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47129" name="AutoShape 25"/>
            <p:cNvCxnSpPr>
              <a:cxnSpLocks noChangeShapeType="1"/>
              <a:stCxn id="47131" idx="0"/>
              <a:endCxn id="3261450" idx="6"/>
            </p:cNvCxnSpPr>
            <p:nvPr/>
          </p:nvCxnSpPr>
          <p:spPr bwMode="auto">
            <a:xfrm rot="5400000" flipH="1">
              <a:off x="3644" y="1041"/>
              <a:ext cx="423" cy="1559"/>
            </a:xfrm>
            <a:prstGeom prst="curvedConnector2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</p:cxnSp>
      </p:grpSp>
      <p:grpSp>
        <p:nvGrpSpPr>
          <p:cNvPr id="47109" name="Group 37"/>
          <p:cNvGrpSpPr>
            <a:grpSpLocks/>
          </p:cNvGrpSpPr>
          <p:nvPr/>
        </p:nvGrpSpPr>
        <p:grpSpPr bwMode="auto">
          <a:xfrm>
            <a:off x="0" y="4257675"/>
            <a:ext cx="9144000" cy="1754188"/>
            <a:chOff x="0" y="4156075"/>
            <a:chExt cx="9144000" cy="1754327"/>
          </a:xfrm>
        </p:grpSpPr>
        <p:sp>
          <p:nvSpPr>
            <p:cNvPr id="47113" name="TextBox 27"/>
            <p:cNvSpPr txBox="1">
              <a:spLocks noChangeArrowheads="1"/>
            </p:cNvSpPr>
            <p:nvPr/>
          </p:nvSpPr>
          <p:spPr bwMode="auto">
            <a:xfrm>
              <a:off x="0" y="4156075"/>
              <a:ext cx="9144000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/>
                <a:t>Need to solve some variant of the </a:t>
              </a:r>
              <a:r>
                <a:rPr lang="en-US" sz="1800">
                  <a:solidFill>
                    <a:srgbClr val="000000"/>
                  </a:solidFill>
                </a:rPr>
                <a:t>“nearest neighbor problem” </a:t>
              </a:r>
              <a:r>
                <a:rPr lang="en-US" sz="1800"/>
                <a:t>for all feature vectors,                     , in the query image:</a:t>
              </a:r>
            </a:p>
            <a:p>
              <a:endParaRPr lang="en-US" sz="1800"/>
            </a:p>
            <a:p>
              <a:endParaRPr lang="en-US" sz="1800"/>
            </a:p>
            <a:p>
              <a:endParaRPr lang="en-GB" sz="1800"/>
            </a:p>
            <a:p>
              <a:r>
                <a:rPr lang="en-GB" sz="1800"/>
                <a:t>where,                      ,  are features in the target image.</a:t>
              </a:r>
            </a:p>
          </p:txBody>
        </p:sp>
        <p:pic>
          <p:nvPicPr>
            <p:cNvPr id="47114" name="Picture 27" descr="latex-image-1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20749" y="5516726"/>
              <a:ext cx="1187451" cy="306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5" name="Picture 28" descr="latex-image-1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16000" y="4457710"/>
              <a:ext cx="1212596" cy="34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116" name="Picture 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98700" y="5004166"/>
              <a:ext cx="5257800" cy="44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7" name="Rectangle 5"/>
            <p:cNvSpPr>
              <a:spLocks noChangeArrowheads="1"/>
            </p:cNvSpPr>
            <p:nvPr/>
          </p:nvSpPr>
          <p:spPr bwMode="auto">
            <a:xfrm>
              <a:off x="6791325" y="4832604"/>
              <a:ext cx="1009650" cy="505042"/>
            </a:xfrm>
            <a:prstGeom prst="rect">
              <a:avLst/>
            </a:prstGeom>
            <a:solidFill>
              <a:schemeClr val="bg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110" name="Text Box 4"/>
          <p:cNvSpPr txBox="1">
            <a:spLocks noChangeArrowheads="1"/>
          </p:cNvSpPr>
          <p:nvPr/>
        </p:nvSpPr>
        <p:spPr bwMode="auto">
          <a:xfrm>
            <a:off x="0" y="6396038"/>
            <a:ext cx="8661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000" dirty="0">
                <a:solidFill>
                  <a:srgbClr val="000000"/>
                </a:solidFill>
              </a:rPr>
              <a:t>Can take a long time if many target images are </a:t>
            </a:r>
            <a:r>
              <a:rPr lang="en-GB" sz="2000" dirty="0" smtClean="0">
                <a:solidFill>
                  <a:srgbClr val="000000"/>
                </a:solidFill>
              </a:rPr>
              <a:t>considered.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47111" name="Picture 28" descr="latex-image-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7100" y="3644900"/>
            <a:ext cx="12128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7" descr="latex-image-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4050" y="3675063"/>
            <a:ext cx="11874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6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50" y="168275"/>
            <a:ext cx="8947150" cy="487363"/>
          </a:xfrm>
        </p:spPr>
        <p:txBody>
          <a:bodyPr/>
          <a:lstStyle/>
          <a:p>
            <a:r>
              <a:rPr lang="en-GB" smtClean="0">
                <a:solidFill>
                  <a:srgbClr val="000000"/>
                </a:solidFill>
              </a:rPr>
              <a:t>Problem with matching on local descriptors alone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49155" name="Picture 3" descr="stop_list_grafiti1_color_yellow_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113" y="723900"/>
            <a:ext cx="762317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90525" y="3873500"/>
            <a:ext cx="8021638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too much individual invariance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each region can affine deform independently (by different amounts)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sz="2000" dirty="0" smtClean="0">
                <a:solidFill>
                  <a:schemeClr val="tx1"/>
                </a:solidFill>
              </a:rPr>
              <a:t> Locally appearance can be ambiguous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1"/>
                </a:solidFill>
              </a:rPr>
              <a:t>Solution: use </a:t>
            </a:r>
            <a:r>
              <a:rPr lang="en-US" sz="2000" dirty="0">
                <a:solidFill>
                  <a:schemeClr val="tx1"/>
                </a:solidFill>
              </a:rPr>
              <a:t>semi-local and global spatial relations to verify </a:t>
            </a:r>
            <a:r>
              <a:rPr lang="en-US" sz="2000" dirty="0" smtClean="0">
                <a:solidFill>
                  <a:schemeClr val="tx1"/>
                </a:solidFill>
              </a:rPr>
              <a:t>matches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52688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436563" y="1903413"/>
            <a:ext cx="2954337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/>
              <a:t>Initial matches</a:t>
            </a:r>
            <a:endParaRPr lang="en-US" sz="200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Nearest-neighbor search based on appearance descriptors alone.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512763" y="4292600"/>
            <a:ext cx="28162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 smtClean="0"/>
              <a:t>After spatial verification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1204" name="Picture 5" descr="grafiti_spatial_blue_yello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8063" y="3732213"/>
            <a:ext cx="5595937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" descr="stop_list_grafiti1_color_yellow_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4888" y="1219200"/>
            <a:ext cx="557847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2"/>
          <p:cNvSpPr>
            <a:spLocks noChangeArrowheads="1"/>
          </p:cNvSpPr>
          <p:nvPr/>
        </p:nvSpPr>
        <p:spPr bwMode="auto">
          <a:xfrm>
            <a:off x="257175" y="276225"/>
            <a:ext cx="8886825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GB" sz="3200">
                <a:solidFill>
                  <a:srgbClr val="000000"/>
                </a:solidFill>
              </a:rPr>
              <a:t>Example I: Two images -“Where is the Graffiti?”</a:t>
            </a:r>
            <a:endParaRPr lang="en-US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Tm="11072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 smtClean="0"/>
              <a:t>Step 2: Spatial verification </a:t>
            </a:r>
            <a:r>
              <a:rPr lang="en-US" dirty="0" smtClean="0"/>
              <a:t>(now)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Semi-local constraints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Constraints on spatially close-by matches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2. Global geometric relations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	Require a consistent global relationship between all matches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91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Semi-local constraints: Example I. – neighbourhood consensus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1358900"/>
            <a:ext cx="68246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4356100" y="5168900"/>
            <a:ext cx="4167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/>
              <a:t>[Schmid&amp;Mohr, PAMI 1997]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35814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Semi-local constraints:</a:t>
            </a:r>
          </a:p>
          <a:p>
            <a:pPr>
              <a:spcAft>
                <a:spcPct val="20000"/>
              </a:spcAft>
            </a:pPr>
            <a:r>
              <a:rPr lang="en-US"/>
              <a:t>Example I. – neighbourhood consensus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215900" y="5461000"/>
            <a:ext cx="3276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/>
              <a:t>[Schaffalitzky &amp; Zisserman, CIVR 2004]</a:t>
            </a:r>
            <a:endParaRPr lang="en-US" sz="1800">
              <a:solidFill>
                <a:schemeClr val="tx1"/>
              </a:solidFill>
            </a:endParaRPr>
          </a:p>
        </p:txBody>
      </p:sp>
      <p:pic>
        <p:nvPicPr>
          <p:cNvPr id="55301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7725" y="0"/>
            <a:ext cx="5756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4914900" y="1925638"/>
            <a:ext cx="29337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Original images</a:t>
            </a: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4889500" y="4249738"/>
            <a:ext cx="29337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Tentative matches</a:t>
            </a: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55304" name="Text Box 4"/>
          <p:cNvSpPr txBox="1">
            <a:spLocks noChangeArrowheads="1"/>
          </p:cNvSpPr>
          <p:nvPr/>
        </p:nvSpPr>
        <p:spPr bwMode="auto">
          <a:xfrm>
            <a:off x="4635500" y="6488113"/>
            <a:ext cx="37084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After neighbourhood consensus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 dirty="0"/>
              <a:t>Semi-local constraints: Example II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6324" name="Picture 5"/>
          <p:cNvPicPr>
            <a:picLocks noChangeAspect="1"/>
          </p:cNvPicPr>
          <p:nvPr/>
        </p:nvPicPr>
        <p:blipFill>
          <a:blip r:embed="rId2"/>
          <a:srcRect t="2774" b="2352"/>
          <a:stretch>
            <a:fillRect/>
          </a:stretch>
        </p:blipFill>
        <p:spPr bwMode="auto">
          <a:xfrm>
            <a:off x="584200" y="1227667"/>
            <a:ext cx="4724400" cy="512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42900" y="6396038"/>
            <a:ext cx="4167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/>
              <a:t>[Ferrari et al., IJCV 2005]</a:t>
            </a:r>
            <a:endParaRPr lang="en-US" sz="1800">
              <a:solidFill>
                <a:schemeClr val="tx1"/>
              </a:solidFill>
            </a:endParaRPr>
          </a:p>
        </p:txBody>
      </p:sp>
      <p:grpSp>
        <p:nvGrpSpPr>
          <p:cNvPr id="56326" name="Group 15"/>
          <p:cNvGrpSpPr>
            <a:grpSpLocks/>
          </p:cNvGrpSpPr>
          <p:nvPr/>
        </p:nvGrpSpPr>
        <p:grpSpPr bwMode="auto">
          <a:xfrm>
            <a:off x="6210300" y="228600"/>
            <a:ext cx="2933700" cy="6629400"/>
            <a:chOff x="6210301" y="228600"/>
            <a:chExt cx="2933699" cy="6629400"/>
          </a:xfrm>
        </p:grpSpPr>
        <p:grpSp>
          <p:nvGrpSpPr>
            <p:cNvPr id="56327" name="Group 11"/>
            <p:cNvGrpSpPr>
              <a:grpSpLocks/>
            </p:cNvGrpSpPr>
            <p:nvPr/>
          </p:nvGrpSpPr>
          <p:grpSpPr bwMode="auto">
            <a:xfrm>
              <a:off x="6292850" y="228600"/>
              <a:ext cx="2584450" cy="6629400"/>
              <a:chOff x="6330950" y="-787400"/>
              <a:chExt cx="3867150" cy="9169400"/>
            </a:xfrm>
          </p:grpSpPr>
          <p:pic>
            <p:nvPicPr>
              <p:cNvPr id="56331" name="Picture 8"/>
              <p:cNvPicPr>
                <a:picLocks noChangeAspect="1"/>
              </p:cNvPicPr>
              <p:nvPr/>
            </p:nvPicPr>
            <p:blipFill>
              <a:blip r:embed="rId3"/>
              <a:srcRect l="34048" r="32948"/>
              <a:stretch>
                <a:fillRect/>
              </a:stretch>
            </p:blipFill>
            <p:spPr bwMode="auto">
              <a:xfrm>
                <a:off x="6388100" y="2273300"/>
                <a:ext cx="381000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32" name="Picture 9"/>
              <p:cNvPicPr>
                <a:picLocks noChangeAspect="1"/>
              </p:cNvPicPr>
              <p:nvPr/>
            </p:nvPicPr>
            <p:blipFill>
              <a:blip r:embed="rId3"/>
              <a:srcRect r="66832"/>
              <a:stretch>
                <a:fillRect/>
              </a:stretch>
            </p:blipFill>
            <p:spPr bwMode="auto">
              <a:xfrm>
                <a:off x="6330950" y="-787400"/>
                <a:ext cx="382905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6333" name="Picture 10"/>
              <p:cNvPicPr>
                <a:picLocks noChangeAspect="1"/>
              </p:cNvPicPr>
              <p:nvPr/>
            </p:nvPicPr>
            <p:blipFill>
              <a:blip r:embed="rId3"/>
              <a:srcRect l="67712"/>
              <a:stretch>
                <a:fillRect/>
              </a:stretch>
            </p:blipFill>
            <p:spPr bwMode="auto">
              <a:xfrm>
                <a:off x="6413500" y="5334000"/>
                <a:ext cx="372745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56328" name="Text Box 4"/>
            <p:cNvSpPr txBox="1">
              <a:spLocks noChangeArrowheads="1"/>
            </p:cNvSpPr>
            <p:nvPr/>
          </p:nvSpPr>
          <p:spPr bwMode="auto">
            <a:xfrm>
              <a:off x="6210301" y="2002135"/>
              <a:ext cx="2933699" cy="3693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/>
                <a:t>Model image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 useBgFill="1">
          <p:nvSpPr>
            <p:cNvPr id="56329" name="Text Box 4"/>
            <p:cNvSpPr txBox="1">
              <a:spLocks noChangeArrowheads="1"/>
            </p:cNvSpPr>
            <p:nvPr/>
          </p:nvSpPr>
          <p:spPr bwMode="auto">
            <a:xfrm>
              <a:off x="6210301" y="4199235"/>
              <a:ext cx="2933699" cy="3693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/>
                <a:t>Matched image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 useBgFill="1">
          <p:nvSpPr>
            <p:cNvPr id="56330" name="Text Box 4"/>
            <p:cNvSpPr txBox="1">
              <a:spLocks noChangeArrowheads="1"/>
            </p:cNvSpPr>
            <p:nvPr/>
          </p:nvSpPr>
          <p:spPr bwMode="auto">
            <a:xfrm>
              <a:off x="6210301" y="6488668"/>
              <a:ext cx="2933699" cy="36933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1800"/>
                <a:t>Matched image</a:t>
              </a:r>
              <a:endParaRPr lang="en-US" sz="18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web-page: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 smtClean="0">
                <a:hlinkClick r:id="rId3"/>
              </a:rPr>
              <a:t>://www.di.ens.fr/willow/teaching/recvis10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Assignment 1 is due next Tuesday, Oct 19</a:t>
            </a:r>
            <a:r>
              <a:rPr lang="en-US" baseline="30000" dirty="0" smtClean="0"/>
              <a:t>th</a:t>
            </a:r>
            <a:r>
              <a:rPr lang="en-US" dirty="0" smtClean="0"/>
              <a:t> 2010!</a:t>
            </a:r>
          </a:p>
          <a:p>
            <a:endParaRPr lang="en-US" dirty="0" smtClean="0"/>
          </a:p>
          <a:p>
            <a:r>
              <a:rPr lang="en-US" dirty="0" smtClean="0"/>
              <a:t>Assignment 2 out: Stitching photo-mosaics</a:t>
            </a:r>
          </a:p>
          <a:p>
            <a:r>
              <a:rPr lang="en-US" dirty="0" smtClean="0">
                <a:hlinkClick r:id="rId4"/>
              </a:rPr>
              <a:t>http://www.di.ens.fr/willow/teaching/recvis10/assignment2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Matlab</a:t>
            </a:r>
            <a:r>
              <a:rPr lang="en-US" dirty="0" smtClean="0"/>
              <a:t> tutorial – Fri 15/10 13:30-15:00 </a:t>
            </a:r>
          </a:p>
          <a:p>
            <a:r>
              <a:rPr lang="en-US" dirty="0" smtClean="0"/>
              <a:t>    Location: 23 Avenue </a:t>
            </a:r>
            <a:r>
              <a:rPr lang="en-US" dirty="0" err="1" smtClean="0"/>
              <a:t>d’Italie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http</a:t>
            </a:r>
            <a:r>
              <a:rPr lang="en-US" dirty="0" smtClean="0"/>
              <a:t>://</a:t>
            </a:r>
            <a:r>
              <a:rPr lang="en-US" dirty="0" err="1" smtClean="0"/>
              <a:t>www.di.ens.fr/willow/contact.php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Geometric verification with global constraints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82600" y="11938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All matches must be consistent with a global geometric relation / transformation.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Need to simultaneously (</a:t>
            </a:r>
            <a:r>
              <a:rPr lang="en-US" kern="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) estimate the geometric </a:t>
            </a:r>
            <a:r>
              <a:rPr lang="en-US" kern="0" dirty="0" smtClean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relation /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transformation and (ii) the set of consistent matches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66700" y="3702755"/>
            <a:ext cx="8877300" cy="3155245"/>
            <a:chOff x="266700" y="3702755"/>
            <a:chExt cx="8877300" cy="3155245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6700" y="3805943"/>
              <a:ext cx="4033838" cy="22860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57349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4225" y="3702755"/>
              <a:ext cx="4346575" cy="2463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 useBgFill="1"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42900" y="6246223"/>
              <a:ext cx="4167188" cy="400110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dirty="0" smtClean="0"/>
                <a:t>Tentative matches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 useBgFill="1"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4976812" y="6150114"/>
              <a:ext cx="4167188" cy="707886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GB" sz="2000" dirty="0" smtClean="0"/>
                <a:t>Matches consistent with an affine transformation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(not considered here)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686801" cy="5562600"/>
          </a:xfrm>
        </p:spPr>
        <p:txBody>
          <a:bodyPr/>
          <a:lstStyle/>
          <a:p>
            <a:r>
              <a:rPr lang="en-US" sz="2200" dirty="0" smtClean="0"/>
              <a:t>In general, two views of a 3D scene are related by the </a:t>
            </a:r>
            <a:r>
              <a:rPr lang="en-US" sz="2200" dirty="0" err="1" smtClean="0">
                <a:solidFill>
                  <a:schemeClr val="bg1"/>
                </a:solidFill>
              </a:rPr>
              <a:t>epipolar</a:t>
            </a:r>
            <a:r>
              <a:rPr lang="en-US" sz="2200" dirty="0" smtClean="0">
                <a:solidFill>
                  <a:schemeClr val="bg1"/>
                </a:solidFill>
              </a:rPr>
              <a:t> constraint</a:t>
            </a:r>
            <a:r>
              <a:rPr lang="en-US" sz="2200" dirty="0" smtClean="0"/>
              <a:t>.</a:t>
            </a:r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pPr>
              <a:buFont typeface="Arial"/>
              <a:buChar char="•"/>
            </a:pPr>
            <a:r>
              <a:rPr lang="en-US" sz="2200" dirty="0" smtClean="0"/>
              <a:t>A point in one view “generates” an </a:t>
            </a:r>
            <a:r>
              <a:rPr lang="en-US" sz="2200" dirty="0" err="1" smtClean="0"/>
              <a:t>epipolar</a:t>
            </a:r>
            <a:r>
              <a:rPr lang="en-US" sz="2200" dirty="0" smtClean="0"/>
              <a:t> line in the other view</a:t>
            </a:r>
          </a:p>
          <a:p>
            <a:pPr>
              <a:buFont typeface="Arial"/>
              <a:buChar char="•"/>
            </a:pPr>
            <a:r>
              <a:rPr lang="en-US" sz="2200" dirty="0" smtClean="0"/>
              <a:t>The corresponding point lies on this line.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5" y="2559420"/>
            <a:ext cx="5446890" cy="2534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133" y="3090334"/>
            <a:ext cx="1672677" cy="1540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596" y="3080072"/>
            <a:ext cx="1642404" cy="1525089"/>
          </a:xfrm>
          <a:prstGeom prst="rect">
            <a:avLst/>
          </a:prstGeom>
        </p:spPr>
      </p:pic>
      <p:sp useBgFill="1"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 (not considered here)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686801" cy="5562600"/>
          </a:xfrm>
        </p:spPr>
        <p:txBody>
          <a:bodyPr/>
          <a:lstStyle/>
          <a:p>
            <a:r>
              <a:rPr lang="en-US" sz="2200" dirty="0" smtClean="0">
                <a:solidFill>
                  <a:schemeClr val="bg1"/>
                </a:solidFill>
              </a:rPr>
              <a:t>Algebraically, the </a:t>
            </a:r>
            <a:r>
              <a:rPr lang="en-US" sz="2200" dirty="0" err="1" smtClean="0">
                <a:solidFill>
                  <a:schemeClr val="bg1"/>
                </a:solidFill>
              </a:rPr>
              <a:t>epipolar</a:t>
            </a:r>
            <a:r>
              <a:rPr lang="en-US" sz="2200" dirty="0" smtClean="0">
                <a:solidFill>
                  <a:schemeClr val="bg1"/>
                </a:solidFill>
              </a:rPr>
              <a:t> constraint can be expressed as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w</a:t>
            </a:r>
            <a:r>
              <a:rPr lang="en-US" sz="2200" dirty="0" smtClean="0">
                <a:solidFill>
                  <a:schemeClr val="bg1"/>
                </a:solidFill>
              </a:rPr>
              <a:t>here</a:t>
            </a: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x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x</a:t>
            </a:r>
            <a:r>
              <a:rPr lang="en-US" sz="2200" dirty="0" smtClean="0">
                <a:solidFill>
                  <a:schemeClr val="bg1"/>
                </a:solidFill>
              </a:rPr>
              <a:t>’ are homogeneous co</a:t>
            </a:r>
            <a:r>
              <a:rPr lang="en-US" sz="2200" dirty="0" smtClean="0">
                <a:solidFill>
                  <a:schemeClr val="bg1"/>
                </a:solidFill>
              </a:rPr>
              <a:t>ordinates (3-vectors) of </a:t>
            </a:r>
            <a:r>
              <a:rPr lang="en-US" sz="2200" b="1" dirty="0" smtClean="0">
                <a:solidFill>
                  <a:schemeClr val="bg1"/>
                </a:solidFill>
              </a:rPr>
              <a:t>corresponding </a:t>
            </a:r>
            <a:r>
              <a:rPr lang="en-US" sz="2200" dirty="0" smtClean="0">
                <a:solidFill>
                  <a:schemeClr val="bg1"/>
                </a:solidFill>
              </a:rPr>
              <a:t>image points.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F is a 3x3, rank 2 homogeneous matrix with 7 degrees of freedom, called the </a:t>
            </a:r>
            <a:r>
              <a:rPr lang="en-US" sz="2200" b="1" dirty="0" smtClean="0">
                <a:solidFill>
                  <a:schemeClr val="bg1"/>
                </a:solidFill>
              </a:rPr>
              <a:t>fundamental matrix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</p:txBody>
      </p:sp>
      <p:sp useBgFill="1"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27" y="2791883"/>
            <a:ext cx="2719918" cy="730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1034" y="1917699"/>
            <a:ext cx="5412966" cy="238618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charset="0"/>
              </a:rPr>
              <a:t>3D constraint: example (not considered here)</a:t>
            </a:r>
          </a:p>
        </p:txBody>
      </p:sp>
      <p:sp>
        <p:nvSpPr>
          <p:cNvPr id="60419" name="Content Placeholder 15"/>
          <p:cNvSpPr>
            <a:spLocks noGrp="1"/>
          </p:cNvSpPr>
          <p:nvPr>
            <p:ph idx="1"/>
          </p:nvPr>
        </p:nvSpPr>
        <p:spPr>
          <a:xfrm>
            <a:off x="457200" y="927100"/>
            <a:ext cx="8229600" cy="5562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>
                <a:solidFill>
                  <a:schemeClr val="bg1"/>
                </a:solidFill>
              </a:rPr>
              <a:t>Matches must be consistent with a 3D model</a:t>
            </a:r>
          </a:p>
        </p:txBody>
      </p:sp>
      <p:pic>
        <p:nvPicPr>
          <p:cNvPr id="60420" name="Picture 16"/>
          <p:cNvPicPr>
            <a:picLocks noChangeAspect="1"/>
          </p:cNvPicPr>
          <p:nvPr/>
        </p:nvPicPr>
        <p:blipFill>
          <a:blip r:embed="rId3"/>
          <a:srcRect b="13240"/>
          <a:stretch>
            <a:fillRect/>
          </a:stretch>
        </p:blipFill>
        <p:spPr bwMode="auto">
          <a:xfrm>
            <a:off x="1454150" y="1809750"/>
            <a:ext cx="67945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1752600" y="6488113"/>
            <a:ext cx="71882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800" dirty="0"/>
              <a:t>[</a:t>
            </a:r>
            <a:r>
              <a:rPr lang="en-GB" sz="1800" dirty="0" err="1"/>
              <a:t>Lazebnik</a:t>
            </a:r>
            <a:r>
              <a:rPr lang="en-GB" sz="1800" dirty="0"/>
              <a:t>, </a:t>
            </a:r>
            <a:r>
              <a:rPr lang="en-GB" sz="1800" dirty="0" err="1"/>
              <a:t>Rothganger</a:t>
            </a:r>
            <a:r>
              <a:rPr lang="en-GB" sz="1800" dirty="0"/>
              <a:t>, </a:t>
            </a:r>
            <a:r>
              <a:rPr lang="en-GB" sz="1800" dirty="0" err="1"/>
              <a:t>Schmid</a:t>
            </a:r>
            <a:r>
              <a:rPr lang="en-GB" sz="1800" dirty="0"/>
              <a:t>, Ponce, CVPR’03]</a:t>
            </a:r>
            <a:endParaRPr lang="en-US" sz="1800" dirty="0">
              <a:solidFill>
                <a:schemeClr val="tx1"/>
              </a:solidFill>
            </a:endParaRPr>
          </a:p>
        </p:txBody>
      </p:sp>
      <p:sp useBgFill="1">
        <p:nvSpPr>
          <p:cNvPr id="60422" name="Text Box 4"/>
          <p:cNvSpPr txBox="1">
            <a:spLocks noChangeArrowheads="1"/>
          </p:cNvSpPr>
          <p:nvPr/>
        </p:nvSpPr>
        <p:spPr bwMode="auto">
          <a:xfrm>
            <a:off x="469900" y="2281238"/>
            <a:ext cx="2387600" cy="9239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3 (out of 20) images used to build the 3D model</a:t>
            </a: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4927600" y="3906838"/>
            <a:ext cx="23876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Recovered 3D model</a:t>
            </a: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60424" name="Text Box 4"/>
          <p:cNvSpPr txBox="1">
            <a:spLocks noChangeArrowheads="1"/>
          </p:cNvSpPr>
          <p:nvPr/>
        </p:nvSpPr>
        <p:spPr bwMode="auto">
          <a:xfrm>
            <a:off x="4927600" y="5811838"/>
            <a:ext cx="2387600" cy="369887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Recovered pose</a:t>
            </a:r>
            <a:endParaRPr lang="en-US" sz="1800">
              <a:solidFill>
                <a:schemeClr val="tx1"/>
              </a:solidFill>
            </a:endParaRPr>
          </a:p>
        </p:txBody>
      </p:sp>
      <p:sp useBgFill="1">
        <p:nvSpPr>
          <p:cNvPr id="60425" name="Text Box 4"/>
          <p:cNvSpPr txBox="1">
            <a:spLocks noChangeArrowheads="1"/>
          </p:cNvSpPr>
          <p:nvPr/>
        </p:nvSpPr>
        <p:spPr bwMode="auto">
          <a:xfrm>
            <a:off x="1320800" y="5799138"/>
            <a:ext cx="3670300" cy="64611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800"/>
              <a:t>Object recognized in a previously unseen pose</a:t>
            </a: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562600"/>
          </a:xfrm>
        </p:spPr>
        <p:txBody>
          <a:bodyPr/>
          <a:lstStyle/>
          <a:p>
            <a:r>
              <a:rPr lang="en-US" dirty="0" smtClean="0"/>
              <a:t>With a given 3D model (set of known X’s) and a set of measured image points </a:t>
            </a:r>
            <a:r>
              <a:rPr lang="en-US" dirty="0" err="1" smtClean="0"/>
              <a:t>x</a:t>
            </a:r>
            <a:r>
              <a:rPr lang="en-US" dirty="0" smtClean="0"/>
              <a:t>, the goal is to find find camera matrix P and a set of geometrically consistent correspondences  </a:t>
            </a:r>
            <a:r>
              <a:rPr lang="en-US" dirty="0" err="1" smtClean="0"/>
              <a:t>x</a:t>
            </a:r>
            <a:r>
              <a:rPr lang="en-US" dirty="0" smtClean="0"/>
              <a:t>    X.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439333" y="3210278"/>
            <a:ext cx="3683000" cy="2922346"/>
            <a:chOff x="1439333" y="2264834"/>
            <a:chExt cx="3683000" cy="29223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333" y="2264834"/>
              <a:ext cx="3370439" cy="2922346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4247444" y="2906889"/>
              <a:ext cx="874889" cy="606778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Arial" pitchFamily="-110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50" y="3163711"/>
            <a:ext cx="1231900" cy="30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8772" y="3686527"/>
            <a:ext cx="2120900" cy="120650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charset="0"/>
                <a:ea typeface="ＭＳ Ｐゴシック" charset="-128"/>
                <a:cs typeface="ＭＳ Ｐゴシック" charset="-128"/>
              </a:rPr>
              <a:t>3D constraint: example (not considered here)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570111" y="2511777"/>
            <a:ext cx="324555" cy="1588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charset="0"/>
              </a:rPr>
              <a:t>2D transformation models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52578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Similarity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(translation, 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scale, rotation)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Affine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/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Projective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(homography)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62468" name="Group 15"/>
          <p:cNvGrpSpPr>
            <a:grpSpLocks/>
          </p:cNvGrpSpPr>
          <p:nvPr/>
        </p:nvGrpSpPr>
        <p:grpSpPr bwMode="auto">
          <a:xfrm>
            <a:off x="3962400" y="1905000"/>
            <a:ext cx="3810000" cy="3429000"/>
            <a:chOff x="3962400" y="1905000"/>
            <a:chExt cx="3810000" cy="3429000"/>
          </a:xfrm>
        </p:grpSpPr>
        <p:sp>
          <p:nvSpPr>
            <p:cNvPr id="62470" name="Rectangle 4"/>
            <p:cNvSpPr>
              <a:spLocks noChangeArrowheads="1"/>
            </p:cNvSpPr>
            <p:nvPr/>
          </p:nvSpPr>
          <p:spPr bwMode="auto">
            <a:xfrm>
              <a:off x="6248400" y="2057400"/>
              <a:ext cx="457200" cy="381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1" name="Rectangle 5"/>
            <p:cNvSpPr>
              <a:spLocks noChangeArrowheads="1"/>
            </p:cNvSpPr>
            <p:nvPr/>
          </p:nvSpPr>
          <p:spPr bwMode="auto">
            <a:xfrm rot="2351569">
              <a:off x="7315200" y="2057400"/>
              <a:ext cx="457200" cy="381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2" name="Rectangle 6"/>
            <p:cNvSpPr>
              <a:spLocks noChangeArrowheads="1"/>
            </p:cNvSpPr>
            <p:nvPr/>
          </p:nvSpPr>
          <p:spPr bwMode="auto">
            <a:xfrm>
              <a:off x="3962400" y="2057400"/>
              <a:ext cx="457200" cy="381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3" name="Rectangle 7"/>
            <p:cNvSpPr>
              <a:spLocks noChangeArrowheads="1"/>
            </p:cNvSpPr>
            <p:nvPr/>
          </p:nvSpPr>
          <p:spPr bwMode="auto">
            <a:xfrm>
              <a:off x="4953000" y="1905000"/>
              <a:ext cx="685800" cy="6096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4" name="Rectangle 8"/>
            <p:cNvSpPr>
              <a:spLocks noChangeArrowheads="1"/>
            </p:cNvSpPr>
            <p:nvPr/>
          </p:nvSpPr>
          <p:spPr bwMode="auto">
            <a:xfrm>
              <a:off x="3962400" y="3505200"/>
              <a:ext cx="457200" cy="381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5" name="AutoShape 9"/>
            <p:cNvSpPr>
              <a:spLocks noChangeArrowheads="1"/>
            </p:cNvSpPr>
            <p:nvPr/>
          </p:nvSpPr>
          <p:spPr bwMode="auto">
            <a:xfrm rot="-1318191">
              <a:off x="4973638" y="3352800"/>
              <a:ext cx="1143000" cy="457200"/>
            </a:xfrm>
            <a:prstGeom prst="parallelogram">
              <a:avLst>
                <a:gd name="adj" fmla="val 6250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6" name="AutoShape 10"/>
            <p:cNvSpPr>
              <a:spLocks noChangeArrowheads="1"/>
            </p:cNvSpPr>
            <p:nvPr/>
          </p:nvSpPr>
          <p:spPr bwMode="auto">
            <a:xfrm>
              <a:off x="6858000" y="2133600"/>
              <a:ext cx="304800" cy="228600"/>
            </a:xfrm>
            <a:custGeom>
              <a:avLst/>
              <a:gdLst>
                <a:gd name="T0" fmla="*/ 228600 w 21600"/>
                <a:gd name="T1" fmla="*/ 0 h 21600"/>
                <a:gd name="T2" fmla="*/ 0 w 21600"/>
                <a:gd name="T3" fmla="*/ 114300 h 21600"/>
                <a:gd name="T4" fmla="*/ 228600 w 21600"/>
                <a:gd name="T5" fmla="*/ 228600 h 21600"/>
                <a:gd name="T6" fmla="*/ 304800 w 21600"/>
                <a:gd name="T7" fmla="*/ 11430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7" name="AutoShape 11"/>
            <p:cNvSpPr>
              <a:spLocks noChangeArrowheads="1"/>
            </p:cNvSpPr>
            <p:nvPr/>
          </p:nvSpPr>
          <p:spPr bwMode="auto">
            <a:xfrm>
              <a:off x="4572000" y="2133600"/>
              <a:ext cx="304800" cy="228600"/>
            </a:xfrm>
            <a:custGeom>
              <a:avLst/>
              <a:gdLst>
                <a:gd name="T0" fmla="*/ 228600 w 21600"/>
                <a:gd name="T1" fmla="*/ 0 h 21600"/>
                <a:gd name="T2" fmla="*/ 0 w 21600"/>
                <a:gd name="T3" fmla="*/ 114300 h 21600"/>
                <a:gd name="T4" fmla="*/ 228600 w 21600"/>
                <a:gd name="T5" fmla="*/ 228600 h 21600"/>
                <a:gd name="T6" fmla="*/ 304800 w 21600"/>
                <a:gd name="T7" fmla="*/ 11430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8" name="AutoShape 12"/>
            <p:cNvSpPr>
              <a:spLocks noChangeArrowheads="1"/>
            </p:cNvSpPr>
            <p:nvPr/>
          </p:nvSpPr>
          <p:spPr bwMode="auto">
            <a:xfrm>
              <a:off x="4572000" y="3581400"/>
              <a:ext cx="304800" cy="228600"/>
            </a:xfrm>
            <a:custGeom>
              <a:avLst/>
              <a:gdLst>
                <a:gd name="T0" fmla="*/ 228600 w 21600"/>
                <a:gd name="T1" fmla="*/ 0 h 21600"/>
                <a:gd name="T2" fmla="*/ 0 w 21600"/>
                <a:gd name="T3" fmla="*/ 114300 h 21600"/>
                <a:gd name="T4" fmla="*/ 228600 w 21600"/>
                <a:gd name="T5" fmla="*/ 228600 h 21600"/>
                <a:gd name="T6" fmla="*/ 304800 w 21600"/>
                <a:gd name="T7" fmla="*/ 11430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79" name="Rectangle 13"/>
            <p:cNvSpPr>
              <a:spLocks noChangeArrowheads="1"/>
            </p:cNvSpPr>
            <p:nvPr/>
          </p:nvSpPr>
          <p:spPr bwMode="auto">
            <a:xfrm>
              <a:off x="3962400" y="4800600"/>
              <a:ext cx="457200" cy="38100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80" name="AutoShape 14"/>
            <p:cNvSpPr>
              <a:spLocks noChangeArrowheads="1"/>
            </p:cNvSpPr>
            <p:nvPr/>
          </p:nvSpPr>
          <p:spPr bwMode="auto">
            <a:xfrm>
              <a:off x="4572000" y="4876800"/>
              <a:ext cx="304800" cy="228600"/>
            </a:xfrm>
            <a:custGeom>
              <a:avLst/>
              <a:gdLst>
                <a:gd name="T0" fmla="*/ 228600 w 21600"/>
                <a:gd name="T1" fmla="*/ 0 h 21600"/>
                <a:gd name="T2" fmla="*/ 0 w 21600"/>
                <a:gd name="T3" fmla="*/ 114300 h 21600"/>
                <a:gd name="T4" fmla="*/ 228600 w 21600"/>
                <a:gd name="T5" fmla="*/ 228600 h 21600"/>
                <a:gd name="T6" fmla="*/ 304800 w 21600"/>
                <a:gd name="T7" fmla="*/ 114300 h 21600"/>
                <a:gd name="T8" fmla="*/ 3 60000 65536"/>
                <a:gd name="T9" fmla="*/ 2 60000 65536"/>
                <a:gd name="T10" fmla="*/ 1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81" name="Freeform 15"/>
            <p:cNvSpPr>
              <a:spLocks/>
            </p:cNvSpPr>
            <p:nvPr/>
          </p:nvSpPr>
          <p:spPr bwMode="auto">
            <a:xfrm>
              <a:off x="5105400" y="4648200"/>
              <a:ext cx="914400" cy="685800"/>
            </a:xfrm>
            <a:custGeom>
              <a:avLst/>
              <a:gdLst>
                <a:gd name="T0" fmla="*/ 0 w 576"/>
                <a:gd name="T1" fmla="*/ 384 h 432"/>
                <a:gd name="T2" fmla="*/ 96 w 576"/>
                <a:gd name="T3" fmla="*/ 96 h 432"/>
                <a:gd name="T4" fmla="*/ 528 w 576"/>
                <a:gd name="T5" fmla="*/ 0 h 432"/>
                <a:gd name="T6" fmla="*/ 576 w 576"/>
                <a:gd name="T7" fmla="*/ 432 h 432"/>
                <a:gd name="T8" fmla="*/ 0 w 576"/>
                <a:gd name="T9" fmla="*/ 384 h 4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432"/>
                <a:gd name="T17" fmla="*/ 576 w 576"/>
                <a:gd name="T18" fmla="*/ 432 h 4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432">
                  <a:moveTo>
                    <a:pt x="0" y="384"/>
                  </a:moveTo>
                  <a:lnTo>
                    <a:pt x="96" y="96"/>
                  </a:lnTo>
                  <a:lnTo>
                    <a:pt x="528" y="0"/>
                  </a:lnTo>
                  <a:lnTo>
                    <a:pt x="576" y="432"/>
                  </a:lnTo>
                  <a:lnTo>
                    <a:pt x="0" y="384"/>
                  </a:lnTo>
                  <a:close/>
                </a:path>
              </a:pathLst>
            </a:custGeom>
            <a:solidFill>
              <a:srgbClr val="FFC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2469" name="Rectangle 16"/>
          <p:cNvSpPr>
            <a:spLocks noChangeArrowheads="1"/>
          </p:cNvSpPr>
          <p:nvPr/>
        </p:nvSpPr>
        <p:spPr bwMode="auto">
          <a:xfrm>
            <a:off x="584200" y="6192838"/>
            <a:ext cx="7493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imag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4" descr="imag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9695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charset="0"/>
              </a:rPr>
              <a:t>Estimating 2D geometric relations - 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SIFT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3" name="Picture 3" descr="SIF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charset="0"/>
              </a:rPr>
              <a:t>Estimating 2D geometric relations - outline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SIFT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 descr="SIF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</p:txBody>
      </p:sp>
      <p:sp>
        <p:nvSpPr>
          <p:cNvPr id="68613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15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30 h 30"/>
              <a:gd name="T2" fmla="*/ 1092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17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19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110 h 110"/>
              <a:gd name="T2" fmla="*/ 1125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0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35 h 35"/>
              <a:gd name="T2" fmla="*/ 107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1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2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3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4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5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6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35 h 35"/>
              <a:gd name="T2" fmla="*/ 107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7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8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29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110 h 110"/>
              <a:gd name="T2" fmla="*/ 1125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0" name="Freeform 23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443 w 2443"/>
              <a:gd name="T3" fmla="*/ 384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1" name="Freeform 24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61 h 261"/>
              <a:gd name="T2" fmla="*/ 339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2" name="Freeform 25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3858 w 3858"/>
              <a:gd name="T3" fmla="*/ 155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3" name="Freeform 26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3303 w 3303"/>
              <a:gd name="T3" fmla="*/ 501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4" name="Freeform 27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128 h 128"/>
              <a:gd name="T2" fmla="*/ 3118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5" name="Freeform 28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810 h 810"/>
              <a:gd name="T2" fmla="*/ 261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6" name="Freeform 29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988 h 988"/>
              <a:gd name="T2" fmla="*/ 905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7" name="Freeform 30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501 h 501"/>
              <a:gd name="T2" fmla="*/ 4213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8" name="Freeform 31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99 h 299"/>
              <a:gd name="T2" fmla="*/ 3831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39" name="Freeform 32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393 h 393"/>
              <a:gd name="T2" fmla="*/ 2240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40" name="Freeform 33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421 h 421"/>
              <a:gd name="T2" fmla="*/ 2176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41" name="Freeform 34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327 w 2327"/>
              <a:gd name="T3" fmla="*/ 21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42" name="Freeform 35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4352 w 4352"/>
              <a:gd name="T3" fmla="*/ 690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43" name="Freeform 36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3707 w 3707"/>
              <a:gd name="T3" fmla="*/ 125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8644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kern="0">
                <a:solidFill>
                  <a:schemeClr val="bg1"/>
                </a:solidFill>
                <a:latin typeface="Comic Sans MS" pitchFamily="66" charset="0"/>
                <a:ea typeface="ＭＳ Ｐゴシック" charset="-128"/>
                <a:cs typeface="ＭＳ Ｐゴシック" charset="-128"/>
              </a:rPr>
              <a:t>Estimating 2D geometric relations - outline</a:t>
            </a:r>
            <a:endParaRPr lang="en-US" sz="2800" kern="0" dirty="0">
              <a:solidFill>
                <a:schemeClr val="bg1"/>
              </a:solidFill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SIFT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Picture 3" descr="SIF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7066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3733800"/>
            <a:ext cx="7772400" cy="3124200"/>
          </a:xfrm>
        </p:spPr>
        <p:txBody>
          <a:bodyPr/>
          <a:lstStyle/>
          <a:p>
            <a:pPr marL="457200" indent="-457200"/>
            <a:r>
              <a:rPr lang="en-US">
                <a:solidFill>
                  <a:schemeClr val="bg1"/>
                </a:solidFill>
              </a:rPr>
              <a:t>Extract features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Compute </a:t>
            </a:r>
            <a:r>
              <a:rPr lang="en-US" i="1">
                <a:solidFill>
                  <a:schemeClr val="bg1"/>
                </a:solidFill>
              </a:rPr>
              <a:t>putative matches</a:t>
            </a:r>
          </a:p>
          <a:p>
            <a:pPr marL="457200" indent="-457200"/>
            <a:r>
              <a:rPr lang="en-US">
                <a:solidFill>
                  <a:schemeClr val="bg1"/>
                </a:solidFill>
              </a:rPr>
              <a:t>Identify </a:t>
            </a:r>
            <a:r>
              <a:rPr lang="en-US" i="1">
                <a:solidFill>
                  <a:schemeClr val="bg1"/>
                </a:solidFill>
              </a:rPr>
              <a:t>outliers</a:t>
            </a:r>
          </a:p>
        </p:txBody>
      </p:sp>
      <p:sp>
        <p:nvSpPr>
          <p:cNvPr id="70661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2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63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4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30 h 30"/>
              <a:gd name="T2" fmla="*/ 1092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65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6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67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110 h 110"/>
              <a:gd name="T2" fmla="*/ 1125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68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35 h 35"/>
              <a:gd name="T2" fmla="*/ 107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69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0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1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2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3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4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35 h 35"/>
              <a:gd name="T2" fmla="*/ 107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5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6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7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110 h 110"/>
              <a:gd name="T2" fmla="*/ 1125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8" name="Freeform 23"/>
          <p:cNvSpPr>
            <a:spLocks/>
          </p:cNvSpPr>
          <p:nvPr/>
        </p:nvSpPr>
        <p:spPr bwMode="auto">
          <a:xfrm>
            <a:off x="2362200" y="2438400"/>
            <a:ext cx="3878263" cy="609600"/>
          </a:xfrm>
          <a:custGeom>
            <a:avLst/>
            <a:gdLst>
              <a:gd name="T0" fmla="*/ 0 w 2443"/>
              <a:gd name="T1" fmla="*/ 0 h 384"/>
              <a:gd name="T2" fmla="*/ 2443 w 2443"/>
              <a:gd name="T3" fmla="*/ 384 h 384"/>
              <a:gd name="T4" fmla="*/ 0 60000 65536"/>
              <a:gd name="T5" fmla="*/ 0 60000 65536"/>
              <a:gd name="T6" fmla="*/ 0 w 2443"/>
              <a:gd name="T7" fmla="*/ 0 h 384"/>
              <a:gd name="T8" fmla="*/ 2443 w 2443"/>
              <a:gd name="T9" fmla="*/ 384 h 38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43" h="384">
                <a:moveTo>
                  <a:pt x="0" y="0"/>
                </a:moveTo>
                <a:lnTo>
                  <a:pt x="2443" y="384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79" name="Freeform 24"/>
          <p:cNvSpPr>
            <a:spLocks/>
          </p:cNvSpPr>
          <p:nvPr/>
        </p:nvSpPr>
        <p:spPr bwMode="auto">
          <a:xfrm>
            <a:off x="2286000" y="2786063"/>
            <a:ext cx="5392738" cy="414337"/>
          </a:xfrm>
          <a:custGeom>
            <a:avLst/>
            <a:gdLst>
              <a:gd name="T0" fmla="*/ 0 w 3397"/>
              <a:gd name="T1" fmla="*/ 261 h 261"/>
              <a:gd name="T2" fmla="*/ 3397 w 3397"/>
              <a:gd name="T3" fmla="*/ 0 h 261"/>
              <a:gd name="T4" fmla="*/ 0 60000 65536"/>
              <a:gd name="T5" fmla="*/ 0 60000 65536"/>
              <a:gd name="T6" fmla="*/ 0 w 3397"/>
              <a:gd name="T7" fmla="*/ 0 h 261"/>
              <a:gd name="T8" fmla="*/ 3397 w 3397"/>
              <a:gd name="T9" fmla="*/ 261 h 26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97" h="261">
                <a:moveTo>
                  <a:pt x="0" y="261"/>
                </a:moveTo>
                <a:lnTo>
                  <a:pt x="3397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0" name="Freeform 25"/>
          <p:cNvSpPr>
            <a:spLocks/>
          </p:cNvSpPr>
          <p:nvPr/>
        </p:nvSpPr>
        <p:spPr bwMode="auto">
          <a:xfrm>
            <a:off x="1335088" y="3149600"/>
            <a:ext cx="6124575" cy="246063"/>
          </a:xfrm>
          <a:custGeom>
            <a:avLst/>
            <a:gdLst>
              <a:gd name="T0" fmla="*/ 0 w 3858"/>
              <a:gd name="T1" fmla="*/ 0 h 155"/>
              <a:gd name="T2" fmla="*/ 3858 w 3858"/>
              <a:gd name="T3" fmla="*/ 155 h 155"/>
              <a:gd name="T4" fmla="*/ 0 60000 65536"/>
              <a:gd name="T5" fmla="*/ 0 60000 65536"/>
              <a:gd name="T6" fmla="*/ 0 w 3858"/>
              <a:gd name="T7" fmla="*/ 0 h 155"/>
              <a:gd name="T8" fmla="*/ 3858 w 3858"/>
              <a:gd name="T9" fmla="*/ 155 h 15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58" h="155">
                <a:moveTo>
                  <a:pt x="0" y="0"/>
                </a:moveTo>
                <a:lnTo>
                  <a:pt x="3858" y="155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1" name="Freeform 26"/>
          <p:cNvSpPr>
            <a:spLocks/>
          </p:cNvSpPr>
          <p:nvPr/>
        </p:nvSpPr>
        <p:spPr bwMode="auto">
          <a:xfrm>
            <a:off x="1114425" y="2819400"/>
            <a:ext cx="5243513" cy="795338"/>
          </a:xfrm>
          <a:custGeom>
            <a:avLst/>
            <a:gdLst>
              <a:gd name="T0" fmla="*/ 0 w 3303"/>
              <a:gd name="T1" fmla="*/ 0 h 501"/>
              <a:gd name="T2" fmla="*/ 3303 w 3303"/>
              <a:gd name="T3" fmla="*/ 501 h 501"/>
              <a:gd name="T4" fmla="*/ 0 60000 65536"/>
              <a:gd name="T5" fmla="*/ 0 60000 65536"/>
              <a:gd name="T6" fmla="*/ 0 w 3303"/>
              <a:gd name="T7" fmla="*/ 0 h 501"/>
              <a:gd name="T8" fmla="*/ 3303 w 330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303" h="501">
                <a:moveTo>
                  <a:pt x="0" y="0"/>
                </a:moveTo>
                <a:lnTo>
                  <a:pt x="3303" y="501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2" name="Freeform 27"/>
          <p:cNvSpPr>
            <a:spLocks/>
          </p:cNvSpPr>
          <p:nvPr/>
        </p:nvSpPr>
        <p:spPr bwMode="auto">
          <a:xfrm>
            <a:off x="1770063" y="2627313"/>
            <a:ext cx="4949825" cy="203200"/>
          </a:xfrm>
          <a:custGeom>
            <a:avLst/>
            <a:gdLst>
              <a:gd name="T0" fmla="*/ 0 w 3118"/>
              <a:gd name="T1" fmla="*/ 128 h 128"/>
              <a:gd name="T2" fmla="*/ 3118 w 3118"/>
              <a:gd name="T3" fmla="*/ 0 h 128"/>
              <a:gd name="T4" fmla="*/ 0 60000 65536"/>
              <a:gd name="T5" fmla="*/ 0 60000 65536"/>
              <a:gd name="T6" fmla="*/ 0 w 3118"/>
              <a:gd name="T7" fmla="*/ 0 h 128"/>
              <a:gd name="T8" fmla="*/ 3118 w 3118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8" h="128">
                <a:moveTo>
                  <a:pt x="0" y="128"/>
                </a:moveTo>
                <a:lnTo>
                  <a:pt x="3118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3" name="Freeform 28"/>
          <p:cNvSpPr>
            <a:spLocks/>
          </p:cNvSpPr>
          <p:nvPr/>
        </p:nvSpPr>
        <p:spPr bwMode="auto">
          <a:xfrm>
            <a:off x="1447800" y="2278063"/>
            <a:ext cx="4154488" cy="1285875"/>
          </a:xfrm>
          <a:custGeom>
            <a:avLst/>
            <a:gdLst>
              <a:gd name="T0" fmla="*/ 0 w 2617"/>
              <a:gd name="T1" fmla="*/ 810 h 810"/>
              <a:gd name="T2" fmla="*/ 2617 w 2617"/>
              <a:gd name="T3" fmla="*/ 0 h 810"/>
              <a:gd name="T4" fmla="*/ 0 60000 65536"/>
              <a:gd name="T5" fmla="*/ 0 60000 65536"/>
              <a:gd name="T6" fmla="*/ 0 w 2617"/>
              <a:gd name="T7" fmla="*/ 0 h 810"/>
              <a:gd name="T8" fmla="*/ 2617 w 2617"/>
              <a:gd name="T9" fmla="*/ 810 h 8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17" h="810">
                <a:moveTo>
                  <a:pt x="0" y="810"/>
                </a:moveTo>
                <a:lnTo>
                  <a:pt x="2617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4" name="Freeform 29"/>
          <p:cNvSpPr>
            <a:spLocks/>
          </p:cNvSpPr>
          <p:nvPr/>
        </p:nvSpPr>
        <p:spPr bwMode="auto">
          <a:xfrm>
            <a:off x="3787775" y="1944688"/>
            <a:ext cx="1436688" cy="1568450"/>
          </a:xfrm>
          <a:custGeom>
            <a:avLst/>
            <a:gdLst>
              <a:gd name="T0" fmla="*/ 0 w 905"/>
              <a:gd name="T1" fmla="*/ 988 h 988"/>
              <a:gd name="T2" fmla="*/ 905 w 905"/>
              <a:gd name="T3" fmla="*/ 0 h 988"/>
              <a:gd name="T4" fmla="*/ 0 60000 65536"/>
              <a:gd name="T5" fmla="*/ 0 60000 65536"/>
              <a:gd name="T6" fmla="*/ 0 w 905"/>
              <a:gd name="T7" fmla="*/ 0 h 988"/>
              <a:gd name="T8" fmla="*/ 905 w 905"/>
              <a:gd name="T9" fmla="*/ 988 h 9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5" h="988">
                <a:moveTo>
                  <a:pt x="0" y="988"/>
                </a:moveTo>
                <a:lnTo>
                  <a:pt x="905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5" name="Freeform 30"/>
          <p:cNvSpPr>
            <a:spLocks/>
          </p:cNvSpPr>
          <p:nvPr/>
        </p:nvSpPr>
        <p:spPr bwMode="auto">
          <a:xfrm>
            <a:off x="990600" y="2481263"/>
            <a:ext cx="6688138" cy="795337"/>
          </a:xfrm>
          <a:custGeom>
            <a:avLst/>
            <a:gdLst>
              <a:gd name="T0" fmla="*/ 0 w 4213"/>
              <a:gd name="T1" fmla="*/ 501 h 501"/>
              <a:gd name="T2" fmla="*/ 4213 w 4213"/>
              <a:gd name="T3" fmla="*/ 0 h 501"/>
              <a:gd name="T4" fmla="*/ 0 60000 65536"/>
              <a:gd name="T5" fmla="*/ 0 60000 65536"/>
              <a:gd name="T6" fmla="*/ 0 w 4213"/>
              <a:gd name="T7" fmla="*/ 0 h 501"/>
              <a:gd name="T8" fmla="*/ 4213 w 4213"/>
              <a:gd name="T9" fmla="*/ 501 h 50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13" h="501">
                <a:moveTo>
                  <a:pt x="0" y="501"/>
                </a:moveTo>
                <a:lnTo>
                  <a:pt x="4213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6" name="Freeform 31"/>
          <p:cNvSpPr>
            <a:spLocks/>
          </p:cNvSpPr>
          <p:nvPr/>
        </p:nvSpPr>
        <p:spPr bwMode="auto">
          <a:xfrm>
            <a:off x="1495425" y="3106738"/>
            <a:ext cx="6081713" cy="474662"/>
          </a:xfrm>
          <a:custGeom>
            <a:avLst/>
            <a:gdLst>
              <a:gd name="T0" fmla="*/ 0 w 3831"/>
              <a:gd name="T1" fmla="*/ 299 h 299"/>
              <a:gd name="T2" fmla="*/ 3831 w 3831"/>
              <a:gd name="T3" fmla="*/ 0 h 299"/>
              <a:gd name="T4" fmla="*/ 0 60000 65536"/>
              <a:gd name="T5" fmla="*/ 0 60000 65536"/>
              <a:gd name="T6" fmla="*/ 0 w 3831"/>
              <a:gd name="T7" fmla="*/ 0 h 299"/>
              <a:gd name="T8" fmla="*/ 3831 w 3831"/>
              <a:gd name="T9" fmla="*/ 299 h 2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31" h="299">
                <a:moveTo>
                  <a:pt x="0" y="299"/>
                </a:moveTo>
                <a:lnTo>
                  <a:pt x="3831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7" name="Freeform 32"/>
          <p:cNvSpPr>
            <a:spLocks/>
          </p:cNvSpPr>
          <p:nvPr/>
        </p:nvSpPr>
        <p:spPr bwMode="auto">
          <a:xfrm>
            <a:off x="4354513" y="2903538"/>
            <a:ext cx="3556000" cy="623887"/>
          </a:xfrm>
          <a:custGeom>
            <a:avLst/>
            <a:gdLst>
              <a:gd name="T0" fmla="*/ 0 w 2240"/>
              <a:gd name="T1" fmla="*/ 393 h 393"/>
              <a:gd name="T2" fmla="*/ 2240 w 2240"/>
              <a:gd name="T3" fmla="*/ 0 h 393"/>
              <a:gd name="T4" fmla="*/ 0 60000 65536"/>
              <a:gd name="T5" fmla="*/ 0 60000 65536"/>
              <a:gd name="T6" fmla="*/ 0 w 2240"/>
              <a:gd name="T7" fmla="*/ 0 h 393"/>
              <a:gd name="T8" fmla="*/ 2240 w 2240"/>
              <a:gd name="T9" fmla="*/ 393 h 39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40" h="393">
                <a:moveTo>
                  <a:pt x="0" y="393"/>
                </a:moveTo>
                <a:lnTo>
                  <a:pt x="2240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8" name="Freeform 33"/>
          <p:cNvSpPr>
            <a:spLocks/>
          </p:cNvSpPr>
          <p:nvPr/>
        </p:nvSpPr>
        <p:spPr bwMode="auto">
          <a:xfrm>
            <a:off x="4224338" y="2540000"/>
            <a:ext cx="3454400" cy="668338"/>
          </a:xfrm>
          <a:custGeom>
            <a:avLst/>
            <a:gdLst>
              <a:gd name="T0" fmla="*/ 0 w 2176"/>
              <a:gd name="T1" fmla="*/ 421 h 421"/>
              <a:gd name="T2" fmla="*/ 2176 w 2176"/>
              <a:gd name="T3" fmla="*/ 0 h 421"/>
              <a:gd name="T4" fmla="*/ 0 60000 65536"/>
              <a:gd name="T5" fmla="*/ 0 60000 65536"/>
              <a:gd name="T6" fmla="*/ 0 w 2176"/>
              <a:gd name="T7" fmla="*/ 0 h 421"/>
              <a:gd name="T8" fmla="*/ 2176 w 2176"/>
              <a:gd name="T9" fmla="*/ 421 h 4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76" h="421">
                <a:moveTo>
                  <a:pt x="0" y="421"/>
                </a:moveTo>
                <a:lnTo>
                  <a:pt x="2176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89" name="Freeform 34"/>
          <p:cNvSpPr>
            <a:spLocks/>
          </p:cNvSpPr>
          <p:nvPr/>
        </p:nvSpPr>
        <p:spPr bwMode="auto">
          <a:xfrm>
            <a:off x="2590800" y="2362200"/>
            <a:ext cx="3694113" cy="33338"/>
          </a:xfrm>
          <a:custGeom>
            <a:avLst/>
            <a:gdLst>
              <a:gd name="T0" fmla="*/ 0 w 2327"/>
              <a:gd name="T1" fmla="*/ 0 h 21"/>
              <a:gd name="T2" fmla="*/ 2327 w 2327"/>
              <a:gd name="T3" fmla="*/ 21 h 21"/>
              <a:gd name="T4" fmla="*/ 0 60000 65536"/>
              <a:gd name="T5" fmla="*/ 0 60000 65536"/>
              <a:gd name="T6" fmla="*/ 0 w 2327"/>
              <a:gd name="T7" fmla="*/ 0 h 21"/>
              <a:gd name="T8" fmla="*/ 2327 w 2327"/>
              <a:gd name="T9" fmla="*/ 21 h 2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27" h="21">
                <a:moveTo>
                  <a:pt x="0" y="0"/>
                </a:moveTo>
                <a:lnTo>
                  <a:pt x="2327" y="21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90" name="Freeform 35"/>
          <p:cNvSpPr>
            <a:spLocks/>
          </p:cNvSpPr>
          <p:nvPr/>
        </p:nvSpPr>
        <p:spPr bwMode="auto">
          <a:xfrm>
            <a:off x="914400" y="2286000"/>
            <a:ext cx="6908800" cy="1095375"/>
          </a:xfrm>
          <a:custGeom>
            <a:avLst/>
            <a:gdLst>
              <a:gd name="T0" fmla="*/ 0 w 4352"/>
              <a:gd name="T1" fmla="*/ 0 h 690"/>
              <a:gd name="T2" fmla="*/ 4352 w 4352"/>
              <a:gd name="T3" fmla="*/ 690 h 690"/>
              <a:gd name="T4" fmla="*/ 0 60000 65536"/>
              <a:gd name="T5" fmla="*/ 0 60000 65536"/>
              <a:gd name="T6" fmla="*/ 0 w 4352"/>
              <a:gd name="T7" fmla="*/ 0 h 690"/>
              <a:gd name="T8" fmla="*/ 4352 w 4352"/>
              <a:gd name="T9" fmla="*/ 690 h 6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52" h="690">
                <a:moveTo>
                  <a:pt x="0" y="0"/>
                </a:moveTo>
                <a:lnTo>
                  <a:pt x="4352" y="69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91" name="Freeform 36"/>
          <p:cNvSpPr>
            <a:spLocks/>
          </p:cNvSpPr>
          <p:nvPr/>
        </p:nvSpPr>
        <p:spPr bwMode="auto">
          <a:xfrm>
            <a:off x="2257425" y="2878138"/>
            <a:ext cx="5884863" cy="198437"/>
          </a:xfrm>
          <a:custGeom>
            <a:avLst/>
            <a:gdLst>
              <a:gd name="T0" fmla="*/ 0 w 3707"/>
              <a:gd name="T1" fmla="*/ 0 h 125"/>
              <a:gd name="T2" fmla="*/ 3707 w 3707"/>
              <a:gd name="T3" fmla="*/ 125 h 125"/>
              <a:gd name="T4" fmla="*/ 0 60000 65536"/>
              <a:gd name="T5" fmla="*/ 0 60000 65536"/>
              <a:gd name="T6" fmla="*/ 0 w 3707"/>
              <a:gd name="T7" fmla="*/ 0 h 125"/>
              <a:gd name="T8" fmla="*/ 3707 w 3707"/>
              <a:gd name="T9" fmla="*/ 125 h 12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7" h="125">
                <a:moveTo>
                  <a:pt x="0" y="0"/>
                </a:moveTo>
                <a:lnTo>
                  <a:pt x="3707" y="125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692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Rectangle 4"/>
          <p:cNvSpPr txBox="1">
            <a:spLocks noChangeArrowheads="1"/>
          </p:cNvSpPr>
          <p:nvPr/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kern="0">
                <a:solidFill>
                  <a:schemeClr val="bg1"/>
                </a:solidFill>
                <a:latin typeface="Comic Sans MS" pitchFamily="66" charset="0"/>
                <a:ea typeface="ＭＳ Ｐゴシック" charset="-128"/>
                <a:cs typeface="ＭＳ Ｐゴシック" charset="-128"/>
              </a:rPr>
              <a:t>Estimating 2D geometric relations - outline</a:t>
            </a:r>
            <a:endParaRPr lang="en-US" sz="2800" kern="0" dirty="0">
              <a:solidFill>
                <a:schemeClr val="bg1"/>
              </a:solidFill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Instance-level recognition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defRPr/>
            </a:pPr>
            <a:r>
              <a:rPr lang="en-GB" dirty="0" smtClean="0"/>
              <a:t>Last time:</a:t>
            </a:r>
            <a:endParaRPr lang="en-GB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GB" dirty="0" smtClean="0">
                <a:solidFill>
                  <a:schemeClr val="bg1"/>
                </a:solidFill>
              </a:rPr>
              <a:t>Local invariant </a:t>
            </a:r>
            <a:r>
              <a:rPr lang="en-GB" dirty="0" smtClean="0">
                <a:solidFill>
                  <a:schemeClr val="bg1"/>
                </a:solidFill>
              </a:rPr>
              <a:t>features (last lecture – </a:t>
            </a:r>
            <a:r>
              <a:rPr lang="en-GB" dirty="0" err="1" smtClean="0">
                <a:solidFill>
                  <a:schemeClr val="bg1"/>
                </a:solidFill>
              </a:rPr>
              <a:t>C.Schmid</a:t>
            </a:r>
            <a:r>
              <a:rPr lang="en-GB" dirty="0" smtClean="0">
                <a:solidFill>
                  <a:schemeClr val="bg1"/>
                </a:solidFill>
              </a:rPr>
              <a:t>) </a:t>
            </a:r>
          </a:p>
          <a:p>
            <a:pPr marL="457200" indent="-45720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>
              <a:defRPr/>
            </a:pPr>
            <a:r>
              <a:rPr lang="en-GB" dirty="0" smtClean="0"/>
              <a:t>Today:</a:t>
            </a:r>
            <a:endParaRPr lang="en-GB" dirty="0" smtClean="0"/>
          </a:p>
          <a:p>
            <a:pPr marL="457200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Camera geometry – review (J. Ponce)</a:t>
            </a:r>
            <a:endParaRPr lang="en-GB" b="1" dirty="0" smtClean="0">
              <a:solidFill>
                <a:schemeClr val="tx1"/>
              </a:solidFill>
            </a:endParaRPr>
          </a:p>
          <a:p>
            <a:pPr marL="457200" indent="-457200">
              <a:spcAft>
                <a:spcPts val="1800"/>
              </a:spcAft>
              <a:buFont typeface="Arial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Correspondence, matching </a:t>
            </a:r>
            <a:r>
              <a:rPr lang="en-GB" dirty="0" smtClean="0">
                <a:solidFill>
                  <a:schemeClr val="tx1"/>
                </a:solidFill>
              </a:rPr>
              <a:t>and recognition with local </a:t>
            </a:r>
            <a:r>
              <a:rPr lang="en-GB" dirty="0" smtClean="0">
                <a:solidFill>
                  <a:schemeClr val="tx1"/>
                </a:solidFill>
              </a:rPr>
              <a:t>features, efficient </a:t>
            </a:r>
            <a:r>
              <a:rPr lang="en-GB" dirty="0" smtClean="0">
                <a:solidFill>
                  <a:schemeClr val="tx1"/>
                </a:solidFill>
              </a:rPr>
              <a:t>visual </a:t>
            </a:r>
            <a:r>
              <a:rPr lang="en-GB" dirty="0" smtClean="0">
                <a:solidFill>
                  <a:schemeClr val="tx1"/>
                </a:solidFill>
              </a:rPr>
              <a:t>search (J. </a:t>
            </a:r>
            <a:r>
              <a:rPr lang="en-GB" dirty="0" err="1" smtClean="0">
                <a:solidFill>
                  <a:schemeClr val="tx1"/>
                </a:solidFill>
              </a:rPr>
              <a:t>Sivic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 smtClean="0">
              <a:solidFill>
                <a:schemeClr val="tx1"/>
              </a:solidFill>
            </a:endParaRPr>
          </a:p>
          <a:p>
            <a:pPr marL="457200" indent="-45720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457200" indent="-457200">
              <a:defRPr/>
            </a:pPr>
            <a:r>
              <a:rPr lang="en-GB" dirty="0" smtClean="0"/>
              <a:t>Next week:</a:t>
            </a:r>
            <a:endParaRPr lang="en-GB" dirty="0" smtClean="0"/>
          </a:p>
          <a:p>
            <a:pPr marL="457200" indent="-457200">
              <a:buFont typeface="Arial"/>
              <a:buChar char="•"/>
              <a:defRPr/>
            </a:pPr>
            <a:r>
              <a:rPr lang="en-GB" dirty="0" smtClean="0">
                <a:solidFill>
                  <a:schemeClr val="tx1"/>
                </a:solidFill>
              </a:rPr>
              <a:t>Very large scale visual indexing –</a:t>
            </a:r>
            <a:r>
              <a:rPr lang="en-GB" dirty="0" smtClean="0">
                <a:solidFill>
                  <a:schemeClr val="tx1"/>
                </a:solidFill>
              </a:rPr>
              <a:t> (C</a:t>
            </a:r>
            <a:r>
              <a:rPr lang="en-GB" dirty="0" smtClean="0">
                <a:solidFill>
                  <a:schemeClr val="tx1"/>
                </a:solidFill>
              </a:rPr>
              <a:t>. </a:t>
            </a:r>
            <a:r>
              <a:rPr lang="en-GB" dirty="0" err="1" smtClean="0">
                <a:solidFill>
                  <a:schemeClr val="tx1"/>
                </a:solidFill>
              </a:rPr>
              <a:t>Schmid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SIFT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995363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3" descr="SIFT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5363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Line 6"/>
          <p:cNvSpPr>
            <a:spLocks noChangeShapeType="1"/>
          </p:cNvSpPr>
          <p:nvPr/>
        </p:nvSpPr>
        <p:spPr bwMode="auto">
          <a:xfrm flipV="1">
            <a:off x="3289300" y="1828800"/>
            <a:ext cx="19050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09" name="Freeform 7"/>
          <p:cNvSpPr>
            <a:spLocks/>
          </p:cNvSpPr>
          <p:nvPr/>
        </p:nvSpPr>
        <p:spPr bwMode="auto">
          <a:xfrm>
            <a:off x="4232275" y="2046288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0" name="Line 8"/>
          <p:cNvSpPr>
            <a:spLocks noChangeShapeType="1"/>
          </p:cNvSpPr>
          <p:nvPr/>
        </p:nvSpPr>
        <p:spPr bwMode="auto">
          <a:xfrm flipV="1">
            <a:off x="3724275" y="3200400"/>
            <a:ext cx="1698625" cy="1428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1" name="Freeform 9"/>
          <p:cNvSpPr>
            <a:spLocks/>
          </p:cNvSpPr>
          <p:nvPr/>
        </p:nvSpPr>
        <p:spPr bwMode="auto">
          <a:xfrm>
            <a:off x="4154488" y="2608263"/>
            <a:ext cx="1733550" cy="47625"/>
          </a:xfrm>
          <a:custGeom>
            <a:avLst/>
            <a:gdLst>
              <a:gd name="T0" fmla="*/ 0 w 1092"/>
              <a:gd name="T1" fmla="*/ 30 h 30"/>
              <a:gd name="T2" fmla="*/ 1092 w 1092"/>
              <a:gd name="T3" fmla="*/ 0 h 30"/>
              <a:gd name="T4" fmla="*/ 0 60000 65536"/>
              <a:gd name="T5" fmla="*/ 0 60000 65536"/>
              <a:gd name="T6" fmla="*/ 0 w 1092"/>
              <a:gd name="T7" fmla="*/ 0 h 30"/>
              <a:gd name="T8" fmla="*/ 1092 w 1092"/>
              <a:gd name="T9" fmla="*/ 30 h 3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92" h="30">
                <a:moveTo>
                  <a:pt x="0" y="30"/>
                </a:moveTo>
                <a:lnTo>
                  <a:pt x="109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2" name="Line 10"/>
          <p:cNvSpPr>
            <a:spLocks noChangeShapeType="1"/>
          </p:cNvSpPr>
          <p:nvPr/>
        </p:nvSpPr>
        <p:spPr bwMode="auto">
          <a:xfrm flipV="1">
            <a:off x="3444875" y="23241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3" name="Freeform 11"/>
          <p:cNvSpPr>
            <a:spLocks/>
          </p:cNvSpPr>
          <p:nvPr/>
        </p:nvSpPr>
        <p:spPr bwMode="auto">
          <a:xfrm>
            <a:off x="4016375" y="2928938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4" name="Freeform 12"/>
          <p:cNvSpPr>
            <a:spLocks/>
          </p:cNvSpPr>
          <p:nvPr/>
        </p:nvSpPr>
        <p:spPr bwMode="auto">
          <a:xfrm>
            <a:off x="3048000" y="1958975"/>
            <a:ext cx="1785938" cy="174625"/>
          </a:xfrm>
          <a:custGeom>
            <a:avLst/>
            <a:gdLst>
              <a:gd name="T0" fmla="*/ 0 w 1125"/>
              <a:gd name="T1" fmla="*/ 110 h 110"/>
              <a:gd name="T2" fmla="*/ 1125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5" name="Freeform 13"/>
          <p:cNvSpPr>
            <a:spLocks/>
          </p:cNvSpPr>
          <p:nvPr/>
        </p:nvSpPr>
        <p:spPr bwMode="auto">
          <a:xfrm>
            <a:off x="4168775" y="2714625"/>
            <a:ext cx="1709738" cy="55563"/>
          </a:xfrm>
          <a:custGeom>
            <a:avLst/>
            <a:gdLst>
              <a:gd name="T0" fmla="*/ 0 w 1077"/>
              <a:gd name="T1" fmla="*/ 35 h 35"/>
              <a:gd name="T2" fmla="*/ 107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6" name="Freeform 14"/>
          <p:cNvSpPr>
            <a:spLocks/>
          </p:cNvSpPr>
          <p:nvPr/>
        </p:nvSpPr>
        <p:spPr bwMode="auto">
          <a:xfrm>
            <a:off x="4419600" y="2157413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7" name="Line 15"/>
          <p:cNvSpPr>
            <a:spLocks noChangeShapeType="1"/>
          </p:cNvSpPr>
          <p:nvPr/>
        </p:nvSpPr>
        <p:spPr bwMode="auto">
          <a:xfrm flipV="1">
            <a:off x="3597275" y="2438400"/>
            <a:ext cx="1825625" cy="130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Freeform 16"/>
          <p:cNvSpPr>
            <a:spLocks/>
          </p:cNvSpPr>
          <p:nvPr/>
        </p:nvSpPr>
        <p:spPr bwMode="auto">
          <a:xfrm>
            <a:off x="4267200" y="2386013"/>
            <a:ext cx="1790700" cy="52387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19" name="Freeform 17"/>
          <p:cNvSpPr>
            <a:spLocks/>
          </p:cNvSpPr>
          <p:nvPr/>
        </p:nvSpPr>
        <p:spPr bwMode="auto">
          <a:xfrm>
            <a:off x="3886200" y="3402013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20" name="Freeform 18"/>
          <p:cNvSpPr>
            <a:spLocks/>
          </p:cNvSpPr>
          <p:nvPr/>
        </p:nvSpPr>
        <p:spPr bwMode="auto">
          <a:xfrm>
            <a:off x="3657600" y="3081338"/>
            <a:ext cx="1614488" cy="103187"/>
          </a:xfrm>
          <a:custGeom>
            <a:avLst/>
            <a:gdLst>
              <a:gd name="T0" fmla="*/ 0 w 1017"/>
              <a:gd name="T1" fmla="*/ 65 h 65"/>
              <a:gd name="T2" fmla="*/ 1017 w 1017"/>
              <a:gd name="T3" fmla="*/ 0 h 65"/>
              <a:gd name="T4" fmla="*/ 0 60000 65536"/>
              <a:gd name="T5" fmla="*/ 0 60000 65536"/>
              <a:gd name="T6" fmla="*/ 0 w 1017"/>
              <a:gd name="T7" fmla="*/ 0 h 65"/>
              <a:gd name="T8" fmla="*/ 1017 w 1017"/>
              <a:gd name="T9" fmla="*/ 65 h 6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17" h="65">
                <a:moveTo>
                  <a:pt x="0" y="65"/>
                </a:moveTo>
                <a:lnTo>
                  <a:pt x="101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21" name="Freeform 19"/>
          <p:cNvSpPr>
            <a:spLocks/>
          </p:cNvSpPr>
          <p:nvPr/>
        </p:nvSpPr>
        <p:spPr bwMode="auto">
          <a:xfrm>
            <a:off x="3776663" y="2819400"/>
            <a:ext cx="1709737" cy="55563"/>
          </a:xfrm>
          <a:custGeom>
            <a:avLst/>
            <a:gdLst>
              <a:gd name="T0" fmla="*/ 0 w 1077"/>
              <a:gd name="T1" fmla="*/ 35 h 35"/>
              <a:gd name="T2" fmla="*/ 1077 w 1077"/>
              <a:gd name="T3" fmla="*/ 0 h 35"/>
              <a:gd name="T4" fmla="*/ 0 60000 65536"/>
              <a:gd name="T5" fmla="*/ 0 60000 65536"/>
              <a:gd name="T6" fmla="*/ 0 w 1077"/>
              <a:gd name="T7" fmla="*/ 0 h 35"/>
              <a:gd name="T8" fmla="*/ 1077 w 107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77" h="35">
                <a:moveTo>
                  <a:pt x="0" y="35"/>
                </a:moveTo>
                <a:lnTo>
                  <a:pt x="1077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22" name="Freeform 20"/>
          <p:cNvSpPr>
            <a:spLocks/>
          </p:cNvSpPr>
          <p:nvPr/>
        </p:nvSpPr>
        <p:spPr bwMode="auto">
          <a:xfrm>
            <a:off x="3581400" y="2286000"/>
            <a:ext cx="1790700" cy="52388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23" name="Freeform 21"/>
          <p:cNvSpPr>
            <a:spLocks/>
          </p:cNvSpPr>
          <p:nvPr/>
        </p:nvSpPr>
        <p:spPr bwMode="auto">
          <a:xfrm>
            <a:off x="3429000" y="2133600"/>
            <a:ext cx="1790700" cy="52388"/>
          </a:xfrm>
          <a:custGeom>
            <a:avLst/>
            <a:gdLst>
              <a:gd name="T0" fmla="*/ 0 w 1128"/>
              <a:gd name="T1" fmla="*/ 33 h 33"/>
              <a:gd name="T2" fmla="*/ 1128 w 1128"/>
              <a:gd name="T3" fmla="*/ 0 h 33"/>
              <a:gd name="T4" fmla="*/ 0 60000 65536"/>
              <a:gd name="T5" fmla="*/ 0 60000 65536"/>
              <a:gd name="T6" fmla="*/ 0 w 1128"/>
              <a:gd name="T7" fmla="*/ 0 h 33"/>
              <a:gd name="T8" fmla="*/ 1128 w 1128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8" h="33">
                <a:moveTo>
                  <a:pt x="0" y="33"/>
                </a:moveTo>
                <a:lnTo>
                  <a:pt x="1128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24" name="Freeform 22"/>
          <p:cNvSpPr>
            <a:spLocks/>
          </p:cNvSpPr>
          <p:nvPr/>
        </p:nvSpPr>
        <p:spPr bwMode="auto">
          <a:xfrm>
            <a:off x="3733800" y="1958975"/>
            <a:ext cx="1785938" cy="174625"/>
          </a:xfrm>
          <a:custGeom>
            <a:avLst/>
            <a:gdLst>
              <a:gd name="T0" fmla="*/ 0 w 1125"/>
              <a:gd name="T1" fmla="*/ 110 h 110"/>
              <a:gd name="T2" fmla="*/ 1125 w 1125"/>
              <a:gd name="T3" fmla="*/ 0 h 110"/>
              <a:gd name="T4" fmla="*/ 0 60000 65536"/>
              <a:gd name="T5" fmla="*/ 0 60000 65536"/>
              <a:gd name="T6" fmla="*/ 0 w 1125"/>
              <a:gd name="T7" fmla="*/ 0 h 110"/>
              <a:gd name="T8" fmla="*/ 1125 w 1125"/>
              <a:gd name="T9" fmla="*/ 110 h 1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5" h="110">
                <a:moveTo>
                  <a:pt x="0" y="110"/>
                </a:moveTo>
                <a:lnTo>
                  <a:pt x="1125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725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5"/>
          <p:cNvSpPr txBox="1">
            <a:spLocks noChangeArrowheads="1"/>
          </p:cNvSpPr>
          <p:nvPr/>
        </p:nvSpPr>
        <p:spPr bwMode="auto">
          <a:xfrm>
            <a:off x="685800" y="37338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Extract features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Compute </a:t>
            </a:r>
            <a:r>
              <a:rPr lang="en-US" i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putative matches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Identify </a:t>
            </a:r>
            <a:r>
              <a:rPr lang="en-US" i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outliers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Estimate transformation from </a:t>
            </a:r>
            <a:r>
              <a:rPr lang="en-US" i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inliers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(valid matches)</a:t>
            </a:r>
          </a:p>
        </p:txBody>
      </p:sp>
      <p:sp>
        <p:nvSpPr>
          <p:cNvPr id="72727" name="Title 2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kern="0">
                <a:solidFill>
                  <a:schemeClr val="bg1"/>
                </a:solidFill>
                <a:latin typeface="Comic Sans MS" pitchFamily="66" charset="0"/>
                <a:ea typeface="ＭＳ Ｐゴシック" charset="-128"/>
                <a:cs typeface="ＭＳ Ｐゴシック" charset="-128"/>
              </a:rPr>
              <a:t>Estimating 2D geometric relations - outline</a:t>
            </a:r>
            <a:endParaRPr lang="en-US" sz="2800" kern="0" dirty="0">
              <a:solidFill>
                <a:schemeClr val="bg1"/>
              </a:solidFill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homograp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963613"/>
            <a:ext cx="5691187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85800" y="3733800"/>
            <a:ext cx="7772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Extract features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Compute </a:t>
            </a:r>
            <a:r>
              <a:rPr lang="en-US" i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putative matches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Identify </a:t>
            </a:r>
            <a:r>
              <a:rPr lang="en-US" i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outliers</a:t>
            </a:r>
          </a:p>
          <a:p>
            <a:pPr marL="457200" indent="-4572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Estimate transformation from </a:t>
            </a:r>
            <a:r>
              <a:rPr lang="en-US" i="1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inliers 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(valid matches)</a:t>
            </a:r>
          </a:p>
        </p:txBody>
      </p:sp>
      <p:sp>
        <p:nvSpPr>
          <p:cNvPr id="7475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09600" y="3048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 anchor="ctr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800" kern="0">
                <a:solidFill>
                  <a:schemeClr val="bg1"/>
                </a:solidFill>
                <a:latin typeface="Comic Sans MS" pitchFamily="66" charset="0"/>
                <a:ea typeface="ＭＳ Ｐゴシック" charset="-128"/>
                <a:cs typeface="ＭＳ Ｐゴシック" charset="-128"/>
              </a:rPr>
              <a:t>Estimating 2D geometric relations - outline</a:t>
            </a:r>
            <a:endParaRPr lang="en-US" sz="2800" kern="0" dirty="0">
              <a:solidFill>
                <a:schemeClr val="bg1"/>
              </a:solidFill>
              <a:latin typeface="Comic Sans MS" pitchFamily="66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914400"/>
          </a:xfrm>
        </p:spPr>
        <p:txBody>
          <a:bodyPr/>
          <a:lstStyle/>
          <a:p>
            <a:r>
              <a:rPr lang="en-US" sz="3000" smtClean="0">
                <a:solidFill>
                  <a:schemeClr val="bg1"/>
                </a:solidFill>
                <a:latin typeface="Comic Sans MS" charset="0"/>
              </a:rPr>
              <a:t>Example: estimating 2D affine transformation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Simple fitting procedure (linear least squares)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Approximates viewpoint changes for roughly planar objects and roughly orthographic cameras</a:t>
            </a:r>
          </a:p>
          <a:p>
            <a:pPr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Can be used to initialize fitting for more complex models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4325" y="3276600"/>
            <a:ext cx="2801938" cy="2552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525" y="3276600"/>
            <a:ext cx="3063875" cy="25527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914400"/>
          </a:xfrm>
        </p:spPr>
        <p:txBody>
          <a:bodyPr/>
          <a:lstStyle/>
          <a:p>
            <a:r>
              <a:rPr lang="en-US" sz="3000" smtClean="0">
                <a:solidFill>
                  <a:schemeClr val="bg1"/>
                </a:solidFill>
                <a:latin typeface="Comic Sans MS" charset="0"/>
              </a:rPr>
              <a:t>Example: estimating 2D affine transformation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Simple fitting procedure (linear least squares)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Approximates viewpoint changes for roughly planar objects and roughly orthographic cameras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bg1"/>
                </a:solidFill>
              </a:rPr>
              <a:t>Can be used to initialize fitting for more complex </a:t>
            </a:r>
            <a:r>
              <a:rPr lang="en-US" dirty="0" smtClean="0">
                <a:solidFill>
                  <a:schemeClr val="bg1"/>
                </a:solidFill>
              </a:rPr>
              <a:t>models</a:t>
            </a:r>
          </a:p>
          <a:p>
            <a:pPr>
              <a:buFontTx/>
              <a:buChar char="•"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 b="23270"/>
          <a:stretch>
            <a:fillRect/>
          </a:stretch>
        </p:blipFill>
        <p:spPr>
          <a:xfrm>
            <a:off x="1114778" y="3204199"/>
            <a:ext cx="6928556" cy="3343356"/>
          </a:xfrm>
          <a:prstGeom prst="rect">
            <a:avLst/>
          </a:prstGeom>
        </p:spPr>
      </p:pic>
      <p:sp useBgFill="1"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86556" y="6457890"/>
            <a:ext cx="7069667" cy="40011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2000" dirty="0" smtClean="0"/>
              <a:t>Matches consistent with an affine transformation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charset="0"/>
              </a:rPr>
              <a:t>Fitting an affine transformation</a:t>
            </a:r>
          </a:p>
        </p:txBody>
      </p:sp>
      <p:sp>
        <p:nvSpPr>
          <p:cNvPr id="788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Assume we know the correspondences, how do we get the transformation?</a:t>
            </a:r>
          </a:p>
        </p:txBody>
      </p:sp>
      <p:graphicFrame>
        <p:nvGraphicFramePr>
          <p:cNvPr id="507924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563563" y="4953000"/>
          <a:ext cx="3551237" cy="1006475"/>
        </p:xfrm>
        <a:graphic>
          <a:graphicData uri="http://schemas.openxmlformats.org/presentationml/2006/ole">
            <p:oleObj spid="_x0000_s78850" name="Equation" r:id="rId4" imgW="1701720" imgH="482400" progId="Equation.3">
              <p:embed/>
            </p:oleObj>
          </a:graphicData>
        </a:graphic>
      </p:graphicFrame>
      <p:graphicFrame>
        <p:nvGraphicFramePr>
          <p:cNvPr id="507925" name="Object 3"/>
          <p:cNvGraphicFramePr>
            <a:graphicFrameLocks noChangeAspect="1"/>
          </p:cNvGraphicFramePr>
          <p:nvPr>
            <p:ph sz="half" idx="4294967295"/>
          </p:nvPr>
        </p:nvGraphicFramePr>
        <p:xfrm>
          <a:off x="4495800" y="4038600"/>
          <a:ext cx="4525963" cy="2797175"/>
        </p:xfrm>
        <a:graphic>
          <a:graphicData uri="http://schemas.openxmlformats.org/presentationml/2006/ole">
            <p:oleObj spid="_x0000_s78851" name="Equation" r:id="rId5" imgW="2260440" imgH="1396800" progId="Equation.3">
              <p:embed/>
            </p:oleObj>
          </a:graphicData>
        </a:graphic>
      </p:graphicFrame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5638800" y="2209800"/>
          <a:ext cx="730250" cy="365125"/>
        </p:xfrm>
        <a:graphic>
          <a:graphicData uri="http://schemas.openxmlformats.org/presentationml/2006/ole">
            <p:oleObj spid="_x0000_s78852" name="Equation" r:id="rId6" imgW="457200" imgH="228600" progId="Equation.3">
              <p:embed/>
            </p:oleObj>
          </a:graphicData>
        </a:graphic>
      </p:graphicFrame>
      <p:sp>
        <p:nvSpPr>
          <p:cNvPr id="78856" name="Line 23"/>
          <p:cNvSpPr>
            <a:spLocks noChangeShapeType="1"/>
          </p:cNvSpPr>
          <p:nvPr/>
        </p:nvSpPr>
        <p:spPr bwMode="auto">
          <a:xfrm flipV="1">
            <a:off x="4191000" y="3165475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8857" name="Group 24"/>
          <p:cNvGrpSpPr>
            <a:grpSpLocks/>
          </p:cNvGrpSpPr>
          <p:nvPr/>
        </p:nvGrpSpPr>
        <p:grpSpPr bwMode="auto">
          <a:xfrm>
            <a:off x="1676400" y="1946275"/>
            <a:ext cx="2241550" cy="2320925"/>
            <a:chOff x="3052" y="698"/>
            <a:chExt cx="1412" cy="1462"/>
          </a:xfrm>
        </p:grpSpPr>
        <p:sp>
          <p:nvSpPr>
            <p:cNvPr id="78864" name="AutoShape 25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3052" y="698"/>
              <a:ext cx="1412" cy="1462"/>
            </a:xfrm>
            <a:prstGeom prst="actionButtonHome">
              <a:avLst/>
            </a:prstGeom>
            <a:solidFill>
              <a:schemeClr val="bg2">
                <a:alpha val="2509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865" name="Oval 26"/>
            <p:cNvSpPr>
              <a:spLocks noChangeAspect="1" noChangeArrowheads="1"/>
            </p:cNvSpPr>
            <p:nvPr/>
          </p:nvSpPr>
          <p:spPr bwMode="auto">
            <a:xfrm>
              <a:off x="3717" y="863"/>
              <a:ext cx="75" cy="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866" name="Oval 27"/>
            <p:cNvSpPr>
              <a:spLocks noChangeAspect="1" noChangeArrowheads="1"/>
            </p:cNvSpPr>
            <p:nvPr/>
          </p:nvSpPr>
          <p:spPr bwMode="auto">
            <a:xfrm>
              <a:off x="4101" y="1898"/>
              <a:ext cx="75" cy="7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867" name="Oval 28"/>
            <p:cNvSpPr>
              <a:spLocks noChangeAspect="1" noChangeArrowheads="1"/>
            </p:cNvSpPr>
            <p:nvPr/>
          </p:nvSpPr>
          <p:spPr bwMode="auto">
            <a:xfrm>
              <a:off x="3648" y="1653"/>
              <a:ext cx="75" cy="75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868" name="Oval 29"/>
            <p:cNvSpPr>
              <a:spLocks noChangeAspect="1" noChangeArrowheads="1"/>
            </p:cNvSpPr>
            <p:nvPr/>
          </p:nvSpPr>
          <p:spPr bwMode="auto">
            <a:xfrm>
              <a:off x="3189" y="1392"/>
              <a:ext cx="75" cy="7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869" name="Oval 30"/>
            <p:cNvSpPr>
              <a:spLocks noChangeAspect="1" noChangeArrowheads="1"/>
            </p:cNvSpPr>
            <p:nvPr/>
          </p:nvSpPr>
          <p:spPr bwMode="auto">
            <a:xfrm>
              <a:off x="4032" y="1200"/>
              <a:ext cx="75" cy="75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8858" name="AutoShape 3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 rot="1247942">
            <a:off x="5410200" y="2209800"/>
            <a:ext cx="1479550" cy="1787525"/>
          </a:xfrm>
          <a:prstGeom prst="actionButtonHome">
            <a:avLst/>
          </a:prstGeom>
          <a:solidFill>
            <a:schemeClr val="bg2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859" name="Oval 32"/>
          <p:cNvSpPr>
            <a:spLocks noChangeAspect="1" noChangeArrowheads="1"/>
          </p:cNvSpPr>
          <p:nvPr/>
        </p:nvSpPr>
        <p:spPr bwMode="auto">
          <a:xfrm>
            <a:off x="6281738" y="2547938"/>
            <a:ext cx="119062" cy="1190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860" name="Oval 33"/>
          <p:cNvSpPr>
            <a:spLocks noChangeAspect="1" noChangeArrowheads="1"/>
          </p:cNvSpPr>
          <p:nvPr/>
        </p:nvSpPr>
        <p:spPr bwMode="auto">
          <a:xfrm>
            <a:off x="6280150" y="3690938"/>
            <a:ext cx="119063" cy="1190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861" name="Oval 34"/>
          <p:cNvSpPr>
            <a:spLocks noChangeAspect="1" noChangeArrowheads="1"/>
          </p:cNvSpPr>
          <p:nvPr/>
        </p:nvSpPr>
        <p:spPr bwMode="auto">
          <a:xfrm>
            <a:off x="5899150" y="3268663"/>
            <a:ext cx="119063" cy="119062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862" name="Oval 35"/>
          <p:cNvSpPr>
            <a:spLocks noChangeAspect="1" noChangeArrowheads="1"/>
          </p:cNvSpPr>
          <p:nvPr/>
        </p:nvSpPr>
        <p:spPr bwMode="auto">
          <a:xfrm>
            <a:off x="5594350" y="2854325"/>
            <a:ext cx="119063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863" name="Oval 36"/>
          <p:cNvSpPr>
            <a:spLocks noChangeAspect="1" noChangeArrowheads="1"/>
          </p:cNvSpPr>
          <p:nvPr/>
        </p:nvSpPr>
        <p:spPr bwMode="auto">
          <a:xfrm>
            <a:off x="6465888" y="2930525"/>
            <a:ext cx="119062" cy="11906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1981200" y="1981200"/>
          <a:ext cx="730250" cy="365125"/>
        </p:xfrm>
        <a:graphic>
          <a:graphicData uri="http://schemas.openxmlformats.org/presentationml/2006/ole">
            <p:oleObj spid="_x0000_s78853" name="Equation" r:id="rId7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charset="0"/>
              </a:rPr>
              <a:t>Fitting an affine transformation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7772400" cy="2232025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Linear system with six unknowns</a:t>
            </a:r>
          </a:p>
          <a:p>
            <a:r>
              <a:rPr lang="en-US">
                <a:solidFill>
                  <a:schemeClr val="bg1"/>
                </a:solidFill>
              </a:rPr>
              <a:t>Each match gives us two linearly independent equations: need at least three to solve for the transformation parameters</a:t>
            </a:r>
          </a:p>
        </p:txBody>
      </p:sp>
      <p:graphicFrame>
        <p:nvGraphicFramePr>
          <p:cNvPr id="8089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889125" y="1066800"/>
          <a:ext cx="4527550" cy="2873375"/>
        </p:xfrm>
        <a:graphic>
          <a:graphicData uri="http://schemas.openxmlformats.org/presentationml/2006/ole">
            <p:oleObj spid="_x0000_s80898" name="Equation" r:id="rId4" imgW="2120900" imgH="1346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charset="0"/>
              </a:rPr>
              <a:t>Dealing with outliers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82000" cy="5562600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set of putative matches may contain a high percentage (e.g. 90%) of outliers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How do we fit a geometric transformation to a small subset of all possible matches?</a:t>
            </a: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Possible strategies: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RANSAC</a:t>
            </a:r>
          </a:p>
          <a:p>
            <a:pPr lvl="1"/>
            <a:r>
              <a:rPr lang="en-US" sz="2400">
                <a:solidFill>
                  <a:schemeClr val="bg1"/>
                </a:solidFill>
              </a:rPr>
              <a:t>Hough transform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82600" y="49149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742950" lvl="1" indent="-285750">
              <a:spcBef>
                <a:spcPct val="25000"/>
              </a:spcBef>
              <a:buClr>
                <a:schemeClr val="tx2"/>
              </a:buClr>
              <a:defRPr/>
            </a:pPr>
            <a:endParaRPr lang="en-US" kern="0" dirty="0">
              <a:solidFill>
                <a:schemeClr val="bg1"/>
              </a:solidFill>
              <a:latin typeface="+mn-lt"/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latin typeface="Comic Sans MS" charset="0"/>
              </a:rPr>
              <a:t>Strategy 1: RANSAC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3594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>
                <a:solidFill>
                  <a:schemeClr val="bg1"/>
                </a:solidFill>
              </a:rPr>
              <a:t>RANSAC loop (Fischler &amp; Bolles, 1981):</a:t>
            </a:r>
          </a:p>
          <a:p>
            <a:pPr marL="533400" indent="-533400">
              <a:lnSpc>
                <a:spcPct val="90000"/>
              </a:lnSpc>
            </a:pPr>
            <a:endParaRPr lang="en-US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Randomly select a </a:t>
            </a:r>
            <a:r>
              <a:rPr lang="en-US" i="1">
                <a:solidFill>
                  <a:schemeClr val="bg1"/>
                </a:solidFill>
              </a:rPr>
              <a:t>seed group</a:t>
            </a:r>
            <a:r>
              <a:rPr lang="en-US">
                <a:solidFill>
                  <a:schemeClr val="bg1"/>
                </a:solidFill>
              </a:rPr>
              <a:t> of matches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Compute transformation from seed group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Find </a:t>
            </a:r>
            <a:r>
              <a:rPr lang="en-US" i="1">
                <a:solidFill>
                  <a:schemeClr val="bg1"/>
                </a:solidFill>
              </a:rPr>
              <a:t>inliers </a:t>
            </a:r>
            <a:r>
              <a:rPr lang="en-US">
                <a:solidFill>
                  <a:schemeClr val="bg1"/>
                </a:solidFill>
              </a:rPr>
              <a:t>to this transformation</a:t>
            </a:r>
          </a:p>
          <a:p>
            <a:pPr marL="533400" indent="-533400">
              <a:lnSpc>
                <a:spcPct val="90000"/>
              </a:lnSpc>
              <a:buFontTx/>
              <a:buChar char="•"/>
            </a:pPr>
            <a:endParaRPr lang="en-US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If the number of inliers is sufficiently large, re-compute least-squares estimate of transformation on all of the inliers</a:t>
            </a:r>
            <a:br>
              <a:rPr lang="en-US">
                <a:solidFill>
                  <a:schemeClr val="bg1"/>
                </a:solidFill>
              </a:rPr>
            </a:br>
            <a:endParaRPr lang="en-US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Tx/>
              <a:buChar char="•"/>
            </a:pPr>
            <a:r>
              <a:rPr lang="en-US">
                <a:solidFill>
                  <a:schemeClr val="bg1"/>
                </a:solidFill>
              </a:rPr>
              <a:t>Keep the transformation with the largest number of inliers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Example: Robust line estimation - RANSAC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5791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Fit a line to 2D data containing outliers</a:t>
            </a:r>
          </a:p>
        </p:txBody>
      </p:sp>
      <p:sp>
        <p:nvSpPr>
          <p:cNvPr id="87044" name="Line 4"/>
          <p:cNvSpPr>
            <a:spLocks noChangeShapeType="1"/>
          </p:cNvSpPr>
          <p:nvPr/>
        </p:nvSpPr>
        <p:spPr bwMode="auto">
          <a:xfrm>
            <a:off x="609600" y="1752600"/>
            <a:ext cx="1588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5" name="Line 5"/>
          <p:cNvSpPr>
            <a:spLocks noChangeShapeType="1"/>
          </p:cNvSpPr>
          <p:nvPr/>
        </p:nvSpPr>
        <p:spPr bwMode="auto">
          <a:xfrm>
            <a:off x="304800" y="3581400"/>
            <a:ext cx="3733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Oval 6"/>
          <p:cNvSpPr>
            <a:spLocks noChangeArrowheads="1"/>
          </p:cNvSpPr>
          <p:nvPr/>
        </p:nvSpPr>
        <p:spPr bwMode="auto">
          <a:xfrm>
            <a:off x="914400" y="3352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7" name="Oval 7"/>
          <p:cNvSpPr>
            <a:spLocks noChangeArrowheads="1"/>
          </p:cNvSpPr>
          <p:nvPr/>
        </p:nvSpPr>
        <p:spPr bwMode="auto">
          <a:xfrm>
            <a:off x="3581400" y="3352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8" name="Oval 8"/>
          <p:cNvSpPr>
            <a:spLocks noChangeArrowheads="1"/>
          </p:cNvSpPr>
          <p:nvPr/>
        </p:nvSpPr>
        <p:spPr bwMode="auto">
          <a:xfrm>
            <a:off x="914400" y="1981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1295400" y="3124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Oval 10"/>
          <p:cNvSpPr>
            <a:spLocks noChangeArrowheads="1"/>
          </p:cNvSpPr>
          <p:nvPr/>
        </p:nvSpPr>
        <p:spPr bwMode="auto">
          <a:xfrm>
            <a:off x="1752600" y="2971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1" name="Oval 11"/>
          <p:cNvSpPr>
            <a:spLocks noChangeArrowheads="1"/>
          </p:cNvSpPr>
          <p:nvPr/>
        </p:nvSpPr>
        <p:spPr bwMode="auto">
          <a:xfrm>
            <a:off x="2209800" y="2743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2" name="Oval 12"/>
          <p:cNvSpPr>
            <a:spLocks noChangeArrowheads="1"/>
          </p:cNvSpPr>
          <p:nvPr/>
        </p:nvSpPr>
        <p:spPr bwMode="auto">
          <a:xfrm>
            <a:off x="2590800" y="2590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3" name="Oval 13"/>
          <p:cNvSpPr>
            <a:spLocks noChangeArrowheads="1"/>
          </p:cNvSpPr>
          <p:nvPr/>
        </p:nvSpPr>
        <p:spPr bwMode="auto">
          <a:xfrm>
            <a:off x="2971800" y="25146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Oval 14"/>
          <p:cNvSpPr>
            <a:spLocks noChangeArrowheads="1"/>
          </p:cNvSpPr>
          <p:nvPr/>
        </p:nvSpPr>
        <p:spPr bwMode="auto">
          <a:xfrm>
            <a:off x="3352800" y="2362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5359" name="Line 15"/>
          <p:cNvSpPr>
            <a:spLocks noChangeShapeType="1"/>
          </p:cNvSpPr>
          <p:nvPr/>
        </p:nvSpPr>
        <p:spPr bwMode="auto">
          <a:xfrm flipV="1">
            <a:off x="838200" y="2819400"/>
            <a:ext cx="2819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6" name="Line 16"/>
          <p:cNvSpPr>
            <a:spLocks noChangeShapeType="1"/>
          </p:cNvSpPr>
          <p:nvPr/>
        </p:nvSpPr>
        <p:spPr bwMode="auto">
          <a:xfrm>
            <a:off x="4876800" y="1752600"/>
            <a:ext cx="1588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7" name="Line 17"/>
          <p:cNvSpPr>
            <a:spLocks noChangeShapeType="1"/>
          </p:cNvSpPr>
          <p:nvPr/>
        </p:nvSpPr>
        <p:spPr bwMode="auto">
          <a:xfrm>
            <a:off x="4572000" y="3581400"/>
            <a:ext cx="3733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8" name="Oval 18"/>
          <p:cNvSpPr>
            <a:spLocks noChangeArrowheads="1"/>
          </p:cNvSpPr>
          <p:nvPr/>
        </p:nvSpPr>
        <p:spPr bwMode="auto">
          <a:xfrm>
            <a:off x="5181600" y="3352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9" name="Oval 19"/>
          <p:cNvSpPr>
            <a:spLocks noChangeArrowheads="1"/>
          </p:cNvSpPr>
          <p:nvPr/>
        </p:nvSpPr>
        <p:spPr bwMode="auto">
          <a:xfrm>
            <a:off x="7848600" y="3352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0" name="Oval 20"/>
          <p:cNvSpPr>
            <a:spLocks noChangeArrowheads="1"/>
          </p:cNvSpPr>
          <p:nvPr/>
        </p:nvSpPr>
        <p:spPr bwMode="auto">
          <a:xfrm>
            <a:off x="5181600" y="1981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1" name="Oval 21"/>
          <p:cNvSpPr>
            <a:spLocks noChangeArrowheads="1"/>
          </p:cNvSpPr>
          <p:nvPr/>
        </p:nvSpPr>
        <p:spPr bwMode="auto">
          <a:xfrm>
            <a:off x="5562600" y="3124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2" name="Oval 22"/>
          <p:cNvSpPr>
            <a:spLocks noChangeArrowheads="1"/>
          </p:cNvSpPr>
          <p:nvPr/>
        </p:nvSpPr>
        <p:spPr bwMode="auto">
          <a:xfrm>
            <a:off x="6019800" y="2971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3" name="Oval 23"/>
          <p:cNvSpPr>
            <a:spLocks noChangeArrowheads="1"/>
          </p:cNvSpPr>
          <p:nvPr/>
        </p:nvSpPr>
        <p:spPr bwMode="auto">
          <a:xfrm>
            <a:off x="6477000" y="2743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4" name="Oval 24"/>
          <p:cNvSpPr>
            <a:spLocks noChangeArrowheads="1"/>
          </p:cNvSpPr>
          <p:nvPr/>
        </p:nvSpPr>
        <p:spPr bwMode="auto">
          <a:xfrm>
            <a:off x="6858000" y="25908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5" name="Oval 25"/>
          <p:cNvSpPr>
            <a:spLocks noChangeArrowheads="1"/>
          </p:cNvSpPr>
          <p:nvPr/>
        </p:nvSpPr>
        <p:spPr bwMode="auto">
          <a:xfrm>
            <a:off x="7239000" y="25146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6" name="Oval 26"/>
          <p:cNvSpPr>
            <a:spLocks noChangeArrowheads="1"/>
          </p:cNvSpPr>
          <p:nvPr/>
        </p:nvSpPr>
        <p:spPr bwMode="auto">
          <a:xfrm>
            <a:off x="7620000" y="2362200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5181600" y="2514600"/>
            <a:ext cx="2133600" cy="914400"/>
            <a:chOff x="3264" y="1584"/>
            <a:chExt cx="1344" cy="576"/>
          </a:xfrm>
        </p:grpSpPr>
        <p:sp>
          <p:nvSpPr>
            <p:cNvPr id="87084" name="Oval 28"/>
            <p:cNvSpPr>
              <a:spLocks noChangeArrowheads="1"/>
            </p:cNvSpPr>
            <p:nvPr/>
          </p:nvSpPr>
          <p:spPr bwMode="auto">
            <a:xfrm>
              <a:off x="4560" y="1584"/>
              <a:ext cx="48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5" name="Oval 29"/>
            <p:cNvSpPr>
              <a:spLocks noChangeArrowheads="1"/>
            </p:cNvSpPr>
            <p:nvPr/>
          </p:nvSpPr>
          <p:spPr bwMode="auto">
            <a:xfrm>
              <a:off x="3264" y="2112"/>
              <a:ext cx="48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181600" y="1981200"/>
            <a:ext cx="457200" cy="1219200"/>
            <a:chOff x="2640" y="1248"/>
            <a:chExt cx="288" cy="768"/>
          </a:xfrm>
        </p:grpSpPr>
        <p:sp>
          <p:nvSpPr>
            <p:cNvPr id="87082" name="Oval 31"/>
            <p:cNvSpPr>
              <a:spLocks noChangeArrowheads="1"/>
            </p:cNvSpPr>
            <p:nvPr/>
          </p:nvSpPr>
          <p:spPr bwMode="auto">
            <a:xfrm>
              <a:off x="2880" y="1968"/>
              <a:ext cx="48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3" name="Oval 32"/>
            <p:cNvSpPr>
              <a:spLocks noChangeArrowheads="1"/>
            </p:cNvSpPr>
            <p:nvPr/>
          </p:nvSpPr>
          <p:spPr bwMode="auto">
            <a:xfrm>
              <a:off x="2640" y="1248"/>
              <a:ext cx="48" cy="48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4953000" y="1676400"/>
            <a:ext cx="908050" cy="1752600"/>
            <a:chOff x="3120" y="1056"/>
            <a:chExt cx="572" cy="1104"/>
          </a:xfrm>
        </p:grpSpPr>
        <p:sp>
          <p:nvSpPr>
            <p:cNvPr id="87079" name="Line 34"/>
            <p:cNvSpPr>
              <a:spLocks noChangeShapeType="1"/>
            </p:cNvSpPr>
            <p:nvPr/>
          </p:nvSpPr>
          <p:spPr bwMode="auto">
            <a:xfrm>
              <a:off x="3216" y="1056"/>
              <a:ext cx="380" cy="110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0" name="Line 35"/>
            <p:cNvSpPr>
              <a:spLocks noChangeShapeType="1"/>
            </p:cNvSpPr>
            <p:nvPr/>
          </p:nvSpPr>
          <p:spPr bwMode="auto">
            <a:xfrm>
              <a:off x="3312" y="1056"/>
              <a:ext cx="380" cy="1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81" name="Line 36"/>
            <p:cNvSpPr>
              <a:spLocks noChangeShapeType="1"/>
            </p:cNvSpPr>
            <p:nvPr/>
          </p:nvSpPr>
          <p:spPr bwMode="auto">
            <a:xfrm>
              <a:off x="3120" y="1056"/>
              <a:ext cx="380" cy="1104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70" name="Text Box 37"/>
          <p:cNvSpPr txBox="1">
            <a:spLocks noChangeArrowheads="1"/>
          </p:cNvSpPr>
          <p:nvPr/>
        </p:nvSpPr>
        <p:spPr bwMode="auto">
          <a:xfrm>
            <a:off x="533400" y="4038600"/>
            <a:ext cx="7772400" cy="155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There are two problems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>
                <a:solidFill>
                  <a:schemeClr val="tx2"/>
                </a:solidFill>
              </a:rPr>
              <a:t>a line </a:t>
            </a:r>
            <a:r>
              <a:rPr lang="en-GB">
                <a:solidFill>
                  <a:schemeClr val="hlink"/>
                </a:solidFill>
              </a:rPr>
              <a:t>fit </a:t>
            </a:r>
            <a:r>
              <a:rPr lang="en-GB">
                <a:solidFill>
                  <a:schemeClr val="tx2"/>
                </a:solidFill>
              </a:rPr>
              <a:t>which minimizes perpendicular distance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GB">
                <a:solidFill>
                  <a:schemeClr val="tx2"/>
                </a:solidFill>
              </a:rPr>
              <a:t>a </a:t>
            </a:r>
            <a:r>
              <a:rPr lang="en-GB">
                <a:solidFill>
                  <a:schemeClr val="hlink"/>
                </a:solidFill>
              </a:rPr>
              <a:t>classification</a:t>
            </a:r>
            <a:r>
              <a:rPr lang="en-GB">
                <a:solidFill>
                  <a:schemeClr val="tx2"/>
                </a:solidFill>
              </a:rPr>
              <a:t> into inliers (valid points)  and outliers</a:t>
            </a:r>
          </a:p>
        </p:txBody>
      </p:sp>
      <p:sp>
        <p:nvSpPr>
          <p:cNvPr id="87071" name="Text Box 38"/>
          <p:cNvSpPr txBox="1">
            <a:spLocks noChangeArrowheads="1"/>
          </p:cNvSpPr>
          <p:nvPr/>
        </p:nvSpPr>
        <p:spPr bwMode="auto">
          <a:xfrm>
            <a:off x="609600" y="5638800"/>
            <a:ext cx="8534400" cy="1004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Solution</a:t>
            </a:r>
            <a:r>
              <a:rPr lang="en-GB">
                <a:solidFill>
                  <a:schemeClr val="tx2"/>
                </a:solidFill>
              </a:rPr>
              <a:t>: use robust statistical estimation algorithm RANSAC</a:t>
            </a:r>
          </a:p>
          <a:p>
            <a:pPr>
              <a:spcBef>
                <a:spcPct val="50000"/>
              </a:spcBef>
            </a:pPr>
            <a:r>
              <a:rPr lang="en-GB">
                <a:solidFill>
                  <a:schemeClr val="tx2"/>
                </a:solidFill>
              </a:rPr>
              <a:t>(RANdom Sample Consensus) [Fishler &amp; Bolles, 1981]</a:t>
            </a:r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914400" y="1981200"/>
            <a:ext cx="2743200" cy="1447800"/>
            <a:chOff x="576" y="1248"/>
            <a:chExt cx="1728" cy="912"/>
          </a:xfrm>
        </p:grpSpPr>
        <p:sp>
          <p:nvSpPr>
            <p:cNvPr id="87077" name="Oval 40"/>
            <p:cNvSpPr>
              <a:spLocks noChangeArrowheads="1"/>
            </p:cNvSpPr>
            <p:nvPr/>
          </p:nvSpPr>
          <p:spPr bwMode="auto">
            <a:xfrm>
              <a:off x="576" y="124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Oval 41"/>
            <p:cNvSpPr>
              <a:spLocks noChangeArrowheads="1"/>
            </p:cNvSpPr>
            <p:nvPr/>
          </p:nvSpPr>
          <p:spPr bwMode="auto">
            <a:xfrm>
              <a:off x="22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5105400" y="1905000"/>
            <a:ext cx="3352800" cy="1687513"/>
            <a:chOff x="3216" y="1200"/>
            <a:chExt cx="2112" cy="1063"/>
          </a:xfrm>
        </p:grpSpPr>
        <p:sp>
          <p:nvSpPr>
            <p:cNvPr id="87074" name="Line 43"/>
            <p:cNvSpPr>
              <a:spLocks noChangeShapeType="1"/>
            </p:cNvSpPr>
            <p:nvPr/>
          </p:nvSpPr>
          <p:spPr bwMode="auto">
            <a:xfrm flipV="1">
              <a:off x="3216" y="1344"/>
              <a:ext cx="2016" cy="823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44"/>
            <p:cNvSpPr>
              <a:spLocks noChangeShapeType="1"/>
            </p:cNvSpPr>
            <p:nvPr/>
          </p:nvSpPr>
          <p:spPr bwMode="auto">
            <a:xfrm flipV="1">
              <a:off x="3312" y="1440"/>
              <a:ext cx="2016" cy="82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45"/>
            <p:cNvSpPr>
              <a:spLocks noChangeShapeType="1"/>
            </p:cNvSpPr>
            <p:nvPr/>
          </p:nvSpPr>
          <p:spPr bwMode="auto">
            <a:xfrm flipV="1">
              <a:off x="3216" y="1200"/>
              <a:ext cx="2016" cy="823"/>
            </a:xfrm>
            <a:prstGeom prst="line">
              <a:avLst/>
            </a:prstGeom>
            <a:noFill/>
            <a:ln w="127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 useBgFill="1"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53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GB"/>
              <a:t>Repeat</a:t>
            </a:r>
          </a:p>
          <a:p>
            <a:pPr marL="876300" lvl="1" indent="-419100">
              <a:buFontTx/>
              <a:buAutoNum type="arabicPeriod"/>
            </a:pPr>
            <a:r>
              <a:rPr lang="en-GB"/>
              <a:t>Select random sample of</a:t>
            </a:r>
            <a:r>
              <a:rPr lang="en-US"/>
              <a:t> 2 points</a:t>
            </a:r>
            <a:endParaRPr lang="en-GB"/>
          </a:p>
          <a:p>
            <a:pPr marL="876300" lvl="1" indent="-419100">
              <a:buFontTx/>
              <a:buAutoNum type="arabicPeriod"/>
            </a:pPr>
            <a:r>
              <a:rPr lang="en-GB"/>
              <a:t>Compute </a:t>
            </a:r>
            <a:r>
              <a:rPr lang="en-US"/>
              <a:t>the line through these points</a:t>
            </a:r>
          </a:p>
          <a:p>
            <a:pPr marL="876300" lvl="1" indent="-419100">
              <a:buFontTx/>
              <a:buAutoNum type="arabicPeriod"/>
            </a:pPr>
            <a:r>
              <a:rPr lang="en-GB"/>
              <a:t>Measure support (number of </a:t>
            </a:r>
            <a:r>
              <a:rPr lang="en-US"/>
              <a:t>points</a:t>
            </a:r>
            <a:r>
              <a:rPr lang="en-GB"/>
              <a:t> within threshold distance of </a:t>
            </a:r>
            <a:r>
              <a:rPr lang="en-US"/>
              <a:t>the </a:t>
            </a:r>
            <a:r>
              <a:rPr lang="en-GB"/>
              <a:t>line)</a:t>
            </a:r>
          </a:p>
          <a:p>
            <a:pPr marL="457200" indent="-457200">
              <a:lnSpc>
                <a:spcPct val="120000"/>
              </a:lnSpc>
            </a:pPr>
            <a:r>
              <a:rPr lang="en-GB"/>
              <a:t>Choose the </a:t>
            </a:r>
            <a:r>
              <a:rPr lang="en-US"/>
              <a:t>line </a:t>
            </a:r>
            <a:r>
              <a:rPr lang="en-GB"/>
              <a:t>with the largest number of inliers</a:t>
            </a:r>
            <a:endParaRPr lang="en-US"/>
          </a:p>
          <a:p>
            <a:pPr marL="876300" lvl="1" indent="-419100">
              <a:lnSpc>
                <a:spcPct val="120000"/>
              </a:lnSpc>
            </a:pPr>
            <a:r>
              <a:rPr lang="en-US"/>
              <a:t>Compute least squares fit of line to inliers (regression)</a:t>
            </a:r>
            <a:endParaRPr lang="en-GB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152400"/>
            <a:ext cx="8520113" cy="914400"/>
          </a:xfrm>
        </p:spPr>
        <p:txBody>
          <a:bodyPr/>
          <a:lstStyle/>
          <a:p>
            <a:r>
              <a:rPr lang="en-GB"/>
              <a:t>RANSAC robust </a:t>
            </a:r>
            <a:r>
              <a:rPr lang="en-US"/>
              <a:t>line</a:t>
            </a:r>
            <a:r>
              <a:rPr lang="en-GB"/>
              <a:t> estimation</a:t>
            </a:r>
          </a:p>
        </p:txBody>
      </p:sp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565899" y="6581001"/>
            <a:ext cx="2578101" cy="276999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A. </a:t>
            </a:r>
            <a:r>
              <a:rPr lang="en-GB" sz="1200" dirty="0" err="1" smtClean="0"/>
              <a:t>Zisserman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Outline – the rest of the lecture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777" y="1143000"/>
            <a:ext cx="9002890" cy="5562600"/>
          </a:xfrm>
        </p:spPr>
        <p:txBody>
          <a:bodyPr/>
          <a:lstStyle/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Part 1. Image matching and recognition with local features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</a:t>
            </a:r>
            <a:r>
              <a:rPr lang="en-GB" b="1" dirty="0" smtClean="0">
                <a:solidFill>
                  <a:schemeClr val="tx1"/>
                </a:solidFill>
              </a:rPr>
              <a:t>Correspondence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Semi-local and global geometric relations</a:t>
            </a: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Robust estimation – RANSAC and Hough Transform</a:t>
            </a:r>
          </a:p>
          <a:p>
            <a:pPr marL="0" indent="0">
              <a:defRPr/>
            </a:pPr>
            <a:endParaRPr lang="en-GB" b="1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Part 2. Going large-scale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Approximate nearest neighbour matching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Bag-of-visual-words representation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Efficient visual </a:t>
            </a:r>
            <a:r>
              <a:rPr lang="en-GB" dirty="0" smtClean="0">
                <a:solidFill>
                  <a:schemeClr val="tx1"/>
                </a:solidFill>
              </a:rPr>
              <a:t>search and extensions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Applications</a:t>
            </a: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lnd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lndet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lndet1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lndet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lndet1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lndet2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lndet3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lndet5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ndet4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6825" y="1393825"/>
            <a:ext cx="4068763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265333" y="6575779"/>
            <a:ext cx="2878667" cy="28222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 eaLnBrk="1" hangingPunct="1">
              <a:spcBef>
                <a:spcPct val="50000"/>
              </a:spcBef>
            </a:pPr>
            <a:r>
              <a:rPr lang="en-GB" sz="1200" dirty="0" smtClean="0"/>
              <a:t>Slide credit: O. Chum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GB"/>
              <a:t>Repeat</a:t>
            </a:r>
          </a:p>
          <a:p>
            <a:pPr marL="876300" lvl="1" indent="-419100">
              <a:buFontTx/>
              <a:buAutoNum type="arabicPeriod"/>
            </a:pPr>
            <a:r>
              <a:rPr lang="en-GB"/>
              <a:t>Select</a:t>
            </a:r>
            <a:r>
              <a:rPr lang="en-GB" smtClean="0"/>
              <a:t> 3 </a:t>
            </a:r>
            <a:r>
              <a:rPr lang="en-GB"/>
              <a:t>point</a:t>
            </a:r>
            <a:r>
              <a:rPr lang="en-GB" smtClean="0"/>
              <a:t> to point correspondences</a:t>
            </a:r>
          </a:p>
          <a:p>
            <a:pPr marL="876300" lvl="1" indent="-419100">
              <a:buFontTx/>
              <a:buAutoNum type="arabicPeriod"/>
            </a:pPr>
            <a:r>
              <a:rPr lang="en-GB"/>
              <a:t>Compute H (2x2 matrix) + t (2x1) vector for translation </a:t>
            </a:r>
          </a:p>
          <a:p>
            <a:pPr marL="876300" lvl="1" indent="-419100">
              <a:buFontTx/>
              <a:buAutoNum type="arabicPeriod"/>
            </a:pPr>
            <a:r>
              <a:rPr lang="en-GB"/>
              <a:t>Measure support (number of inliers within threshold distance, i.e. d</a:t>
            </a:r>
            <a:r>
              <a:rPr lang="en-GB" baseline="30000"/>
              <a:t>2</a:t>
            </a:r>
            <a:r>
              <a:rPr lang="en-GB" baseline="-25000"/>
              <a:t>transfer</a:t>
            </a:r>
            <a:r>
              <a:rPr lang="en-GB"/>
              <a:t> &lt; t)</a:t>
            </a:r>
          </a:p>
          <a:p>
            <a:pPr marL="876300" lvl="1" indent="-419100">
              <a:buFontTx/>
              <a:buAutoNum type="arabicPeriod"/>
            </a:pPr>
            <a:endParaRPr lang="en-GB"/>
          </a:p>
          <a:p>
            <a:pPr marL="876300" lvl="1" indent="-419100">
              <a:buFontTx/>
              <a:buAutoNum type="arabicPeriod"/>
            </a:pPr>
            <a:endParaRPr lang="en-GB"/>
          </a:p>
          <a:p>
            <a:pPr marL="876300" lvl="1" indent="-419100">
              <a:buFontTx/>
              <a:buAutoNum type="arabicPeriod"/>
            </a:pPr>
            <a:endParaRPr lang="en-GB"/>
          </a:p>
          <a:p>
            <a:pPr marL="876300" lvl="1" indent="-419100">
              <a:buFontTx/>
              <a:buAutoNum type="arabicPeriod"/>
            </a:pPr>
            <a:endParaRPr lang="en-GB"/>
          </a:p>
          <a:p>
            <a:pPr marL="876300" lvl="1" indent="-419100">
              <a:buFontTx/>
              <a:buNone/>
            </a:pPr>
            <a:endParaRPr lang="en-GB"/>
          </a:p>
          <a:p>
            <a:pPr marL="457200" indent="-457200">
              <a:lnSpc>
                <a:spcPct val="120000"/>
              </a:lnSpc>
            </a:pPr>
            <a:r>
              <a:rPr lang="en-GB"/>
              <a:t>Choose the (H,t) with the largest number of inliers</a:t>
            </a:r>
          </a:p>
          <a:p>
            <a:pPr marL="457200" indent="-457200">
              <a:lnSpc>
                <a:spcPct val="120000"/>
              </a:lnSpc>
            </a:pPr>
            <a:r>
              <a:rPr lang="en-GB"/>
              <a:t>(Re-estimate (H,t) from all inliers)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30200" y="152400"/>
            <a:ext cx="8520113" cy="914400"/>
          </a:xfrm>
        </p:spPr>
        <p:txBody>
          <a:bodyPr/>
          <a:lstStyle/>
          <a:p>
            <a:r>
              <a:rPr lang="en-GB"/>
              <a:t>Algorithm summary – RANSAC robust estimation of 2D affine transformation</a:t>
            </a:r>
          </a:p>
        </p:txBody>
      </p:sp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3"/>
          <a:srcRect t="7347" b="4898"/>
          <a:stretch>
            <a:fillRect/>
          </a:stretch>
        </p:blipFill>
        <p:spPr bwMode="auto">
          <a:xfrm>
            <a:off x="4611688" y="3173413"/>
            <a:ext cx="3881437" cy="341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9573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04913" y="3533775"/>
            <a:ext cx="67421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matching and recognition with local features</a:t>
            </a:r>
          </a:p>
        </p:txBody>
      </p:sp>
      <p:sp>
        <p:nvSpPr>
          <p:cNvPr id="337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goal: </a:t>
            </a:r>
            <a:r>
              <a:rPr lang="en-US" smtClean="0">
                <a:solidFill>
                  <a:schemeClr val="bg1"/>
                </a:solidFill>
              </a:rPr>
              <a:t>establish </a:t>
            </a:r>
            <a:r>
              <a:rPr lang="en-US" smtClean="0"/>
              <a:t>correspondence</a:t>
            </a:r>
            <a:r>
              <a:rPr lang="en-US" smtClean="0">
                <a:solidFill>
                  <a:schemeClr val="bg1"/>
                </a:solidFill>
              </a:rPr>
              <a:t> between two or more images</a:t>
            </a: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endParaRPr lang="en-US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Image points x and x’ are </a:t>
            </a:r>
            <a:r>
              <a:rPr lang="en-US" smtClean="0"/>
              <a:t>in correspondence</a:t>
            </a:r>
            <a:r>
              <a:rPr lang="en-US" smtClean="0">
                <a:solidFill>
                  <a:schemeClr val="bg1"/>
                </a:solidFill>
              </a:rPr>
              <a:t> if they are projections of the same 3D scene point X.</a:t>
            </a: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0000"/>
                </a:solidFill>
              </a:rPr>
              <a:t>Images courtesy A. Zisserman</a:t>
            </a: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33800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98800" y="3333750"/>
            <a:ext cx="51816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786188" y="4478338"/>
          <a:ext cx="269875" cy="296862"/>
        </p:xfrm>
        <a:graphic>
          <a:graphicData uri="http://schemas.openxmlformats.org/presentationml/2006/ole">
            <p:oleObj spid="_x0000_s33794" name="Equation" r:id="rId4" imgW="114300" imgH="101600" progId="Equation.3">
              <p:embed/>
            </p:oleObj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6969125" y="4441825"/>
          <a:ext cx="330200" cy="371475"/>
        </p:xfrm>
        <a:graphic>
          <a:graphicData uri="http://schemas.openxmlformats.org/presentationml/2006/ole">
            <p:oleObj spid="_x0000_s33795" name="Equation" r:id="rId5" imgW="139700" imgH="127000" progId="Equation.3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5113338" y="3946525"/>
          <a:ext cx="358775" cy="371475"/>
        </p:xfrm>
        <a:graphic>
          <a:graphicData uri="http://schemas.openxmlformats.org/presentationml/2006/ole">
            <p:oleObj spid="_x0000_s33796" name="Equation" r:id="rId6" imgW="152400" imgH="127000" progId="Equation.3">
              <p:embed/>
            </p:oleObj>
          </a:graphicData>
        </a:graphic>
      </p:graphicFrame>
      <p:pic>
        <p:nvPicPr>
          <p:cNvPr id="33801" name="Picture 9"/>
          <p:cNvPicPr>
            <a:picLocks noChangeAspect="1"/>
          </p:cNvPicPr>
          <p:nvPr/>
        </p:nvPicPr>
        <p:blipFill>
          <a:blip r:embed="rId7"/>
          <a:srcRect l="49701" b="67036"/>
          <a:stretch>
            <a:fillRect/>
          </a:stretch>
        </p:blipFill>
        <p:spPr bwMode="auto">
          <a:xfrm>
            <a:off x="2146300" y="1739900"/>
            <a:ext cx="337502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0"/>
          <p:cNvPicPr>
            <a:picLocks noChangeAspect="1"/>
          </p:cNvPicPr>
          <p:nvPr/>
        </p:nvPicPr>
        <p:blipFill>
          <a:blip r:embed="rId7"/>
          <a:srcRect r="50740" b="67036"/>
          <a:stretch>
            <a:fillRect/>
          </a:stretch>
        </p:blipFill>
        <p:spPr bwMode="auto">
          <a:xfrm>
            <a:off x="5508625" y="1727200"/>
            <a:ext cx="33051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838700" y="2133600"/>
            <a:ext cx="1460500" cy="457200"/>
            <a:chOff x="4838700" y="2133600"/>
            <a:chExt cx="1460500" cy="457200"/>
          </a:xfrm>
        </p:grpSpPr>
        <p:sp>
          <p:nvSpPr>
            <p:cNvPr id="33804" name="Oval 11"/>
            <p:cNvSpPr>
              <a:spLocks noChangeArrowheads="1"/>
            </p:cNvSpPr>
            <p:nvPr/>
          </p:nvSpPr>
          <p:spPr bwMode="auto">
            <a:xfrm>
              <a:off x="4838700" y="2133600"/>
              <a:ext cx="127000" cy="127000"/>
            </a:xfrm>
            <a:prstGeom prst="ellipse">
              <a:avLst/>
            </a:prstGeom>
            <a:solidFill>
              <a:schemeClr val="bg2"/>
            </a:solidFill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05" name="Oval 14"/>
            <p:cNvSpPr>
              <a:spLocks noChangeArrowheads="1"/>
            </p:cNvSpPr>
            <p:nvPr/>
          </p:nvSpPr>
          <p:spPr bwMode="auto">
            <a:xfrm>
              <a:off x="6172200" y="2463800"/>
              <a:ext cx="127000" cy="127000"/>
            </a:xfrm>
            <a:prstGeom prst="ellipse">
              <a:avLst/>
            </a:prstGeom>
            <a:solidFill>
              <a:schemeClr val="bg2"/>
            </a:solidFill>
            <a:ln w="412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samples?</a:t>
            </a:r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467100"/>
          </a:xfrm>
        </p:spPr>
        <p:txBody>
          <a:bodyPr/>
          <a:lstStyle/>
          <a:p>
            <a:pPr marL="0" indent="0"/>
            <a:r>
              <a:rPr lang="en-US" sz="2200"/>
              <a:t> Number of samples </a:t>
            </a:r>
            <a:r>
              <a:rPr lang="en-US" sz="2200" i="1"/>
              <a:t>N</a:t>
            </a:r>
          </a:p>
          <a:p>
            <a:pPr lvl="1"/>
            <a:r>
              <a:rPr lang="en-US"/>
              <a:t>Choose </a:t>
            </a:r>
            <a:r>
              <a:rPr lang="en-US" sz="2100" i="1"/>
              <a:t>N</a:t>
            </a:r>
            <a:r>
              <a:rPr lang="en-US" sz="2100"/>
              <a:t> so that, with probability </a:t>
            </a:r>
            <a:r>
              <a:rPr lang="en-US" sz="2100" i="1"/>
              <a:t>p</a:t>
            </a:r>
            <a:r>
              <a:rPr lang="en-US" sz="2100"/>
              <a:t>, at least one random sample is free from outliers </a:t>
            </a:r>
          </a:p>
          <a:p>
            <a:pPr lvl="1"/>
            <a:r>
              <a:rPr lang="en-US" sz="2100"/>
              <a:t>e.g.: </a:t>
            </a:r>
          </a:p>
          <a:p>
            <a:pPr lvl="2"/>
            <a:r>
              <a:rPr lang="en-US" sz="1900" i="1">
                <a:ea typeface="ＭＳ Ｐゴシック" charset="-128"/>
              </a:rPr>
              <a:t>p</a:t>
            </a:r>
            <a:r>
              <a:rPr lang="en-US" sz="1900">
                <a:ea typeface="ＭＳ Ｐゴシック" charset="-128"/>
              </a:rPr>
              <a:t>=0.99 </a:t>
            </a:r>
          </a:p>
          <a:p>
            <a:pPr lvl="2"/>
            <a:r>
              <a:rPr lang="en-US" sz="1900">
                <a:ea typeface="ＭＳ Ｐゴシック" charset="-128"/>
              </a:rPr>
              <a:t>outlier ratio: </a:t>
            </a:r>
            <a:r>
              <a:rPr lang="en-US" sz="1900" i="1">
                <a:ea typeface="ＭＳ Ｐゴシック" charset="-128"/>
              </a:rPr>
              <a:t>e</a:t>
            </a:r>
            <a:endParaRPr lang="en-US" sz="1900">
              <a:ea typeface="ＭＳ Ｐゴシック" charset="-128"/>
            </a:endParaRPr>
          </a:p>
        </p:txBody>
      </p:sp>
      <p:graphicFrame>
        <p:nvGraphicFramePr>
          <p:cNvPr id="111618" name="Object 2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p:oleObj spid="_x0000_s111618" name="Equation" r:id="rId4" imgW="1231560" imgH="266400" progId="Equation.3">
              <p:embed/>
            </p:oleObj>
          </a:graphicData>
        </a:graphic>
      </p:graphicFrame>
      <p:sp>
        <p:nvSpPr>
          <p:cNvPr id="111621" name="Text Box 95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Source: M. Pollefeys</a:t>
            </a:r>
          </a:p>
        </p:txBody>
      </p:sp>
      <p:sp>
        <p:nvSpPr>
          <p:cNvPr id="3425871" name="AutoShape 591"/>
          <p:cNvSpPr>
            <a:spLocks/>
          </p:cNvSpPr>
          <p:nvPr/>
        </p:nvSpPr>
        <p:spPr bwMode="auto">
          <a:xfrm rot="-5400000">
            <a:off x="1352550" y="4314825"/>
            <a:ext cx="209550" cy="514350"/>
          </a:xfrm>
          <a:prstGeom prst="rightBrace">
            <a:avLst>
              <a:gd name="adj1" fmla="val 20455"/>
              <a:gd name="adj2" fmla="val 500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25873" name="Text Box 593"/>
          <p:cNvSpPr txBox="1">
            <a:spLocks noChangeArrowheads="1"/>
          </p:cNvSpPr>
          <p:nvPr/>
        </p:nvSpPr>
        <p:spPr bwMode="auto">
          <a:xfrm>
            <a:off x="666750" y="4010025"/>
            <a:ext cx="2381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Probability a randomly picked point is an inlier</a:t>
            </a:r>
            <a:endParaRPr lang="en-US" sz="1200"/>
          </a:p>
        </p:txBody>
      </p:sp>
      <p:grpSp>
        <p:nvGrpSpPr>
          <p:cNvPr id="2" name="Group 597"/>
          <p:cNvGrpSpPr>
            <a:grpSpLocks/>
          </p:cNvGrpSpPr>
          <p:nvPr/>
        </p:nvGrpSpPr>
        <p:grpSpPr bwMode="auto">
          <a:xfrm>
            <a:off x="666750" y="5153025"/>
            <a:ext cx="2381250" cy="762000"/>
            <a:chOff x="420" y="3246"/>
            <a:chExt cx="1500" cy="480"/>
          </a:xfrm>
        </p:grpSpPr>
        <p:sp>
          <p:nvSpPr>
            <p:cNvPr id="111625" name="AutoShape 594"/>
            <p:cNvSpPr>
              <a:spLocks/>
            </p:cNvSpPr>
            <p:nvPr/>
          </p:nvSpPr>
          <p:spPr bwMode="auto">
            <a:xfrm rot="5400000">
              <a:off x="879" y="3057"/>
              <a:ext cx="150" cy="528"/>
            </a:xfrm>
            <a:prstGeom prst="rightBrace">
              <a:avLst>
                <a:gd name="adj1" fmla="val 29333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26" name="Text Box 595"/>
            <p:cNvSpPr txBox="1">
              <a:spLocks noChangeArrowheads="1"/>
            </p:cNvSpPr>
            <p:nvPr/>
          </p:nvSpPr>
          <p:spPr bwMode="auto">
            <a:xfrm>
              <a:off x="420" y="3438"/>
              <a:ext cx="1500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Probability of all points in a sample (of size s) are inliers </a:t>
              </a:r>
              <a:endParaRPr lang="en-US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5871" grpId="0" animBg="1"/>
      <p:bldP spid="342587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many samples?</a:t>
            </a:r>
          </a:p>
        </p:txBody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467100"/>
          </a:xfrm>
        </p:spPr>
        <p:txBody>
          <a:bodyPr/>
          <a:lstStyle/>
          <a:p>
            <a:pPr marL="0" indent="0"/>
            <a:r>
              <a:rPr lang="en-US" sz="2200"/>
              <a:t> Number of samples </a:t>
            </a:r>
            <a:r>
              <a:rPr lang="en-US" sz="2200" i="1"/>
              <a:t>N</a:t>
            </a:r>
          </a:p>
          <a:p>
            <a:pPr lvl="1"/>
            <a:r>
              <a:rPr lang="en-US"/>
              <a:t>Choose </a:t>
            </a:r>
            <a:r>
              <a:rPr lang="en-US" sz="2100" i="1"/>
              <a:t>N</a:t>
            </a:r>
            <a:r>
              <a:rPr lang="en-US" sz="2100"/>
              <a:t> so that, with probability </a:t>
            </a:r>
            <a:r>
              <a:rPr lang="en-US" sz="2100" i="1"/>
              <a:t>p</a:t>
            </a:r>
            <a:r>
              <a:rPr lang="en-US" sz="2100"/>
              <a:t>, at least one random sample is free from outliers </a:t>
            </a:r>
          </a:p>
          <a:p>
            <a:pPr lvl="1"/>
            <a:r>
              <a:rPr lang="en-US" sz="2100"/>
              <a:t>e.g.: </a:t>
            </a:r>
          </a:p>
          <a:p>
            <a:pPr lvl="2"/>
            <a:r>
              <a:rPr lang="en-US" sz="1900" i="1">
                <a:ea typeface="ＭＳ Ｐゴシック" charset="-128"/>
              </a:rPr>
              <a:t>p</a:t>
            </a:r>
            <a:r>
              <a:rPr lang="en-US" sz="1900">
                <a:ea typeface="ＭＳ Ｐゴシック" charset="-128"/>
              </a:rPr>
              <a:t>=0.99 </a:t>
            </a:r>
          </a:p>
          <a:p>
            <a:pPr lvl="2"/>
            <a:r>
              <a:rPr lang="en-US" sz="1900">
                <a:ea typeface="ＭＳ Ｐゴシック" charset="-128"/>
              </a:rPr>
              <a:t>outlier ratio: </a:t>
            </a:r>
            <a:r>
              <a:rPr lang="en-US" sz="1900" i="1">
                <a:ea typeface="ＭＳ Ｐゴシック" charset="-128"/>
              </a:rPr>
              <a:t>e</a:t>
            </a:r>
            <a:endParaRPr lang="en-US" sz="1900">
              <a:ea typeface="ＭＳ Ｐゴシック" charset="-128"/>
            </a:endParaRPr>
          </a:p>
        </p:txBody>
      </p:sp>
      <p:graphicFrame>
        <p:nvGraphicFramePr>
          <p:cNvPr id="3473412" name="Object 2"/>
          <p:cNvGraphicFramePr>
            <a:graphicFrameLocks noChangeAspect="1"/>
          </p:cNvGraphicFramePr>
          <p:nvPr/>
        </p:nvGraphicFramePr>
        <p:xfrm>
          <a:off x="457200" y="6284913"/>
          <a:ext cx="3200400" cy="420687"/>
        </p:xfrm>
        <a:graphic>
          <a:graphicData uri="http://schemas.openxmlformats.org/presentationml/2006/ole">
            <p:oleObj spid="_x0000_s113666" name="Equation" r:id="rId4" imgW="1828800" imgH="241200" progId="Equation.3">
              <p:embed/>
            </p:oleObj>
          </a:graphicData>
        </a:graphic>
      </p:graphicFrame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511175" y="4575175"/>
          <a:ext cx="2841625" cy="615950"/>
        </p:xfrm>
        <a:graphic>
          <a:graphicData uri="http://schemas.openxmlformats.org/presentationml/2006/ole">
            <p:oleObj spid="_x0000_s113667" name="Equation" r:id="rId5" imgW="1231560" imgH="266400" progId="Equation.3">
              <p:embed/>
            </p:oleObj>
          </a:graphicData>
        </a:graphic>
      </p:graphicFrame>
      <p:graphicFrame>
        <p:nvGraphicFramePr>
          <p:cNvPr id="3473414" name="Group 6"/>
          <p:cNvGraphicFramePr>
            <a:graphicFrameLocks noGrp="1"/>
          </p:cNvGraphicFramePr>
          <p:nvPr/>
        </p:nvGraphicFramePr>
        <p:xfrm>
          <a:off x="4200525" y="4200525"/>
          <a:ext cx="4800600" cy="2281873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proportion of outliers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-110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458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4603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3749" name="Text Box 103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Source: M. Pollefeys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476250" y="3790950"/>
            <a:ext cx="2381250" cy="885825"/>
            <a:chOff x="300" y="2388"/>
            <a:chExt cx="1500" cy="558"/>
          </a:xfrm>
        </p:grpSpPr>
        <p:sp>
          <p:nvSpPr>
            <p:cNvPr id="113754" name="AutoShape 104"/>
            <p:cNvSpPr>
              <a:spLocks/>
            </p:cNvSpPr>
            <p:nvPr/>
          </p:nvSpPr>
          <p:spPr bwMode="auto">
            <a:xfrm rot="-5400000">
              <a:off x="792" y="2286"/>
              <a:ext cx="180" cy="1140"/>
            </a:xfrm>
            <a:prstGeom prst="rightBrace">
              <a:avLst>
                <a:gd name="adj1" fmla="val 52778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5" name="Text Box 105"/>
            <p:cNvSpPr txBox="1">
              <a:spLocks noChangeArrowheads="1"/>
            </p:cNvSpPr>
            <p:nvPr/>
          </p:nvSpPr>
          <p:spPr bwMode="auto">
            <a:xfrm>
              <a:off x="300" y="2388"/>
              <a:ext cx="1500" cy="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Probability that all N samples (of size s) are corrupted (contain an outlier)</a:t>
              </a:r>
              <a:endParaRPr lang="en-US" sz="1200"/>
            </a:p>
          </p:txBody>
        </p:sp>
      </p:grp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666750" y="5135563"/>
            <a:ext cx="2381250" cy="1047750"/>
            <a:chOff x="420" y="3235"/>
            <a:chExt cx="1500" cy="660"/>
          </a:xfrm>
        </p:grpSpPr>
        <p:sp>
          <p:nvSpPr>
            <p:cNvPr id="113752" name="AutoShape 107"/>
            <p:cNvSpPr>
              <a:spLocks/>
            </p:cNvSpPr>
            <p:nvPr/>
          </p:nvSpPr>
          <p:spPr bwMode="auto">
            <a:xfrm rot="5400000">
              <a:off x="705" y="2950"/>
              <a:ext cx="227" cy="798"/>
            </a:xfrm>
            <a:prstGeom prst="rightBrace">
              <a:avLst>
                <a:gd name="adj1" fmla="val 29295"/>
                <a:gd name="adj2" fmla="val 50000"/>
              </a:avLst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753" name="Text Box 108"/>
            <p:cNvSpPr txBox="1">
              <a:spLocks noChangeArrowheads="1"/>
            </p:cNvSpPr>
            <p:nvPr/>
          </p:nvSpPr>
          <p:spPr bwMode="auto">
            <a:xfrm>
              <a:off x="420" y="3492"/>
              <a:ext cx="1500" cy="4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Probability of at least one point in a sample (of size s) is an outlier</a:t>
              </a:r>
              <a:endParaRPr lang="en-US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line fitting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467100"/>
          </a:xfrm>
        </p:spPr>
        <p:txBody>
          <a:bodyPr/>
          <a:lstStyle/>
          <a:p>
            <a:pPr marL="0" indent="0"/>
            <a:r>
              <a:rPr lang="en-GB" sz="2000" i="1"/>
              <a:t>p = 0.99</a:t>
            </a:r>
          </a:p>
          <a:p>
            <a:pPr marL="0" indent="0"/>
            <a:r>
              <a:rPr lang="en-GB" sz="2000" i="1"/>
              <a:t>s = ? </a:t>
            </a:r>
          </a:p>
          <a:p>
            <a:pPr marL="0" indent="0"/>
            <a:r>
              <a:rPr lang="en-GB" sz="2000" i="1"/>
              <a:t>e = ?</a:t>
            </a:r>
          </a:p>
          <a:p>
            <a:pPr marL="0" indent="0"/>
            <a:endParaRPr lang="en-GB" sz="2000" i="1"/>
          </a:p>
          <a:p>
            <a:pPr marL="0" indent="0"/>
            <a:r>
              <a:rPr lang="en-GB" sz="2000" i="1"/>
              <a:t>N = ?</a:t>
            </a:r>
          </a:p>
          <a:p>
            <a:pPr marL="0" indent="0"/>
            <a:endParaRPr lang="en-US" sz="2000" i="1"/>
          </a:p>
        </p:txBody>
      </p:sp>
      <p:sp>
        <p:nvSpPr>
          <p:cNvPr id="115716" name="Text Box 101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Source: M. Pollefeys</a:t>
            </a:r>
          </a:p>
        </p:txBody>
      </p:sp>
      <p:sp>
        <p:nvSpPr>
          <p:cNvPr id="115717" name="Line 102"/>
          <p:cNvSpPr>
            <a:spLocks noChangeShapeType="1"/>
          </p:cNvSpPr>
          <p:nvPr/>
        </p:nvSpPr>
        <p:spPr bwMode="auto">
          <a:xfrm>
            <a:off x="4533900" y="1304925"/>
            <a:ext cx="1588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8" name="Line 103"/>
          <p:cNvSpPr>
            <a:spLocks noChangeShapeType="1"/>
          </p:cNvSpPr>
          <p:nvPr/>
        </p:nvSpPr>
        <p:spPr bwMode="auto">
          <a:xfrm>
            <a:off x="4229100" y="3133725"/>
            <a:ext cx="3733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19" name="Oval 104"/>
          <p:cNvSpPr>
            <a:spLocks noChangeArrowheads="1"/>
          </p:cNvSpPr>
          <p:nvPr/>
        </p:nvSpPr>
        <p:spPr bwMode="auto">
          <a:xfrm>
            <a:off x="4838700" y="2905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0" name="Oval 105"/>
          <p:cNvSpPr>
            <a:spLocks noChangeArrowheads="1"/>
          </p:cNvSpPr>
          <p:nvPr/>
        </p:nvSpPr>
        <p:spPr bwMode="auto">
          <a:xfrm>
            <a:off x="7505700" y="2905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1" name="Oval 106"/>
          <p:cNvSpPr>
            <a:spLocks noChangeArrowheads="1"/>
          </p:cNvSpPr>
          <p:nvPr/>
        </p:nvSpPr>
        <p:spPr bwMode="auto">
          <a:xfrm>
            <a:off x="4838700" y="1533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2" name="Oval 107"/>
          <p:cNvSpPr>
            <a:spLocks noChangeArrowheads="1"/>
          </p:cNvSpPr>
          <p:nvPr/>
        </p:nvSpPr>
        <p:spPr bwMode="auto">
          <a:xfrm>
            <a:off x="5219700" y="2676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3" name="Oval 108"/>
          <p:cNvSpPr>
            <a:spLocks noChangeArrowheads="1"/>
          </p:cNvSpPr>
          <p:nvPr/>
        </p:nvSpPr>
        <p:spPr bwMode="auto">
          <a:xfrm>
            <a:off x="5676900" y="2524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4" name="Oval 109"/>
          <p:cNvSpPr>
            <a:spLocks noChangeArrowheads="1"/>
          </p:cNvSpPr>
          <p:nvPr/>
        </p:nvSpPr>
        <p:spPr bwMode="auto">
          <a:xfrm>
            <a:off x="6134100" y="2295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5" name="Oval 110"/>
          <p:cNvSpPr>
            <a:spLocks noChangeArrowheads="1"/>
          </p:cNvSpPr>
          <p:nvPr/>
        </p:nvSpPr>
        <p:spPr bwMode="auto">
          <a:xfrm>
            <a:off x="6515100" y="2143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6" name="Oval 111"/>
          <p:cNvSpPr>
            <a:spLocks noChangeArrowheads="1"/>
          </p:cNvSpPr>
          <p:nvPr/>
        </p:nvSpPr>
        <p:spPr bwMode="auto">
          <a:xfrm>
            <a:off x="6896100" y="20669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7" name="Oval 112"/>
          <p:cNvSpPr>
            <a:spLocks noChangeArrowheads="1"/>
          </p:cNvSpPr>
          <p:nvPr/>
        </p:nvSpPr>
        <p:spPr bwMode="auto">
          <a:xfrm>
            <a:off x="7277100" y="1914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728" name="Line 113"/>
          <p:cNvSpPr>
            <a:spLocks noChangeShapeType="1"/>
          </p:cNvSpPr>
          <p:nvPr/>
        </p:nvSpPr>
        <p:spPr bwMode="auto">
          <a:xfrm flipV="1">
            <a:off x="4762500" y="2371725"/>
            <a:ext cx="2819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5729" name="Group 114"/>
          <p:cNvGrpSpPr>
            <a:grpSpLocks/>
          </p:cNvGrpSpPr>
          <p:nvPr/>
        </p:nvGrpSpPr>
        <p:grpSpPr bwMode="auto">
          <a:xfrm>
            <a:off x="4838700" y="1533525"/>
            <a:ext cx="2743200" cy="1447800"/>
            <a:chOff x="576" y="1248"/>
            <a:chExt cx="1728" cy="912"/>
          </a:xfrm>
        </p:grpSpPr>
        <p:sp>
          <p:nvSpPr>
            <p:cNvPr id="115731" name="Oval 115"/>
            <p:cNvSpPr>
              <a:spLocks noChangeArrowheads="1"/>
            </p:cNvSpPr>
            <p:nvPr/>
          </p:nvSpPr>
          <p:spPr bwMode="auto">
            <a:xfrm>
              <a:off x="576" y="124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732" name="Oval 116"/>
            <p:cNvSpPr>
              <a:spLocks noChangeArrowheads="1"/>
            </p:cNvSpPr>
            <p:nvPr/>
          </p:nvSpPr>
          <p:spPr bwMode="auto">
            <a:xfrm>
              <a:off x="22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5730" name="Oval 117"/>
          <p:cNvSpPr>
            <a:spLocks noChangeArrowheads="1"/>
          </p:cNvSpPr>
          <p:nvPr/>
        </p:nvSpPr>
        <p:spPr bwMode="auto">
          <a:xfrm>
            <a:off x="7486650" y="174307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line fitting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467100"/>
          </a:xfrm>
        </p:spPr>
        <p:txBody>
          <a:bodyPr/>
          <a:lstStyle/>
          <a:p>
            <a:pPr marL="0" indent="0"/>
            <a:r>
              <a:rPr lang="en-GB" sz="2000" i="1"/>
              <a:t>p = 0.99</a:t>
            </a:r>
          </a:p>
          <a:p>
            <a:pPr marL="0" indent="0"/>
            <a:r>
              <a:rPr lang="en-GB" sz="2000" i="1"/>
              <a:t>s = 2 </a:t>
            </a:r>
          </a:p>
          <a:p>
            <a:pPr marL="0" indent="0"/>
            <a:r>
              <a:rPr lang="en-GB" sz="2000" i="1"/>
              <a:t>e = 2/10 = 0.2</a:t>
            </a:r>
          </a:p>
          <a:p>
            <a:pPr marL="0" indent="0"/>
            <a:endParaRPr lang="en-GB" sz="2000" i="1"/>
          </a:p>
          <a:p>
            <a:pPr marL="0" indent="0"/>
            <a:r>
              <a:rPr lang="en-GB" sz="2000" i="1"/>
              <a:t>N = 5</a:t>
            </a:r>
          </a:p>
          <a:p>
            <a:pPr marL="0" indent="0"/>
            <a:endParaRPr lang="en-US" sz="2000" i="1"/>
          </a:p>
        </p:txBody>
      </p:sp>
      <p:graphicFrame>
        <p:nvGraphicFramePr>
          <p:cNvPr id="3478534" name="Group 6"/>
          <p:cNvGraphicFramePr>
            <a:graphicFrameLocks noGrp="1"/>
          </p:cNvGraphicFramePr>
          <p:nvPr/>
        </p:nvGraphicFramePr>
        <p:xfrm>
          <a:off x="4200525" y="4200525"/>
          <a:ext cx="4800600" cy="2281873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proportion of outliers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-110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s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458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4603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843" name="Text Box 103"/>
          <p:cNvSpPr txBox="1">
            <a:spLocks noChangeArrowheads="1"/>
          </p:cNvSpPr>
          <p:nvPr/>
        </p:nvSpPr>
        <p:spPr bwMode="auto">
          <a:xfrm>
            <a:off x="7256463" y="6477000"/>
            <a:ext cx="1811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chemeClr val="tx1"/>
                </a:solidFill>
                <a:ea typeface="Arial" charset="0"/>
                <a:cs typeface="Arial" charset="0"/>
              </a:rPr>
              <a:t>Source: M. Pollefeys</a:t>
            </a:r>
          </a:p>
        </p:txBody>
      </p:sp>
      <p:sp>
        <p:nvSpPr>
          <p:cNvPr id="117844" name="Line 111"/>
          <p:cNvSpPr>
            <a:spLocks noChangeShapeType="1"/>
          </p:cNvSpPr>
          <p:nvPr/>
        </p:nvSpPr>
        <p:spPr bwMode="auto">
          <a:xfrm>
            <a:off x="4533900" y="1304925"/>
            <a:ext cx="1588" cy="2057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5" name="Line 112"/>
          <p:cNvSpPr>
            <a:spLocks noChangeShapeType="1"/>
          </p:cNvSpPr>
          <p:nvPr/>
        </p:nvSpPr>
        <p:spPr bwMode="auto">
          <a:xfrm>
            <a:off x="4229100" y="3133725"/>
            <a:ext cx="3733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6" name="Oval 113"/>
          <p:cNvSpPr>
            <a:spLocks noChangeArrowheads="1"/>
          </p:cNvSpPr>
          <p:nvPr/>
        </p:nvSpPr>
        <p:spPr bwMode="auto">
          <a:xfrm>
            <a:off x="4838700" y="2905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7" name="Oval 114"/>
          <p:cNvSpPr>
            <a:spLocks noChangeArrowheads="1"/>
          </p:cNvSpPr>
          <p:nvPr/>
        </p:nvSpPr>
        <p:spPr bwMode="auto">
          <a:xfrm>
            <a:off x="7505700" y="2905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8" name="Oval 115"/>
          <p:cNvSpPr>
            <a:spLocks noChangeArrowheads="1"/>
          </p:cNvSpPr>
          <p:nvPr/>
        </p:nvSpPr>
        <p:spPr bwMode="auto">
          <a:xfrm>
            <a:off x="4838700" y="1533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49" name="Oval 116"/>
          <p:cNvSpPr>
            <a:spLocks noChangeArrowheads="1"/>
          </p:cNvSpPr>
          <p:nvPr/>
        </p:nvSpPr>
        <p:spPr bwMode="auto">
          <a:xfrm>
            <a:off x="5219700" y="2676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0" name="Oval 117"/>
          <p:cNvSpPr>
            <a:spLocks noChangeArrowheads="1"/>
          </p:cNvSpPr>
          <p:nvPr/>
        </p:nvSpPr>
        <p:spPr bwMode="auto">
          <a:xfrm>
            <a:off x="5676900" y="2524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1" name="Oval 118"/>
          <p:cNvSpPr>
            <a:spLocks noChangeArrowheads="1"/>
          </p:cNvSpPr>
          <p:nvPr/>
        </p:nvSpPr>
        <p:spPr bwMode="auto">
          <a:xfrm>
            <a:off x="6134100" y="2295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2" name="Oval 119"/>
          <p:cNvSpPr>
            <a:spLocks noChangeArrowheads="1"/>
          </p:cNvSpPr>
          <p:nvPr/>
        </p:nvSpPr>
        <p:spPr bwMode="auto">
          <a:xfrm>
            <a:off x="6515100" y="21431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3" name="Oval 120"/>
          <p:cNvSpPr>
            <a:spLocks noChangeArrowheads="1"/>
          </p:cNvSpPr>
          <p:nvPr/>
        </p:nvSpPr>
        <p:spPr bwMode="auto">
          <a:xfrm>
            <a:off x="6896100" y="20669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4" name="Oval 121"/>
          <p:cNvSpPr>
            <a:spLocks noChangeArrowheads="1"/>
          </p:cNvSpPr>
          <p:nvPr/>
        </p:nvSpPr>
        <p:spPr bwMode="auto">
          <a:xfrm>
            <a:off x="7277100" y="191452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855" name="Line 122"/>
          <p:cNvSpPr>
            <a:spLocks noChangeShapeType="1"/>
          </p:cNvSpPr>
          <p:nvPr/>
        </p:nvSpPr>
        <p:spPr bwMode="auto">
          <a:xfrm flipV="1">
            <a:off x="4762500" y="2371725"/>
            <a:ext cx="28194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7856" name="Group 123"/>
          <p:cNvGrpSpPr>
            <a:grpSpLocks/>
          </p:cNvGrpSpPr>
          <p:nvPr/>
        </p:nvGrpSpPr>
        <p:grpSpPr bwMode="auto">
          <a:xfrm>
            <a:off x="4838700" y="1533525"/>
            <a:ext cx="2743200" cy="1447800"/>
            <a:chOff x="576" y="1248"/>
            <a:chExt cx="1728" cy="912"/>
          </a:xfrm>
        </p:grpSpPr>
        <p:sp>
          <p:nvSpPr>
            <p:cNvPr id="117865" name="Oval 124"/>
            <p:cNvSpPr>
              <a:spLocks noChangeArrowheads="1"/>
            </p:cNvSpPr>
            <p:nvPr/>
          </p:nvSpPr>
          <p:spPr bwMode="auto">
            <a:xfrm>
              <a:off x="576" y="1248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66" name="Oval 125"/>
            <p:cNvSpPr>
              <a:spLocks noChangeArrowheads="1"/>
            </p:cNvSpPr>
            <p:nvPr/>
          </p:nvSpPr>
          <p:spPr bwMode="auto">
            <a:xfrm>
              <a:off x="2256" y="2112"/>
              <a:ext cx="48" cy="4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7857" name="Oval 126"/>
          <p:cNvSpPr>
            <a:spLocks noChangeArrowheads="1"/>
          </p:cNvSpPr>
          <p:nvPr/>
        </p:nvSpPr>
        <p:spPr bwMode="auto">
          <a:xfrm>
            <a:off x="7486650" y="1743075"/>
            <a:ext cx="76200" cy="762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33"/>
          <p:cNvGrpSpPr>
            <a:grpSpLocks/>
          </p:cNvGrpSpPr>
          <p:nvPr/>
        </p:nvGrpSpPr>
        <p:grpSpPr bwMode="auto">
          <a:xfrm>
            <a:off x="301625" y="4514850"/>
            <a:ext cx="2574925" cy="1924050"/>
            <a:chOff x="190" y="2844"/>
            <a:chExt cx="1622" cy="1212"/>
          </a:xfrm>
        </p:grpSpPr>
        <p:sp>
          <p:nvSpPr>
            <p:cNvPr id="117860" name="Rectangle 127"/>
            <p:cNvSpPr>
              <a:spLocks noChangeArrowheads="1"/>
            </p:cNvSpPr>
            <p:nvPr/>
          </p:nvSpPr>
          <p:spPr bwMode="auto">
            <a:xfrm>
              <a:off x="190" y="2844"/>
              <a:ext cx="156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GB" sz="2000" i="1"/>
                <a:t>Compare with exhaustively trying all point pairs:</a:t>
              </a:r>
              <a:endParaRPr lang="en-US" sz="2000" i="1"/>
            </a:p>
          </p:txBody>
        </p:sp>
        <p:grpSp>
          <p:nvGrpSpPr>
            <p:cNvPr id="117861" name="Group 132"/>
            <p:cNvGrpSpPr>
              <a:grpSpLocks/>
            </p:cNvGrpSpPr>
            <p:nvPr/>
          </p:nvGrpSpPr>
          <p:grpSpPr bwMode="auto">
            <a:xfrm>
              <a:off x="258" y="3635"/>
              <a:ext cx="1554" cy="421"/>
              <a:chOff x="174" y="3107"/>
              <a:chExt cx="1554" cy="421"/>
            </a:xfrm>
          </p:grpSpPr>
          <p:sp>
            <p:nvSpPr>
              <p:cNvPr id="117862" name="AutoShape 128"/>
              <p:cNvSpPr>
                <a:spLocks noChangeArrowheads="1"/>
              </p:cNvSpPr>
              <p:nvPr/>
            </p:nvSpPr>
            <p:spPr bwMode="auto">
              <a:xfrm>
                <a:off x="174" y="3108"/>
                <a:ext cx="318" cy="408"/>
              </a:xfrm>
              <a:prstGeom prst="bracketPair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863" name="Text Box 129"/>
              <p:cNvSpPr txBox="1">
                <a:spLocks noChangeArrowheads="1"/>
              </p:cNvSpPr>
              <p:nvPr/>
            </p:nvSpPr>
            <p:spPr bwMode="auto">
              <a:xfrm>
                <a:off x="474" y="3197"/>
                <a:ext cx="125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1800"/>
                  <a:t>= 10*9 / 2 = 45</a:t>
                </a:r>
                <a:endParaRPr lang="en-US" sz="1800"/>
              </a:p>
            </p:txBody>
          </p:sp>
          <p:sp>
            <p:nvSpPr>
              <p:cNvPr id="117864" name="Text Box 131"/>
              <p:cNvSpPr txBox="1">
                <a:spLocks noChangeArrowheads="1"/>
              </p:cNvSpPr>
              <p:nvPr/>
            </p:nvSpPr>
            <p:spPr bwMode="auto">
              <a:xfrm>
                <a:off x="174" y="3107"/>
                <a:ext cx="324" cy="4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10000"/>
                  </a:spcBef>
                </a:pPr>
                <a:r>
                  <a:rPr lang="en-GB" sz="1800"/>
                  <a:t>10</a:t>
                </a:r>
              </a:p>
              <a:p>
                <a:pPr>
                  <a:spcBef>
                    <a:spcPct val="10000"/>
                  </a:spcBef>
                </a:pPr>
                <a:r>
                  <a:rPr lang="en-GB" sz="1800"/>
                  <a:t> 2</a:t>
                </a:r>
                <a:endParaRPr lang="en-US" sz="1800"/>
              </a:p>
            </p:txBody>
          </p:sp>
        </p:grp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114800" y="4889500"/>
            <a:ext cx="5029200" cy="203200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2"/>
          <p:cNvSpPr>
            <a:spLocks noGrp="1"/>
          </p:cNvSpPr>
          <p:nvPr>
            <p:ph idx="1"/>
          </p:nvPr>
        </p:nvSpPr>
        <p:spPr>
          <a:xfrm>
            <a:off x="419100" y="1168400"/>
            <a:ext cx="8229600" cy="5562600"/>
          </a:xfrm>
        </p:spPr>
        <p:txBody>
          <a:bodyPr/>
          <a:lstStyle/>
          <a:p>
            <a:r>
              <a:rPr lang="en-US" smtClean="0"/>
              <a:t>1. Reduce the proportion of outliers.</a:t>
            </a:r>
          </a:p>
          <a:p>
            <a:r>
              <a:rPr lang="en-US" smtClean="0"/>
              <a:t>2. Reduce the sample size </a:t>
            </a:r>
          </a:p>
          <a:p>
            <a:pPr lvl="1"/>
            <a:r>
              <a:rPr lang="en-US" smtClean="0"/>
              <a:t>use simpler model (e.g. similarity instead of affine tnf.)</a:t>
            </a:r>
          </a:p>
          <a:p>
            <a:pPr lvl="1"/>
            <a:r>
              <a:rPr lang="en-US" smtClean="0"/>
              <a:t>use local information (e.g. a region to region correspondence is equivalent to (up to) 3 point to point correspondences).</a:t>
            </a:r>
          </a:p>
          <a:p>
            <a:pPr lvl="1">
              <a:buFontTx/>
              <a:buNone/>
            </a:pPr>
            <a:endParaRPr lang="en-US" smtClean="0"/>
          </a:p>
          <a:p>
            <a:endParaRPr lang="en-US" smtClean="0"/>
          </a:p>
          <a:p>
            <a:r>
              <a:rPr lang="en-US" smtClean="0"/>
              <a:t>    </a:t>
            </a:r>
          </a:p>
        </p:txBody>
      </p:sp>
      <p:sp>
        <p:nvSpPr>
          <p:cNvPr id="1198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reduce the number of samples needed?</a:t>
            </a:r>
          </a:p>
        </p:txBody>
      </p:sp>
      <p:graphicFrame>
        <p:nvGraphicFramePr>
          <p:cNvPr id="4" name="Group 6"/>
          <p:cNvGraphicFramePr>
            <a:graphicFrameLocks noGrp="1"/>
          </p:cNvGraphicFramePr>
          <p:nvPr/>
        </p:nvGraphicFramePr>
        <p:xfrm>
          <a:off x="4200525" y="4200525"/>
          <a:ext cx="4800600" cy="2281873"/>
        </p:xfrm>
        <a:graphic>
          <a:graphicData uri="http://schemas.openxmlformats.org/drawingml/2006/table">
            <a:tbl>
              <a:tblPr/>
              <a:tblGrid>
                <a:gridCol w="600075"/>
                <a:gridCol w="600075"/>
                <a:gridCol w="600075"/>
                <a:gridCol w="625475"/>
                <a:gridCol w="574675"/>
                <a:gridCol w="600075"/>
                <a:gridCol w="600075"/>
                <a:gridCol w="600075"/>
              </a:tblGrid>
              <a:tr h="2349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proportion of outliers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 </a:t>
                      </a:r>
                      <a:r>
                        <a:rPr kumimoji="0" lang="en-US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-110" charset="0"/>
                        </a:rPr>
                        <a:t>e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90%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43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458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4603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4.6e4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pitchFamily="-110" charset="0"/>
                      </a:endParaRP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146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6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37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293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20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54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163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588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8</a:t>
                      </a:r>
                    </a:p>
                  </a:txBody>
                  <a:tcPr marL="45720" marR="4572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5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9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26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78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272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1177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itchFamily="-110" charset="0"/>
                        </a:rPr>
                        <a:t>4.6e8</a:t>
                      </a:r>
                    </a:p>
                  </a:txBody>
                  <a:tcPr marL="45720" marR="4572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9891" name="Rectangle 4"/>
          <p:cNvSpPr>
            <a:spLocks noChangeArrowheads="1"/>
          </p:cNvSpPr>
          <p:nvPr/>
        </p:nvSpPr>
        <p:spPr bwMode="auto">
          <a:xfrm>
            <a:off x="5187950" y="3706813"/>
            <a:ext cx="31623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Number of samples </a:t>
            </a:r>
            <a:r>
              <a:rPr lang="en-US" i="1"/>
              <a:t>N</a:t>
            </a:r>
            <a:endParaRPr lang="en-US"/>
          </a:p>
        </p:txBody>
      </p:sp>
      <p:cxnSp>
        <p:nvCxnSpPr>
          <p:cNvPr id="119892" name="Straight Connector 7"/>
          <p:cNvCxnSpPr>
            <a:cxnSpLocks noChangeShapeType="1"/>
          </p:cNvCxnSpPr>
          <p:nvPr/>
        </p:nvCxnSpPr>
        <p:spPr bwMode="auto">
          <a:xfrm rot="5400000">
            <a:off x="782638" y="4057650"/>
            <a:ext cx="633412" cy="319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9893" name="Straight Connector 9"/>
          <p:cNvCxnSpPr>
            <a:cxnSpLocks noChangeShapeType="1"/>
          </p:cNvCxnSpPr>
          <p:nvPr/>
        </p:nvCxnSpPr>
        <p:spPr bwMode="auto">
          <a:xfrm>
            <a:off x="927100" y="4533900"/>
            <a:ext cx="425450" cy="206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19894" name="Straight Connector 13"/>
          <p:cNvCxnSpPr>
            <a:cxnSpLocks noChangeShapeType="1"/>
          </p:cNvCxnSpPr>
          <p:nvPr/>
        </p:nvCxnSpPr>
        <p:spPr bwMode="auto">
          <a:xfrm rot="5400000">
            <a:off x="2510631" y="4098132"/>
            <a:ext cx="833437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19895" name="Straight Connector 14"/>
          <p:cNvCxnSpPr>
            <a:cxnSpLocks noChangeShapeType="1"/>
          </p:cNvCxnSpPr>
          <p:nvPr/>
        </p:nvCxnSpPr>
        <p:spPr bwMode="auto">
          <a:xfrm>
            <a:off x="2590800" y="4838700"/>
            <a:ext cx="320675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933450" y="3916363"/>
            <a:ext cx="2308225" cy="1176337"/>
            <a:chOff x="933451" y="3915607"/>
            <a:chExt cx="2308695" cy="1176805"/>
          </a:xfrm>
        </p:grpSpPr>
        <p:cxnSp>
          <p:nvCxnSpPr>
            <p:cNvPr id="119901" name="Straight Connector 16"/>
            <p:cNvCxnSpPr>
              <a:cxnSpLocks noChangeShapeType="1"/>
            </p:cNvCxnSpPr>
            <p:nvPr/>
          </p:nvCxnSpPr>
          <p:spPr bwMode="auto">
            <a:xfrm rot="16200000" flipH="1">
              <a:off x="2183566" y="2977052"/>
              <a:ext cx="120026" cy="1997135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19902" name="Straight Connector 18"/>
            <p:cNvCxnSpPr>
              <a:cxnSpLocks noChangeShapeType="1"/>
            </p:cNvCxnSpPr>
            <p:nvPr/>
          </p:nvCxnSpPr>
          <p:spPr bwMode="auto">
            <a:xfrm>
              <a:off x="933451" y="4546601"/>
              <a:ext cx="1657350" cy="285750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119903" name="Straight Connector 20"/>
            <p:cNvCxnSpPr>
              <a:cxnSpLocks noChangeShapeType="1"/>
            </p:cNvCxnSpPr>
            <p:nvPr/>
          </p:nvCxnSpPr>
          <p:spPr bwMode="auto">
            <a:xfrm>
              <a:off x="1351866" y="4740075"/>
              <a:ext cx="1559703" cy="352337"/>
            </a:xfrm>
            <a:prstGeom prst="line">
              <a:avLst/>
            </a:prstGeom>
            <a:noFill/>
            <a:ln w="1270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</p:spPr>
        </p:cxnSp>
      </p:grpSp>
      <p:cxnSp>
        <p:nvCxnSpPr>
          <p:cNvPr id="119897" name="Straight Arrow Connector 25"/>
          <p:cNvCxnSpPr>
            <a:cxnSpLocks noChangeShapeType="1"/>
          </p:cNvCxnSpPr>
          <p:nvPr/>
        </p:nvCxnSpPr>
        <p:spPr bwMode="auto">
          <a:xfrm flipV="1">
            <a:off x="1549400" y="4445000"/>
            <a:ext cx="622300" cy="25400"/>
          </a:xfrm>
          <a:prstGeom prst="straightConnector1">
            <a:avLst/>
          </a:prstGeom>
          <a:noFill/>
          <a:ln w="41275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sp>
        <p:nvSpPr>
          <p:cNvPr id="119898" name="Text Box 19"/>
          <p:cNvSpPr txBox="1">
            <a:spLocks noChangeArrowheads="1"/>
          </p:cNvSpPr>
          <p:nvPr/>
        </p:nvSpPr>
        <p:spPr bwMode="auto">
          <a:xfrm>
            <a:off x="409575" y="5668963"/>
            <a:ext cx="1878013" cy="52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Region to region correspondence</a:t>
            </a:r>
          </a:p>
        </p:txBody>
      </p:sp>
      <p:sp>
        <p:nvSpPr>
          <p:cNvPr id="119899" name="Rectangle 19"/>
          <p:cNvSpPr>
            <a:spLocks noChangeArrowheads="1"/>
          </p:cNvSpPr>
          <p:nvPr/>
        </p:nvSpPr>
        <p:spPr bwMode="auto">
          <a:xfrm rot="1596088">
            <a:off x="500063" y="3827463"/>
            <a:ext cx="876300" cy="1446212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900" name="Rectangle 23"/>
          <p:cNvSpPr>
            <a:spLocks noChangeArrowheads="1"/>
          </p:cNvSpPr>
          <p:nvPr/>
        </p:nvSpPr>
        <p:spPr bwMode="auto">
          <a:xfrm rot="2355244">
            <a:off x="2162175" y="3808413"/>
            <a:ext cx="849313" cy="2070100"/>
          </a:xfrm>
          <a:prstGeom prst="rect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RANSAC (references)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M. </a:t>
            </a:r>
            <a:r>
              <a:rPr lang="en-US" sz="1600" dirty="0" err="1" smtClean="0">
                <a:solidFill>
                  <a:schemeClr val="tx2"/>
                </a:solidFill>
              </a:rPr>
              <a:t>Fischler</a:t>
            </a:r>
            <a:r>
              <a:rPr lang="en-US" sz="1600" dirty="0" smtClean="0">
                <a:solidFill>
                  <a:schemeClr val="tx2"/>
                </a:solidFill>
              </a:rPr>
              <a:t> and R. </a:t>
            </a:r>
            <a:r>
              <a:rPr lang="en-US" sz="1600" dirty="0" err="1" smtClean="0">
                <a:solidFill>
                  <a:schemeClr val="tx2"/>
                </a:solidFill>
              </a:rPr>
              <a:t>Bolles</a:t>
            </a:r>
            <a:r>
              <a:rPr lang="en-US" sz="1600" dirty="0" smtClean="0">
                <a:solidFill>
                  <a:schemeClr val="tx2"/>
                </a:solidFill>
              </a:rPr>
              <a:t>, “Random Sample Consensus: A Paradigm for Model Fitting with Applications to Image Analysis and Automated Cartography,” Comm. ACM, 1981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R. Hartley and A. </a:t>
            </a:r>
            <a:r>
              <a:rPr lang="en-US" sz="1600" dirty="0" err="1" smtClean="0">
                <a:solidFill>
                  <a:schemeClr val="tx2"/>
                </a:solidFill>
              </a:rPr>
              <a:t>Zisserman</a:t>
            </a:r>
            <a:r>
              <a:rPr lang="en-US" sz="1600" dirty="0" smtClean="0">
                <a:solidFill>
                  <a:schemeClr val="tx2"/>
                </a:solidFill>
              </a:rPr>
              <a:t>, Multiple View Geometry in Computer Vision, 2</a:t>
            </a:r>
            <a:r>
              <a:rPr lang="en-US" sz="1600" baseline="30000" dirty="0" smtClean="0">
                <a:solidFill>
                  <a:schemeClr val="tx2"/>
                </a:solidFill>
              </a:rPr>
              <a:t>nd</a:t>
            </a:r>
            <a:r>
              <a:rPr lang="en-US" sz="1600" dirty="0" smtClean="0">
                <a:solidFill>
                  <a:schemeClr val="tx2"/>
                </a:solidFill>
              </a:rPr>
              <a:t> ed., 2004.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Extensions: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B. </a:t>
            </a:r>
            <a:r>
              <a:rPr lang="en-US" sz="1600" dirty="0" err="1" smtClean="0">
                <a:solidFill>
                  <a:schemeClr val="tx2"/>
                </a:solidFill>
              </a:rPr>
              <a:t>Tordoff</a:t>
            </a:r>
            <a:r>
              <a:rPr lang="en-US" sz="1600" dirty="0" smtClean="0">
                <a:solidFill>
                  <a:schemeClr val="tx2"/>
                </a:solidFill>
              </a:rPr>
              <a:t> and D. Murray, “Guided Sampling and Consensus for Motion Estimation, ECCV’03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D. </a:t>
            </a:r>
            <a:r>
              <a:rPr lang="en-US" sz="1600" dirty="0" err="1" smtClean="0">
                <a:solidFill>
                  <a:schemeClr val="tx2"/>
                </a:solidFill>
              </a:rPr>
              <a:t>Nister</a:t>
            </a:r>
            <a:r>
              <a:rPr lang="en-US" sz="1600" dirty="0" smtClean="0">
                <a:solidFill>
                  <a:schemeClr val="tx2"/>
                </a:solidFill>
              </a:rPr>
              <a:t>, “Preemptive RANSAC for Live Structure and Motion Estimation, ICCV’03 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Chum, O.; </a:t>
            </a:r>
            <a:r>
              <a:rPr lang="en-US" sz="1600" dirty="0" err="1" smtClean="0">
                <a:solidFill>
                  <a:schemeClr val="tx2"/>
                </a:solidFill>
              </a:rPr>
              <a:t>Matas</a:t>
            </a:r>
            <a:r>
              <a:rPr lang="en-US" sz="1600" dirty="0" smtClean="0">
                <a:solidFill>
                  <a:schemeClr val="tx2"/>
                </a:solidFill>
              </a:rPr>
              <a:t>, J. and </a:t>
            </a:r>
            <a:r>
              <a:rPr lang="en-US" sz="1600" dirty="0" err="1" smtClean="0">
                <a:solidFill>
                  <a:schemeClr val="tx2"/>
                </a:solidFill>
              </a:rPr>
              <a:t>Obdrzalek</a:t>
            </a:r>
            <a:r>
              <a:rPr lang="en-US" sz="1600" dirty="0" smtClean="0">
                <a:solidFill>
                  <a:schemeClr val="tx2"/>
                </a:solidFill>
              </a:rPr>
              <a:t>, S.: Enhancing RANSAC by Generalized Model Optimization, ACCV’04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Chum, O.; and </a:t>
            </a:r>
            <a:r>
              <a:rPr lang="en-US" sz="1600" dirty="0" err="1" smtClean="0">
                <a:solidFill>
                  <a:schemeClr val="tx2"/>
                </a:solidFill>
              </a:rPr>
              <a:t>Matas</a:t>
            </a:r>
            <a:r>
              <a:rPr lang="en-US" sz="1600" dirty="0" smtClean="0">
                <a:solidFill>
                  <a:schemeClr val="tx2"/>
                </a:solidFill>
              </a:rPr>
              <a:t>, J.: Matching with PROSAC - Progressive Sample Consensus , CVPR 2005</a:t>
            </a:r>
          </a:p>
          <a:p>
            <a:pPr>
              <a:spcAft>
                <a:spcPts val="600"/>
              </a:spcAft>
            </a:pPr>
            <a:r>
              <a:rPr lang="en-US" sz="1600" dirty="0" err="1" smtClean="0">
                <a:solidFill>
                  <a:schemeClr val="tx2"/>
                </a:solidFill>
              </a:rPr>
              <a:t>Philbin</a:t>
            </a:r>
            <a:r>
              <a:rPr lang="en-US" sz="1600" dirty="0" smtClean="0">
                <a:solidFill>
                  <a:schemeClr val="tx2"/>
                </a:solidFill>
              </a:rPr>
              <a:t>, J., Chum, O., </a:t>
            </a:r>
            <a:r>
              <a:rPr lang="en-US" sz="1600" dirty="0" err="1" smtClean="0">
                <a:solidFill>
                  <a:schemeClr val="tx2"/>
                </a:solidFill>
              </a:rPr>
              <a:t>Isard</a:t>
            </a:r>
            <a:r>
              <a:rPr lang="en-US" sz="1600" dirty="0" smtClean="0">
                <a:solidFill>
                  <a:schemeClr val="tx2"/>
                </a:solidFill>
              </a:rPr>
              <a:t>, M., </a:t>
            </a:r>
            <a:r>
              <a:rPr lang="en-US" sz="1600" dirty="0" err="1" smtClean="0">
                <a:solidFill>
                  <a:schemeClr val="tx2"/>
                </a:solidFill>
              </a:rPr>
              <a:t>Sivic</a:t>
            </a:r>
            <a:r>
              <a:rPr lang="en-US" sz="1600" dirty="0" smtClean="0">
                <a:solidFill>
                  <a:schemeClr val="tx2"/>
                </a:solidFill>
              </a:rPr>
              <a:t>, J. and </a:t>
            </a:r>
            <a:r>
              <a:rPr lang="en-US" sz="1600" dirty="0" err="1" smtClean="0">
                <a:solidFill>
                  <a:schemeClr val="tx2"/>
                </a:solidFill>
              </a:rPr>
              <a:t>Zisserman</a:t>
            </a:r>
            <a:r>
              <a:rPr lang="en-US" sz="1600" dirty="0" smtClean="0">
                <a:solidFill>
                  <a:schemeClr val="tx2"/>
                </a:solidFill>
              </a:rPr>
              <a:t>, A.: Object retrieval with large vocabularies and fast spatial matching, CVPR’07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Chum, O. and </a:t>
            </a:r>
            <a:r>
              <a:rPr lang="en-US" sz="1600" dirty="0" err="1" smtClean="0">
                <a:solidFill>
                  <a:schemeClr val="tx2"/>
                </a:solidFill>
              </a:rPr>
              <a:t>Matas</a:t>
            </a:r>
            <a:r>
              <a:rPr lang="en-US" sz="1600" dirty="0" smtClean="0">
                <a:solidFill>
                  <a:schemeClr val="tx2"/>
                </a:solidFill>
              </a:rPr>
              <a:t>. J.: Optimal Randomized RANSAC, PAMI’08</a:t>
            </a:r>
          </a:p>
          <a:p>
            <a:pPr>
              <a:spcAft>
                <a:spcPts val="600"/>
              </a:spcAft>
            </a:pPr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sz="1600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charset="0"/>
              </a:rPr>
              <a:t>Strategy 2: Hough Transform</a:t>
            </a:r>
          </a:p>
        </p:txBody>
      </p:sp>
      <p:sp>
        <p:nvSpPr>
          <p:cNvPr id="121860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Origin: Detection of straight lines in cluttered images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be generalized to arbitrary shapes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Can extract feature groupings from cluttered images in linear time.</a:t>
            </a:r>
          </a:p>
          <a:p>
            <a:pPr>
              <a:spcAft>
                <a:spcPts val="1200"/>
              </a:spcAft>
              <a:buFontTx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Illustrate on extracting sets of local features consistent with a similarity transformation.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charset="0"/>
              </a:rPr>
              <a:t>Hough transform for object recognition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295400"/>
          </a:xfrm>
        </p:spPr>
        <p:txBody>
          <a:bodyPr/>
          <a:lstStyle/>
          <a:p>
            <a:r>
              <a:rPr lang="en-US" sz="2000">
                <a:solidFill>
                  <a:schemeClr val="bg1"/>
                </a:solidFill>
              </a:rPr>
              <a:t>Suppose our features are scale- and rotation-covariant</a:t>
            </a:r>
          </a:p>
          <a:p>
            <a:pPr lvl="1"/>
            <a:r>
              <a:rPr lang="en-US" sz="1800">
                <a:solidFill>
                  <a:schemeClr val="bg1"/>
                </a:solidFill>
              </a:rPr>
              <a:t>Then a single feature match provides an alignment hypothesis (translation, scale, orientation)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3478213"/>
            <a:ext cx="2643187" cy="25654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67301" name="Rectangle 5"/>
          <p:cNvSpPr>
            <a:spLocks noChangeArrowheads="1"/>
          </p:cNvSpPr>
          <p:nvPr/>
        </p:nvSpPr>
        <p:spPr bwMode="auto">
          <a:xfrm rot="-1726290">
            <a:off x="1090613" y="4595813"/>
            <a:ext cx="814387" cy="8143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895600"/>
            <a:ext cx="38798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22275" y="61404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David G. Lowe. </a:t>
            </a:r>
            <a:r>
              <a:rPr lang="en-US" b="1">
                <a:solidFill>
                  <a:schemeClr val="bg1"/>
                </a:solidFill>
              </a:rPr>
              <a:t>“Distinctive image features from scale-invariant keypoints”, </a:t>
            </a:r>
            <a:r>
              <a:rPr lang="en-US" i="1">
                <a:solidFill>
                  <a:schemeClr val="bg1"/>
                </a:solidFill>
              </a:rPr>
              <a:t>IJCV</a:t>
            </a:r>
            <a:r>
              <a:rPr lang="en-US">
                <a:solidFill>
                  <a:schemeClr val="bg1"/>
                </a:solidFill>
              </a:rPr>
              <a:t> 60 (2), pp. 91-110, 2004. 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765675" y="3836988"/>
            <a:ext cx="1244600" cy="1182687"/>
            <a:chOff x="3002" y="2417"/>
            <a:chExt cx="784" cy="745"/>
          </a:xfrm>
        </p:grpSpPr>
        <p:sp>
          <p:nvSpPr>
            <p:cNvPr id="138253" name="Rectangle 9"/>
            <p:cNvSpPr>
              <a:spLocks noChangeArrowheads="1"/>
            </p:cNvSpPr>
            <p:nvPr/>
          </p:nvSpPr>
          <p:spPr bwMode="auto">
            <a:xfrm rot="-3540837">
              <a:off x="3057" y="2471"/>
              <a:ext cx="265" cy="2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254" name="Rectangle 10"/>
            <p:cNvSpPr>
              <a:spLocks noChangeArrowheads="1"/>
            </p:cNvSpPr>
            <p:nvPr/>
          </p:nvSpPr>
          <p:spPr bwMode="auto">
            <a:xfrm rot="3979693">
              <a:off x="3021" y="2398"/>
              <a:ext cx="745" cy="784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734175" y="4238625"/>
            <a:ext cx="1138238" cy="1182688"/>
            <a:chOff x="4242" y="2670"/>
            <a:chExt cx="717" cy="745"/>
          </a:xfrm>
        </p:grpSpPr>
        <p:sp>
          <p:nvSpPr>
            <p:cNvPr id="138251" name="Rectangle 12"/>
            <p:cNvSpPr>
              <a:spLocks noChangeArrowheads="1"/>
            </p:cNvSpPr>
            <p:nvPr/>
          </p:nvSpPr>
          <p:spPr bwMode="auto">
            <a:xfrm rot="6170336">
              <a:off x="4228" y="2684"/>
              <a:ext cx="745" cy="717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252" name="Rectangle 13"/>
            <p:cNvSpPr>
              <a:spLocks noChangeArrowheads="1"/>
            </p:cNvSpPr>
            <p:nvPr/>
          </p:nvSpPr>
          <p:spPr bwMode="auto">
            <a:xfrm rot="-6420934">
              <a:off x="4231" y="2969"/>
              <a:ext cx="205" cy="18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38250" name="Text Box 14"/>
          <p:cNvSpPr txBox="1">
            <a:spLocks noChangeArrowheads="1"/>
          </p:cNvSpPr>
          <p:nvPr/>
        </p:nvSpPr>
        <p:spPr bwMode="auto">
          <a:xfrm>
            <a:off x="2012950" y="298608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399617" y="2492199"/>
            <a:ext cx="19638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Target image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omic Sans MS" charset="0"/>
              </a:rPr>
              <a:t>Hough transform for object recognition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981200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Suppose our features are scale- and rotation-covariant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Then a single feature match provides an alignment hypothesis (translation, scale, orientation)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Of course, a hypothesis obtained from a single match is unreliable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Solution:</a:t>
            </a:r>
            <a:r>
              <a:rPr lang="en-US" sz="1800" dirty="0" smtClean="0">
                <a:solidFill>
                  <a:schemeClr val="bg1"/>
                </a:solidFill>
              </a:rPr>
              <a:t> Coarsely quantize the transformation space. Let </a:t>
            </a:r>
            <a:r>
              <a:rPr lang="en-US" sz="1800" dirty="0">
                <a:solidFill>
                  <a:schemeClr val="bg1"/>
                </a:solidFill>
              </a:rPr>
              <a:t>each match vote for its </a:t>
            </a:r>
            <a:r>
              <a:rPr lang="en-US" sz="1800" dirty="0" smtClean="0">
                <a:solidFill>
                  <a:schemeClr val="bg1"/>
                </a:solidFill>
              </a:rPr>
              <a:t>hypothesis in the quantized space.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40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3478213"/>
            <a:ext cx="2643187" cy="25654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69349" name="Rectangle 5"/>
          <p:cNvSpPr>
            <a:spLocks noChangeArrowheads="1"/>
          </p:cNvSpPr>
          <p:nvPr/>
        </p:nvSpPr>
        <p:spPr bwMode="auto">
          <a:xfrm rot="-819211">
            <a:off x="2843213" y="4800600"/>
            <a:ext cx="814387" cy="81438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 rot="-1726290">
            <a:off x="1090613" y="4595813"/>
            <a:ext cx="814387" cy="81438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2895600"/>
            <a:ext cx="38798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9353" name="Rectangle 9"/>
          <p:cNvSpPr>
            <a:spLocks noChangeArrowheads="1"/>
          </p:cNvSpPr>
          <p:nvPr/>
        </p:nvSpPr>
        <p:spPr bwMode="auto">
          <a:xfrm rot="-743689">
            <a:off x="3071813" y="4068763"/>
            <a:ext cx="503237" cy="5032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0297" name="Group 10"/>
          <p:cNvGrpSpPr>
            <a:grpSpLocks/>
          </p:cNvGrpSpPr>
          <p:nvPr/>
        </p:nvGrpSpPr>
        <p:grpSpPr bwMode="auto">
          <a:xfrm>
            <a:off x="4765675" y="3836988"/>
            <a:ext cx="1244600" cy="1182687"/>
            <a:chOff x="3002" y="2417"/>
            <a:chExt cx="784" cy="745"/>
          </a:xfrm>
        </p:grpSpPr>
        <p:sp>
          <p:nvSpPr>
            <p:cNvPr id="140309" name="Rectangle 11"/>
            <p:cNvSpPr>
              <a:spLocks noChangeArrowheads="1"/>
            </p:cNvSpPr>
            <p:nvPr/>
          </p:nvSpPr>
          <p:spPr bwMode="auto">
            <a:xfrm rot="-3540837">
              <a:off x="3057" y="2471"/>
              <a:ext cx="265" cy="2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310" name="Rectangle 12"/>
            <p:cNvSpPr>
              <a:spLocks noChangeArrowheads="1"/>
            </p:cNvSpPr>
            <p:nvPr/>
          </p:nvSpPr>
          <p:spPr bwMode="auto">
            <a:xfrm rot="3979693">
              <a:off x="3021" y="2398"/>
              <a:ext cx="745" cy="784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48200" y="3962400"/>
            <a:ext cx="1244600" cy="1182688"/>
            <a:chOff x="2928" y="2496"/>
            <a:chExt cx="784" cy="745"/>
          </a:xfrm>
        </p:grpSpPr>
        <p:sp>
          <p:nvSpPr>
            <p:cNvPr id="140307" name="Rectangle 14"/>
            <p:cNvSpPr>
              <a:spLocks noChangeArrowheads="1"/>
            </p:cNvSpPr>
            <p:nvPr/>
          </p:nvSpPr>
          <p:spPr bwMode="auto">
            <a:xfrm rot="-3703846">
              <a:off x="3120" y="2884"/>
              <a:ext cx="265" cy="236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308" name="Rectangle 15"/>
            <p:cNvSpPr>
              <a:spLocks noChangeArrowheads="1"/>
            </p:cNvSpPr>
            <p:nvPr/>
          </p:nvSpPr>
          <p:spPr bwMode="auto">
            <a:xfrm rot="4308702">
              <a:off x="2947" y="2477"/>
              <a:ext cx="745" cy="784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0299" name="Group 16"/>
          <p:cNvGrpSpPr>
            <a:grpSpLocks/>
          </p:cNvGrpSpPr>
          <p:nvPr/>
        </p:nvGrpSpPr>
        <p:grpSpPr bwMode="auto">
          <a:xfrm>
            <a:off x="6734175" y="4238625"/>
            <a:ext cx="1138238" cy="1182688"/>
            <a:chOff x="4242" y="2670"/>
            <a:chExt cx="717" cy="745"/>
          </a:xfrm>
        </p:grpSpPr>
        <p:sp>
          <p:nvSpPr>
            <p:cNvPr id="140305" name="Rectangle 17"/>
            <p:cNvSpPr>
              <a:spLocks noChangeArrowheads="1"/>
            </p:cNvSpPr>
            <p:nvPr/>
          </p:nvSpPr>
          <p:spPr bwMode="auto">
            <a:xfrm rot="6170336">
              <a:off x="4228" y="2684"/>
              <a:ext cx="745" cy="717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306" name="Rectangle 18"/>
            <p:cNvSpPr>
              <a:spLocks noChangeArrowheads="1"/>
            </p:cNvSpPr>
            <p:nvPr/>
          </p:nvSpPr>
          <p:spPr bwMode="auto">
            <a:xfrm rot="-6420934">
              <a:off x="4231" y="2969"/>
              <a:ext cx="205" cy="18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781800" y="4343400"/>
            <a:ext cx="1138238" cy="1182688"/>
            <a:chOff x="4272" y="2736"/>
            <a:chExt cx="717" cy="745"/>
          </a:xfrm>
        </p:grpSpPr>
        <p:sp>
          <p:nvSpPr>
            <p:cNvPr id="140303" name="Rectangle 20"/>
            <p:cNvSpPr>
              <a:spLocks noChangeArrowheads="1"/>
            </p:cNvSpPr>
            <p:nvPr/>
          </p:nvSpPr>
          <p:spPr bwMode="auto">
            <a:xfrm rot="-743689">
              <a:off x="4755" y="2908"/>
              <a:ext cx="184" cy="17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304" name="Rectangle 21"/>
            <p:cNvSpPr>
              <a:spLocks noChangeArrowheads="1"/>
            </p:cNvSpPr>
            <p:nvPr/>
          </p:nvSpPr>
          <p:spPr bwMode="auto">
            <a:xfrm rot="5645294">
              <a:off x="4258" y="2750"/>
              <a:ext cx="745" cy="717"/>
            </a:xfrm>
            <a:prstGeom prst="rect">
              <a:avLst/>
            </a:prstGeom>
            <a:noFill/>
            <a:ln w="38100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40301" name="Text Box 22"/>
          <p:cNvSpPr txBox="1">
            <a:spLocks noChangeArrowheads="1"/>
          </p:cNvSpPr>
          <p:nvPr/>
        </p:nvSpPr>
        <p:spPr bwMode="auto">
          <a:xfrm>
            <a:off x="2012950" y="2983267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140302" name="Rectangle 23"/>
          <p:cNvSpPr>
            <a:spLocks noChangeArrowheads="1"/>
          </p:cNvSpPr>
          <p:nvPr/>
        </p:nvSpPr>
        <p:spPr bwMode="auto">
          <a:xfrm>
            <a:off x="422275" y="6140450"/>
            <a:ext cx="868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dirty="0">
                <a:solidFill>
                  <a:schemeClr val="bg1"/>
                </a:solidFill>
              </a:rPr>
              <a:t>David G. Lowe. </a:t>
            </a:r>
            <a:r>
              <a:rPr lang="en-US" b="1" dirty="0">
                <a:solidFill>
                  <a:schemeClr val="bg1"/>
                </a:solidFill>
              </a:rPr>
              <a:t>“Distinctive image features from scale-invariant </a:t>
            </a:r>
            <a:r>
              <a:rPr lang="en-US" b="1" dirty="0" err="1">
                <a:solidFill>
                  <a:schemeClr val="bg1"/>
                </a:solidFill>
              </a:rPr>
              <a:t>keypoints</a:t>
            </a:r>
            <a:r>
              <a:rPr lang="en-US" b="1" dirty="0">
                <a:solidFill>
                  <a:schemeClr val="bg1"/>
                </a:solidFill>
              </a:rPr>
              <a:t>”, </a:t>
            </a:r>
            <a:r>
              <a:rPr lang="en-US" i="1" dirty="0">
                <a:solidFill>
                  <a:schemeClr val="bg1"/>
                </a:solidFill>
              </a:rPr>
              <a:t>IJCV</a:t>
            </a:r>
            <a:r>
              <a:rPr lang="en-US" dirty="0">
                <a:solidFill>
                  <a:schemeClr val="bg1"/>
                </a:solidFill>
              </a:rPr>
              <a:t> 60 (2), pp. 91-110, 2004.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7" grpId="0" build="p"/>
      <p:bldP spid="569349" grpId="0" animBg="1"/>
      <p:bldP spid="56935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mic Sans MS" charset="0"/>
              </a:rPr>
              <a:t>Basic algorithm </a:t>
            </a:r>
            <a:r>
              <a:rPr lang="en-US" dirty="0">
                <a:solidFill>
                  <a:schemeClr val="bg1"/>
                </a:solidFill>
                <a:latin typeface="Comic Sans MS" charset="0"/>
              </a:rPr>
              <a:t>outline</a:t>
            </a:r>
          </a:p>
        </p:txBody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799" y="914400"/>
            <a:ext cx="8161867" cy="55626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Initialize </a:t>
            </a:r>
            <a:r>
              <a:rPr lang="en-US" dirty="0">
                <a:solidFill>
                  <a:schemeClr val="bg1"/>
                </a:solidFill>
              </a:rPr>
              <a:t>accumulator H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to all zeros</a:t>
            </a: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For</a:t>
            </a:r>
            <a:r>
              <a:rPr lang="en-US" dirty="0" smtClean="0">
                <a:solidFill>
                  <a:schemeClr val="bg1"/>
                </a:solidFill>
              </a:rPr>
              <a:t> each tentative match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    compute transformation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	   </a:t>
            </a:r>
            <a:r>
              <a:rPr lang="en-US" dirty="0" smtClean="0">
                <a:solidFill>
                  <a:schemeClr val="bg1"/>
                </a:solidFill>
              </a:rPr>
              <a:t>       hypothesis: </a:t>
            </a:r>
            <a:r>
              <a:rPr lang="en-US" dirty="0" err="1" smtClean="0">
                <a:solidFill>
                  <a:schemeClr val="bg1"/>
                </a:solidFill>
              </a:rPr>
              <a:t>tx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ty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θ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	    </a:t>
            </a:r>
            <a:r>
              <a:rPr lang="en-US" dirty="0" err="1" smtClean="0">
                <a:solidFill>
                  <a:schemeClr val="bg1"/>
                </a:solidFill>
              </a:rPr>
              <a:t>H(tx,ty,s,θ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=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(tx,</a:t>
            </a:r>
            <a:r>
              <a:rPr lang="en-US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ty,s,</a:t>
            </a:r>
            <a:r>
              <a:rPr lang="en-US" dirty="0" err="1" smtClean="0">
                <a:solidFill>
                  <a:schemeClr val="bg1"/>
                </a:solidFill>
              </a:rPr>
              <a:t>θ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+ 1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   end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end</a:t>
            </a:r>
            <a:endParaRPr lang="en-US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Find all bins (</a:t>
            </a:r>
            <a:r>
              <a:rPr lang="en-US" dirty="0" err="1" smtClean="0">
                <a:solidFill>
                  <a:schemeClr val="bg1"/>
                </a:solidFill>
              </a:rPr>
              <a:t>tx,ty,s,θ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>
                <a:solidFill>
                  <a:schemeClr val="bg1"/>
                </a:solidFill>
              </a:rPr>
              <a:t>where </a:t>
            </a:r>
            <a:r>
              <a:rPr lang="en-US" dirty="0" err="1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(tx,ty,s,θ</a:t>
            </a:r>
            <a:r>
              <a:rPr lang="en-US" dirty="0" smtClean="0">
                <a:solidFill>
                  <a:schemeClr val="bg1"/>
                </a:solidFill>
              </a:rPr>
              <a:t>) has at least three votes</a:t>
            </a:r>
          </a:p>
          <a:p>
            <a:pPr marL="533400" indent="-533400">
              <a:lnSpc>
                <a:spcPct val="90000"/>
              </a:lnSpc>
            </a:pPr>
            <a:endParaRPr lang="en-US" dirty="0" smtClean="0">
              <a:solidFill>
                <a:schemeClr val="bg1"/>
              </a:solidFill>
            </a:endParaRPr>
          </a:p>
          <a:p>
            <a:pPr marL="533400" indent="-5334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Correct matches will consistently vote for the same transformation while mismatches will spread votes.</a:t>
            </a:r>
          </a:p>
          <a:p>
            <a:pPr marL="533400" indent="-533400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Cost: Linear scan through the matches (step 2), followed by a linear scan through the accumulator (step 3).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2098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6019800" y="914400"/>
          <a:ext cx="2576513" cy="2743200"/>
        </p:xfrm>
        <a:graphic>
          <a:graphicData uri="http://schemas.openxmlformats.org/presentationml/2006/ole">
            <p:oleObj spid="_x0000_s279554" name="Image" r:id="rId4" imgW="5460317" imgH="5815873" progId="">
              <p:embed/>
            </p:oleObj>
          </a:graphicData>
        </a:graphic>
      </p:graphicFrame>
      <p:sp>
        <p:nvSpPr>
          <p:cNvPr id="132101" name="Rectangle 6"/>
          <p:cNvSpPr>
            <a:spLocks noChangeArrowheads="1"/>
          </p:cNvSpPr>
          <p:nvPr/>
        </p:nvSpPr>
        <p:spPr bwMode="auto">
          <a:xfrm>
            <a:off x="5878689" y="1981200"/>
            <a:ext cx="389850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tx</a:t>
            </a:r>
            <a:endParaRPr lang="en-US" sz="2000" dirty="0"/>
          </a:p>
        </p:txBody>
      </p:sp>
      <p:sp>
        <p:nvSpPr>
          <p:cNvPr id="132102" name="Rectangle 7"/>
          <p:cNvSpPr>
            <a:spLocks noChangeArrowheads="1"/>
          </p:cNvSpPr>
          <p:nvPr/>
        </p:nvSpPr>
        <p:spPr bwMode="auto">
          <a:xfrm>
            <a:off x="7220832" y="3290711"/>
            <a:ext cx="389850" cy="40011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dirty="0" err="1" smtClean="0"/>
              <a:t>ty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247164" y="680155"/>
            <a:ext cx="2642835" cy="58477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H: 4D-accumulator array</a:t>
            </a:r>
          </a:p>
          <a:p>
            <a:r>
              <a:rPr lang="en-US" sz="1600" dirty="0" smtClean="0"/>
              <a:t>(</a:t>
            </a:r>
            <a:r>
              <a:rPr lang="en-US" sz="1600" dirty="0"/>
              <a:t>o</a:t>
            </a:r>
            <a:r>
              <a:rPr lang="en-US" sz="1600" dirty="0" smtClean="0"/>
              <a:t>nly 2-d shown here)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3" name="Rectangle 15"/>
          <p:cNvSpPr>
            <a:spLocks noChangeArrowheads="1"/>
          </p:cNvSpPr>
          <p:nvPr/>
        </p:nvSpPr>
        <p:spPr bwMode="auto">
          <a:xfrm>
            <a:off x="330200" y="330200"/>
            <a:ext cx="86106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Example I: </a:t>
            </a:r>
            <a:r>
              <a:rPr lang="en-US" u="sng"/>
              <a:t>Wide baseline matching</a:t>
            </a:r>
            <a:endParaRPr lang="en-US"/>
          </a:p>
          <a:p>
            <a:pPr lvl="1">
              <a:spcAft>
                <a:spcPct val="20000"/>
              </a:spcAft>
            </a:pPr>
            <a:r>
              <a:rPr lang="en-US">
                <a:solidFill>
                  <a:srgbClr val="000000"/>
                </a:solidFill>
              </a:rPr>
              <a:t>Establish correspondence between two (or more) images.</a:t>
            </a:r>
          </a:p>
          <a:p>
            <a:pPr lvl="1">
              <a:spcAft>
                <a:spcPct val="20000"/>
              </a:spcAft>
            </a:pPr>
            <a:endParaRPr lang="en-US">
              <a:solidFill>
                <a:srgbClr val="000000"/>
              </a:solidFill>
            </a:endParaRPr>
          </a:p>
          <a:p>
            <a:pPr lvl="1">
              <a:spcAft>
                <a:spcPct val="20000"/>
              </a:spcAft>
            </a:pPr>
            <a:r>
              <a:rPr lang="en-US">
                <a:solidFill>
                  <a:srgbClr val="000000"/>
                </a:solidFill>
              </a:rPr>
              <a:t>Useful in visual geometry: Camera calibration, 3D reconstruction, Structure and motion estimation</a:t>
            </a:r>
            <a:r>
              <a:rPr lang="en-US"/>
              <a:t>, …</a:t>
            </a:r>
          </a:p>
        </p:txBody>
      </p:sp>
      <p:pic>
        <p:nvPicPr>
          <p:cNvPr id="186386" name="Picture 18" descr="ipdet_boat_2b"/>
          <p:cNvPicPr>
            <a:picLocks noChangeAspect="1" noChangeArrowheads="1"/>
          </p:cNvPicPr>
          <p:nvPr/>
        </p:nvPicPr>
        <p:blipFill>
          <a:blip r:embed="rId3"/>
          <a:srcRect l="12546" t="26814" r="9225" b="30873"/>
          <a:stretch>
            <a:fillRect/>
          </a:stretch>
        </p:blipFill>
        <p:spPr bwMode="auto">
          <a:xfrm>
            <a:off x="533400" y="30480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33400" y="2705100"/>
            <a:ext cx="8153400" cy="3619500"/>
            <a:chOff x="336" y="1752"/>
            <a:chExt cx="5136" cy="2280"/>
          </a:xfrm>
        </p:grpSpPr>
        <p:pic>
          <p:nvPicPr>
            <p:cNvPr id="34823" name="Picture 20" descr="ipdet_boat_3a"/>
            <p:cNvPicPr>
              <a:picLocks noChangeAspect="1" noChangeArrowheads="1"/>
            </p:cNvPicPr>
            <p:nvPr/>
          </p:nvPicPr>
          <p:blipFill>
            <a:blip r:embed="rId4"/>
            <a:srcRect l="12546" t="26814" r="9225" b="30873"/>
            <a:stretch>
              <a:fillRect/>
            </a:stretch>
          </p:blipFill>
          <p:spPr bwMode="auto">
            <a:xfrm>
              <a:off x="336" y="1968"/>
              <a:ext cx="5088" cy="2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4" name="Rectangle 22"/>
            <p:cNvSpPr>
              <a:spLocks noChangeArrowheads="1"/>
            </p:cNvSpPr>
            <p:nvPr/>
          </p:nvSpPr>
          <p:spPr bwMode="auto">
            <a:xfrm>
              <a:off x="336" y="1752"/>
              <a:ext cx="51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Scale/affine – invariant regions: SIFT, Harris-Laplace, etc.</a:t>
              </a:r>
            </a:p>
          </p:txBody>
        </p:sp>
      </p:grpSp>
      <p:pic>
        <p:nvPicPr>
          <p:cNvPr id="186384" name="Picture 16" descr="ipdet_boat_3d"/>
          <p:cNvPicPr>
            <a:picLocks noChangeAspect="1" noChangeArrowheads="1"/>
          </p:cNvPicPr>
          <p:nvPr/>
        </p:nvPicPr>
        <p:blipFill>
          <a:blip r:embed="rId5"/>
          <a:srcRect l="12546" t="26814" r="9225" b="30873"/>
          <a:stretch>
            <a:fillRect/>
          </a:stretch>
        </p:blipFill>
        <p:spPr bwMode="auto">
          <a:xfrm>
            <a:off x="533400" y="30480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85" name="Picture 17" descr="ipdet_boat_3b"/>
          <p:cNvPicPr>
            <a:picLocks noChangeAspect="1" noChangeArrowheads="1"/>
          </p:cNvPicPr>
          <p:nvPr/>
        </p:nvPicPr>
        <p:blipFill>
          <a:blip r:embed="rId6"/>
          <a:srcRect l="12546" t="26814" r="9225" b="30873"/>
          <a:stretch>
            <a:fillRect/>
          </a:stretch>
        </p:blipFill>
        <p:spPr bwMode="auto">
          <a:xfrm>
            <a:off x="533400" y="3060700"/>
            <a:ext cx="807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338" y="76200"/>
            <a:ext cx="8532812" cy="838200"/>
          </a:xfrm>
        </p:spPr>
        <p:txBody>
          <a:bodyPr/>
          <a:lstStyle/>
          <a:p>
            <a:r>
              <a:rPr lang="en-US" sz="3000">
                <a:solidFill>
                  <a:schemeClr val="bg1"/>
                </a:solidFill>
                <a:latin typeface="Comic Sans MS" charset="0"/>
              </a:rPr>
              <a:t>Hough transform details (D. Lowe’s system)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Training phase:</a:t>
            </a:r>
            <a:r>
              <a:rPr lang="en-US">
                <a:solidFill>
                  <a:schemeClr val="bg1"/>
                </a:solidFill>
              </a:rPr>
              <a:t> For each model feature, record 2D location, scale, and orientation of model (relative to normalized feature frame)</a:t>
            </a:r>
          </a:p>
          <a:p>
            <a:r>
              <a:rPr lang="en-US" b="1">
                <a:solidFill>
                  <a:schemeClr val="bg1"/>
                </a:solidFill>
              </a:rPr>
              <a:t>Test phase: </a:t>
            </a:r>
            <a:r>
              <a:rPr lang="en-US">
                <a:solidFill>
                  <a:schemeClr val="bg1"/>
                </a:solidFill>
              </a:rPr>
              <a:t>Let each match between a test and a model feature vote in a 4D Hough space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Use broad bin sizes of 30 degrees for orientation, a factor of 2 for scale, and 0.25 times image size for location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Vote for two closest bins in each dimension</a:t>
            </a:r>
          </a:p>
          <a:p>
            <a:r>
              <a:rPr lang="en-US">
                <a:solidFill>
                  <a:schemeClr val="bg1"/>
                </a:solidFill>
              </a:rPr>
              <a:t>Find all bins with at least three votes and perform geometric verification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Estimate least squares </a:t>
            </a:r>
            <a:r>
              <a:rPr lang="en-US" i="1">
                <a:solidFill>
                  <a:schemeClr val="bg1"/>
                </a:solidFill>
              </a:rPr>
              <a:t>affine </a:t>
            </a:r>
            <a:r>
              <a:rPr lang="en-US">
                <a:solidFill>
                  <a:schemeClr val="bg1"/>
                </a:solidFill>
              </a:rPr>
              <a:t>transformation 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Use stricter thresholds on transformation residual</a:t>
            </a:r>
          </a:p>
          <a:p>
            <a:pPr lvl="1"/>
            <a:r>
              <a:rPr lang="en-US">
                <a:solidFill>
                  <a:schemeClr val="bg1"/>
                </a:solidFill>
              </a:rPr>
              <a:t>Search for additional features that agree with the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Hough transform in object recognition (references)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 P.V.C. Hough, Machine Analysis of Bubble Chamber Pictures, Proc. Int. Conf. High Energy Accelerators and Instrumentation, 1959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D. Lowe, </a:t>
            </a:r>
            <a:r>
              <a:rPr lang="en-US" sz="1600" dirty="0" smtClean="0">
                <a:solidFill>
                  <a:schemeClr val="bg1"/>
                </a:solidFill>
                <a:ea typeface="Arial"/>
                <a:cs typeface="Arial"/>
              </a:rPr>
              <a:t>“Distinctive image features from scale-invariant </a:t>
            </a:r>
            <a:r>
              <a:rPr lang="en-US" sz="1600" dirty="0" err="1" smtClean="0">
                <a:solidFill>
                  <a:schemeClr val="bg1"/>
                </a:solidFill>
                <a:ea typeface="Arial"/>
                <a:cs typeface="Arial"/>
              </a:rPr>
              <a:t>keypoints</a:t>
            </a:r>
            <a:r>
              <a:rPr lang="en-US" sz="1600" dirty="0" smtClean="0">
                <a:solidFill>
                  <a:schemeClr val="bg1"/>
                </a:solidFill>
                <a:ea typeface="Arial"/>
                <a:cs typeface="Arial"/>
              </a:rPr>
              <a:t>”, </a:t>
            </a:r>
            <a:r>
              <a:rPr lang="en-US" sz="1600" i="1" dirty="0" smtClean="0">
                <a:solidFill>
                  <a:schemeClr val="bg1"/>
                </a:solidFill>
                <a:ea typeface="Arial"/>
                <a:cs typeface="Arial"/>
              </a:rPr>
              <a:t>IJCV</a:t>
            </a:r>
            <a:r>
              <a:rPr lang="en-US" sz="1600" dirty="0" smtClean="0">
                <a:solidFill>
                  <a:schemeClr val="bg1"/>
                </a:solidFill>
                <a:ea typeface="Arial"/>
                <a:cs typeface="Arial"/>
              </a:rPr>
              <a:t> 60 (2), 2004.</a:t>
            </a:r>
            <a:endParaRPr lang="en-US" sz="1600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rgbClr val="000000"/>
                </a:solidFill>
              </a:rPr>
              <a:t>H. </a:t>
            </a:r>
            <a:r>
              <a:rPr lang="en-US" sz="1600" dirty="0" err="1" smtClean="0">
                <a:solidFill>
                  <a:srgbClr val="000000"/>
                </a:solidFill>
              </a:rPr>
              <a:t>Jegou</a:t>
            </a:r>
            <a:r>
              <a:rPr lang="en-US" sz="1600" dirty="0" smtClean="0">
                <a:solidFill>
                  <a:srgbClr val="000000"/>
                </a:solidFill>
              </a:rPr>
              <a:t>, M. </a:t>
            </a:r>
            <a:r>
              <a:rPr lang="en-US" sz="1600" dirty="0" err="1" smtClean="0">
                <a:solidFill>
                  <a:srgbClr val="000000"/>
                </a:solidFill>
              </a:rPr>
              <a:t>Douze</a:t>
            </a:r>
            <a:r>
              <a:rPr lang="en-US" sz="1600" dirty="0" smtClean="0">
                <a:solidFill>
                  <a:srgbClr val="000000"/>
                </a:solidFill>
              </a:rPr>
              <a:t>, C. </a:t>
            </a:r>
            <a:r>
              <a:rPr lang="en-US" sz="1600" dirty="0" err="1" smtClean="0">
                <a:solidFill>
                  <a:srgbClr val="000000"/>
                </a:solidFill>
              </a:rPr>
              <a:t>Schmid</a:t>
            </a:r>
            <a:r>
              <a:rPr lang="en-US" sz="1600" dirty="0" smtClean="0">
                <a:solidFill>
                  <a:srgbClr val="000000"/>
                </a:solidFill>
              </a:rPr>
              <a:t>, Hamming embedding and weak geometric consistency for large scale image search, ECCV’2008</a:t>
            </a: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r>
              <a:rPr lang="en-US" sz="1600" dirty="0" smtClean="0"/>
              <a:t>Extensions (object category detection):</a:t>
            </a:r>
            <a:endParaRPr lang="en-US" sz="1600" dirty="0" smtClean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B. </a:t>
            </a:r>
            <a:r>
              <a:rPr lang="en-US" sz="1600" dirty="0" err="1" smtClean="0">
                <a:solidFill>
                  <a:schemeClr val="tx2"/>
                </a:solidFill>
              </a:rPr>
              <a:t>Leibe</a:t>
            </a:r>
            <a:r>
              <a:rPr lang="en-US" sz="1600" dirty="0" smtClean="0">
                <a:solidFill>
                  <a:schemeClr val="tx2"/>
                </a:solidFill>
              </a:rPr>
              <a:t>, A. </a:t>
            </a:r>
            <a:r>
              <a:rPr lang="en-US" sz="1600" dirty="0" err="1" smtClean="0">
                <a:solidFill>
                  <a:schemeClr val="tx2"/>
                </a:solidFill>
              </a:rPr>
              <a:t>Leonardis</a:t>
            </a:r>
            <a:r>
              <a:rPr lang="en-US" sz="1600" dirty="0" smtClean="0">
                <a:solidFill>
                  <a:schemeClr val="tx2"/>
                </a:solidFill>
              </a:rPr>
              <a:t>, and B. </a:t>
            </a:r>
            <a:r>
              <a:rPr lang="en-US" sz="1600" dirty="0" err="1" smtClean="0">
                <a:solidFill>
                  <a:schemeClr val="tx2"/>
                </a:solidFill>
              </a:rPr>
              <a:t>Schiele</a:t>
            </a:r>
            <a:r>
              <a:rPr lang="en-US" sz="1600" dirty="0" smtClean="0">
                <a:solidFill>
                  <a:schemeClr val="tx2"/>
                </a:solidFill>
              </a:rPr>
              <a:t>., Combined Object Categorization and Segmentation with an Implicit Shape Model, in ECCV'04 Workshop on Statistical Learning in Computer Vision, Prague, May 2004.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S. </a:t>
            </a:r>
            <a:r>
              <a:rPr lang="en-US" sz="1600" dirty="0" err="1" smtClean="0">
                <a:solidFill>
                  <a:schemeClr val="tx2"/>
                </a:solidFill>
              </a:rPr>
              <a:t>Maji</a:t>
            </a:r>
            <a:r>
              <a:rPr lang="en-US" sz="1600" dirty="0" smtClean="0">
                <a:solidFill>
                  <a:schemeClr val="tx2"/>
                </a:solidFill>
              </a:rPr>
              <a:t> and J. </a:t>
            </a:r>
            <a:r>
              <a:rPr lang="en-US" sz="1600" dirty="0" err="1" smtClean="0">
                <a:solidFill>
                  <a:schemeClr val="tx2"/>
                </a:solidFill>
              </a:rPr>
              <a:t>Malik</a:t>
            </a:r>
            <a:r>
              <a:rPr lang="en-US" sz="1600" dirty="0" smtClean="0">
                <a:solidFill>
                  <a:schemeClr val="tx2"/>
                </a:solidFill>
              </a:rPr>
              <a:t>, Object Detection Using a Max-Margin Hough </a:t>
            </a:r>
            <a:r>
              <a:rPr lang="en-US" sz="1600" dirty="0" err="1" smtClean="0">
                <a:solidFill>
                  <a:schemeClr val="tx2"/>
                </a:solidFill>
              </a:rPr>
              <a:t>Tranform</a:t>
            </a:r>
            <a:r>
              <a:rPr lang="en-US" sz="1600" dirty="0" smtClean="0">
                <a:solidFill>
                  <a:schemeClr val="tx2"/>
                </a:solidFill>
              </a:rPr>
              <a:t>, CVPR’2009</a:t>
            </a:r>
          </a:p>
          <a:p>
            <a:pPr>
              <a:spcAft>
                <a:spcPts val="600"/>
              </a:spcAft>
              <a:buAutoNum type="alphaUcPeriod"/>
            </a:pPr>
            <a:r>
              <a:rPr lang="en-US" sz="1600" dirty="0" smtClean="0">
                <a:solidFill>
                  <a:schemeClr val="tx2"/>
                </a:solidFill>
              </a:rPr>
              <a:t>Lehmann, B. </a:t>
            </a:r>
            <a:r>
              <a:rPr lang="en-US" sz="1600" dirty="0" err="1" smtClean="0">
                <a:solidFill>
                  <a:schemeClr val="tx2"/>
                </a:solidFill>
              </a:rPr>
              <a:t>Leibe</a:t>
            </a:r>
            <a:r>
              <a:rPr lang="en-US" sz="1600" dirty="0" smtClean="0">
                <a:solidFill>
                  <a:schemeClr val="tx2"/>
                </a:solidFill>
              </a:rPr>
              <a:t>, L. Van </a:t>
            </a:r>
            <a:r>
              <a:rPr lang="en-US" sz="1600" dirty="0" err="1" smtClean="0">
                <a:solidFill>
                  <a:schemeClr val="tx2"/>
                </a:solidFill>
              </a:rPr>
              <a:t>Gool</a:t>
            </a:r>
            <a:r>
              <a:rPr lang="en-US" sz="1600" dirty="0" smtClean="0">
                <a:solidFill>
                  <a:schemeClr val="tx2"/>
                </a:solidFill>
              </a:rPr>
              <a:t>. Fast PRISM: Branch and Bound Hough Transform  for Object Class Detection, IJCV (to appear), 2010.</a:t>
            </a:r>
          </a:p>
          <a:p>
            <a:pPr>
              <a:spcAft>
                <a:spcPts val="600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O. </a:t>
            </a:r>
            <a:r>
              <a:rPr lang="en-US" sz="1600" dirty="0" err="1" smtClean="0">
                <a:solidFill>
                  <a:schemeClr val="tx2"/>
                </a:solidFill>
              </a:rPr>
              <a:t>Barinova</a:t>
            </a:r>
            <a:r>
              <a:rPr lang="en-US" sz="1600" dirty="0" smtClean="0">
                <a:solidFill>
                  <a:schemeClr val="tx2"/>
                </a:solidFill>
              </a:rPr>
              <a:t>, V. </a:t>
            </a:r>
            <a:r>
              <a:rPr lang="en-US" sz="1600" dirty="0" err="1" smtClean="0">
                <a:solidFill>
                  <a:schemeClr val="tx2"/>
                </a:solidFill>
              </a:rPr>
              <a:t>Lempitsky</a:t>
            </a:r>
            <a:r>
              <a:rPr lang="en-US" sz="1600" dirty="0" smtClean="0">
                <a:solidFill>
                  <a:schemeClr val="tx2"/>
                </a:solidFill>
              </a:rPr>
              <a:t>, P. </a:t>
            </a:r>
            <a:r>
              <a:rPr lang="en-US" sz="1600" dirty="0" err="1" smtClean="0">
                <a:solidFill>
                  <a:schemeClr val="tx2"/>
                </a:solidFill>
              </a:rPr>
              <a:t>Kohli</a:t>
            </a:r>
            <a:r>
              <a:rPr lang="en-US" sz="1600" dirty="0" smtClean="0">
                <a:solidFill>
                  <a:schemeClr val="tx2"/>
                </a:solidFill>
              </a:rPr>
              <a:t>, On the Detection of Multiple Object Instances using Hough Transforms, CVPR,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4408488" y="6553200"/>
            <a:ext cx="4572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r>
              <a:rPr lang="de-DE" sz="1200" dirty="0" err="1">
                <a:latin typeface="Trebuchet MS" charset="0"/>
              </a:rPr>
              <a:t>Slide</a:t>
            </a:r>
            <a:r>
              <a:rPr lang="de-DE" sz="1200" dirty="0">
                <a:latin typeface="Trebuchet MS" charset="0"/>
              </a:rPr>
              <a:t> </a:t>
            </a:r>
            <a:r>
              <a:rPr lang="de-DE" sz="1200" dirty="0" err="1">
                <a:latin typeface="Trebuchet MS" charset="0"/>
              </a:rPr>
              <a:t>credit</a:t>
            </a:r>
            <a:r>
              <a:rPr lang="de-DE" sz="1200" dirty="0">
                <a:latin typeface="Trebuchet MS" charset="0"/>
              </a:rPr>
              <a:t>: K. </a:t>
            </a:r>
            <a:r>
              <a:rPr lang="de-DE" sz="1200" dirty="0" err="1">
                <a:latin typeface="Trebuchet MS" charset="0"/>
              </a:rPr>
              <a:t>Grauman</a:t>
            </a:r>
            <a:r>
              <a:rPr lang="de-DE" sz="1200" dirty="0">
                <a:latin typeface="Trebuchet MS" charset="0"/>
              </a:rPr>
              <a:t>, B. Leibe</a:t>
            </a:r>
          </a:p>
        </p:txBody>
      </p:sp>
      <p:sp>
        <p:nvSpPr>
          <p:cNvPr id="144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</a:t>
            </a:r>
          </a:p>
        </p:txBody>
      </p:sp>
      <p:sp>
        <p:nvSpPr>
          <p:cNvPr id="144388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330700" cy="4946650"/>
          </a:xfrm>
        </p:spPr>
        <p:txBody>
          <a:bodyPr/>
          <a:lstStyle/>
          <a:p>
            <a:pPr marL="0" indent="0"/>
            <a:r>
              <a:rPr lang="en-US" sz="2000" smtClean="0"/>
              <a:t>Hough Transform</a:t>
            </a:r>
          </a:p>
          <a:p>
            <a:pPr marL="0" indent="0"/>
            <a:r>
              <a:rPr lang="en-US" sz="1800" smtClean="0"/>
              <a:t>Advantages</a:t>
            </a:r>
          </a:p>
          <a:p>
            <a:pPr lvl="1"/>
            <a:r>
              <a:rPr lang="en-US" sz="1600" smtClean="0"/>
              <a:t>Can handle high percentage of outliers (&gt;95%)</a:t>
            </a:r>
          </a:p>
          <a:p>
            <a:pPr lvl="1"/>
            <a:r>
              <a:rPr lang="en-US" sz="1600" smtClean="0"/>
              <a:t>Extracts groupings from clutter in linear time</a:t>
            </a:r>
          </a:p>
          <a:p>
            <a:pPr lvl="1"/>
            <a:endParaRPr lang="en-US" sz="600" smtClean="0"/>
          </a:p>
          <a:p>
            <a:pPr marL="0" indent="0"/>
            <a:r>
              <a:rPr lang="en-US" sz="1800" smtClean="0"/>
              <a:t>Disadvantages</a:t>
            </a:r>
          </a:p>
          <a:p>
            <a:pPr lvl="1"/>
            <a:r>
              <a:rPr lang="en-US" sz="1600" smtClean="0"/>
              <a:t>Quantization issues</a:t>
            </a:r>
          </a:p>
          <a:p>
            <a:pPr lvl="1"/>
            <a:r>
              <a:rPr lang="en-US" sz="1600" smtClean="0"/>
              <a:t>Only practical for small number of dimensions (up to 4)</a:t>
            </a:r>
          </a:p>
          <a:p>
            <a:pPr lvl="1"/>
            <a:endParaRPr lang="en-US" sz="1400" smtClean="0"/>
          </a:p>
          <a:p>
            <a:pPr marL="0" indent="0"/>
            <a:r>
              <a:rPr lang="en-US" sz="1800" smtClean="0"/>
              <a:t>Improvements available</a:t>
            </a:r>
          </a:p>
          <a:p>
            <a:pPr lvl="1"/>
            <a:r>
              <a:rPr lang="en-US" sz="1600" smtClean="0"/>
              <a:t>Probabilistic Extensions</a:t>
            </a:r>
          </a:p>
          <a:p>
            <a:pPr lvl="1"/>
            <a:r>
              <a:rPr lang="en-US" sz="1600" smtClean="0"/>
              <a:t>Continuous Voting Space</a:t>
            </a:r>
          </a:p>
          <a:p>
            <a:pPr lvl="1"/>
            <a:r>
              <a:rPr lang="en-US" sz="1600" smtClean="0"/>
              <a:t>Can be generalized to arbitrary shapes and objects</a:t>
            </a:r>
          </a:p>
        </p:txBody>
      </p:sp>
      <p:sp>
        <p:nvSpPr>
          <p:cNvPr id="14438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65663" y="1219200"/>
            <a:ext cx="4478337" cy="5233988"/>
          </a:xfrm>
        </p:spPr>
        <p:txBody>
          <a:bodyPr/>
          <a:lstStyle/>
          <a:p>
            <a:pPr marL="0" indent="0"/>
            <a:r>
              <a:rPr lang="en-US" sz="2000" dirty="0"/>
              <a:t>RANSAC</a:t>
            </a:r>
          </a:p>
          <a:p>
            <a:pPr marL="0" indent="0"/>
            <a:r>
              <a:rPr lang="en-US" sz="1800" dirty="0"/>
              <a:t>Advantages</a:t>
            </a:r>
          </a:p>
          <a:p>
            <a:pPr lvl="1"/>
            <a:r>
              <a:rPr lang="en-US" sz="1600" dirty="0"/>
              <a:t>General method suited to large range of problems</a:t>
            </a:r>
          </a:p>
          <a:p>
            <a:pPr lvl="1"/>
            <a:r>
              <a:rPr lang="en-US" sz="1600" dirty="0"/>
              <a:t>Easy to implement</a:t>
            </a:r>
          </a:p>
          <a:p>
            <a:pPr lvl="1"/>
            <a:r>
              <a:rPr lang="en-US" sz="1600" dirty="0"/>
              <a:t>“Independent” of number of dimensions</a:t>
            </a:r>
            <a:endParaRPr lang="en-US" sz="1800" dirty="0"/>
          </a:p>
          <a:p>
            <a:pPr marL="0" indent="0"/>
            <a:endParaRPr lang="en-US" sz="200" dirty="0"/>
          </a:p>
          <a:p>
            <a:pPr marL="0" indent="0"/>
            <a:r>
              <a:rPr lang="en-US" sz="1800" dirty="0"/>
              <a:t>Disadvantages</a:t>
            </a:r>
          </a:p>
          <a:p>
            <a:pPr lvl="1"/>
            <a:r>
              <a:rPr lang="en-US" sz="1600" dirty="0"/>
              <a:t>Basic version only handles moderate number of outliers (&lt;50%)</a:t>
            </a:r>
          </a:p>
          <a:p>
            <a:pPr lvl="1"/>
            <a:endParaRPr lang="en-US" sz="1600" dirty="0"/>
          </a:p>
          <a:p>
            <a:pPr lvl="1"/>
            <a:endParaRPr lang="en-US" sz="1200" dirty="0"/>
          </a:p>
          <a:p>
            <a:pPr marL="0" indent="0"/>
            <a:r>
              <a:rPr lang="en-US" sz="1800" dirty="0"/>
              <a:t>Many variants available, e.g.</a:t>
            </a:r>
          </a:p>
          <a:p>
            <a:pPr lvl="1"/>
            <a:r>
              <a:rPr lang="en-US" sz="1600" dirty="0"/>
              <a:t>PROSAC: Progressive RANSAC </a:t>
            </a:r>
            <a:r>
              <a:rPr lang="en-US" sz="1400" dirty="0"/>
              <a:t>[Chum05]</a:t>
            </a:r>
          </a:p>
          <a:p>
            <a:pPr lvl="1"/>
            <a:r>
              <a:rPr lang="en-US" sz="1600" dirty="0"/>
              <a:t>Preemptive RANSAC </a:t>
            </a:r>
            <a:r>
              <a:rPr lang="en-US" sz="1400" dirty="0"/>
              <a:t>[Nister05]</a:t>
            </a:r>
            <a:endParaRPr lang="en-US" sz="1600" dirty="0"/>
          </a:p>
        </p:txBody>
      </p:sp>
      <p:grpSp>
        <p:nvGrpSpPr>
          <p:cNvPr id="144390" name="Group 8"/>
          <p:cNvGrpSpPr>
            <a:grpSpLocks/>
          </p:cNvGrpSpPr>
          <p:nvPr/>
        </p:nvGrpSpPr>
        <p:grpSpPr bwMode="auto">
          <a:xfrm>
            <a:off x="3671888" y="5400675"/>
            <a:ext cx="1077912" cy="541338"/>
            <a:chOff x="3671888" y="5553075"/>
            <a:chExt cx="1078664" cy="541338"/>
          </a:xfrm>
        </p:grpSpPr>
        <p:sp>
          <p:nvSpPr>
            <p:cNvPr id="144391" name="AutoShape 7"/>
            <p:cNvSpPr>
              <a:spLocks/>
            </p:cNvSpPr>
            <p:nvPr/>
          </p:nvSpPr>
          <p:spPr bwMode="auto">
            <a:xfrm>
              <a:off x="3671888" y="5553075"/>
              <a:ext cx="71437" cy="541338"/>
            </a:xfrm>
            <a:prstGeom prst="rightBrace">
              <a:avLst>
                <a:gd name="adj1" fmla="val 63149"/>
                <a:gd name="adj2" fmla="val 50000"/>
              </a:avLst>
            </a:prstGeom>
            <a:noFill/>
            <a:ln w="12700" cap="sq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lIns="90000" tIns="46800" rIns="90000" bIns="46800" anchor="ctr">
              <a:prstTxWarp prst="textNoShape">
                <a:avLst/>
              </a:prstTxWarp>
              <a:spAutoFit/>
            </a:bodyPr>
            <a:lstStyle/>
            <a:p>
              <a:endParaRPr lang="de-CH"/>
            </a:p>
          </p:txBody>
        </p:sp>
        <p:sp>
          <p:nvSpPr>
            <p:cNvPr id="144392" name="Text Box 8"/>
            <p:cNvSpPr txBox="1">
              <a:spLocks noChangeArrowheads="1"/>
            </p:cNvSpPr>
            <p:nvPr/>
          </p:nvSpPr>
          <p:spPr bwMode="auto">
            <a:xfrm>
              <a:off x="3751263" y="5659438"/>
              <a:ext cx="999289" cy="309958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lIns="90000" tIns="46800" rIns="90000" bIns="46800">
              <a:prstTxWarp prst="textNoShape">
                <a:avLst/>
              </a:prstTxWarp>
              <a:spAutoFit/>
            </a:bodyPr>
            <a:lstStyle/>
            <a:p>
              <a:r>
                <a:rPr kumimoji="1" lang="en-US" sz="1400" b="1">
                  <a:solidFill>
                    <a:schemeClr val="bg2"/>
                  </a:solidFill>
                </a:rPr>
                <a:t>[Leibe08]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00CC"/>
                </a:solidFill>
              </a:rPr>
              <a:t>Outline – the rest of the lecture</a:t>
            </a:r>
            <a:endParaRPr lang="en-US" dirty="0" smtClean="0">
              <a:solidFill>
                <a:srgbClr val="0000CC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090" y="1143000"/>
            <a:ext cx="8686800" cy="5562600"/>
          </a:xfrm>
        </p:spPr>
        <p:txBody>
          <a:bodyPr/>
          <a:lstStyle/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Part 1. 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smtClean="0">
                <a:solidFill>
                  <a:schemeClr val="tx1"/>
                </a:solidFill>
              </a:rPr>
              <a:t>Correspondence</a:t>
            </a: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Semi-local and global geometric relations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dirty="0" smtClean="0">
                <a:solidFill>
                  <a:schemeClr val="tx1"/>
                </a:solidFill>
              </a:rPr>
              <a:t>	Robust estimation – RANSAC and Hough Transform</a:t>
            </a: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Part 2. 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Approximate nearest neighbour matching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Bag-of-visual-words representation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</a:t>
            </a:r>
            <a:r>
              <a:rPr lang="en-GB" b="1" dirty="0" smtClean="0">
                <a:solidFill>
                  <a:schemeClr val="tx1"/>
                </a:solidFill>
              </a:rPr>
              <a:t>Efficient visual </a:t>
            </a:r>
            <a:r>
              <a:rPr lang="en-GB" b="1" dirty="0" smtClean="0">
                <a:solidFill>
                  <a:schemeClr val="tx1"/>
                </a:solidFill>
              </a:rPr>
              <a:t>search and extensions</a:t>
            </a:r>
          </a:p>
          <a:p>
            <a:pPr marL="0" indent="0">
              <a:defRPr/>
            </a:pPr>
            <a:r>
              <a:rPr lang="en-GB" b="1" dirty="0" smtClean="0">
                <a:solidFill>
                  <a:schemeClr val="tx1"/>
                </a:solidFill>
              </a:rPr>
              <a:t>	Applications</a:t>
            </a:r>
          </a:p>
          <a:p>
            <a:pPr marL="0" indent="0">
              <a:defRPr/>
            </a:pP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228600" y="4953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Example II: Object recognition</a:t>
            </a:r>
          </a:p>
        </p:txBody>
      </p:sp>
      <p:sp>
        <p:nvSpPr>
          <p:cNvPr id="36867" name="Rectangle 20"/>
          <p:cNvSpPr>
            <a:spLocks noChangeArrowheads="1"/>
          </p:cNvSpPr>
          <p:nvPr/>
        </p:nvSpPr>
        <p:spPr bwMode="auto">
          <a:xfrm>
            <a:off x="6246813" y="6224588"/>
            <a:ext cx="2655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609600" indent="-609600"/>
            <a:r>
              <a:rPr lang="en-US"/>
              <a:t>[D. Lowe, 1999]</a:t>
            </a:r>
          </a:p>
        </p:txBody>
      </p:sp>
      <p:grpSp>
        <p:nvGrpSpPr>
          <p:cNvPr id="36868" name="Group 32"/>
          <p:cNvGrpSpPr>
            <a:grpSpLocks noChangeAspect="1"/>
          </p:cNvGrpSpPr>
          <p:nvPr/>
        </p:nvGrpSpPr>
        <p:grpSpPr bwMode="auto">
          <a:xfrm>
            <a:off x="3086100" y="2108200"/>
            <a:ext cx="4860925" cy="3997325"/>
            <a:chOff x="0" y="2667000"/>
            <a:chExt cx="4567238" cy="3756066"/>
          </a:xfrm>
        </p:grpSpPr>
        <p:pic>
          <p:nvPicPr>
            <p:cNvPr id="36872" name="Picture 18" descr="interestpoints_lowe6"/>
            <p:cNvPicPr>
              <a:picLocks noChangeAspect="1" noChangeArrowheads="1"/>
            </p:cNvPicPr>
            <p:nvPr/>
          </p:nvPicPr>
          <p:blipFill>
            <a:blip r:embed="rId3"/>
            <a:srcRect r="47824" b="83382"/>
            <a:stretch>
              <a:fillRect/>
            </a:stretch>
          </p:blipFill>
          <p:spPr bwMode="auto">
            <a:xfrm>
              <a:off x="0" y="2667000"/>
              <a:ext cx="4567238" cy="12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3" name="Picture 19" descr="interestpoints_lowe6"/>
            <p:cNvPicPr>
              <a:picLocks noChangeAspect="1" noChangeArrowheads="1"/>
            </p:cNvPicPr>
            <p:nvPr/>
          </p:nvPicPr>
          <p:blipFill>
            <a:blip r:embed="rId3"/>
            <a:srcRect l="57022" t="37151" r="6268" b="30666"/>
            <a:stretch>
              <a:fillRect/>
            </a:stretch>
          </p:blipFill>
          <p:spPr bwMode="auto">
            <a:xfrm>
              <a:off x="446031" y="4049721"/>
              <a:ext cx="3213144" cy="237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6874" name="Connecteur droit 15"/>
            <p:cNvCxnSpPr>
              <a:cxnSpLocks noChangeShapeType="1"/>
            </p:cNvCxnSpPr>
            <p:nvPr/>
          </p:nvCxnSpPr>
          <p:spPr bwMode="auto">
            <a:xfrm rot="16200000" flipV="1">
              <a:off x="-174689" y="3940182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75" name="Connecteur droit 16"/>
            <p:cNvCxnSpPr>
              <a:cxnSpLocks noChangeShapeType="1"/>
            </p:cNvCxnSpPr>
            <p:nvPr/>
          </p:nvCxnSpPr>
          <p:spPr bwMode="auto">
            <a:xfrm rot="16200000" flipV="1">
              <a:off x="-22289" y="3749679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76" name="Connecteur droit 17"/>
            <p:cNvCxnSpPr>
              <a:cxnSpLocks noChangeShapeType="1"/>
            </p:cNvCxnSpPr>
            <p:nvPr/>
          </p:nvCxnSpPr>
          <p:spPr bwMode="auto">
            <a:xfrm rot="16200000" flipV="1">
              <a:off x="44388" y="4013208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77" name="Connecteur droit 18"/>
            <p:cNvCxnSpPr>
              <a:cxnSpLocks noChangeShapeType="1"/>
            </p:cNvCxnSpPr>
            <p:nvPr/>
          </p:nvCxnSpPr>
          <p:spPr bwMode="auto">
            <a:xfrm rot="16200000" flipV="1">
              <a:off x="-65151" y="3940182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78" name="Connecteur droit 19"/>
            <p:cNvCxnSpPr>
              <a:cxnSpLocks noChangeShapeType="1"/>
            </p:cNvCxnSpPr>
            <p:nvPr/>
          </p:nvCxnSpPr>
          <p:spPr bwMode="auto">
            <a:xfrm rot="16200000" flipV="1">
              <a:off x="409518" y="3794130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79" name="Connecteur droit 20"/>
            <p:cNvCxnSpPr>
              <a:cxnSpLocks noChangeShapeType="1"/>
            </p:cNvCxnSpPr>
            <p:nvPr/>
          </p:nvCxnSpPr>
          <p:spPr bwMode="auto">
            <a:xfrm rot="16200000" flipV="1">
              <a:off x="190441" y="4049721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80" name="Connecteur droit 21"/>
            <p:cNvCxnSpPr>
              <a:cxnSpLocks noChangeShapeType="1"/>
            </p:cNvCxnSpPr>
            <p:nvPr/>
          </p:nvCxnSpPr>
          <p:spPr bwMode="auto">
            <a:xfrm rot="16200000" flipV="1">
              <a:off x="884186" y="3830643"/>
              <a:ext cx="1570059" cy="4746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81" name="Connecteur droit 22"/>
            <p:cNvCxnSpPr>
              <a:cxnSpLocks noChangeShapeType="1"/>
            </p:cNvCxnSpPr>
            <p:nvPr/>
          </p:nvCxnSpPr>
          <p:spPr bwMode="auto">
            <a:xfrm rot="16200000" flipV="1">
              <a:off x="1723987" y="4268799"/>
              <a:ext cx="2117755" cy="219079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</p:cxnSp>
        <p:cxnSp>
          <p:nvCxnSpPr>
            <p:cNvPr id="36882" name="Connecteur droit 24"/>
            <p:cNvCxnSpPr>
              <a:cxnSpLocks noChangeShapeType="1"/>
            </p:cNvCxnSpPr>
            <p:nvPr/>
          </p:nvCxnSpPr>
          <p:spPr bwMode="auto">
            <a:xfrm rot="16200000" flipV="1">
              <a:off x="1760499" y="4421199"/>
              <a:ext cx="2117755" cy="219079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</p:cxnSp>
        <p:cxnSp>
          <p:nvCxnSpPr>
            <p:cNvPr id="36883" name="Connecteur droit 25"/>
            <p:cNvCxnSpPr>
              <a:cxnSpLocks noChangeShapeType="1"/>
            </p:cNvCxnSpPr>
            <p:nvPr/>
          </p:nvCxnSpPr>
          <p:spPr bwMode="auto">
            <a:xfrm rot="16200000" flipV="1">
              <a:off x="1614447" y="4414851"/>
              <a:ext cx="2117755" cy="219079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</p:cxnSp>
        <p:cxnSp>
          <p:nvCxnSpPr>
            <p:cNvPr id="36884" name="Connecteur droit 26"/>
            <p:cNvCxnSpPr>
              <a:cxnSpLocks noChangeShapeType="1"/>
            </p:cNvCxnSpPr>
            <p:nvPr/>
          </p:nvCxnSpPr>
          <p:spPr bwMode="auto">
            <a:xfrm rot="16200000" flipV="1">
              <a:off x="1212805" y="4414851"/>
              <a:ext cx="2117755" cy="219079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</p:cxnSp>
        <p:cxnSp>
          <p:nvCxnSpPr>
            <p:cNvPr id="36885" name="Connecteur droit 37"/>
            <p:cNvCxnSpPr>
              <a:cxnSpLocks noChangeShapeType="1"/>
            </p:cNvCxnSpPr>
            <p:nvPr/>
          </p:nvCxnSpPr>
          <p:spPr bwMode="auto">
            <a:xfrm rot="16200000" flipV="1">
              <a:off x="1797012" y="4573599"/>
              <a:ext cx="2117755" cy="219079"/>
            </a:xfrm>
            <a:prstGeom prst="line">
              <a:avLst/>
            </a:prstGeom>
            <a:noFill/>
            <a:ln w="19050">
              <a:solidFill>
                <a:srgbClr val="0099FF"/>
              </a:solidFill>
              <a:round/>
              <a:headEnd/>
              <a:tailEnd/>
            </a:ln>
          </p:spPr>
        </p:cxnSp>
        <p:cxnSp>
          <p:nvCxnSpPr>
            <p:cNvPr id="36886" name="Connecteur droit 27"/>
            <p:cNvCxnSpPr>
              <a:cxnSpLocks noChangeShapeType="1"/>
            </p:cNvCxnSpPr>
            <p:nvPr/>
          </p:nvCxnSpPr>
          <p:spPr bwMode="auto">
            <a:xfrm rot="5400000" flipH="1" flipV="1">
              <a:off x="1866070" y="3680625"/>
              <a:ext cx="1862165" cy="17240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36887" name="Connecteur droit 29"/>
            <p:cNvCxnSpPr>
              <a:cxnSpLocks noChangeShapeType="1"/>
            </p:cNvCxnSpPr>
            <p:nvPr/>
          </p:nvCxnSpPr>
          <p:spPr bwMode="auto">
            <a:xfrm rot="5400000" flipH="1" flipV="1">
              <a:off x="1650960" y="3721105"/>
              <a:ext cx="1862166" cy="1789138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36888" name="Connecteur droit 31"/>
            <p:cNvCxnSpPr>
              <a:cxnSpLocks noChangeShapeType="1"/>
            </p:cNvCxnSpPr>
            <p:nvPr/>
          </p:nvCxnSpPr>
          <p:spPr bwMode="auto">
            <a:xfrm rot="5400000" flipH="1" flipV="1">
              <a:off x="1523163" y="3593310"/>
              <a:ext cx="1862166" cy="1825650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36889" name="Connecteur droit 33"/>
            <p:cNvCxnSpPr>
              <a:cxnSpLocks noChangeShapeType="1"/>
            </p:cNvCxnSpPr>
            <p:nvPr/>
          </p:nvCxnSpPr>
          <p:spPr bwMode="auto">
            <a:xfrm flipV="1">
              <a:off x="2106579" y="2990844"/>
              <a:ext cx="1662135" cy="139702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36890" name="Connecteur droit 35"/>
            <p:cNvCxnSpPr>
              <a:cxnSpLocks noChangeShapeType="1"/>
            </p:cNvCxnSpPr>
            <p:nvPr/>
          </p:nvCxnSpPr>
          <p:spPr bwMode="auto">
            <a:xfrm rot="5400000" flipH="1" flipV="1">
              <a:off x="2421700" y="3442496"/>
              <a:ext cx="1689126" cy="1443057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</p:cxnSp>
        <p:cxnSp>
          <p:nvCxnSpPr>
            <p:cNvPr id="36891" name="Connecteur droit 38"/>
            <p:cNvCxnSpPr>
              <a:cxnSpLocks noChangeShapeType="1"/>
            </p:cNvCxnSpPr>
            <p:nvPr/>
          </p:nvCxnSpPr>
          <p:spPr bwMode="auto">
            <a:xfrm flipV="1">
              <a:off x="2162142" y="3100383"/>
              <a:ext cx="1643085" cy="153354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/>
            </a:ln>
          </p:spPr>
        </p:cxnSp>
      </p:grp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457200" y="1143000"/>
            <a:ext cx="81407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Es</a:t>
            </a:r>
            <a:r>
              <a:rPr lang="en-US" kern="0" dirty="0" err="1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tablish</a:t>
            </a:r>
            <a:r>
              <a:rPr lang="en-US" kern="0" dirty="0">
                <a:solidFill>
                  <a:schemeClr val="bg1"/>
                </a:solidFill>
                <a:latin typeface="+mn-lt"/>
                <a:ea typeface="ＭＳ Ｐゴシック" charset="-128"/>
                <a:cs typeface="ＭＳ Ｐゴシック" charset="-128"/>
              </a:rPr>
              <a:t> correspondence between the target image and (multiple) images in the model database.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2381250" y="5522913"/>
            <a:ext cx="11811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4" tIns="45713" rIns="91424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/>
              <a:t>Target image</a:t>
            </a:r>
            <a:endParaRPr lang="en-US" sz="1800"/>
          </a:p>
        </p:txBody>
      </p:sp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2203450" y="2347913"/>
            <a:ext cx="1181100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24" tIns="45713" rIns="91424" bIns="45713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800"/>
              <a:t>Model database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0" y="6408738"/>
            <a:ext cx="3935413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82600" algn="ctr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482600" algn="l"/>
                <a:tab pos="917575" algn="l"/>
                <a:tab pos="1374775" algn="l"/>
                <a:tab pos="1831975" algn="l"/>
                <a:tab pos="2289175" algn="l"/>
                <a:tab pos="2746375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3975" algn="l"/>
                <a:tab pos="6861175" algn="l"/>
                <a:tab pos="7318375" algn="l"/>
                <a:tab pos="7775575" algn="l"/>
                <a:tab pos="8232775" algn="l"/>
                <a:tab pos="8689975" algn="l"/>
                <a:tab pos="9147175" algn="l"/>
                <a:tab pos="9604375" algn="l"/>
              </a:tabLst>
            </a:pPr>
            <a:r>
              <a:rPr lang="en-GB">
                <a:solidFill>
                  <a:srgbClr val="DC2300"/>
                </a:solidFill>
                <a:ea typeface="Arial" charset="0"/>
                <a:cs typeface="Arial" charset="0"/>
              </a:rPr>
              <a:t>Find these landmarks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1681163"/>
            <a:ext cx="7991475" cy="4579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6" name="Text Box 5"/>
          <p:cNvSpPr txBox="1">
            <a:spLocks noChangeArrowheads="1"/>
          </p:cNvSpPr>
          <p:nvPr/>
        </p:nvSpPr>
        <p:spPr bwMode="auto">
          <a:xfrm>
            <a:off x="3838575" y="6423025"/>
            <a:ext cx="5100638" cy="74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marL="482600" defTabSz="457200" eaLnBrk="1">
              <a:lnSpc>
                <a:spcPct val="87000"/>
              </a:lnSpc>
              <a:buClr>
                <a:srgbClr val="000000"/>
              </a:buClr>
              <a:buSzPct val="45000"/>
              <a:buFont typeface="Wingdings" charset="2"/>
              <a:buNone/>
              <a:tabLst>
                <a:tab pos="482600" algn="l"/>
                <a:tab pos="917575" algn="l"/>
                <a:tab pos="1374775" algn="l"/>
                <a:tab pos="1831975" algn="l"/>
                <a:tab pos="2289175" algn="l"/>
                <a:tab pos="2746375" algn="l"/>
                <a:tab pos="3203575" algn="l"/>
                <a:tab pos="3660775" algn="l"/>
                <a:tab pos="4117975" algn="l"/>
                <a:tab pos="4575175" algn="l"/>
                <a:tab pos="5032375" algn="l"/>
                <a:tab pos="5489575" algn="l"/>
                <a:tab pos="5946775" algn="l"/>
                <a:tab pos="6403975" algn="l"/>
                <a:tab pos="6861175" algn="l"/>
                <a:tab pos="7318375" algn="l"/>
                <a:tab pos="7775575" algn="l"/>
                <a:tab pos="8232775" algn="l"/>
                <a:tab pos="8689975" algn="l"/>
                <a:tab pos="9147175" algn="l"/>
                <a:tab pos="9604375" algn="l"/>
              </a:tabLst>
            </a:pPr>
            <a:r>
              <a:rPr lang="en-GB">
                <a:solidFill>
                  <a:srgbClr val="000000"/>
                </a:solidFill>
              </a:rPr>
              <a:t> </a:t>
            </a:r>
            <a:r>
              <a:rPr lang="en-GB">
                <a:solidFill>
                  <a:srgbClr val="DC2300"/>
                </a:solidFill>
                <a:ea typeface="Arial" charset="0"/>
                <a:cs typeface="Arial" charset="0"/>
              </a:rPr>
              <a:t>...in these images and 1M more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5600" y="203200"/>
            <a:ext cx="8470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Aft>
                <a:spcPct val="20000"/>
              </a:spcAft>
            </a:pPr>
            <a:r>
              <a:rPr lang="en-US"/>
              <a:t>Example III: Visual search</a:t>
            </a: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317500" y="790575"/>
            <a:ext cx="8559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Given a query image, find images depicting the same place / object in a large unordered image collection.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533525"/>
            <a:ext cx="7772400" cy="44053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3" name="Rectangle 2"/>
          <p:cNvSpPr>
            <a:spLocks noChangeArrowheads="1"/>
          </p:cNvSpPr>
          <p:nvPr/>
        </p:nvSpPr>
        <p:spPr bwMode="auto">
          <a:xfrm>
            <a:off x="279400" y="276225"/>
            <a:ext cx="85471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Establish correspondence between the query image and all images from the database depicting the same object / scene.</a:t>
            </a:r>
          </a:p>
        </p:txBody>
      </p:sp>
      <p:sp>
        <p:nvSpPr>
          <p:cNvPr id="40964" name="Text Box 11"/>
          <p:cNvSpPr txBox="1">
            <a:spLocks noChangeArrowheads="1"/>
          </p:cNvSpPr>
          <p:nvPr/>
        </p:nvSpPr>
        <p:spPr bwMode="auto">
          <a:xfrm>
            <a:off x="695325" y="5122863"/>
            <a:ext cx="2797175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85775" algn="ctr" defTabSz="457200" eaLnBrk="1">
              <a:lnSpc>
                <a:spcPct val="71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/>
              <a:t>Query image</a:t>
            </a:r>
          </a:p>
        </p:txBody>
      </p:sp>
      <p:sp>
        <p:nvSpPr>
          <p:cNvPr id="40965" name="Text Box 11"/>
          <p:cNvSpPr txBox="1">
            <a:spLocks noChangeArrowheads="1"/>
          </p:cNvSpPr>
          <p:nvPr/>
        </p:nvSpPr>
        <p:spPr bwMode="auto">
          <a:xfrm>
            <a:off x="5051425" y="6019800"/>
            <a:ext cx="3165475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marL="485775" algn="ctr" defTabSz="457200" eaLnBrk="1">
              <a:lnSpc>
                <a:spcPct val="71000"/>
              </a:lnSpc>
              <a:spcBef>
                <a:spcPts val="1500"/>
              </a:spcBef>
              <a:buClr>
                <a:srgbClr val="000000"/>
              </a:buClr>
              <a:buSzPct val="45000"/>
              <a:buFont typeface="Wingdings" charset="2"/>
              <a:buNone/>
              <a:tabLst>
                <a:tab pos="48577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/>
              <a:t>Database image(s)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EX2PSBATCH" val="latex --interaction=nonstopmode %.tex; dvips -D 300 -o %.ps %.dvi"/>
  <p:tag name="TEXPOINTINIT" val=""/>
  <p:tag name="USEAMSFONTS" val="True"/>
  <p:tag name="EMBEDFONTS" val="False"/>
  <p:tag name="USEBOLDAMS" val="False"/>
  <p:tag name="DEFAULTDISPLAYSOURCE" val="\documentclass{slides}\pagestyle{empty}&#10;%\input{azsty}&#10;% Stuff for doing vector. &#10;\def\vec#1{\mathchoice%&#10;        {\mbox{\boldmath $\displaystyle\bf#1$}}&#10;        {\mbox{\boldmath $\textstyle\bf#1$}}&#10;        {\mbox{\boldmath $\scriptstyle\bf#1$}}&#10;        {\mbox{\boldmath $\scriptscriptstyle\bf#1$}}}&#10;\def\v#1{\protect\vec #1}&#10;&#10;&#10;% Stuff for doing matrix.&#10;\def\mat#1{\mathchoice{\mbox{\boldmath$\displaystyle\tt#1$}}&#10;        {\mbox{\boldmath$\textstyle\tt#1$}}&#10;        {\mbox{\boldmath$\scriptstyle\tt#1$}}&#10;        {\mbox{\boldmath$\scriptscriptstyle\tt#1$}}}&#10;\def\m#1{\protect\mat #1}&#10;&#10;\newcommand{\matx}[1]{{\m #1}}&#10;&#10;\newcommand{\tr}{\mbox{$^{\top}$}}&#10;\newcommand{\mtr}{\mbox{$^{-\top}$}}&#10;&#10;\begin{document}&#10;\end{document}&#10;"/>
  <p:tag name="TEX2PS" val="latex %.tex; dvips -D 300 -t a3 -o %.ps %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300"/>
  <p:tag name="DEFAULTMAGNIFICATION" val="1"/>
  <p:tag name="DEFAULTFONTSIZE" val="10"/>
  <p:tag name="DEFAULTWORDWRAP" val="0"/>
  <p:tag name="DEFAULTWIDTH" val="378"/>
  <p:tag name="DEFAULTHEIGHT" val="299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SOURCE" val="\documentclass{slides}\pagestyle{empty}&#10;\usepackage{macros}&#10;\usepackage{amsmath}&#10;\usepackage{amssymb}&#10;&#10;\begin{document}&#10;&#10;\[&#10;\forall j \; NN(j) = \arg \min_i ||\vect{x}_i - \vect{x}_j||, \; i \neq j&#10;\]&#10;&#10;\end{document}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396"/>
  <p:tag name="BOXFONT" val="10"/>
  <p:tag name="BOXWRAP" val="False"/>
  <p:tag name="WORKAROUNDTRANSPARENCYBUG" val="False"/>
  <p:tag name="ALLOWFONTSUBSTITUTION" val="False"/>
  <p:tag name="BITMAPFORMAT" val="pngmono"/>
  <p:tag name="ORIGWIDTH" val="352"/>
  <p:tag name="PICTUREFILESIZE" val="17336"/>
</p:tagLst>
</file>

<file path=ppt/theme/theme1.xml><?xml version="1.0" encoding="utf-8"?>
<a:theme xmlns:a="http://schemas.openxmlformats.org/drawingml/2006/main" name="rob ">
  <a:themeElements>
    <a:clrScheme name="rob 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rob ">
      <a:majorFont>
        <a:latin typeface="Times New Roman"/>
        <a:ea typeface="Arial"/>
        <a:cs typeface="Arial"/>
      </a:majorFont>
      <a:minorFont>
        <a:latin typeface="Times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rob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DPhoto99-seitz-slides">
  <a:themeElements>
    <a:clrScheme name="3DPhoto99-seitz-slides 8">
      <a:dk1>
        <a:srgbClr val="000000"/>
      </a:dk1>
      <a:lt1>
        <a:srgbClr val="000000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000000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3DPhoto99-seitz-slid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3DPhoto99-seitz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DPhoto99-seitz-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DPhoto99-seitz-slides 8">
        <a:dk1>
          <a:srgbClr val="000000"/>
        </a:dk1>
        <a:lt1>
          <a:srgbClr val="000000"/>
        </a:lt1>
        <a:dk2>
          <a:srgbClr val="000000"/>
        </a:dk2>
        <a:lt2>
          <a:srgbClr val="FFFFFF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000000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138510</TotalTime>
  <Words>3487</Words>
  <Application>Microsoft Macintosh PowerPoint</Application>
  <PresentationFormat>On-screen Show (4:3)</PresentationFormat>
  <Paragraphs>701</Paragraphs>
  <Slides>63</Slides>
  <Notes>54</Notes>
  <HiddenSlides>0</HiddenSlides>
  <MMClips>0</MMClips>
  <ScaleCrop>false</ScaleCrop>
  <HeadingPairs>
    <vt:vector size="6" baseType="variant"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rob </vt:lpstr>
      <vt:lpstr>3DPhoto99-seitz-slides</vt:lpstr>
      <vt:lpstr>Equation</vt:lpstr>
      <vt:lpstr>Image</vt:lpstr>
      <vt:lpstr>Instance-level recognition II.</vt:lpstr>
      <vt:lpstr>Announcements</vt:lpstr>
      <vt:lpstr>Instance-level recognition</vt:lpstr>
      <vt:lpstr>Outline – the rest of the lecture</vt:lpstr>
      <vt:lpstr>Image matching and recognition with local features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Problem with matching on local descriptors alone</vt:lpstr>
      <vt:lpstr>Slide 15</vt:lpstr>
      <vt:lpstr>Slide 16</vt:lpstr>
      <vt:lpstr>Slide 17</vt:lpstr>
      <vt:lpstr>Slide 18</vt:lpstr>
      <vt:lpstr>Slide 19</vt:lpstr>
      <vt:lpstr>Slide 20</vt:lpstr>
      <vt:lpstr>Epipolar geometry (not considered here)</vt:lpstr>
      <vt:lpstr>Epipolar geometry (not considered here)</vt:lpstr>
      <vt:lpstr>3D constraint: example (not considered here)</vt:lpstr>
      <vt:lpstr>Slide 24</vt:lpstr>
      <vt:lpstr>2D transformation models</vt:lpstr>
      <vt:lpstr>Estimating 2D geometric relations - outline</vt:lpstr>
      <vt:lpstr>Estimating 2D geometric relations - outline</vt:lpstr>
      <vt:lpstr>Slide 28</vt:lpstr>
      <vt:lpstr>Slide 29</vt:lpstr>
      <vt:lpstr>Slide 30</vt:lpstr>
      <vt:lpstr>Slide 31</vt:lpstr>
      <vt:lpstr>Example: estimating 2D affine transformation</vt:lpstr>
      <vt:lpstr>Example: estimating 2D affine transformation</vt:lpstr>
      <vt:lpstr>Fitting an affine transformation</vt:lpstr>
      <vt:lpstr>Fitting an affine transformation</vt:lpstr>
      <vt:lpstr>Dealing with outliers</vt:lpstr>
      <vt:lpstr>Strategy 1: RANSAC</vt:lpstr>
      <vt:lpstr>Example: Robust line estimation - RANSAC</vt:lpstr>
      <vt:lpstr>RANSAC robust line estimation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Algorithm summary – RANSAC robust estimation of 2D affine transformation</vt:lpstr>
      <vt:lpstr>How many samples?</vt:lpstr>
      <vt:lpstr>How many samples?</vt:lpstr>
      <vt:lpstr>Example: line fitting</vt:lpstr>
      <vt:lpstr>Example: line fitting</vt:lpstr>
      <vt:lpstr>How to reduce the number of samples needed?</vt:lpstr>
      <vt:lpstr>RANSAC (references)</vt:lpstr>
      <vt:lpstr>Strategy 2: Hough Transform</vt:lpstr>
      <vt:lpstr>Hough transform for object recognition</vt:lpstr>
      <vt:lpstr>Hough transform for object recognition</vt:lpstr>
      <vt:lpstr>Basic algorithm outline</vt:lpstr>
      <vt:lpstr>Hough transform details (D. Lowe’s system)</vt:lpstr>
      <vt:lpstr>Hough transform in object recognition (references)</vt:lpstr>
      <vt:lpstr>Comparison</vt:lpstr>
      <vt:lpstr>Outline – the rest of the lecture</vt:lpstr>
    </vt:vector>
  </TitlesOfParts>
  <Company>University of Oxford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level grouping for video shot</dc:title>
  <dc:creator>Josef Sivic</dc:creator>
  <cp:lastModifiedBy>josef</cp:lastModifiedBy>
  <cp:revision>2435</cp:revision>
  <cp:lastPrinted>2010-10-12T13:27:22Z</cp:lastPrinted>
  <dcterms:created xsi:type="dcterms:W3CDTF">2010-10-11T19:27:02Z</dcterms:created>
  <dcterms:modified xsi:type="dcterms:W3CDTF">2010-10-13T11:23:46Z</dcterms:modified>
</cp:coreProperties>
</file>