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45"/>
  </p:notesMasterIdLst>
  <p:handoutMasterIdLst>
    <p:handoutMasterId r:id="rId46"/>
  </p:handoutMasterIdLst>
  <p:sldIdLst>
    <p:sldId id="926" r:id="rId4"/>
    <p:sldId id="1111" r:id="rId5"/>
    <p:sldId id="1204" r:id="rId6"/>
    <p:sldId id="1187" r:id="rId7"/>
    <p:sldId id="1188" r:id="rId8"/>
    <p:sldId id="1189" r:id="rId9"/>
    <p:sldId id="1190" r:id="rId10"/>
    <p:sldId id="1191" r:id="rId11"/>
    <p:sldId id="1192" r:id="rId12"/>
    <p:sldId id="1193" r:id="rId13"/>
    <p:sldId id="1168" r:id="rId14"/>
    <p:sldId id="1169" r:id="rId15"/>
    <p:sldId id="1170" r:id="rId16"/>
    <p:sldId id="1171" r:id="rId17"/>
    <p:sldId id="1172" r:id="rId18"/>
    <p:sldId id="1173" r:id="rId19"/>
    <p:sldId id="1174" r:id="rId20"/>
    <p:sldId id="1175" r:id="rId21"/>
    <p:sldId id="1176" r:id="rId22"/>
    <p:sldId id="1177" r:id="rId23"/>
    <p:sldId id="1178" r:id="rId24"/>
    <p:sldId id="1179" r:id="rId25"/>
    <p:sldId id="1180" r:id="rId26"/>
    <p:sldId id="1181" r:id="rId27"/>
    <p:sldId id="1182" r:id="rId28"/>
    <p:sldId id="1183" r:id="rId29"/>
    <p:sldId id="1184" r:id="rId30"/>
    <p:sldId id="1185" r:id="rId31"/>
    <p:sldId id="1186" r:id="rId32"/>
    <p:sldId id="1194" r:id="rId33"/>
    <p:sldId id="1228" r:id="rId34"/>
    <p:sldId id="1229" r:id="rId35"/>
    <p:sldId id="1195" r:id="rId36"/>
    <p:sldId id="1196" r:id="rId37"/>
    <p:sldId id="1197" r:id="rId38"/>
    <p:sldId id="1198" r:id="rId39"/>
    <p:sldId id="1199" r:id="rId40"/>
    <p:sldId id="1200" r:id="rId41"/>
    <p:sldId id="1201" r:id="rId42"/>
    <p:sldId id="1230" r:id="rId43"/>
    <p:sldId id="956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00"/>
    <a:srgbClr val="009900"/>
    <a:srgbClr val="494949"/>
    <a:srgbClr val="4A4A4A"/>
    <a:srgbClr val="474747"/>
    <a:srgbClr val="4B4B4B"/>
    <a:srgbClr val="5F5F5F"/>
    <a:srgbClr val="CC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88815" autoAdjust="0"/>
  </p:normalViewPr>
  <p:slideViewPr>
    <p:cSldViewPr>
      <p:cViewPr>
        <p:scale>
          <a:sx n="80" d="100"/>
          <a:sy n="80" d="100"/>
        </p:scale>
        <p:origin x="-2502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9B25C65-634D-4F2F-B935-3E8520F681B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2109851-A9C0-41DE-8B14-D964F55F3D2E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660CD-E512-4522-9131-685C95D5872E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03076-A5AB-4C30-85DE-01741E0DC11E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24D3E-32DD-488A-AB5D-CC6954A338C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15480-03FC-4BBC-B402-C77A02C8BA7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340C6-78ED-4C8F-8A33-15BFB9C56EB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44234-AFEA-4863-A860-9229F08F7E8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42884-1A0F-4BA7-AF7B-AE3E5467033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78931-566B-43C8-B588-585E50096CE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4CA7B-15CF-4769-9E6C-93B8789C6DB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4BB40-8FED-465E-BD4D-217C698B85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7B929-8744-4623-AE94-B7317BEC284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D3461-F58C-42B7-99AA-6957E73AB20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58B32-A797-41D0-982F-D2C2CF6FDE4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24D3E-32DD-488A-AB5D-CC6954A338C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0F9B8-E630-4070-983B-ED2AD3F6438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1BA19-2902-4DC9-BB22-CD96B09739A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4D750-9B52-439B-8DC1-7FB51ADDA4D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444F8-E10F-4476-8E2E-DC84ED5AA6DD}" type="slidenum">
              <a:rPr lang="en-US"/>
              <a:pPr/>
              <a:t>25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3C640-C82D-423E-AB30-A450521B521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6D567-0129-4B98-8874-0704283BC17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B6E67-31DF-480A-B592-08AFF3EB5C0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C8F3F-7DB4-45D9-85E6-CB19CE2BD5D5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9851-A9C0-41DE-8B14-D964F55F3D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D147F-415C-4F7C-BF61-E933E49A6B2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F6F34-BA2A-41D5-A052-EDA7E34F0C2A}" type="slidenum">
              <a:rPr lang="en-US"/>
              <a:pPr/>
              <a:t>31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0657A-177E-46A7-87FD-6AE1FBEC6B33}" type="slidenum">
              <a:rPr lang="en-US"/>
              <a:pPr/>
              <a:t>32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3DCB5-0BD0-4D05-9DD5-615157CF740A}" type="slidenum">
              <a:rPr lang="en-US"/>
              <a:pPr/>
              <a:t>33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398" y="682219"/>
            <a:ext cx="4921136" cy="3415348"/>
          </a:xfrm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444F8-E10F-4476-8E2E-DC84ED5AA6DD}" type="slidenum">
              <a:rPr lang="en-US"/>
              <a:pPr/>
              <a:t>34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D147F-415C-4F7C-BF61-E933E49A6B2B}" type="slidenum">
              <a:rPr lang="en-US"/>
              <a:pPr/>
              <a:t>35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398" y="682219"/>
            <a:ext cx="4921136" cy="3415348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FEE88-D541-4BCD-9947-9EEBFAB3587A}" type="slidenum">
              <a:rPr lang="en-US"/>
              <a:pPr/>
              <a:t>36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398" y="682219"/>
            <a:ext cx="4921136" cy="3415348"/>
          </a:xfrm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8B105-F447-49FA-9994-0C7E9886AAA2}" type="slidenum">
              <a:rPr lang="en-US"/>
              <a:pPr/>
              <a:t>37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816CC-6511-4856-96C4-8FD3B69BC949}" type="slidenum">
              <a:rPr lang="en-US"/>
              <a:pPr/>
              <a:t>38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2070C-AE9C-46A5-A447-3262898BDDF9}" type="slidenum">
              <a:rPr lang="en-US"/>
              <a:pPr/>
              <a:t>39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2894-9293-4E37-93EC-2FD05521EB6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4045C-A25B-461F-A58B-467F9D951CBC}" type="slidenum">
              <a:rPr lang="en-US"/>
              <a:pPr/>
              <a:t>40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5FF85-FB7F-411B-915A-B0104555398F}" type="slidenum">
              <a:rPr lang="en-US"/>
              <a:pPr/>
              <a:t>41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1F577-4D6D-45ED-8653-0D43B1DE76A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EBE1C-8B82-4004-83A9-5D31604FBC4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A868E-E930-42C8-90F4-F0EE7FBAD5D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BCB68-C10E-4050-B240-5DA721AAABC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128DF-B350-4CBC-BA93-C37240C38B1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5E958-1B26-4C7E-80EE-206682CAAA9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9863-4628-4AED-B2E1-425E831EA1B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33952-6D93-4D0A-A47F-4B7AF601E62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8D1C3-3F98-466E-B9FD-72F8DB4ECC77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3E98-689F-4486-9CA5-B70834184F68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D196-7C37-41B8-BCDF-F0E01C1DD7D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2C62-31FA-454B-ABFA-71302A2C147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9EA3D-C52E-4E4F-864F-FBB591948033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DBAF-3241-41B3-9C53-7D0B67F512CB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E1482-0572-49CF-92CE-4E8CD5B5002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EB28-1C48-4D8C-865B-B91D2C180CEB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D2EA3-264D-4CBB-B6D6-8490AAD3DE1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38307-5862-41D9-A82A-A84CD40252D5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C132-924A-4C4A-8ECA-F47E12C5D40E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DFBC-FF97-40DC-8A8F-8F6009987A8C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8D1C3-3F98-466E-B9FD-72F8DB4ECC77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3E98-689F-4486-9CA5-B70834184F68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D196-7C37-41B8-BCDF-F0E01C1DD7D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2C62-31FA-454B-ABFA-71302A2C147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9EA3D-C52E-4E4F-864F-FBB591948033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DBAF-3241-41B3-9C53-7D0B67F512CB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E1482-0572-49CF-92CE-4E8CD5B5002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20B0A-1B2C-4BB2-8F25-7E07C12724D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EB28-1C48-4D8C-865B-B91D2C180CEB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38307-5862-41D9-A82A-A84CD40252D5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C132-924A-4C4A-8ECA-F47E12C5D40E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DFBC-FF97-40DC-8A8F-8F6009987A8C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946A3-9AE0-4802-8888-07F766FAF2F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60BF0-E12E-459F-A83D-7709CE83E84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BF74D-37CB-4DA1-B1E3-3724A277518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C1204-B60E-4263-8D90-AF8537ED75E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818AB-500D-40D3-A6F0-F251AEF4C80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F6B7D-5FF9-427A-8CA8-B4FD313AE93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100000">
              <a:srgbClr val="1111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0284F86-BF25-48C6-A5BB-25300ABFBE41}" type="slidenum">
              <a:rPr lang="en-US"/>
              <a:pPr/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100000">
              <a:srgbClr val="1111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6562213-321A-4987-A2FF-9FD5DC734962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05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100000">
              <a:srgbClr val="1111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6562213-321A-4987-A2FF-9FD5DC734962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05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5.xml"/><Relationship Id="rId7" Type="http://schemas.openxmlformats.org/officeDocument/2006/relationships/image" Target="../media/image49.png"/><Relationship Id="rId2" Type="http://schemas.openxmlformats.org/officeDocument/2006/relationships/tags" Target="../tags/tag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1"/>
          <p:cNvPicPr>
            <a:picLocks noChangeAspect="1" noChangeArrowheads="1"/>
          </p:cNvPicPr>
          <p:nvPr/>
        </p:nvPicPr>
        <p:blipFill>
          <a:blip r:embed="rId3" cstate="print"/>
          <a:srcRect t="5774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2D transformation models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257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Similarity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(translation,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scale, rotation)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Affine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Projective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(homography)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62484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 rot="2351569">
            <a:off x="73152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5" name="Rectangle 7"/>
          <p:cNvSpPr>
            <a:spLocks noChangeArrowheads="1"/>
          </p:cNvSpPr>
          <p:nvPr/>
        </p:nvSpPr>
        <p:spPr bwMode="auto">
          <a:xfrm>
            <a:off x="4953000" y="1905000"/>
            <a:ext cx="685800" cy="609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7" name="AutoShape 9"/>
          <p:cNvSpPr>
            <a:spLocks noChangeArrowheads="1"/>
          </p:cNvSpPr>
          <p:nvPr/>
        </p:nvSpPr>
        <p:spPr bwMode="auto">
          <a:xfrm rot="-1318191">
            <a:off x="4973638" y="3352800"/>
            <a:ext cx="1143000" cy="457200"/>
          </a:xfrm>
          <a:prstGeom prst="parallelogram">
            <a:avLst>
              <a:gd name="adj" fmla="val 625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8" name="AutoShape 10"/>
          <p:cNvSpPr>
            <a:spLocks noChangeArrowheads="1"/>
          </p:cNvSpPr>
          <p:nvPr/>
        </p:nvSpPr>
        <p:spPr bwMode="auto">
          <a:xfrm>
            <a:off x="6858000" y="21336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9" name="AutoShape 11"/>
          <p:cNvSpPr>
            <a:spLocks noChangeArrowheads="1"/>
          </p:cNvSpPr>
          <p:nvPr/>
        </p:nvSpPr>
        <p:spPr bwMode="auto">
          <a:xfrm>
            <a:off x="4572000" y="21336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0" name="AutoShape 12"/>
          <p:cNvSpPr>
            <a:spLocks noChangeArrowheads="1"/>
          </p:cNvSpPr>
          <p:nvPr/>
        </p:nvSpPr>
        <p:spPr bwMode="auto">
          <a:xfrm>
            <a:off x="4572000" y="35814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1" name="Rectangle 13"/>
          <p:cNvSpPr>
            <a:spLocks noChangeArrowheads="1"/>
          </p:cNvSpPr>
          <p:nvPr/>
        </p:nvSpPr>
        <p:spPr bwMode="auto">
          <a:xfrm>
            <a:off x="3962400" y="48006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2" name="AutoShape 14"/>
          <p:cNvSpPr>
            <a:spLocks noChangeArrowheads="1"/>
          </p:cNvSpPr>
          <p:nvPr/>
        </p:nvSpPr>
        <p:spPr bwMode="auto">
          <a:xfrm>
            <a:off x="4572000" y="48768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3" name="Freeform 15"/>
          <p:cNvSpPr>
            <a:spLocks/>
          </p:cNvSpPr>
          <p:nvPr/>
        </p:nvSpPr>
        <p:spPr bwMode="auto">
          <a:xfrm>
            <a:off x="5105400" y="4648200"/>
            <a:ext cx="914400" cy="6858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96" y="96"/>
              </a:cxn>
              <a:cxn ang="0">
                <a:pos x="528" y="0"/>
              </a:cxn>
              <a:cxn ang="0">
                <a:pos x="576" y="432"/>
              </a:cxn>
              <a:cxn ang="0">
                <a:pos x="0" y="384"/>
              </a:cxn>
            </a:cxnLst>
            <a:rect l="0" t="0" r="r" b="b"/>
            <a:pathLst>
              <a:path w="576" h="432">
                <a:moveTo>
                  <a:pt x="0" y="384"/>
                </a:moveTo>
                <a:lnTo>
                  <a:pt x="96" y="96"/>
                </a:lnTo>
                <a:lnTo>
                  <a:pt x="528" y="0"/>
                </a:lnTo>
                <a:lnTo>
                  <a:pt x="576" y="432"/>
                </a:lnTo>
                <a:lnTo>
                  <a:pt x="0" y="38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5616" y="6021288"/>
            <a:ext cx="7015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Why these transformations ???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395369" y="4341825"/>
            <a:ext cx="1789137" cy="23368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90600"/>
            <a:ext cx="79819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17525" y="269875"/>
            <a:ext cx="5598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Pinhole </a:t>
            </a:r>
            <a:r>
              <a:rPr lang="en-US" sz="3200" dirty="0" smtClean="0"/>
              <a:t>perspective equation</a:t>
            </a:r>
            <a:endParaRPr lang="en-US" sz="32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447800" y="4419600"/>
          <a:ext cx="1698625" cy="2247900"/>
        </p:xfrm>
        <a:graphic>
          <a:graphicData uri="http://schemas.openxmlformats.org/presentationml/2006/ole">
            <p:oleObj spid="_x0000_s1036290" name="Équation" r:id="rId5" imgW="634680" imgH="838080" progId="Equation.3">
              <p:embed/>
            </p:oleObj>
          </a:graphicData>
        </a:graphic>
      </p:graphicFrame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03725" y="5299075"/>
            <a:ext cx="420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NOTE: </a:t>
            </a:r>
            <a:r>
              <a:rPr lang="en-US" sz="2400" i="1"/>
              <a:t>z</a:t>
            </a:r>
            <a:r>
              <a:rPr lang="en-US" sz="2400"/>
              <a:t> is always negative..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212804" y="4487877"/>
            <a:ext cx="3906891" cy="135098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41325" y="346075"/>
            <a:ext cx="86741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Affine </a:t>
            </a:r>
            <a:r>
              <a:rPr lang="en-US" sz="3200" dirty="0" smtClean="0"/>
              <a:t>models</a:t>
            </a:r>
            <a:r>
              <a:rPr lang="en-US" sz="3200" dirty="0"/>
              <a:t>: Weak perspective projection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275" y="1066800"/>
            <a:ext cx="7096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377950" y="4724400"/>
          <a:ext cx="3581400" cy="895350"/>
        </p:xfrm>
        <a:graphic>
          <a:graphicData uri="http://schemas.openxmlformats.org/presentationml/2006/ole">
            <p:oleObj spid="_x0000_s1037314" name="Equation" r:id="rId5" imgW="1828800" imgH="457200" progId="Equation.3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72075" y="4918075"/>
            <a:ext cx="3092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is the magnification.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762000" y="5970771"/>
            <a:ext cx="7694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When the scene relief is small compared its distance from the</a:t>
            </a:r>
          </a:p>
          <a:p>
            <a:r>
              <a:rPr lang="en-US" sz="2000" dirty="0"/>
              <a:t>Camera, </a:t>
            </a:r>
            <a:r>
              <a:rPr lang="en-US" sz="2000" i="1" dirty="0"/>
              <a:t>m</a:t>
            </a:r>
            <a:r>
              <a:rPr lang="en-US" sz="2000" dirty="0"/>
              <a:t> can be taken constant: weak perspective projection.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295400" y="4572000"/>
            <a:ext cx="14478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614447" y="5327676"/>
            <a:ext cx="1314468" cy="10588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93725" y="498475"/>
            <a:ext cx="59939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Affine </a:t>
            </a:r>
            <a:r>
              <a:rPr lang="en-US" sz="2400" dirty="0"/>
              <a:t>models: Orthographic projection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13" y="1371600"/>
            <a:ext cx="7100887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76400" y="5410200"/>
          <a:ext cx="1193800" cy="895350"/>
        </p:xfrm>
        <a:graphic>
          <a:graphicData uri="http://schemas.openxmlformats.org/presentationml/2006/ole">
            <p:oleObj spid="_x0000_s1038338" name="Equation" r:id="rId5" imgW="609480" imgH="457200" progId="Equation.3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43400" y="5213350"/>
            <a:ext cx="40943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When the camera is at a</a:t>
            </a:r>
          </a:p>
          <a:p>
            <a:r>
              <a:rPr lang="en-US" sz="2400"/>
              <a:t>(roughly constant) distance</a:t>
            </a:r>
          </a:p>
          <a:p>
            <a:r>
              <a:rPr lang="en-US" sz="2400"/>
              <a:t>from the scene, take </a:t>
            </a:r>
            <a:r>
              <a:rPr lang="en-US" sz="2400" i="1"/>
              <a:t>m</a:t>
            </a:r>
            <a:r>
              <a:rPr lang="en-US" sz="2400"/>
              <a:t>=1.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05" y="1746252"/>
            <a:ext cx="8525725" cy="38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55034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Analytical camera geometry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73914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65125" y="269875"/>
            <a:ext cx="5678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Coordinate Changes: Pure Translations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54113" y="5378450"/>
            <a:ext cx="7646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/>
              <a:t>O</a:t>
            </a:r>
            <a:r>
              <a:rPr lang="en-US" sz="3600" i="1" baseline="-25000"/>
              <a:t>B</a:t>
            </a:r>
            <a:r>
              <a:rPr lang="en-US" sz="3600" i="1"/>
              <a:t>P = O</a:t>
            </a:r>
            <a:r>
              <a:rPr lang="en-US" sz="3600" i="1" baseline="-25000"/>
              <a:t>B</a:t>
            </a:r>
            <a:r>
              <a:rPr lang="en-US" sz="3600" i="1"/>
              <a:t>O</a:t>
            </a:r>
            <a:r>
              <a:rPr lang="en-US" sz="3600" i="1" baseline="-25000"/>
              <a:t>A </a:t>
            </a:r>
            <a:r>
              <a:rPr lang="en-US" sz="3600" i="1"/>
              <a:t>+ O</a:t>
            </a:r>
            <a:r>
              <a:rPr lang="en-US" sz="3600" i="1" baseline="-25000"/>
              <a:t>A</a:t>
            </a:r>
            <a:r>
              <a:rPr lang="en-US" sz="3600" i="1"/>
              <a:t>P  </a:t>
            </a:r>
            <a:r>
              <a:rPr lang="en-US" sz="3600" i="1">
                <a:latin typeface="cmsy10" pitchFamily="34" charset="0"/>
              </a:rPr>
              <a:t>,</a:t>
            </a:r>
            <a:r>
              <a:rPr lang="en-US" sz="3600" i="1"/>
              <a:t>  </a:t>
            </a:r>
            <a:r>
              <a:rPr lang="en-US" sz="3600" i="1" baseline="30000"/>
              <a:t>B</a:t>
            </a:r>
            <a:r>
              <a:rPr lang="en-US" sz="3600" i="1"/>
              <a:t>P = </a:t>
            </a:r>
            <a:r>
              <a:rPr lang="en-US" sz="3600" i="1" baseline="30000"/>
              <a:t>A</a:t>
            </a:r>
            <a:r>
              <a:rPr lang="en-US" sz="3600" i="1"/>
              <a:t>P + </a:t>
            </a:r>
            <a:r>
              <a:rPr lang="en-US" sz="3600" i="1" baseline="30000"/>
              <a:t>B</a:t>
            </a:r>
            <a:r>
              <a:rPr lang="en-US" sz="3600" i="1"/>
              <a:t>O</a:t>
            </a:r>
            <a:r>
              <a:rPr lang="en-US" sz="3600" i="1" baseline="-25000"/>
              <a:t>A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6670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030239" y="4962546"/>
            <a:ext cx="7412139" cy="178913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17525" y="106317"/>
            <a:ext cx="6973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Coordinate Changes: Pure Rotations</a:t>
            </a: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762000"/>
            <a:ext cx="4143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1143000" y="5102226"/>
          <a:ext cx="4117975" cy="1601788"/>
        </p:xfrm>
        <a:graphic>
          <a:graphicData uri="http://schemas.openxmlformats.org/presentationml/2006/ole">
            <p:oleObj spid="_x0000_s1039362" name="Equation" r:id="rId5" imgW="1828800" imgH="711000" progId="Equation.3">
              <p:embed/>
            </p:oleObj>
          </a:graphicData>
        </a:graphic>
      </p:graphicFrame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2895600" y="5254626"/>
            <a:ext cx="0" cy="1295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4038600" y="5254626"/>
            <a:ext cx="0" cy="1295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2133600" y="5635626"/>
            <a:ext cx="2819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2133600" y="6169026"/>
            <a:ext cx="2819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02761" name="Object 9"/>
          <p:cNvGraphicFramePr>
            <a:graphicFrameLocks noChangeAspect="1"/>
          </p:cNvGraphicFramePr>
          <p:nvPr/>
        </p:nvGraphicFramePr>
        <p:xfrm>
          <a:off x="5410200" y="5102226"/>
          <a:ext cx="1271588" cy="1676400"/>
        </p:xfrm>
        <a:graphic>
          <a:graphicData uri="http://schemas.openxmlformats.org/presentationml/2006/ole">
            <p:oleObj spid="_x0000_s1039363" name="Equation" r:id="rId6" imgW="558720" imgH="736560" progId="Equation.3">
              <p:embed/>
            </p:oleObj>
          </a:graphicData>
        </a:graphic>
      </p:graphicFrame>
      <p:graphicFrame>
        <p:nvGraphicFramePr>
          <p:cNvPr id="202762" name="Object 10"/>
          <p:cNvGraphicFramePr>
            <a:graphicFrameLocks noChangeAspect="1"/>
          </p:cNvGraphicFramePr>
          <p:nvPr/>
        </p:nvGraphicFramePr>
        <p:xfrm>
          <a:off x="5410200" y="5635626"/>
          <a:ext cx="2971800" cy="550863"/>
        </p:xfrm>
        <a:graphic>
          <a:graphicData uri="http://schemas.openxmlformats.org/presentationml/2006/ole">
            <p:oleObj spid="_x0000_s1039364" name="Microsoft Equation 3.0" r:id="rId7" imgW="1231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2757" grpId="0" animBg="1"/>
      <p:bldP spid="202758" grpId="0" animBg="1"/>
      <p:bldP spid="202759" grpId="0" animBg="1"/>
      <p:bldP spid="2027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28596" y="4597416"/>
            <a:ext cx="4052943" cy="200821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41325" y="269875"/>
            <a:ext cx="71977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Coordinate Changes: Rotations about </a:t>
            </a:r>
            <a:endParaRPr lang="en-US" sz="3200" dirty="0" smtClean="0"/>
          </a:p>
          <a:p>
            <a:pPr algn="r"/>
            <a:r>
              <a:rPr lang="en-US" sz="3200" dirty="0" smtClean="0"/>
              <a:t>the </a:t>
            </a:r>
            <a:r>
              <a:rPr lang="en-US" sz="3200" i="1" dirty="0"/>
              <a:t>z</a:t>
            </a:r>
            <a:r>
              <a:rPr lang="en-US" sz="3200" dirty="0"/>
              <a:t> </a:t>
            </a:r>
            <a:r>
              <a:rPr lang="en-US" sz="3200" dirty="0" smtClean="0"/>
              <a:t>Axis</a:t>
            </a:r>
            <a:endParaRPr lang="en-US" sz="3200" dirty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3557588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895600"/>
            <a:ext cx="3457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762000" y="4754563"/>
          <a:ext cx="3810000" cy="1720850"/>
        </p:xfrm>
        <a:graphic>
          <a:graphicData uri="http://schemas.openxmlformats.org/presentationml/2006/ole">
            <p:oleObj spid="_x0000_s1040386" name="Equation" r:id="rId6" imgW="157464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76209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 rotation matrix is characterized by the following </a:t>
            </a:r>
            <a:endParaRPr lang="en-US" sz="2400" dirty="0" smtClean="0"/>
          </a:p>
          <a:p>
            <a:r>
              <a:rPr lang="en-US" sz="2400" dirty="0" smtClean="0"/>
              <a:t>properties</a:t>
            </a:r>
            <a:r>
              <a:rPr lang="en-US" sz="2400" dirty="0"/>
              <a:t>: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16075" y="2168525"/>
            <a:ext cx="6168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Its inverse is equal to its transpose, and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its determinant is equal to 1.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54075" y="3844925"/>
            <a:ext cx="244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 equivalently: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692275" y="4835525"/>
            <a:ext cx="6460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Its rows (or columns) form a right-handed</a:t>
            </a:r>
          </a:p>
          <a:p>
            <a:r>
              <a:rPr lang="en-US" sz="2400"/>
              <a:t>orthonormal coordinate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30239" y="3502026"/>
            <a:ext cx="6900957" cy="317663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16419" y="380080"/>
            <a:ext cx="41472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Coordinate </a:t>
            </a:r>
            <a:r>
              <a:rPr lang="en-US" sz="3200" dirty="0" smtClean="0"/>
              <a:t>changes</a:t>
            </a:r>
            <a:r>
              <a:rPr lang="en-US" sz="3200" dirty="0"/>
              <a:t>: </a:t>
            </a:r>
            <a:endParaRPr lang="en-US" sz="3200" dirty="0" smtClean="0"/>
          </a:p>
          <a:p>
            <a:r>
              <a:rPr lang="en-US" sz="3200" dirty="0" smtClean="0"/>
              <a:t>pure rotations</a:t>
            </a:r>
            <a:endParaRPr lang="en-US" sz="3200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213" y="381000"/>
            <a:ext cx="30337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1143000" y="3657600"/>
          <a:ext cx="6705600" cy="2940050"/>
        </p:xfrm>
        <a:graphic>
          <a:graphicData uri="http://schemas.openxmlformats.org/presentationml/2006/ole">
            <p:oleObj spid="_x0000_s1041410" name="Equation" r:id="rId5" imgW="2781000" imgH="1218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190500" y="822325"/>
            <a:ext cx="8820150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6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Reconnaissance d’objets</a:t>
            </a:r>
          </a:p>
          <a:p>
            <a:pPr algn="ctr">
              <a:defRPr/>
            </a:pPr>
            <a:r>
              <a:rPr lang="fr-FR" sz="6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 vision artificielle</a:t>
            </a:r>
            <a:endParaRPr lang="en-US" sz="6000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65250" y="3355975"/>
            <a:ext cx="6346825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u="none">
                <a:latin typeface="Comic Sans MS" pitchFamily="66" charset="0"/>
              </a:rPr>
              <a:t>Jean Ponce (</a:t>
            </a:r>
            <a:r>
              <a:rPr lang="en-US" sz="3200" u="none">
                <a:latin typeface="Comic Sans MS" pitchFamily="66" charset="0"/>
                <a:cs typeface="Times New Roman" pitchFamily="18" charset="0"/>
              </a:rPr>
              <a:t>ponce@di.ens.fr)</a:t>
            </a:r>
          </a:p>
          <a:p>
            <a:pPr algn="ctr"/>
            <a:r>
              <a:rPr lang="en-US" sz="3200" u="none">
                <a:latin typeface="Comic Sans MS" pitchFamily="66" charset="0"/>
                <a:cs typeface="Times New Roman" pitchFamily="18" charset="0"/>
              </a:rPr>
              <a:t>http://www.di.ens.fr/~ponce</a:t>
            </a:r>
          </a:p>
          <a:p>
            <a:pPr algn="ctr"/>
            <a:r>
              <a:rPr lang="en-US" sz="3200" u="none">
                <a:latin typeface="Comic Sans MS" pitchFamily="66" charset="0"/>
                <a:cs typeface="Times New Roman" pitchFamily="18" charset="0"/>
              </a:rPr>
              <a:t>Equipe-projet WILLOW</a:t>
            </a:r>
          </a:p>
          <a:p>
            <a:pPr algn="ctr"/>
            <a:r>
              <a:rPr lang="en-US" sz="3200" u="none">
                <a:latin typeface="Comic Sans MS" pitchFamily="66" charset="0"/>
                <a:cs typeface="Times New Roman" pitchFamily="18" charset="0"/>
              </a:rPr>
              <a:t>ENS/INRIA/CNRS UMR 8548</a:t>
            </a:r>
            <a:endParaRPr lang="en-US" sz="3200" u="none">
              <a:latin typeface="Comic Sans MS" pitchFamily="66" charset="0"/>
            </a:endParaRPr>
          </a:p>
          <a:p>
            <a:pPr algn="ctr"/>
            <a:r>
              <a:rPr lang="en-US" sz="3200" u="none">
                <a:latin typeface="Comic Sans MS" pitchFamily="66" charset="0"/>
              </a:rPr>
              <a:t>Laboratoire d’Informatique</a:t>
            </a:r>
          </a:p>
          <a:p>
            <a:pPr algn="ctr"/>
            <a:r>
              <a:rPr lang="en-US" sz="3200" u="none">
                <a:latin typeface="Comic Sans MS" pitchFamily="66" charset="0"/>
              </a:rPr>
              <a:t>Ecole Normale Sup</a:t>
            </a:r>
            <a:r>
              <a:rPr lang="en-US" sz="3200" u="none">
                <a:latin typeface="Comic Sans MS" pitchFamily="66" charset="0"/>
                <a:cs typeface="Times New Roman" pitchFamily="18" charset="0"/>
              </a:rPr>
              <a:t>érieure, Paris</a:t>
            </a:r>
            <a:endParaRPr lang="fr-FR" sz="3200" u="none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47674" y="4962546"/>
            <a:ext cx="8069373" cy="153354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81000" y="533400"/>
            <a:ext cx="8446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Coordinate Changes: Rigid Transformations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828198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2438400" y="5146675"/>
          <a:ext cx="5562600" cy="1077913"/>
        </p:xfrm>
        <a:graphic>
          <a:graphicData uri="http://schemas.openxmlformats.org/presentationml/2006/ole">
            <p:oleObj spid="_x0000_s1042434" name="Equation" r:id="rId5" imgW="1180800" imgH="228600" progId="Equation.3">
              <p:embed/>
            </p:oleObj>
          </a:graphicData>
        </a:graphic>
      </p:graphicFrame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914400" y="5029200"/>
            <a:ext cx="7924800" cy="13716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/>
        </p:nvGraphicFramePr>
        <p:xfrm>
          <a:off x="1066800" y="5138738"/>
          <a:ext cx="7543800" cy="1117600"/>
        </p:xfrm>
        <a:graphic>
          <a:graphicData uri="http://schemas.openxmlformats.org/presentationml/2006/ole">
            <p:oleObj spid="_x0000_s1042435" name="Equation" r:id="rId6" imgW="32511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395369" y="4341825"/>
            <a:ext cx="1789137" cy="23368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90600"/>
            <a:ext cx="79819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17525" y="269875"/>
            <a:ext cx="5598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Pinhole </a:t>
            </a:r>
            <a:r>
              <a:rPr lang="en-US" sz="3200" dirty="0" smtClean="0"/>
              <a:t>perspective equation</a:t>
            </a:r>
            <a:endParaRPr lang="en-US" sz="32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447800" y="4419600"/>
          <a:ext cx="1698625" cy="2247900"/>
        </p:xfrm>
        <a:graphic>
          <a:graphicData uri="http://schemas.openxmlformats.org/presentationml/2006/ole">
            <p:oleObj spid="_x0000_s1043458" name="Équation" r:id="rId5" imgW="634680" imgH="838080" progId="Equation.3">
              <p:embed/>
            </p:oleObj>
          </a:graphicData>
        </a:graphic>
      </p:graphicFrame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03725" y="5299075"/>
            <a:ext cx="420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NOTE: </a:t>
            </a:r>
            <a:r>
              <a:rPr lang="en-US" sz="2400" i="1"/>
              <a:t>z</a:t>
            </a:r>
            <a:r>
              <a:rPr lang="en-US" sz="2400"/>
              <a:t> is always negative..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5554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intrinsic parameters </a:t>
            </a:r>
            <a:r>
              <a:rPr lang="en-US" sz="2400" dirty="0"/>
              <a:t>of a </a:t>
            </a:r>
            <a:r>
              <a:rPr lang="en-US" sz="2400" dirty="0" smtClean="0"/>
              <a:t>camera</a:t>
            </a:r>
            <a:endParaRPr lang="en-US" sz="2400" dirty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85800"/>
            <a:ext cx="6858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152400" y="4038600"/>
          <a:ext cx="3200400" cy="1249363"/>
        </p:xfrm>
        <a:graphic>
          <a:graphicData uri="http://schemas.openxmlformats.org/presentationml/2006/ole">
            <p:oleObj spid="_x0000_s1044482" name="Image" r:id="rId5" imgW="3905795" imgH="1523810" progId="">
              <p:embed/>
            </p:oleObj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3505200" y="5181600"/>
          <a:ext cx="5486400" cy="1403350"/>
        </p:xfrm>
        <a:graphic>
          <a:graphicData uri="http://schemas.openxmlformats.org/presentationml/2006/ole">
            <p:oleObj spid="_x0000_s1044483" name="Image" r:id="rId6" imgW="6706536" imgH="1714739" progId="">
              <p:embed/>
            </p:oleObj>
          </a:graphicData>
        </a:graphic>
      </p:graphicFrame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27270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Normalized </a:t>
            </a:r>
            <a:r>
              <a:rPr lang="en-US" sz="2400" dirty="0" smtClean="0"/>
              <a:t>image</a:t>
            </a:r>
            <a:endParaRPr lang="en-US" sz="2400" dirty="0"/>
          </a:p>
          <a:p>
            <a:r>
              <a:rPr lang="en-US" sz="2400" dirty="0" smtClean="0"/>
              <a:t>coordinates</a:t>
            </a:r>
            <a:endParaRPr lang="en-US" sz="2400" dirty="0"/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3657600" y="4572000"/>
            <a:ext cx="4086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Physical </a:t>
            </a:r>
            <a:r>
              <a:rPr lang="en-US" sz="2400" dirty="0" smtClean="0"/>
              <a:t>image coordinates </a:t>
            </a:r>
            <a:endParaRPr lang="en-US" sz="2400" dirty="0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52400" y="990600"/>
            <a:ext cx="104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Units:</a:t>
            </a:r>
            <a:endParaRPr lang="en-US" sz="2400" i="1"/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212725" y="1412875"/>
            <a:ext cx="187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k,l</a:t>
            </a:r>
            <a:r>
              <a:rPr lang="en-US" sz="2400"/>
              <a:t> :</a:t>
            </a:r>
            <a:r>
              <a:rPr lang="en-US" sz="2400" i="1"/>
              <a:t> </a:t>
            </a:r>
            <a:r>
              <a:rPr lang="en-US" sz="2400"/>
              <a:t>pixel/m</a:t>
            </a:r>
            <a:endParaRPr lang="en-US" sz="2400" i="1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228600" y="1905000"/>
            <a:ext cx="946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f </a:t>
            </a:r>
            <a:r>
              <a:rPr lang="en-US" sz="2400"/>
              <a:t> :</a:t>
            </a:r>
            <a:r>
              <a:rPr lang="en-US" sz="2400" i="1"/>
              <a:t> </a:t>
            </a:r>
            <a:r>
              <a:rPr lang="en-US" sz="2400"/>
              <a:t>m</a:t>
            </a:r>
            <a:endParaRPr lang="en-US" sz="2400" i="1"/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695325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Symbol" pitchFamily="18" charset="2"/>
              </a:rPr>
              <a:t>a,b 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762000" y="2362200"/>
            <a:ext cx="1053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: pixel</a:t>
            </a:r>
            <a:endParaRPr lang="en-US" sz="2400">
              <a:latin typeface="Symbol" pitchFamily="18" charset="2"/>
            </a:endParaRP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4648200" y="5029200"/>
            <a:ext cx="4495800" cy="1676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6324600" y="5105400"/>
            <a:ext cx="2819400" cy="1752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 autoUpdateAnimBg="0"/>
      <p:bldP spid="226311" grpId="0" autoUpdateAnimBg="0"/>
      <p:bldP spid="226312" grpId="0" autoUpdateAnimBg="0"/>
      <p:bldP spid="226313" grpId="0" autoUpdateAnimBg="0"/>
      <p:bldP spid="226314" grpId="0" autoUpdateAnimBg="0"/>
      <p:bldP spid="226315" grpId="0" animBg="1" autoUpdateAnimBg="0"/>
      <p:bldP spid="226316" grpId="0" autoUpdateAnimBg="0"/>
      <p:bldP spid="226317" grpId="0" animBg="1"/>
      <p:bldP spid="2263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5527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intrinsic parameters </a:t>
            </a:r>
            <a:r>
              <a:rPr lang="en-US" sz="2400" dirty="0"/>
              <a:t>of a </a:t>
            </a:r>
            <a:r>
              <a:rPr lang="en-US" sz="2400" dirty="0" smtClean="0"/>
              <a:t>camera</a:t>
            </a:r>
            <a:endParaRPr lang="en-US" sz="2400" dirty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65532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381000" y="4267200"/>
          <a:ext cx="6783388" cy="1362075"/>
        </p:xfrm>
        <a:graphic>
          <a:graphicData uri="http://schemas.openxmlformats.org/presentationml/2006/ole">
            <p:oleObj spid="_x0000_s1045506" name="Image" r:id="rId5" imgW="6780952" imgH="1362265" progId="">
              <p:embed/>
            </p:oleObj>
          </a:graphicData>
        </a:graphic>
      </p:graphicFrame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3810000" y="5791200"/>
          <a:ext cx="5105400" cy="873125"/>
        </p:xfrm>
        <a:graphic>
          <a:graphicData uri="http://schemas.openxmlformats.org/presentationml/2006/ole">
            <p:oleObj spid="_x0000_s1045507" name="Image" r:id="rId6" imgW="4123810" imgH="704948" progId="">
              <p:embed/>
            </p:oleObj>
          </a:graphicData>
        </a:graphic>
      </p:graphicFrame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88925" y="3775075"/>
            <a:ext cx="278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Calibration </a:t>
            </a:r>
            <a:r>
              <a:rPr lang="en-US" sz="2400" dirty="0" smtClean="0"/>
              <a:t>matrix</a:t>
            </a:r>
            <a:endParaRPr lang="en-US" sz="2400" dirty="0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701622" y="5867400"/>
            <a:ext cx="29562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perspective</a:t>
            </a:r>
            <a:endParaRPr lang="en-US" sz="2400" dirty="0"/>
          </a:p>
          <a:p>
            <a:r>
              <a:rPr lang="en-US" sz="2400" dirty="0" smtClean="0"/>
              <a:t>projection equation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utoUpdateAnimBg="0"/>
      <p:bldP spid="22733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521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extrinsic parameters </a:t>
            </a:r>
            <a:r>
              <a:rPr lang="en-US" sz="3200" dirty="0"/>
              <a:t>of a </a:t>
            </a:r>
            <a:r>
              <a:rPr lang="en-US" sz="3200" dirty="0" smtClean="0"/>
              <a:t>camera</a:t>
            </a:r>
            <a:endParaRPr lang="en-US" sz="3200" dirty="0"/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1752600" y="838200"/>
          <a:ext cx="5699125" cy="5791200"/>
        </p:xfrm>
        <a:graphic>
          <a:graphicData uri="http://schemas.openxmlformats.org/presentationml/2006/ole">
            <p:oleObj spid="_x0000_s1046530" name="Image" r:id="rId4" imgW="7039958" imgH="7152381" progId="">
              <p:embed/>
            </p:oleObj>
          </a:graphicData>
        </a:graphic>
      </p:graphicFrame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667000" y="3048000"/>
            <a:ext cx="1295400" cy="762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92083" y="228600"/>
            <a:ext cx="82605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Perspective </a:t>
            </a:r>
            <a:r>
              <a:rPr lang="en-US" sz="3200" dirty="0" smtClean="0"/>
              <a:t>projections </a:t>
            </a:r>
            <a:r>
              <a:rPr lang="en-US" sz="3200" dirty="0"/>
              <a:t>induce projective </a:t>
            </a:r>
            <a:endParaRPr lang="en-US" sz="3200" dirty="0" smtClean="0"/>
          </a:p>
          <a:p>
            <a:r>
              <a:rPr lang="en-US" sz="3200" dirty="0" smtClean="0"/>
              <a:t>transformations between planes</a:t>
            </a:r>
            <a:endParaRPr lang="en-US" sz="32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600200" y="1657350"/>
          <a:ext cx="7315200" cy="2058988"/>
        </p:xfrm>
        <a:graphic>
          <a:graphicData uri="http://schemas.openxmlformats.org/presentationml/2006/ole">
            <p:oleObj spid="_x0000_s1047554" name="Image" r:id="rId4" imgW="12276190" imgH="3457143" progId="">
              <p:embed/>
            </p:oleObj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1600200" y="4572000"/>
          <a:ext cx="7315200" cy="2032000"/>
        </p:xfrm>
        <a:graphic>
          <a:graphicData uri="http://schemas.openxmlformats.org/presentationml/2006/ole">
            <p:oleObj spid="_x0000_s1047555" name="Image" r:id="rId5" imgW="12276190" imgH="3409524" progId="">
              <p:embed/>
            </p:oleObj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3725" y="1127125"/>
            <a:ext cx="4357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Weak-perspective projection</a:t>
            </a:r>
            <a:endParaRPr lang="en-US" sz="2400" dirty="0"/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609600" y="4016375"/>
            <a:ext cx="40479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Paraperspective</a:t>
            </a:r>
            <a:r>
              <a:rPr lang="en-US" sz="2400" dirty="0"/>
              <a:t> </a:t>
            </a:r>
            <a:r>
              <a:rPr lang="en-US" sz="2400" dirty="0" smtClean="0"/>
              <a:t>projection</a:t>
            </a:r>
            <a:endParaRPr lang="en-US" sz="2400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06750" y="365125"/>
            <a:ext cx="3151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Affine cameras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81200" y="1598613"/>
          <a:ext cx="5686425" cy="2046287"/>
        </p:xfrm>
        <a:graphic>
          <a:graphicData uri="http://schemas.openxmlformats.org/presentationml/2006/ole">
            <p:oleObj spid="_x0000_s1048578" name="Image" r:id="rId4" imgW="9285714" imgH="3343742" progId="">
              <p:embed/>
            </p:oleObj>
          </a:graphicData>
        </a:graphic>
      </p:graphicFrame>
      <p:graphicFrame>
        <p:nvGraphicFramePr>
          <p:cNvPr id="293891" name="Object 3"/>
          <p:cNvGraphicFramePr>
            <a:graphicFrameLocks noChangeAspect="1"/>
          </p:cNvGraphicFramePr>
          <p:nvPr/>
        </p:nvGraphicFramePr>
        <p:xfrm>
          <a:off x="1981200" y="4400550"/>
          <a:ext cx="5686425" cy="2163763"/>
        </p:xfrm>
        <a:graphic>
          <a:graphicData uri="http://schemas.openxmlformats.org/presentationml/2006/ole">
            <p:oleObj spid="_x0000_s1048579" name="Image" r:id="rId5" imgW="9285714" imgH="3847619" progId="">
              <p:embed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9600" y="1098550"/>
            <a:ext cx="3688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Orthographic </a:t>
            </a:r>
            <a:r>
              <a:rPr lang="en-US" sz="2400" dirty="0" smtClean="0"/>
              <a:t>projection</a:t>
            </a:r>
            <a:endParaRPr lang="en-US" sz="2400" dirty="0"/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609600" y="3871913"/>
            <a:ext cx="2800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Parallel </a:t>
            </a:r>
            <a:r>
              <a:rPr lang="en-US" sz="2400" dirty="0" smtClean="0"/>
              <a:t>projection</a:t>
            </a:r>
            <a:endParaRPr lang="en-US" sz="2400" dirty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771775" y="293688"/>
            <a:ext cx="4185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More </a:t>
            </a:r>
            <a:r>
              <a:rPr lang="en-US" sz="3200" dirty="0" smtClean="0"/>
              <a:t>affine cameras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09700" y="581025"/>
            <a:ext cx="7003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Weak-perspective projection model</a:t>
            </a:r>
            <a:endParaRPr lang="en-US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1917703"/>
            <a:ext cx="2195512" cy="1433515"/>
            <a:chOff x="657" y="1026"/>
            <a:chExt cx="1383" cy="903"/>
          </a:xfrm>
        </p:grpSpPr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657" y="1026"/>
            <a:ext cx="1383" cy="743"/>
          </p:xfrm>
          <a:graphic>
            <a:graphicData uri="http://schemas.openxmlformats.org/presentationml/2006/ole">
              <p:oleObj spid="_x0000_s1049602" name="Image" r:id="rId4" imgW="7039958" imgH="7152381" progId="">
                <p:embed/>
              </p:oleObj>
            </a:graphicData>
          </a:graphic>
        </p:graphicFrame>
        <p:sp>
          <p:nvSpPr>
            <p:cNvPr id="31756" name="Text Box 5"/>
            <p:cNvSpPr txBox="1">
              <a:spLocks noChangeArrowheads="1"/>
            </p:cNvSpPr>
            <p:nvPr/>
          </p:nvSpPr>
          <p:spPr bwMode="auto">
            <a:xfrm>
              <a:off x="1360" y="1564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r</a:t>
              </a:r>
            </a:p>
          </p:txBody>
        </p:sp>
      </p:grp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724275" y="2276475"/>
            <a:ext cx="5089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(</a:t>
            </a:r>
            <a:r>
              <a:rPr lang="en-US" sz="2000" b="1" i="1" dirty="0"/>
              <a:t>p</a:t>
            </a:r>
            <a:r>
              <a:rPr lang="en-US" sz="2000" dirty="0"/>
              <a:t> and </a:t>
            </a:r>
            <a:r>
              <a:rPr lang="en-US" sz="2000" b="1" i="1" dirty="0"/>
              <a:t>P</a:t>
            </a:r>
            <a:r>
              <a:rPr lang="en-US" sz="2000" dirty="0"/>
              <a:t> are in homogeneous coordinates)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042988" y="5416550"/>
            <a:ext cx="248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 dirty="0"/>
              <a:t>p = A </a:t>
            </a:r>
            <a:r>
              <a:rPr lang="en-US" sz="3600" b="1" i="1" dirty="0"/>
              <a:t>P</a:t>
            </a:r>
            <a:r>
              <a:rPr lang="en-US" sz="3600" i="1" dirty="0"/>
              <a:t> + </a:t>
            </a:r>
            <a:r>
              <a:rPr lang="en-US" sz="3600" b="1" i="1" dirty="0"/>
              <a:t>b</a:t>
            </a:r>
            <a:r>
              <a:rPr lang="en-US" dirty="0"/>
              <a:t> 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3743325" y="5513388"/>
            <a:ext cx="4807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(neither </a:t>
            </a:r>
            <a:r>
              <a:rPr lang="en-US" sz="2000" b="1" i="1"/>
              <a:t>p</a:t>
            </a:r>
            <a:r>
              <a:rPr lang="en-US" sz="2000"/>
              <a:t> nor </a:t>
            </a:r>
            <a:r>
              <a:rPr lang="en-US" sz="2000" b="1" i="1"/>
              <a:t>P</a:t>
            </a:r>
            <a:r>
              <a:rPr lang="en-US" sz="2000"/>
              <a:t> is in hom. coordinates)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042988" y="3860800"/>
            <a:ext cx="1724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/>
              <a:t>p = M </a:t>
            </a:r>
            <a:r>
              <a:rPr lang="en-US" sz="3600" b="1" i="1"/>
              <a:t>P</a:t>
            </a:r>
            <a:endParaRPr lang="en-US"/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3746500" y="3932238"/>
            <a:ext cx="4182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(</a:t>
            </a:r>
            <a:r>
              <a:rPr lang="en-US" sz="2000" b="1" i="1"/>
              <a:t>P</a:t>
            </a:r>
            <a:r>
              <a:rPr lang="en-US" sz="2000"/>
              <a:t> is in homogeneous coordinates)</a:t>
            </a: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395288" y="2817813"/>
            <a:ext cx="574675" cy="1511300"/>
          </a:xfrm>
          <a:prstGeom prst="curvedRightArrow">
            <a:avLst>
              <a:gd name="adj1" fmla="val 52597"/>
              <a:gd name="adj2" fmla="val 105193"/>
              <a:gd name="adj3" fmla="val 33333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395288" y="4365625"/>
            <a:ext cx="574675" cy="1511300"/>
          </a:xfrm>
          <a:prstGeom prst="curvedRightArrow">
            <a:avLst>
              <a:gd name="adj1" fmla="val 52597"/>
              <a:gd name="adj2" fmla="val 105193"/>
              <a:gd name="adj3" fmla="val 33333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295511" y="325395"/>
            <a:ext cx="65261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Affine projections induce affine </a:t>
            </a:r>
            <a:endParaRPr lang="en-US" sz="3200" dirty="0" smtClean="0"/>
          </a:p>
          <a:p>
            <a:r>
              <a:rPr lang="en-US" sz="3200" dirty="0" smtClean="0"/>
              <a:t>transformations from planes </a:t>
            </a:r>
          </a:p>
          <a:p>
            <a:r>
              <a:rPr lang="en-US" sz="3200" dirty="0" smtClean="0"/>
              <a:t>onto </a:t>
            </a:r>
            <a:r>
              <a:rPr lang="en-US" sz="3200" dirty="0"/>
              <a:t>their images.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97097"/>
            <a:ext cx="37338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19364"/>
            <a:ext cx="4343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Outline</a:t>
            </a:r>
            <a:endParaRPr lang="fr-FR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2097088"/>
            <a:ext cx="7772400" cy="4176712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Motivation: Making mosaics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Perspetive</a:t>
            </a:r>
            <a:r>
              <a:rPr lang="en-US" dirty="0" smtClean="0">
                <a:latin typeface="Comic Sans MS" pitchFamily="66" charset="0"/>
              </a:rPr>
              <a:t> and weak perspective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Coordinates changes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Intrinsic and </a:t>
            </a:r>
            <a:r>
              <a:rPr lang="en-US" dirty="0" err="1" smtClean="0">
                <a:latin typeface="Comic Sans MS" pitchFamily="66" charset="0"/>
              </a:rPr>
              <a:t>extrensic</a:t>
            </a:r>
            <a:r>
              <a:rPr lang="en-US" dirty="0" smtClean="0">
                <a:latin typeface="Comic Sans MS" pitchFamily="66" charset="0"/>
              </a:rPr>
              <a:t> parameters</a:t>
            </a:r>
          </a:p>
          <a:p>
            <a:r>
              <a:rPr lang="en-US" dirty="0" smtClean="0">
                <a:latin typeface="Comic Sans MS" pitchFamily="66" charset="0"/>
              </a:rPr>
              <a:t>Affine registration</a:t>
            </a:r>
          </a:p>
          <a:p>
            <a:r>
              <a:rPr lang="en-US" dirty="0" smtClean="0">
                <a:latin typeface="Comic Sans MS" pitchFamily="66" charset="0"/>
              </a:rPr>
              <a:t>Projective registration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Affine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transformations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affine transformation maps a parallelogram onto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another parallelogram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2057400" y="3265311"/>
            <a:ext cx="1168400" cy="98777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87782" name="AutoShape 6"/>
          <p:cNvSpPr>
            <a:spLocks noChangeArrowheads="1"/>
          </p:cNvSpPr>
          <p:nvPr/>
        </p:nvSpPr>
        <p:spPr bwMode="auto">
          <a:xfrm>
            <a:off x="3615267" y="3462867"/>
            <a:ext cx="778933" cy="59266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Parallélogramme 9"/>
          <p:cNvSpPr/>
          <p:nvPr/>
        </p:nvSpPr>
        <p:spPr bwMode="auto">
          <a:xfrm rot="18783500">
            <a:off x="4853163" y="2668668"/>
            <a:ext cx="1825650" cy="1862163"/>
          </a:xfrm>
          <a:prstGeom prst="parallelogram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grpSp>
        <p:nvGrpSpPr>
          <p:cNvPr id="2" name="Groupe 12"/>
          <p:cNvGrpSpPr/>
          <p:nvPr/>
        </p:nvGrpSpPr>
        <p:grpSpPr>
          <a:xfrm>
            <a:off x="628596" y="4779981"/>
            <a:ext cx="3687813" cy="1752624"/>
            <a:chOff x="628596" y="4779981"/>
            <a:chExt cx="3687813" cy="175262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28596" y="4779981"/>
              <a:ext cx="3687813" cy="175262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fr-FR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1" name="Objet 10"/>
            <p:cNvGraphicFramePr>
              <a:graphicFrameLocks noChangeAspect="1"/>
            </p:cNvGraphicFramePr>
            <p:nvPr/>
          </p:nvGraphicFramePr>
          <p:xfrm>
            <a:off x="738135" y="4889520"/>
            <a:ext cx="3477864" cy="1533546"/>
          </p:xfrm>
          <a:graphic>
            <a:graphicData uri="http://schemas.openxmlformats.org/presentationml/2006/ole">
              <p:oleObj spid="_x0000_s1051650" name="Équation" r:id="rId4" imgW="1612800" imgH="7110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42" name="Rectangle 38"/>
          <p:cNvSpPr>
            <a:spLocks noChangeArrowheads="1"/>
          </p:cNvSpPr>
          <p:nvPr/>
        </p:nvSpPr>
        <p:spPr bwMode="auto">
          <a:xfrm>
            <a:off x="576263" y="1916113"/>
            <a:ext cx="8389937" cy="48974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Fitting an affine transformation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Assume we know the correspondences, how do we get the transformation?</a:t>
            </a:r>
          </a:p>
        </p:txBody>
      </p:sp>
      <p:graphicFrame>
        <p:nvGraphicFramePr>
          <p:cNvPr id="507924" name="Object 20"/>
          <p:cNvGraphicFramePr>
            <a:graphicFrameLocks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p:oleObj spid="_x0000_s1162242" name="Equation" r:id="rId4" imgW="1701720" imgH="482400" progId="Equation.3">
              <p:embed/>
            </p:oleObj>
          </a:graphicData>
        </a:graphic>
      </p:graphicFrame>
      <p:graphicFrame>
        <p:nvGraphicFramePr>
          <p:cNvPr id="507925" name="Object 21"/>
          <p:cNvGraphicFramePr>
            <a:graphicFrameLocks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p:oleObj spid="_x0000_s1162243" name="Equation" r:id="rId5" imgW="2260440" imgH="1396800" progId="Equation.3">
              <p:embed/>
            </p:oleObj>
          </a:graphicData>
        </a:graphic>
      </p:graphicFrame>
      <p:graphicFrame>
        <p:nvGraphicFramePr>
          <p:cNvPr id="507926" name="Object 22"/>
          <p:cNvGraphicFramePr>
            <a:graphicFrameLocks noChangeAspect="1"/>
          </p:cNvGraphicFramePr>
          <p:nvPr/>
        </p:nvGraphicFramePr>
        <p:xfrm>
          <a:off x="5638800" y="2209800"/>
          <a:ext cx="730250" cy="365125"/>
        </p:xfrm>
        <a:graphic>
          <a:graphicData uri="http://schemas.openxmlformats.org/presentationml/2006/ole">
            <p:oleObj spid="_x0000_s1162244" name="Equation" r:id="rId6" imgW="457200" imgH="228600" progId="Equation.3">
              <p:embed/>
            </p:oleObj>
          </a:graphicData>
        </a:graphic>
      </p:graphicFrame>
      <p:sp>
        <p:nvSpPr>
          <p:cNvPr id="507927" name="Line 23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507929" name="AutoShape 25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7930" name="Oval 26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7931" name="Oval 27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7932" name="Oval 28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7933" name="Oval 29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7934" name="Oval 30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07935" name="AutoShape 3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7936" name="Oval 32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7937" name="Oval 33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7938" name="Oval 34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7939" name="Oval 35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7940" name="Oval 36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07941" name="Object 37"/>
          <p:cNvGraphicFramePr>
            <a:graphicFrameLocks noChangeAspect="1"/>
          </p:cNvGraphicFramePr>
          <p:nvPr/>
        </p:nvGraphicFramePr>
        <p:xfrm>
          <a:off x="1981200" y="1981200"/>
          <a:ext cx="730250" cy="365125"/>
        </p:xfrm>
        <a:graphic>
          <a:graphicData uri="http://schemas.openxmlformats.org/presentationml/2006/ole">
            <p:oleObj spid="_x0000_s1162245" name="Equation" r:id="rId7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Fitting an affine transformation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7772400" cy="22320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Linear system with six unknowns</a:t>
            </a:r>
          </a:p>
          <a:p>
            <a:r>
              <a:rPr lang="en-US">
                <a:solidFill>
                  <a:schemeClr val="bg1"/>
                </a:solidFill>
              </a:rPr>
              <a:t>Each match gives us two linearly independent equations: need at least three to solve for the transformation parameters</a:t>
            </a:r>
          </a:p>
        </p:txBody>
      </p:sp>
      <p:graphicFrame>
        <p:nvGraphicFramePr>
          <p:cNvPr id="50995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p:oleObj spid="_x0000_s1163266" name="Equation" r:id="rId4" imgW="226044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Beyond affine transformations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What is the transformation between two views of a planar surface?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What is the transformation between images from two cameras that share the same center?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4724400"/>
            <a:ext cx="5486400" cy="1981200"/>
            <a:chOff x="288" y="2160"/>
            <a:chExt cx="5192" cy="1901"/>
          </a:xfrm>
        </p:grpSpPr>
        <p:pic>
          <p:nvPicPr>
            <p:cNvPr id="585733" name="Picture 5" descr="fig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160"/>
              <a:ext cx="2508" cy="1901"/>
            </a:xfrm>
            <a:prstGeom prst="rect">
              <a:avLst/>
            </a:prstGeom>
            <a:noFill/>
          </p:spPr>
        </p:pic>
        <p:pic>
          <p:nvPicPr>
            <p:cNvPr id="585734" name="Picture 6" descr="fig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2" y="2160"/>
              <a:ext cx="2508" cy="1901"/>
            </a:xfrm>
            <a:prstGeom prst="rect">
              <a:avLst/>
            </a:prstGeom>
            <a:noFill/>
          </p:spPr>
        </p:pic>
      </p:grpSp>
      <p:pic>
        <p:nvPicPr>
          <p:cNvPr id="585735" name="Picture 7" descr="graffiti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739900"/>
            <a:ext cx="2492375" cy="1993900"/>
          </a:xfrm>
          <a:prstGeom prst="rect">
            <a:avLst/>
          </a:prstGeom>
          <a:noFill/>
        </p:spPr>
      </p:pic>
      <p:pic>
        <p:nvPicPr>
          <p:cNvPr id="585736" name="Picture 8" descr="graffiti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950" y="1739900"/>
            <a:ext cx="2492375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92083" y="228600"/>
            <a:ext cx="82605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Perspective </a:t>
            </a:r>
            <a:r>
              <a:rPr lang="en-US" sz="3200" dirty="0" smtClean="0">
                <a:solidFill>
                  <a:schemeClr val="bg1"/>
                </a:solidFill>
              </a:rPr>
              <a:t>projections </a:t>
            </a:r>
            <a:r>
              <a:rPr lang="en-US" sz="3200" dirty="0">
                <a:solidFill>
                  <a:schemeClr val="bg1"/>
                </a:solidFill>
              </a:rPr>
              <a:t>induce projective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transformations between planes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Beyond affine transformations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Homography:</a:t>
            </a:r>
            <a:r>
              <a:rPr lang="en-US">
                <a:solidFill>
                  <a:schemeClr val="bg1"/>
                </a:solidFill>
              </a:rPr>
              <a:t> plane projective transformation (transformation taking a quad to another arbitrary quad)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2870200"/>
            <a:ext cx="5257800" cy="1778000"/>
            <a:chOff x="2160" y="2208"/>
            <a:chExt cx="1296" cy="432"/>
          </a:xfrm>
        </p:grpSpPr>
        <p:sp>
          <p:nvSpPr>
            <p:cNvPr id="587781" name="Rectangle 5"/>
            <p:cNvSpPr>
              <a:spLocks noChangeArrowheads="1"/>
            </p:cNvSpPr>
            <p:nvPr/>
          </p:nvSpPr>
          <p:spPr bwMode="auto">
            <a:xfrm>
              <a:off x="2160" y="2304"/>
              <a:ext cx="288" cy="24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2544" y="2352"/>
              <a:ext cx="19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7783" name="Freeform 7"/>
            <p:cNvSpPr>
              <a:spLocks/>
            </p:cNvSpPr>
            <p:nvPr/>
          </p:nvSpPr>
          <p:spPr bwMode="auto">
            <a:xfrm>
              <a:off x="2880" y="2208"/>
              <a:ext cx="576" cy="432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96" y="96"/>
                </a:cxn>
                <a:cxn ang="0">
                  <a:pos x="528" y="0"/>
                </a:cxn>
                <a:cxn ang="0">
                  <a:pos x="576" y="432"/>
                </a:cxn>
                <a:cxn ang="0">
                  <a:pos x="0" y="384"/>
                </a:cxn>
              </a:cxnLst>
              <a:rect l="0" t="0" r="r" b="b"/>
              <a:pathLst>
                <a:path w="576" h="432">
                  <a:moveTo>
                    <a:pt x="0" y="384"/>
                  </a:moveTo>
                  <a:lnTo>
                    <a:pt x="96" y="96"/>
                  </a:lnTo>
                  <a:lnTo>
                    <a:pt x="528" y="0"/>
                  </a:lnTo>
                  <a:lnTo>
                    <a:pt x="576" y="432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Fitting a homography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Recall: homogenenous coordinates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993775" y="2727325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homogenenous</a:t>
            </a:r>
            <a:b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pic>
        <p:nvPicPr>
          <p:cNvPr id="589829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76388"/>
            <a:ext cx="18430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9830" name="Picture 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7050" y="1500188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4949825" y="2719388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homogenenous</a:t>
            </a:r>
            <a:b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Fitting a homography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Recall: homogenenous coordinates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Equation for homography:</a:t>
            </a: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993775" y="2727325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homogenenous</a:t>
            </a:r>
            <a:b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pic>
        <p:nvPicPr>
          <p:cNvPr id="591877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76388"/>
            <a:ext cx="18430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1878" name="Picture 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7050" y="1500188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1879" name="Text Box 7"/>
          <p:cNvSpPr txBox="1">
            <a:spLocks noChangeArrowheads="1"/>
          </p:cNvSpPr>
          <p:nvPr/>
        </p:nvSpPr>
        <p:spPr bwMode="auto">
          <a:xfrm>
            <a:off x="4949825" y="2719388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homogenenous</a:t>
            </a:r>
            <a:b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graphicFrame>
        <p:nvGraphicFramePr>
          <p:cNvPr id="591880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4597400"/>
          <a:ext cx="4329113" cy="1782763"/>
        </p:xfrm>
        <a:graphic>
          <a:graphicData uri="http://schemas.openxmlformats.org/presentationml/2006/ole">
            <p:oleObj spid="_x0000_s1052674" name="Equation" r:id="rId8" imgW="172692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Fitting a homography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Equation for homography:</a:t>
            </a:r>
          </a:p>
        </p:txBody>
      </p:sp>
      <p:graphicFrame>
        <p:nvGraphicFramePr>
          <p:cNvPr id="59392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599113" y="1371600"/>
          <a:ext cx="2859087" cy="1641475"/>
        </p:xfrm>
        <a:graphic>
          <a:graphicData uri="http://schemas.openxmlformats.org/presentationml/2006/ole">
            <p:oleObj spid="_x0000_s1053698" name="Equation" r:id="rId4" imgW="1282680" imgH="736560" progId="Equation.3">
              <p:embed/>
            </p:oleObj>
          </a:graphicData>
        </a:graphic>
      </p:graphicFrame>
      <p:graphicFrame>
        <p:nvGraphicFramePr>
          <p:cNvPr id="593925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955675" y="1446213"/>
          <a:ext cx="3905250" cy="1573212"/>
        </p:xfrm>
        <a:graphic>
          <a:graphicData uri="http://schemas.openxmlformats.org/presentationml/2006/ole">
            <p:oleObj spid="_x0000_s1053699" name="Equation" r:id="rId5" imgW="1765080" imgH="711000" progId="Equation.3">
              <p:embed/>
            </p:oleObj>
          </a:graphicData>
        </a:graphic>
      </p:graphicFrame>
      <p:graphicFrame>
        <p:nvGraphicFramePr>
          <p:cNvPr id="593926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90600" y="3962400"/>
          <a:ext cx="1828800" cy="530225"/>
        </p:xfrm>
        <a:graphic>
          <a:graphicData uri="http://schemas.openxmlformats.org/presentationml/2006/ole">
            <p:oleObj spid="_x0000_s1053700" name="Equation" r:id="rId6" imgW="787320" imgH="228600" progId="Equation.3">
              <p:embed/>
            </p:oleObj>
          </a:graphicData>
        </a:graphic>
      </p:graphicFrame>
      <p:graphicFrame>
        <p:nvGraphicFramePr>
          <p:cNvPr id="593927" name="Object 7"/>
          <p:cNvGraphicFramePr>
            <a:graphicFrameLocks noChangeAspect="1"/>
          </p:cNvGraphicFramePr>
          <p:nvPr/>
        </p:nvGraphicFramePr>
        <p:xfrm>
          <a:off x="4397375" y="3173409"/>
          <a:ext cx="4183063" cy="1706562"/>
        </p:xfrm>
        <a:graphic>
          <a:graphicData uri="http://schemas.openxmlformats.org/presentationml/2006/ole">
            <p:oleObj spid="_x0000_s1053701" name="Equation" r:id="rId7" imgW="1815840" imgH="736560" progId="Equation.3">
              <p:embed/>
            </p:oleObj>
          </a:graphicData>
        </a:graphic>
      </p:graphicFrame>
      <p:graphicFrame>
        <p:nvGraphicFramePr>
          <p:cNvPr id="593928" name="Object 8"/>
          <p:cNvGraphicFramePr>
            <a:graphicFrameLocks noChangeAspect="1"/>
          </p:cNvGraphicFramePr>
          <p:nvPr/>
        </p:nvGraphicFramePr>
        <p:xfrm>
          <a:off x="596900" y="5010150"/>
          <a:ext cx="4583113" cy="1619250"/>
        </p:xfrm>
        <a:graphic>
          <a:graphicData uri="http://schemas.openxmlformats.org/presentationml/2006/ole">
            <p:oleObj spid="_x0000_s1053702" name="Equation" r:id="rId8" imgW="2095200" imgH="736560" progId="Equation.3">
              <p:embed/>
            </p:oleObj>
          </a:graphicData>
        </a:graphic>
      </p:graphicFrame>
      <p:sp>
        <p:nvSpPr>
          <p:cNvPr id="593929" name="Text Box 9"/>
          <p:cNvSpPr txBox="1">
            <a:spLocks noChangeArrowheads="1"/>
          </p:cNvSpPr>
          <p:nvPr/>
        </p:nvSpPr>
        <p:spPr bwMode="auto">
          <a:xfrm>
            <a:off x="5715000" y="568325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</a:rPr>
              <a:t>3 equations, only 2 linearly </a:t>
            </a:r>
            <a:br>
              <a:rPr lang="en-US">
                <a:solidFill>
                  <a:schemeClr val="bg1"/>
                </a:solidFill>
                <a:latin typeface="Arial" pitchFamily="34" charset="0"/>
              </a:rPr>
            </a:br>
            <a:r>
              <a:rPr lang="en-US">
                <a:solidFill>
                  <a:schemeClr val="bg1"/>
                </a:solidFill>
                <a:latin typeface="Arial" pitchFamily="34" charset="0"/>
              </a:rPr>
              <a:t>independent</a:t>
            </a:r>
          </a:p>
        </p:txBody>
      </p:sp>
      <p:sp>
        <p:nvSpPr>
          <p:cNvPr id="593930" name="Text Box 10"/>
          <p:cNvSpPr txBox="1">
            <a:spLocks noChangeArrowheads="1"/>
          </p:cNvSpPr>
          <p:nvPr/>
        </p:nvSpPr>
        <p:spPr bwMode="auto">
          <a:xfrm>
            <a:off x="920700" y="3124200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9 entries, 8 degrees of freedom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(scale is arbitrary)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Direct linear transform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706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H has 8 degrees of freedom (9 parameters, but scale is arbitrary)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One match gives us two linearly independent equations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Four matches needed for a minimal solution (null space of 8x9 matrix)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More than four: homogeneous least squares</a:t>
            </a:r>
          </a:p>
        </p:txBody>
      </p:sp>
      <p:graphicFrame>
        <p:nvGraphicFramePr>
          <p:cNvPr id="595972" name="Object 4"/>
          <p:cNvGraphicFramePr>
            <a:graphicFrameLocks noChangeAspect="1"/>
          </p:cNvGraphicFramePr>
          <p:nvPr/>
        </p:nvGraphicFramePr>
        <p:xfrm>
          <a:off x="914400" y="914400"/>
          <a:ext cx="4343400" cy="2932113"/>
        </p:xfrm>
        <a:graphic>
          <a:graphicData uri="http://schemas.openxmlformats.org/presentationml/2006/ole">
            <p:oleObj spid="_x0000_s1054722" name="Equation" r:id="rId4" imgW="1739880" imgH="1168200" progId="Equation.3">
              <p:embed/>
            </p:oleObj>
          </a:graphicData>
        </a:graphic>
      </p:graphicFrame>
      <p:graphicFrame>
        <p:nvGraphicFramePr>
          <p:cNvPr id="595973" name="Object 5"/>
          <p:cNvGraphicFramePr>
            <a:graphicFrameLocks noChangeAspect="1"/>
          </p:cNvGraphicFramePr>
          <p:nvPr/>
        </p:nvGraphicFramePr>
        <p:xfrm>
          <a:off x="6389688" y="2105025"/>
          <a:ext cx="1223962" cy="503238"/>
        </p:xfrm>
        <a:graphic>
          <a:graphicData uri="http://schemas.openxmlformats.org/presentationml/2006/ole">
            <p:oleObj spid="_x0000_s1054723" name="Equation" r:id="rId5" imgW="4950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pic>
        <p:nvPicPr>
          <p:cNvPr id="491523" name="Picture 3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</p:spPr>
      </p:pic>
      <p:pic>
        <p:nvPicPr>
          <p:cNvPr id="491524" name="Picture 4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50" y="4965700"/>
            <a:ext cx="4972050" cy="1628775"/>
          </a:xfrm>
          <a:prstGeom prst="rect">
            <a:avLst/>
          </a:prstGeom>
          <a:noFill/>
        </p:spPr>
      </p:pic>
      <p:pic>
        <p:nvPicPr>
          <p:cNvPr id="598019" name="Picture 3" descr="fig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775" y="1027113"/>
            <a:ext cx="2552700" cy="1276350"/>
          </a:xfrm>
          <a:prstGeom prst="rect">
            <a:avLst/>
          </a:prstGeom>
          <a:noFill/>
        </p:spPr>
      </p:pic>
      <p:pic>
        <p:nvPicPr>
          <p:cNvPr id="598020" name="Picture 4" descr="fig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3405188"/>
            <a:ext cx="1744663" cy="1395412"/>
          </a:xfrm>
          <a:prstGeom prst="rect">
            <a:avLst/>
          </a:prstGeom>
          <a:noFill/>
        </p:spPr>
      </p:pic>
      <p:pic>
        <p:nvPicPr>
          <p:cNvPr id="598021" name="Picture 5" descr="fig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5675" y="2809875"/>
            <a:ext cx="1543050" cy="1238250"/>
          </a:xfrm>
          <a:prstGeom prst="rect">
            <a:avLst/>
          </a:prstGeom>
          <a:noFill/>
        </p:spPr>
      </p:pic>
      <p:pic>
        <p:nvPicPr>
          <p:cNvPr id="598022" name="Picture 6" descr="fig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5925" y="2171700"/>
            <a:ext cx="1571625" cy="1257300"/>
          </a:xfrm>
          <a:prstGeom prst="rect">
            <a:avLst/>
          </a:prstGeom>
          <a:noFill/>
        </p:spPr>
      </p:pic>
      <p:pic>
        <p:nvPicPr>
          <p:cNvPr id="598023" name="Picture 7" descr="fig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938" y="2652713"/>
            <a:ext cx="1633537" cy="1306512"/>
          </a:xfrm>
          <a:prstGeom prst="rect">
            <a:avLst/>
          </a:prstGeom>
          <a:noFill/>
        </p:spPr>
      </p:pic>
      <p:pic>
        <p:nvPicPr>
          <p:cNvPr id="598024" name="Picture 8" descr="fig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3238" y="2540000"/>
            <a:ext cx="1543050" cy="1238250"/>
          </a:xfrm>
          <a:prstGeom prst="rect">
            <a:avLst/>
          </a:prstGeom>
          <a:noFill/>
        </p:spPr>
      </p:pic>
      <p:pic>
        <p:nvPicPr>
          <p:cNvPr id="598025" name="Picture 9" descr="fig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22925" y="3241675"/>
            <a:ext cx="1509713" cy="1208088"/>
          </a:xfrm>
          <a:prstGeom prst="rect">
            <a:avLst/>
          </a:prstGeom>
          <a:noFill/>
        </p:spPr>
      </p:pic>
      <p:pic>
        <p:nvPicPr>
          <p:cNvPr id="598026" name="Picture 10" descr="fig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488" y="2244725"/>
            <a:ext cx="1543050" cy="1238250"/>
          </a:xfrm>
          <a:prstGeom prst="rect">
            <a:avLst/>
          </a:prstGeom>
          <a:noFill/>
        </p:spPr>
      </p:pic>
      <p:pic>
        <p:nvPicPr>
          <p:cNvPr id="598027" name="Picture 11" descr="fig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1304925"/>
            <a:ext cx="1543050" cy="1238250"/>
          </a:xfrm>
          <a:prstGeom prst="rect">
            <a:avLst/>
          </a:prstGeom>
          <a:noFill/>
        </p:spPr>
      </p:pic>
      <p:sp>
        <p:nvSpPr>
          <p:cNvPr id="5980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Application: Panorama stitching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2688272" y="6488668"/>
            <a:ext cx="3672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Images courtesy of A.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</a:rPr>
              <a:t>Zisserman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. 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Willo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</p:spPr>
      </p:pic>
      <p:pic>
        <p:nvPicPr>
          <p:cNvPr id="493571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</p:spPr>
      </p:pic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Extract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</p:spPr>
      </p:pic>
      <p:pic>
        <p:nvPicPr>
          <p:cNvPr id="495619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</p:spPr>
      </p:pic>
      <p:sp>
        <p:nvSpPr>
          <p:cNvPr id="495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Compute </a:t>
            </a:r>
            <a:r>
              <a:rPr lang="en-US" i="1" dirty="0">
                <a:solidFill>
                  <a:schemeClr val="bg1"/>
                </a:solidFill>
              </a:rPr>
              <a:t>putative matches</a:t>
            </a:r>
          </a:p>
        </p:txBody>
      </p:sp>
      <p:sp>
        <p:nvSpPr>
          <p:cNvPr id="495622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3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4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5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92" y="0"/>
              </a:cxn>
            </a:cxnLst>
            <a:rect l="0" t="0" r="r" b="b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6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7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8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125" y="0"/>
              </a:cxn>
            </a:cxnLst>
            <a:rect l="0" t="0" r="r" b="b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9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0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1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2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3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4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5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6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7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8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125" y="0"/>
              </a:cxn>
            </a:cxnLst>
            <a:rect l="0" t="0" r="r" b="b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9" name="Freeform 23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3" y="384"/>
              </a:cxn>
            </a:cxnLst>
            <a:rect l="0" t="0" r="r" b="b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0" name="Freeform 24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3397" y="0"/>
              </a:cxn>
            </a:cxnLst>
            <a:rect l="0" t="0" r="r" b="b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1" name="Freeform 25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58" y="155"/>
              </a:cxn>
            </a:cxnLst>
            <a:rect l="0" t="0" r="r" b="b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2" name="Freeform 26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03" y="501"/>
              </a:cxn>
            </a:cxnLst>
            <a:rect l="0" t="0" r="r" b="b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3" name="Freeform 27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3118" y="0"/>
              </a:cxn>
            </a:cxnLst>
            <a:rect l="0" t="0" r="r" b="b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4" name="Freeform 28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2617" y="0"/>
              </a:cxn>
            </a:cxnLst>
            <a:rect l="0" t="0" r="r" b="b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5" name="Freeform 29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/>
            <a:ahLst/>
            <a:cxnLst>
              <a:cxn ang="0">
                <a:pos x="0" y="988"/>
              </a:cxn>
              <a:cxn ang="0">
                <a:pos x="905" y="0"/>
              </a:cxn>
            </a:cxnLst>
            <a:rect l="0" t="0" r="r" b="b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6" name="Freeform 30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/>
            <a:ahLst/>
            <a:cxnLst>
              <a:cxn ang="0">
                <a:pos x="0" y="501"/>
              </a:cxn>
              <a:cxn ang="0">
                <a:pos x="4213" y="0"/>
              </a:cxn>
            </a:cxnLst>
            <a:rect l="0" t="0" r="r" b="b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7" name="Freeform 31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3831" y="0"/>
              </a:cxn>
            </a:cxnLst>
            <a:rect l="0" t="0" r="r" b="b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8" name="Freeform 32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/>
            <a:ahLst/>
            <a:cxnLst>
              <a:cxn ang="0">
                <a:pos x="0" y="393"/>
              </a:cxn>
              <a:cxn ang="0">
                <a:pos x="2240" y="0"/>
              </a:cxn>
            </a:cxnLst>
            <a:rect l="0" t="0" r="r" b="b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9" name="Freeform 33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/>
            <a:ahLst/>
            <a:cxnLst>
              <a:cxn ang="0">
                <a:pos x="0" y="421"/>
              </a:cxn>
              <a:cxn ang="0">
                <a:pos x="2176" y="0"/>
              </a:cxn>
            </a:cxnLst>
            <a:rect l="0" t="0" r="r" b="b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50" name="Freeform 34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7" y="21"/>
              </a:cxn>
            </a:cxnLst>
            <a:rect l="0" t="0" r="r" b="b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51" name="Freeform 35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52" y="690"/>
              </a:cxn>
            </a:cxnLst>
            <a:rect l="0" t="0" r="r" b="b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52" name="Freeform 36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07" y="125"/>
              </a:cxn>
            </a:cxnLst>
            <a:rect l="0" t="0" r="r" b="b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</p:spPr>
      </p:pic>
      <p:pic>
        <p:nvPicPr>
          <p:cNvPr id="497667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</p:spPr>
      </p:pic>
      <p:sp>
        <p:nvSpPr>
          <p:cNvPr id="497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Compute </a:t>
            </a:r>
            <a:r>
              <a:rPr lang="en-US" i="1">
                <a:solidFill>
                  <a:schemeClr val="bg1"/>
                </a:solidFill>
              </a:rPr>
              <a:t>putative matches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Loop: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Hypothesize</a:t>
            </a:r>
            <a:r>
              <a:rPr lang="en-US">
                <a:solidFill>
                  <a:schemeClr val="bg1"/>
                </a:solidFill>
              </a:rPr>
              <a:t> transformation </a:t>
            </a:r>
            <a:r>
              <a:rPr lang="en-US" i="1">
                <a:solidFill>
                  <a:schemeClr val="bg1"/>
                </a:solidFill>
              </a:rPr>
              <a:t>T </a:t>
            </a:r>
            <a:r>
              <a:rPr lang="en-US">
                <a:solidFill>
                  <a:schemeClr val="bg1"/>
                </a:solidFill>
              </a:rPr>
              <a:t>(small group of putative matches that are related by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marL="457200" indent="-457200"/>
            <a:endParaRPr lang="en-US">
              <a:solidFill>
                <a:schemeClr val="bg1"/>
              </a:solidFill>
            </a:endParaRP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7672" name="Freeform 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</p:spPr>
      </p:pic>
      <p:pic>
        <p:nvPicPr>
          <p:cNvPr id="499715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</p:spPr>
      </p:pic>
      <p:sp>
        <p:nvSpPr>
          <p:cNvPr id="49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499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Compute </a:t>
            </a:r>
            <a:r>
              <a:rPr lang="en-US" i="1">
                <a:solidFill>
                  <a:schemeClr val="bg1"/>
                </a:solidFill>
              </a:rPr>
              <a:t>putative matches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Loop: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Hypothesize</a:t>
            </a:r>
            <a:r>
              <a:rPr lang="en-US">
                <a:solidFill>
                  <a:schemeClr val="bg1"/>
                </a:solidFill>
              </a:rPr>
              <a:t> transformation </a:t>
            </a:r>
            <a:r>
              <a:rPr lang="en-US" i="1">
                <a:solidFill>
                  <a:schemeClr val="bg1"/>
                </a:solidFill>
              </a:rPr>
              <a:t>T </a:t>
            </a:r>
            <a:r>
              <a:rPr lang="en-US">
                <a:solidFill>
                  <a:schemeClr val="bg1"/>
                </a:solidFill>
              </a:rPr>
              <a:t>(small group of putative matches that are related by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Verify </a:t>
            </a:r>
            <a:r>
              <a:rPr lang="en-US">
                <a:solidFill>
                  <a:schemeClr val="bg1"/>
                </a:solidFill>
              </a:rPr>
              <a:t>transformation (search for other matches consistent with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99718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19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0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1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92" y="0"/>
              </a:cxn>
            </a:cxnLst>
            <a:rect l="0" t="0" r="r" b="b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2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3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4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125" y="0"/>
              </a:cxn>
            </a:cxnLst>
            <a:rect l="0" t="0" r="r" b="b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5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6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7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8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9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0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1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2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3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4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125" y="0"/>
              </a:cxn>
            </a:cxnLst>
            <a:rect l="0" t="0" r="r" b="b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Compute </a:t>
            </a:r>
            <a:r>
              <a:rPr lang="en-US" i="1">
                <a:solidFill>
                  <a:schemeClr val="bg1"/>
                </a:solidFill>
              </a:rPr>
              <a:t>putative matches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Loop: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Hypothesize</a:t>
            </a:r>
            <a:r>
              <a:rPr lang="en-US">
                <a:solidFill>
                  <a:schemeClr val="bg1"/>
                </a:solidFill>
              </a:rPr>
              <a:t> transformation </a:t>
            </a:r>
            <a:r>
              <a:rPr lang="en-US" i="1">
                <a:solidFill>
                  <a:schemeClr val="bg1"/>
                </a:solidFill>
              </a:rPr>
              <a:t>T </a:t>
            </a:r>
            <a:r>
              <a:rPr lang="en-US">
                <a:solidFill>
                  <a:schemeClr val="bg1"/>
                </a:solidFill>
              </a:rPr>
              <a:t>(small group of putative matches that are related by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Verify </a:t>
            </a:r>
            <a:r>
              <a:rPr lang="en-US">
                <a:solidFill>
                  <a:schemeClr val="bg1"/>
                </a:solidFill>
              </a:rPr>
              <a:t>transformation (search for other matches consistent with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01764" name="Picture 4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EAN20PONCE@CGXBVIMFUVWXY5L9" val="32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5630</TotalTime>
  <Words>684</Words>
  <Application>Microsoft Office PowerPoint</Application>
  <PresentationFormat>Affichage à l'écran (4:3)</PresentationFormat>
  <Paragraphs>180</Paragraphs>
  <Slides>41</Slides>
  <Notes>41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Default Design</vt:lpstr>
      <vt:lpstr>Blank Presentation</vt:lpstr>
      <vt:lpstr>1_Blank Presentation</vt:lpstr>
      <vt:lpstr>Équation</vt:lpstr>
      <vt:lpstr>Equation</vt:lpstr>
      <vt:lpstr>Microsoft Equation 3.0</vt:lpstr>
      <vt:lpstr>Image</vt:lpstr>
      <vt:lpstr>Diapositive 1</vt:lpstr>
      <vt:lpstr>Diapositive 2</vt:lpstr>
      <vt:lpstr>Outline</vt:lpstr>
      <vt:lpstr>Feature-based alignment outline</vt:lpstr>
      <vt:lpstr>Feature-based alignment outline</vt:lpstr>
      <vt:lpstr>Feature-based alignment outline</vt:lpstr>
      <vt:lpstr>Feature-based alignment outline</vt:lpstr>
      <vt:lpstr>Feature-based alignment outline</vt:lpstr>
      <vt:lpstr>Feature-based alignment outline</vt:lpstr>
      <vt:lpstr>2D transformation models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Affine transformations</vt:lpstr>
      <vt:lpstr>Fitting an affine transformation</vt:lpstr>
      <vt:lpstr>Fitting an affine transformation</vt:lpstr>
      <vt:lpstr>Beyond affine transformations</vt:lpstr>
      <vt:lpstr>Diapositive 34</vt:lpstr>
      <vt:lpstr>Beyond affine transformations</vt:lpstr>
      <vt:lpstr>Fitting a homography</vt:lpstr>
      <vt:lpstr>Fitting a homography</vt:lpstr>
      <vt:lpstr>Fitting a homography</vt:lpstr>
      <vt:lpstr>Direct linear transform</vt:lpstr>
      <vt:lpstr>Application: Panorama stitching</vt:lpstr>
      <vt:lpstr>Diapositive 41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Jean Ponce</dc:creator>
  <cp:lastModifiedBy>ponce</cp:lastModifiedBy>
  <cp:revision>2454</cp:revision>
  <dcterms:created xsi:type="dcterms:W3CDTF">2007-09-04T06:51:48Z</dcterms:created>
  <dcterms:modified xsi:type="dcterms:W3CDTF">2010-10-11T14:41:41Z</dcterms:modified>
</cp:coreProperties>
</file>