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926" r:id="rId2"/>
    <p:sldId id="1111" r:id="rId3"/>
    <p:sldId id="1205" r:id="rId4"/>
    <p:sldId id="1229" r:id="rId5"/>
    <p:sldId id="1204" r:id="rId6"/>
    <p:sldId id="1206" r:id="rId7"/>
    <p:sldId id="1208" r:id="rId8"/>
    <p:sldId id="1209" r:id="rId9"/>
    <p:sldId id="1211" r:id="rId10"/>
    <p:sldId id="1212" r:id="rId11"/>
    <p:sldId id="1213" r:id="rId12"/>
    <p:sldId id="1215" r:id="rId13"/>
    <p:sldId id="1214" r:id="rId14"/>
    <p:sldId id="1216" r:id="rId15"/>
    <p:sldId id="1217" r:id="rId16"/>
    <p:sldId id="1218" r:id="rId17"/>
    <p:sldId id="1219" r:id="rId18"/>
    <p:sldId id="1224" r:id="rId19"/>
    <p:sldId id="1225" r:id="rId20"/>
    <p:sldId id="1226" r:id="rId21"/>
    <p:sldId id="1227" r:id="rId22"/>
    <p:sldId id="1228" r:id="rId23"/>
    <p:sldId id="1220" r:id="rId24"/>
    <p:sldId id="1221" r:id="rId25"/>
    <p:sldId id="1222" r:id="rId26"/>
    <p:sldId id="1223" r:id="rId27"/>
    <p:sldId id="956" r:id="rId28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99FF"/>
    <a:srgbClr val="00FF00"/>
    <a:srgbClr val="009900"/>
    <a:srgbClr val="494949"/>
    <a:srgbClr val="4A4A4A"/>
    <a:srgbClr val="474747"/>
    <a:srgbClr val="4B4B4B"/>
    <a:srgbClr val="5F5F5F"/>
    <a:srgbClr val="CC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149" autoAdjust="0"/>
    <p:restoredTop sz="88815" autoAdjust="0"/>
  </p:normalViewPr>
  <p:slideViewPr>
    <p:cSldViewPr>
      <p:cViewPr>
        <p:scale>
          <a:sx n="80" d="100"/>
          <a:sy n="80" d="100"/>
        </p:scale>
        <p:origin x="-944" y="-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heme" Target="theme/theme1.xml"/><Relationship Id="rId31" Type="http://schemas.openxmlformats.org/officeDocument/2006/relationships/printerSettings" Target="printerSettings/printerSettings1.bin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ags" Target="tags/tag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69B25C65-634D-4F2F-B935-3E8520F681BD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C2109851-A9C0-41DE-8B14-D964F55F3D2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660CD-E512-4522-9131-685C95D5872E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D3461-F58C-42B7-99AA-6957E73AB20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9851-A9C0-41DE-8B14-D964F55F3D2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5FF85-FB7F-411B-915A-B0104555398F}" type="slidenum">
              <a:rPr lang="en-US"/>
              <a:pPr/>
              <a:t>27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5E958-1B26-4C7E-80EE-206682CAAA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89863-4628-4AED-B2E1-425E831EA1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33952-6D93-4D0A-A47F-4B7AF601E6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D2EA3-264D-4CBB-B6D6-8490AAD3DE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20B0A-1B2C-4BB2-8F25-7E07C12724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946A3-9AE0-4802-8888-07F766FAF2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60BF0-E12E-459F-A83D-7709CE83E8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BF74D-37CB-4DA1-B1E3-3724A27751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C1204-B60E-4263-8D90-AF8537ED75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818AB-500D-40D3-A6F0-F251AEF4C8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F6B7D-5FF9-427A-8CA8-B4FD313AE9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4D4D4D"/>
            </a:gs>
            <a:gs pos="100000">
              <a:srgbClr val="11111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0284F86-BF25-48C6-A5BB-25300ABFBE4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di.ens.fr/~josef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1"/>
          <p:cNvPicPr>
            <a:picLocks noChangeAspect="1" noChangeArrowheads="1"/>
          </p:cNvPicPr>
          <p:nvPr/>
        </p:nvPicPr>
        <p:blipFill>
          <a:blip r:embed="rId3" cstate="print"/>
          <a:srcRect t="5774"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A2: Stitching photo mosaics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1. Detect feature points (Assignment 1)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2. Match feature points and estimate planar </a:t>
            </a:r>
            <a:r>
              <a:rPr lang="en-US" sz="2000" dirty="0" err="1" smtClean="0">
                <a:solidFill>
                  <a:schemeClr val="tx2"/>
                </a:solidFill>
              </a:rPr>
              <a:t>homography</a:t>
            </a:r>
            <a:r>
              <a:rPr lang="en-US" sz="2000" dirty="0" smtClean="0">
                <a:solidFill>
                  <a:schemeClr val="tx2"/>
                </a:solidFill>
              </a:rPr>
              <a:t> between images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3. Warp and composite images into a common reference frame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6" name="Picture 5" descr="::::Desktop:Picture 1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825" y="2984500"/>
            <a:ext cx="362585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::::Desktop:Picture 1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971800"/>
            <a:ext cx="3846513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::::Desktop:Picture 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9718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A2: Stitching photo mosaics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1. Detect feature points (Assignment 1)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2. Match feature points and estimate planar </a:t>
            </a:r>
            <a:r>
              <a:rPr lang="en-US" sz="2000" dirty="0" err="1" smtClean="0">
                <a:solidFill>
                  <a:schemeClr val="tx2"/>
                </a:solidFill>
              </a:rPr>
              <a:t>homography</a:t>
            </a:r>
            <a:r>
              <a:rPr lang="en-US" sz="2000" dirty="0" smtClean="0">
                <a:solidFill>
                  <a:schemeClr val="tx2"/>
                </a:solidFill>
              </a:rPr>
              <a:t> between images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3. Warp and composite images into a common reference frame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9" name="Picture 8" descr="::::Desktop:Picture 1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971800"/>
            <a:ext cx="3846513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A2: Stitching photo mosaics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1. Detect feature points (Assignment 1)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2. Match feature points and estimate planar </a:t>
            </a:r>
            <a:r>
              <a:rPr lang="en-US" sz="2000" dirty="0" err="1" smtClean="0">
                <a:solidFill>
                  <a:schemeClr val="tx2"/>
                </a:solidFill>
              </a:rPr>
              <a:t>homography</a:t>
            </a:r>
            <a:r>
              <a:rPr lang="en-US" sz="2000" dirty="0" smtClean="0">
                <a:solidFill>
                  <a:schemeClr val="tx2"/>
                </a:solidFill>
              </a:rPr>
              <a:t> between images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3. Warp and composite images into a common reference frame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6" name="Picture 5" descr="::::Desktop:Picture 2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200400"/>
            <a:ext cx="4267200" cy="245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::::Desktop:Picture 25.png"/>
          <p:cNvPicPr>
            <a:picLocks noChangeAspect="1"/>
          </p:cNvPicPr>
          <p:nvPr/>
        </p:nvPicPr>
        <p:blipFill>
          <a:blip r:embed="rId3"/>
          <a:srcRect r="1582" b="1582"/>
          <a:stretch>
            <a:fillRect/>
          </a:stretch>
        </p:blipFill>
        <p:spPr bwMode="auto">
          <a:xfrm>
            <a:off x="228600" y="3200400"/>
            <a:ext cx="4267200" cy="247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::::Desktop:Picture 2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743200"/>
            <a:ext cx="5676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A2: Stitching photo mosaics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Stitch your own images!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2" name="Content Placeholder 6" descr="paris_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479" r="-5479"/>
          <a:stretch>
            <a:fillRect/>
          </a:stretch>
        </p:blipFill>
        <p:spPr>
          <a:xfrm>
            <a:off x="412750" y="2400300"/>
            <a:ext cx="3740150" cy="2527300"/>
          </a:xfrm>
        </p:spPr>
      </p:pic>
      <p:pic>
        <p:nvPicPr>
          <p:cNvPr id="13" name="Picture 7" descr="paris_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9370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paris_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3622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650736" y="6396038"/>
            <a:ext cx="3493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/>
              <a:t>Images courtesy: Jose </a:t>
            </a:r>
            <a:r>
              <a:rPr lang="en-US" dirty="0" err="1"/>
              <a:t>Lezama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A2: Stitching photo mosaics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Stitch your own images!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650736" y="6396038"/>
            <a:ext cx="3493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/>
              <a:t>Images courtesy: Jose </a:t>
            </a:r>
            <a:r>
              <a:rPr lang="en-US" dirty="0" err="1"/>
              <a:t>Lezama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33600"/>
            <a:ext cx="6718245" cy="369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A3</a:t>
            </a:r>
            <a:r>
              <a:rPr lang="en-US" sz="3200" dirty="0" smtClean="0">
                <a:latin typeface="Comic Sans MS"/>
                <a:cs typeface="Comic Sans MS"/>
              </a:rPr>
              <a:t>: Bag-of-features image classification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192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The goal of this assignment is to implement a category-level image classifier to perform four-class image classification into “airplanes”, </a:t>
            </a:r>
            <a:r>
              <a:rPr lang="en-US" sz="2000" dirty="0" smtClean="0">
                <a:solidFill>
                  <a:schemeClr val="tx2"/>
                </a:solidFill>
              </a:rPr>
              <a:t>“motorbikes”, “faces” and “cars” categories.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Training and test images will be provided.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The goal is to achieve at least 90% accuracy and compare performance with a baseline image representation. </a:t>
            </a: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3810000"/>
            <a:ext cx="8470900" cy="3048000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04800" y="4876800"/>
            <a:ext cx="1856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 smtClean="0"/>
              <a:t>Training images</a:t>
            </a:r>
            <a:endParaRPr lang="en-US" dirty="0"/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57200" y="6488668"/>
            <a:ext cx="1481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 smtClean="0">
                <a:solidFill>
                  <a:schemeClr val="bg2"/>
                </a:solidFill>
              </a:rPr>
              <a:t>Test images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A4: Simple face detector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1920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You will develop a simple </a:t>
            </a:r>
            <a:r>
              <a:rPr lang="en-US" sz="2000" dirty="0" smtClean="0">
                <a:solidFill>
                  <a:schemeClr val="tx2"/>
                </a:solidFill>
              </a:rPr>
              <a:t>“window-scanning” face detector and analyze its performance on real images. 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The detector will be based on a linear Support Vector Machine classifier.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Training and test images will be provided.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19" y="4237074"/>
            <a:ext cx="4193481" cy="2620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06" y="4237075"/>
            <a:ext cx="2117296" cy="2620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237074"/>
            <a:ext cx="2209800" cy="2620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305" cy="6462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Assignments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1920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ssignments will be implemented in </a:t>
            </a:r>
            <a:r>
              <a:rPr lang="en-US" dirty="0" err="1" smtClean="0">
                <a:solidFill>
                  <a:schemeClr val="tx2"/>
                </a:solidFill>
              </a:rPr>
              <a:t>Matlab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We provide a comprehensive starting package including (1) detailed instructions, (2) usually some starting code and (3) datasets for each assignment.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7450"/>
            <a:ext cx="7933660" cy="880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3100"/>
            <a:ext cx="7933660" cy="880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190500" y="822325"/>
            <a:ext cx="8820150" cy="1938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60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Reconnaissance d’objets</a:t>
            </a:r>
          </a:p>
          <a:p>
            <a:pPr algn="ctr">
              <a:defRPr/>
            </a:pPr>
            <a:r>
              <a:rPr lang="fr-FR" sz="60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et vision artificielle</a:t>
            </a:r>
            <a:endParaRPr lang="en-US" sz="6000" u="non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177707" y="3355975"/>
            <a:ext cx="6721912" cy="3539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u="none" dirty="0" smtClean="0">
                <a:latin typeface="Comic Sans MS" pitchFamily="66" charset="0"/>
              </a:rPr>
              <a:t>Josef </a:t>
            </a:r>
            <a:r>
              <a:rPr lang="en-US" sz="3200" u="none" dirty="0" err="1" smtClean="0">
                <a:latin typeface="Comic Sans MS" pitchFamily="66" charset="0"/>
              </a:rPr>
              <a:t>Sivic</a:t>
            </a:r>
            <a:r>
              <a:rPr lang="en-US" sz="3200" u="none" dirty="0" smtClean="0">
                <a:latin typeface="Comic Sans MS" pitchFamily="66" charset="0"/>
              </a:rPr>
              <a:t> (</a:t>
            </a:r>
            <a:r>
              <a:rPr lang="en-US" sz="3200" u="none" dirty="0" err="1" smtClean="0">
                <a:latin typeface="Comic Sans MS" pitchFamily="66" charset="0"/>
                <a:cs typeface="Times New Roman" pitchFamily="18" charset="0"/>
              </a:rPr>
              <a:t>josef.sivic@ens</a:t>
            </a:r>
            <a:r>
              <a:rPr lang="en-US" sz="3200" u="none" dirty="0" err="1">
                <a:latin typeface="Comic Sans MS" pitchFamily="66" charset="0"/>
                <a:cs typeface="Times New Roman" pitchFamily="18" charset="0"/>
              </a:rPr>
              <a:t>.fr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200" u="none" dirty="0">
                <a:latin typeface="Comic Sans MS" pitchFamily="66" charset="0"/>
                <a:cs typeface="Times New Roman" pitchFamily="18" charset="0"/>
                <a:hlinkClick r:id="rId3"/>
              </a:rPr>
              <a:t>http://www.di.ens.fr/</a:t>
            </a:r>
            <a:r>
              <a:rPr lang="en-US" sz="3200" u="none" dirty="0" smtClean="0">
                <a:latin typeface="Comic Sans MS" pitchFamily="66" charset="0"/>
                <a:cs typeface="Times New Roman" pitchFamily="18" charset="0"/>
                <a:hlinkClick r:id="rId3"/>
              </a:rPr>
              <a:t>~josef</a:t>
            </a:r>
            <a:endParaRPr lang="en-US" sz="3200" u="none" dirty="0" smtClean="0">
              <a:latin typeface="Comic Sans MS" pitchFamily="66" charset="0"/>
              <a:cs typeface="Times New Roman" pitchFamily="18" charset="0"/>
            </a:endParaRPr>
          </a:p>
          <a:p>
            <a:pPr algn="ctr"/>
            <a:endParaRPr lang="en-US" sz="3200" u="none" dirty="0" smtClean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en-US" sz="3200" u="none" dirty="0" smtClean="0">
                <a:latin typeface="Comic Sans MS" pitchFamily="66" charset="0"/>
                <a:cs typeface="Times New Roman" pitchFamily="18" charset="0"/>
              </a:rPr>
              <a:t>INRIA - </a:t>
            </a:r>
            <a:r>
              <a:rPr lang="en-US" sz="3200" u="none" dirty="0" err="1" smtClean="0">
                <a:latin typeface="Comic Sans MS" pitchFamily="66" charset="0"/>
                <a:cs typeface="Times New Roman" pitchFamily="18" charset="0"/>
              </a:rPr>
              <a:t>Equipe</a:t>
            </a:r>
            <a:r>
              <a:rPr lang="en-US" sz="3200" u="none" dirty="0" err="1">
                <a:latin typeface="Comic Sans MS" pitchFamily="66" charset="0"/>
                <a:cs typeface="Times New Roman" pitchFamily="18" charset="0"/>
              </a:rPr>
              <a:t>-projet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 WILLOW</a:t>
            </a:r>
          </a:p>
          <a:p>
            <a:pPr algn="ctr"/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ENS/INRIA/CNRS UMR 8548</a:t>
            </a:r>
            <a:endParaRPr lang="en-US" sz="3200" u="none" dirty="0">
              <a:latin typeface="Comic Sans MS" pitchFamily="66" charset="0"/>
            </a:endParaRPr>
          </a:p>
          <a:p>
            <a:pPr algn="ctr"/>
            <a:r>
              <a:rPr lang="en-US" sz="3200" u="none" dirty="0" err="1">
                <a:latin typeface="Comic Sans MS" pitchFamily="66" charset="0"/>
              </a:rPr>
              <a:t>Laboratoire</a:t>
            </a:r>
            <a:r>
              <a:rPr lang="en-US" sz="3200" u="none" dirty="0">
                <a:latin typeface="Comic Sans MS" pitchFamily="66" charset="0"/>
              </a:rPr>
              <a:t> </a:t>
            </a:r>
            <a:r>
              <a:rPr lang="en-US" sz="3200" u="none" dirty="0" err="1">
                <a:latin typeface="Comic Sans MS" pitchFamily="66" charset="0"/>
              </a:rPr>
              <a:t>d’Informatique</a:t>
            </a:r>
            <a:endParaRPr lang="en-US" sz="3200" u="none" dirty="0">
              <a:latin typeface="Comic Sans MS" pitchFamily="66" charset="0"/>
            </a:endParaRPr>
          </a:p>
          <a:p>
            <a:pPr algn="ctr"/>
            <a:r>
              <a:rPr lang="en-US" sz="3200" u="none" dirty="0" err="1">
                <a:latin typeface="Comic Sans MS" pitchFamily="66" charset="0"/>
              </a:rPr>
              <a:t>Ecole</a:t>
            </a:r>
            <a:r>
              <a:rPr lang="en-US" sz="3200" u="none" dirty="0">
                <a:latin typeface="Comic Sans MS" pitchFamily="66" charset="0"/>
              </a:rPr>
              <a:t> </a:t>
            </a:r>
            <a:r>
              <a:rPr lang="en-US" sz="3200" u="none" dirty="0" err="1">
                <a:latin typeface="Comic Sans MS" pitchFamily="66" charset="0"/>
              </a:rPr>
              <a:t>Normale</a:t>
            </a:r>
            <a:r>
              <a:rPr lang="en-US" sz="3200" u="none" dirty="0">
                <a:latin typeface="Comic Sans MS" pitchFamily="66" charset="0"/>
              </a:rPr>
              <a:t> </a:t>
            </a:r>
            <a:r>
              <a:rPr lang="en-US" sz="3200" u="none" dirty="0" err="1">
                <a:latin typeface="Comic Sans MS" pitchFamily="66" charset="0"/>
              </a:rPr>
              <a:t>Sup</a:t>
            </a:r>
            <a:r>
              <a:rPr lang="en-US" sz="3200" u="none" dirty="0" err="1">
                <a:latin typeface="Comic Sans MS" pitchFamily="66" charset="0"/>
                <a:cs typeface="Times New Roman" pitchFamily="18" charset="0"/>
              </a:rPr>
              <a:t>érieure</a:t>
            </a:r>
            <a:r>
              <a:rPr lang="en-US" sz="3200" u="none" dirty="0">
                <a:latin typeface="Comic Sans MS" pitchFamily="66" charset="0"/>
                <a:cs typeface="Times New Roman" pitchFamily="18" charset="0"/>
              </a:rPr>
              <a:t>, Paris</a:t>
            </a:r>
            <a:endParaRPr lang="fr-FR" sz="3200" u="none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27300"/>
            <a:ext cx="9201500" cy="938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70714" cy="1003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000"/>
            <a:ext cx="8770714" cy="1003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Final projects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19201"/>
            <a:ext cx="91440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The </a:t>
            </a:r>
            <a:r>
              <a:rPr lang="en-US" dirty="0" smtClean="0">
                <a:solidFill>
                  <a:schemeClr val="tx2"/>
                </a:solidFill>
              </a:rPr>
              <a:t>final project will represent 30% of the grade.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The </a:t>
            </a:r>
            <a:r>
              <a:rPr lang="en-US" dirty="0" smtClean="0">
                <a:solidFill>
                  <a:schemeClr val="tx2"/>
                </a:solidFill>
              </a:rPr>
              <a:t>topics will be announced in the class and on</a:t>
            </a:r>
            <a:r>
              <a:rPr lang="en-US" dirty="0" smtClean="0">
                <a:solidFill>
                  <a:schemeClr val="tx2"/>
                </a:solidFill>
              </a:rPr>
              <a:t> the course page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Talk </a:t>
            </a:r>
            <a:r>
              <a:rPr lang="en-US" dirty="0" smtClean="0">
                <a:solidFill>
                  <a:schemeClr val="tx2"/>
                </a:solidFill>
              </a:rPr>
              <a:t>to us if you want to define your own project (before you start working on the project).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Joint </a:t>
            </a:r>
            <a:r>
              <a:rPr lang="en-US" dirty="0" smtClean="0">
                <a:solidFill>
                  <a:schemeClr val="tx2"/>
                </a:solidFill>
              </a:rPr>
              <a:t>projects with other courses are possible, but please talk to instructors of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both </a:t>
            </a:r>
            <a:r>
              <a:rPr lang="en-US" dirty="0" smtClean="0">
                <a:solidFill>
                  <a:schemeClr val="tx2"/>
                </a:solidFill>
              </a:rPr>
              <a:t>courses (before you start working on the project).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You </a:t>
            </a:r>
            <a:r>
              <a:rPr lang="en-US" dirty="0" smtClean="0">
                <a:solidFill>
                  <a:schemeClr val="tx2"/>
                </a:solidFill>
              </a:rPr>
              <a:t>are encouraged to work alone but you can also form groups of two or three people. Each group will submit a single final report.</a:t>
            </a:r>
            <a:r>
              <a:rPr lang="en-US" dirty="0" smtClean="0">
                <a:solidFill>
                  <a:schemeClr val="tx2"/>
                </a:solidFill>
              </a:rPr>
              <a:t> Reports will be in a standard conference format submission and max 3 pages long.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Hand </a:t>
            </a:r>
            <a:r>
              <a:rPr lang="en-US" dirty="0" smtClean="0">
                <a:solidFill>
                  <a:schemeClr val="tx2"/>
                </a:solidFill>
              </a:rPr>
              <a:t>out date: Nov 2.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Project </a:t>
            </a:r>
            <a:r>
              <a:rPr lang="en-US" dirty="0" smtClean="0">
                <a:solidFill>
                  <a:schemeClr val="tx2"/>
                </a:solidFill>
              </a:rPr>
              <a:t>presentations</a:t>
            </a:r>
            <a:r>
              <a:rPr lang="en-US" dirty="0" smtClean="0">
                <a:solidFill>
                  <a:schemeClr val="tx2"/>
                </a:solidFill>
              </a:rPr>
              <a:t> (~10mins per group) and </a:t>
            </a:r>
            <a:r>
              <a:rPr lang="en-US" dirty="0" smtClean="0">
                <a:solidFill>
                  <a:schemeClr val="tx2"/>
                </a:solidFill>
              </a:rPr>
              <a:t>reports due on: Dec 14.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Final projects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1920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Two suggested topics building on assignments 3 and 4: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1. Image classification of 100 object classes.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286000"/>
            <a:ext cx="5258568" cy="4450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Final projects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1920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Two suggested topics building on assignments 3 and 4: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2. Object detection and localization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86000"/>
            <a:ext cx="5791201" cy="435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Any questions?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Will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The rest of the class today</a:t>
            </a:r>
            <a:endParaRPr lang="fr-FR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2097088"/>
            <a:ext cx="7772400" cy="4176712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</a:rPr>
              <a:t>Overview of course assignments and the final project (J. </a:t>
            </a:r>
            <a:r>
              <a:rPr lang="en-US" dirty="0" err="1" smtClean="0">
                <a:solidFill>
                  <a:schemeClr val="accent1"/>
                </a:solidFill>
                <a:latin typeface="Comic Sans MS" pitchFamily="66" charset="0"/>
              </a:rPr>
              <a:t>Sivic</a:t>
            </a:r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</a:rPr>
              <a:t>)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Overview of research at WILLOW and internship </a:t>
            </a:r>
            <a:r>
              <a:rPr lang="en-US" dirty="0" smtClean="0">
                <a:latin typeface="Comic Sans MS" pitchFamily="66" charset="0"/>
              </a:rPr>
              <a:t>possibilities (I. Laptev)</a:t>
            </a:r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Course assignments</a:t>
            </a:r>
            <a:endParaRPr lang="fr-FR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505200"/>
            <a:ext cx="3479800" cy="2609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1752601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http://www.di.ens.fr/willow/teaching/recvis10/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Course assignments</a:t>
            </a:r>
            <a:endParaRPr lang="fr-FR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752601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http://www.di.ens.fr/willow/teaching/recvis10/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077158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885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A1: Scale-invariant feature detection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57400"/>
            <a:ext cx="3765550" cy="3210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700" y="1371600"/>
            <a:ext cx="4940300" cy="530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486400"/>
            <a:ext cx="3959626" cy="759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A2: Stitching photo mosaics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4" descr="Picture 1.png"/>
          <p:cNvPicPr>
            <a:picLocks noChangeAspect="1"/>
          </p:cNvPicPr>
          <p:nvPr/>
        </p:nvPicPr>
        <p:blipFill>
          <a:blip r:embed="rId2"/>
          <a:srcRect t="-7117" b="59519"/>
          <a:stretch>
            <a:fillRect/>
          </a:stretch>
        </p:blipFill>
        <p:spPr bwMode="auto">
          <a:xfrm>
            <a:off x="0" y="2133600"/>
            <a:ext cx="94694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1447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The goal of the assignment is to automatically stitch images acquired by a panning camera into a mosaic. 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6" name="Picture 3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5181600"/>
            <a:ext cx="2552700" cy="127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FIRSTJEAN20PONCE@CGXBVIMFUVWXY5L9" val="3251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5460</TotalTime>
  <Words>645</Words>
  <Application>Microsoft Macintosh PowerPoint</Application>
  <PresentationFormat>On-screen Show (4:3)</PresentationFormat>
  <Paragraphs>88</Paragraphs>
  <Slides>27</Slides>
  <Notes>6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Slide 1</vt:lpstr>
      <vt:lpstr>Slide 2</vt:lpstr>
      <vt:lpstr>The rest of the class today</vt:lpstr>
      <vt:lpstr>Course assignments</vt:lpstr>
      <vt:lpstr>Course assignments</vt:lpstr>
      <vt:lpstr>Slide 6</vt:lpstr>
      <vt:lpstr>Slide 7</vt:lpstr>
      <vt:lpstr>A1: Scale-invariant feature detection</vt:lpstr>
      <vt:lpstr>A2: Stitching photo mosaics</vt:lpstr>
      <vt:lpstr>A2: Stitching photo mosaics</vt:lpstr>
      <vt:lpstr>A2: Stitching photo mosaics</vt:lpstr>
      <vt:lpstr>A2: Stitching photo mosaics</vt:lpstr>
      <vt:lpstr>A2: Stitching photo mosaics</vt:lpstr>
      <vt:lpstr>A2: Stitching photo mosaics</vt:lpstr>
      <vt:lpstr>A3: Bag-of-features image classification</vt:lpstr>
      <vt:lpstr>A4: Simple face detector</vt:lpstr>
      <vt:lpstr>Slide 17</vt:lpstr>
      <vt:lpstr>Assignments</vt:lpstr>
      <vt:lpstr>Slide 19</vt:lpstr>
      <vt:lpstr>Slide 20</vt:lpstr>
      <vt:lpstr>Slide 21</vt:lpstr>
      <vt:lpstr>Slide 22</vt:lpstr>
      <vt:lpstr>Final projects</vt:lpstr>
      <vt:lpstr>Final projects</vt:lpstr>
      <vt:lpstr>Final projects</vt:lpstr>
      <vt:lpstr>Any questions?</vt:lpstr>
      <vt:lpstr>Slide 27</vt:lpstr>
    </vt:vector>
  </TitlesOfParts>
  <Company>Dell Computer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Jean Ponce</dc:creator>
  <cp:lastModifiedBy>josef</cp:lastModifiedBy>
  <cp:revision>2455</cp:revision>
  <dcterms:created xsi:type="dcterms:W3CDTF">2010-09-28T12:08:19Z</dcterms:created>
  <dcterms:modified xsi:type="dcterms:W3CDTF">2010-09-28T14:52:08Z</dcterms:modified>
</cp:coreProperties>
</file>