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tags/tag5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Default Extension="emf" ContentType="image/x-emf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67.xml" ContentType="application/vnd.openxmlformats-officedocument.presentationml.notesSlide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  <p:sldMasterId id="2147483673" r:id="rId3"/>
  </p:sldMasterIdLst>
  <p:notesMasterIdLst>
    <p:notesMasterId r:id="rId105"/>
  </p:notesMasterIdLst>
  <p:handoutMasterIdLst>
    <p:handoutMasterId r:id="rId106"/>
  </p:handoutMasterIdLst>
  <p:sldIdLst>
    <p:sldId id="926" r:id="rId4"/>
    <p:sldId id="1111" r:id="rId5"/>
    <p:sldId id="1112" r:id="rId6"/>
    <p:sldId id="1204" r:id="rId7"/>
    <p:sldId id="987" r:id="rId8"/>
    <p:sldId id="990" r:id="rId9"/>
    <p:sldId id="1037" r:id="rId10"/>
    <p:sldId id="1156" r:id="rId11"/>
    <p:sldId id="981" r:id="rId12"/>
    <p:sldId id="1160" r:id="rId13"/>
    <p:sldId id="1158" r:id="rId14"/>
    <p:sldId id="1157" r:id="rId15"/>
    <p:sldId id="1120" r:id="rId16"/>
    <p:sldId id="1159" r:id="rId17"/>
    <p:sldId id="1121" r:id="rId18"/>
    <p:sldId id="1152" r:id="rId19"/>
    <p:sldId id="1122" r:id="rId20"/>
    <p:sldId id="1123" r:id="rId21"/>
    <p:sldId id="1134" r:id="rId22"/>
    <p:sldId id="1124" r:id="rId23"/>
    <p:sldId id="1125" r:id="rId24"/>
    <p:sldId id="1000" r:id="rId25"/>
    <p:sldId id="1003" r:id="rId26"/>
    <p:sldId id="1119" r:id="rId27"/>
    <p:sldId id="1148" r:id="rId28"/>
    <p:sldId id="1151" r:id="rId29"/>
    <p:sldId id="1154" r:id="rId30"/>
    <p:sldId id="1205" r:id="rId31"/>
    <p:sldId id="1139" r:id="rId32"/>
    <p:sldId id="1140" r:id="rId33"/>
    <p:sldId id="1141" r:id="rId34"/>
    <p:sldId id="1142" r:id="rId35"/>
    <p:sldId id="1147" r:id="rId36"/>
    <p:sldId id="1143" r:id="rId37"/>
    <p:sldId id="1203" r:id="rId38"/>
    <p:sldId id="1137" r:id="rId39"/>
    <p:sldId id="1138" r:id="rId40"/>
    <p:sldId id="1206" r:id="rId41"/>
    <p:sldId id="1207" r:id="rId42"/>
    <p:sldId id="1208" r:id="rId43"/>
    <p:sldId id="1209" r:id="rId44"/>
    <p:sldId id="1210" r:id="rId45"/>
    <p:sldId id="1211" r:id="rId46"/>
    <p:sldId id="1212" r:id="rId47"/>
    <p:sldId id="1213" r:id="rId48"/>
    <p:sldId id="1214" r:id="rId49"/>
    <p:sldId id="1215" r:id="rId50"/>
    <p:sldId id="1216" r:id="rId51"/>
    <p:sldId id="1217" r:id="rId52"/>
    <p:sldId id="1218" r:id="rId53"/>
    <p:sldId id="1219" r:id="rId54"/>
    <p:sldId id="1220" r:id="rId55"/>
    <p:sldId id="1221" r:id="rId56"/>
    <p:sldId id="1222" r:id="rId57"/>
    <p:sldId id="1223" r:id="rId58"/>
    <p:sldId id="1224" r:id="rId59"/>
    <p:sldId id="1225" r:id="rId60"/>
    <p:sldId id="1226" r:id="rId61"/>
    <p:sldId id="1227" r:id="rId62"/>
    <p:sldId id="1161" r:id="rId63"/>
    <p:sldId id="1163" r:id="rId64"/>
    <p:sldId id="1164" r:id="rId65"/>
    <p:sldId id="1146" r:id="rId66"/>
    <p:sldId id="1187" r:id="rId67"/>
    <p:sldId id="1188" r:id="rId68"/>
    <p:sldId id="1189" r:id="rId69"/>
    <p:sldId id="1190" r:id="rId70"/>
    <p:sldId id="1191" r:id="rId71"/>
    <p:sldId id="1192" r:id="rId72"/>
    <p:sldId id="1193" r:id="rId73"/>
    <p:sldId id="1168" r:id="rId74"/>
    <p:sldId id="1169" r:id="rId75"/>
    <p:sldId id="1170" r:id="rId76"/>
    <p:sldId id="1171" r:id="rId77"/>
    <p:sldId id="1172" r:id="rId78"/>
    <p:sldId id="1173" r:id="rId79"/>
    <p:sldId id="1174" r:id="rId80"/>
    <p:sldId id="1175" r:id="rId81"/>
    <p:sldId id="1176" r:id="rId82"/>
    <p:sldId id="1177" r:id="rId83"/>
    <p:sldId id="1178" r:id="rId84"/>
    <p:sldId id="1179" r:id="rId85"/>
    <p:sldId id="1180" r:id="rId86"/>
    <p:sldId id="1181" r:id="rId87"/>
    <p:sldId id="1182" r:id="rId88"/>
    <p:sldId id="1183" r:id="rId89"/>
    <p:sldId id="1184" r:id="rId90"/>
    <p:sldId id="1185" r:id="rId91"/>
    <p:sldId id="1186" r:id="rId92"/>
    <p:sldId id="1194" r:id="rId93"/>
    <p:sldId id="1228" r:id="rId94"/>
    <p:sldId id="1229" r:id="rId95"/>
    <p:sldId id="1195" r:id="rId96"/>
    <p:sldId id="1196" r:id="rId97"/>
    <p:sldId id="1197" r:id="rId98"/>
    <p:sldId id="1198" r:id="rId99"/>
    <p:sldId id="1199" r:id="rId100"/>
    <p:sldId id="1200" r:id="rId101"/>
    <p:sldId id="1201" r:id="rId102"/>
    <p:sldId id="1230" r:id="rId103"/>
    <p:sldId id="956" r:id="rId104"/>
  </p:sldIdLst>
  <p:sldSz cx="9144000" cy="6858000" type="screen4x3"/>
  <p:notesSz cx="6858000" cy="9144000"/>
  <p:custDataLst>
    <p:tags r:id="rId10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00FF00"/>
    <a:srgbClr val="009900"/>
    <a:srgbClr val="494949"/>
    <a:srgbClr val="4A4A4A"/>
    <a:srgbClr val="474747"/>
    <a:srgbClr val="4B4B4B"/>
    <a:srgbClr val="5F5F5F"/>
    <a:srgbClr val="CCFFFF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9" autoAdjust="0"/>
    <p:restoredTop sz="88815" autoAdjust="0"/>
  </p:normalViewPr>
  <p:slideViewPr>
    <p:cSldViewPr>
      <p:cViewPr>
        <p:scale>
          <a:sx n="80" d="100"/>
          <a:sy n="80" d="100"/>
        </p:scale>
        <p:origin x="-882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tags" Target="tags/tag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viewProps" Target="viewProp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4" Type="http://schemas.openxmlformats.org/officeDocument/2006/relationships/image" Target="../media/image76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image" Target="../media/image166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image" Target="../media/image169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image" Target="../media/image173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image" Target="../media/image175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9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wmf"/><Relationship Id="rId2" Type="http://schemas.openxmlformats.org/officeDocument/2006/relationships/image" Target="../media/image181.wmf"/><Relationship Id="rId1" Type="http://schemas.openxmlformats.org/officeDocument/2006/relationships/image" Target="../media/image180.wmf"/><Relationship Id="rId4" Type="http://schemas.openxmlformats.org/officeDocument/2006/relationships/image" Target="../media/image18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wmf"/><Relationship Id="rId2" Type="http://schemas.openxmlformats.org/officeDocument/2006/relationships/image" Target="../media/image192.wmf"/><Relationship Id="rId1" Type="http://schemas.openxmlformats.org/officeDocument/2006/relationships/image" Target="../media/image191.wmf"/><Relationship Id="rId5" Type="http://schemas.openxmlformats.org/officeDocument/2006/relationships/image" Target="../media/image195.wmf"/><Relationship Id="rId4" Type="http://schemas.openxmlformats.org/officeDocument/2006/relationships/image" Target="../media/image194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wmf"/><Relationship Id="rId1" Type="http://schemas.openxmlformats.org/officeDocument/2006/relationships/image" Target="../media/image19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2" Type="http://schemas.openxmlformats.org/officeDocument/2006/relationships/image" Target="../media/image156.wmf"/><Relationship Id="rId1" Type="http://schemas.openxmlformats.org/officeDocument/2006/relationships/image" Target="../media/image15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wmf"/><Relationship Id="rId1" Type="http://schemas.openxmlformats.org/officeDocument/2006/relationships/image" Target="../media/image16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fr-F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fr-FR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fr-FR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69B25C65-634D-4F2F-B935-3E8520F681BD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C2109851-A9C0-41DE-8B14-D964F55F3D2E}" type="slidenum">
              <a:rPr lang="en-US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B660CD-E512-4522-9131-685C95D5872E}" type="slidenum">
              <a:rPr lang="en-US"/>
              <a:pPr/>
              <a:t>1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BE120C-7683-4B4F-A46F-D2FB4E31C6D7}" type="slidenum">
              <a:rPr lang="en-US"/>
              <a:pPr/>
              <a:t>10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BE120C-7683-4B4F-A46F-D2FB4E31C6D7}" type="slidenum">
              <a:rPr lang="en-US"/>
              <a:pPr/>
              <a:t>11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BE120C-7683-4B4F-A46F-D2FB4E31C6D7}" type="slidenum">
              <a:rPr lang="en-US"/>
              <a:pPr/>
              <a:t>12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E24F14-E9CB-408D-82CC-BFD63D6C5CC9}" type="slidenum">
              <a:rPr lang="en-US"/>
              <a:pPr/>
              <a:t>13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E24F14-E9CB-408D-82CC-BFD63D6C5CC9}" type="slidenum">
              <a:rPr lang="en-US"/>
              <a:pPr/>
              <a:t>14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2A1D2A-71FF-42F2-85CF-45E85D9ADE1B}" type="slidenum">
              <a:rPr lang="en-US"/>
              <a:pPr/>
              <a:t>15</a:t>
            </a:fld>
            <a:endParaRPr lang="en-US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2A1D2A-71FF-42F2-85CF-45E85D9ADE1B}" type="slidenum">
              <a:rPr lang="en-US"/>
              <a:pPr/>
              <a:t>16</a:t>
            </a:fld>
            <a:endParaRPr lang="en-US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227BEF-1EAE-435C-B1E2-1838D11A2F91}" type="slidenum">
              <a:rPr lang="en-US"/>
              <a:pPr/>
              <a:t>17</a:t>
            </a:fld>
            <a:endParaRPr lang="en-US"/>
          </a:p>
        </p:txBody>
      </p:sp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9519CC-9193-4498-B2B7-CA381AA9D1D7}" type="slidenum">
              <a:rPr lang="en-US"/>
              <a:pPr/>
              <a:t>18</a:t>
            </a:fld>
            <a:endParaRPr lang="en-US"/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B76857-530C-4A04-AA78-0810BE3E5260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FD3461-F58C-42B7-99AA-6957E73AB205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7A399D-0360-47FA-9F3F-3634E83EFE58}" type="slidenum">
              <a:rPr lang="en-US"/>
              <a:pPr/>
              <a:t>20</a:t>
            </a:fld>
            <a:endParaRPr lang="en-US"/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35D6B8-2449-4E3D-BCF9-4F9F2E8BA66D}" type="slidenum">
              <a:rPr lang="en-US"/>
              <a:pPr/>
              <a:t>21</a:t>
            </a:fld>
            <a:endParaRPr lang="en-US"/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1D88E1-A13E-47BD-B8A9-7E8C92FB55DC}" type="slidenum">
              <a:rPr lang="en-US"/>
              <a:pPr/>
              <a:t>22</a:t>
            </a:fld>
            <a:endParaRPr lang="en-US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A771F7-5711-4448-8C9E-63591C56C8E7}" type="slidenum">
              <a:rPr lang="en-US"/>
              <a:pPr/>
              <a:t>23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10445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726437-5F33-48F4-89EE-9B61DB959B02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C8AFEE-3106-4D64-A0C2-31FB3B046332}" type="slidenum">
              <a:rPr lang="en-US"/>
              <a:pPr/>
              <a:t>25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C8AFEE-3106-4D64-A0C2-31FB3B046332}" type="slidenum">
              <a:rPr lang="en-US"/>
              <a:pPr/>
              <a:t>26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C8AFEE-3106-4D64-A0C2-31FB3B046332}" type="slidenum">
              <a:rPr lang="en-US"/>
              <a:pPr/>
              <a:t>27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6308AD-5D4F-4AD0-8E50-64531F05146A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204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3B0239-88C9-4CEA-8123-1F94FE7781E7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317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7A8C8-0F9C-4579-95E0-0A8DE07F59A0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7E9AE7-000E-46AD-B7F8-B020006A6696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1F93B9-E4FB-41EC-90C9-640C49AB2EEE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A736FF-4020-4C84-B6F9-F99718C30614}" type="slidenum">
              <a:rPr lang="en-US"/>
              <a:pPr/>
              <a:t>34</a:t>
            </a:fld>
            <a:endParaRPr lang="en-US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CDE867-C87D-4D80-8C1E-F8E5E7A29DCE}" type="slidenum">
              <a:rPr lang="en-US"/>
              <a:pPr/>
              <a:t>39</a:t>
            </a:fld>
            <a:endParaRPr lang="en-US"/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A87239-1CF6-4A6F-B084-AF9D51828B3B}" type="slidenum">
              <a:rPr lang="en-US"/>
              <a:pPr/>
              <a:t>40</a:t>
            </a:fld>
            <a:endParaRPr lang="en-US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49953-F671-4801-AD1D-35FDD76F0E76}" type="slidenum">
              <a:rPr lang="en-US"/>
              <a:pPr/>
              <a:t>41</a:t>
            </a:fld>
            <a:endParaRPr lang="en-US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998" y="686474"/>
            <a:ext cx="4941072" cy="3428114"/>
          </a:xfrm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48D547-F7C6-477C-AE95-D37C96771C45}" type="slidenum">
              <a:rPr lang="en-US"/>
              <a:pPr/>
              <a:t>43</a:t>
            </a:fld>
            <a:endParaRPr lang="en-US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5FEEC-E2DB-49A5-A530-47BC193A03B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0DA8FF-5ABF-48DB-A88B-4BF12BBF81E3}" type="slidenum">
              <a:rPr lang="en-US"/>
              <a:pPr/>
              <a:t>5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5FEEC-E2DB-49A5-A530-47BC193A03B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306960-1D92-413F-827C-6B1BA14E6CD7}" type="slidenum">
              <a:rPr lang="en-US"/>
              <a:pPr/>
              <a:t>54</a:t>
            </a:fld>
            <a:endParaRPr lang="en-US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693" y="916244"/>
            <a:ext cx="4507081" cy="3127427"/>
          </a:xfrm>
          <a:solidFill>
            <a:srgbClr val="FFFFFF"/>
          </a:solidFill>
          <a:ln/>
        </p:spPr>
      </p:sp>
      <p:sp>
        <p:nvSpPr>
          <p:cNvPr id="31641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46163" y="4351338"/>
            <a:ext cx="4767262" cy="184666"/>
          </a:xfrm>
          <a:ln/>
        </p:spPr>
        <p:txBody>
          <a:bodyPr lIns="0" tIns="0" rIns="0" bIns="0">
            <a:spAutoFit/>
          </a:bodyPr>
          <a:lstStyle/>
          <a:p>
            <a:pPr defTabSz="457155"/>
            <a:endParaRPr lang="fr-FR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5FEEC-E2DB-49A5-A530-47BC193A03B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870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BD9133-5CDE-4DF2-BD23-5D9E904BD682}" type="slidenum">
              <a:rPr lang="en-US" smtClean="0"/>
              <a:pPr/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880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FBA9F9-9414-4AD8-842D-C522A8A1A62C}" type="slidenum">
              <a:rPr lang="en-US" smtClean="0"/>
              <a:pPr/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890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29C9E1-64DE-4095-8DAB-B471AD820F50}" type="slidenum">
              <a:rPr lang="en-US" smtClean="0"/>
              <a:pPr/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824109-D4F7-46DC-A5D4-A522CF53E950}" type="slidenum">
              <a:rPr lang="en-US"/>
              <a:pPr/>
              <a:t>60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1FC659-2085-43AF-80F9-0A3896D1898B}" type="slidenum">
              <a:rPr lang="en-US"/>
              <a:pPr/>
              <a:t>61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8012EC-185C-4DA4-B518-6405D9EE79EC}" type="slidenum">
              <a:rPr lang="en-US"/>
              <a:pPr/>
              <a:t>62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89D28-1785-44B5-BFE4-5688594119B2}" type="slidenum">
              <a:rPr lang="en-US"/>
              <a:pPr/>
              <a:t>6</a:t>
            </a:fld>
            <a:endParaRPr lang="en-US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092894-9293-4E37-93EC-2FD05521EB6F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91F577-4D6D-45ED-8653-0D43B1DE76A5}" type="slidenum">
              <a:rPr lang="en-US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3EBE1C-8B82-4004-83A9-5D31604FBC40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0A868E-E930-42C8-90F4-F0EE7FBAD5DC}" type="slidenum">
              <a:rPr lang="en-US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BBCB68-C10E-4050-B240-5DA721AAABC2}" type="slidenum">
              <a:rPr lang="en-US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3128DF-B350-4CBC-BA93-C37240C38B18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303076-A5AB-4C30-85DE-01741E0DC11E}" type="slidenum">
              <a:rPr lang="en-US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024D3E-32DD-488A-AB5D-CC6954A338CD}" type="slidenum">
              <a:rPr lang="en-US" smtClean="0"/>
              <a:pPr/>
              <a:t>71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B15480-03FC-4BBC-B402-C77A02C8BA77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A340C6-78ED-4C8F-8A33-15BFB9C56EB7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644234-AFEA-4863-A860-9229F08F7E88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C42884-1A0F-4BA7-AF7B-AE3E54670336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878931-566B-43C8-B588-585E50096CED}" type="slidenum">
              <a:rPr lang="en-US" smtClean="0"/>
              <a:pPr/>
              <a:t>76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E4CA7B-15CF-4769-9E6C-93B8789C6DBC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94BB40-8FED-465E-BD4D-217C698B855C}" type="slidenum">
              <a:rPr lang="en-US" smtClean="0"/>
              <a:pPr/>
              <a:t>78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27B929-8744-4623-AE94-B7317BEC2840}" type="slidenum">
              <a:rPr lang="en-US" smtClean="0"/>
              <a:pPr/>
              <a:t>79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A58B32-A797-41D0-982F-D2C2CF6FDE42}" type="slidenum">
              <a:rPr lang="en-US" smtClean="0"/>
              <a:pPr/>
              <a:t>80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024D3E-32DD-488A-AB5D-CC6954A338CD}" type="slidenum">
              <a:rPr lang="en-US" smtClean="0"/>
              <a:pPr/>
              <a:t>81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70F9B8-E630-4070-983B-ED2AD3F6438F}" type="slidenum">
              <a:rPr lang="en-US" smtClean="0"/>
              <a:pPr/>
              <a:t>82</a:t>
            </a:fld>
            <a:endParaRPr 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91BA19-2902-4DC9-BB22-CD96B09739AA}" type="slidenum">
              <a:rPr lang="en-US" smtClean="0"/>
              <a:pPr/>
              <a:t>83</a:t>
            </a:fld>
            <a:endParaRPr 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E4D750-9B52-439B-8DC1-7FB51ADDA4D4}" type="slidenum">
              <a:rPr lang="en-US" smtClean="0"/>
              <a:pPr/>
              <a:t>84</a:t>
            </a:fld>
            <a:endParaRPr lang="en-US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444F8-E10F-4476-8E2E-DC84ED5AA6DD}" type="slidenum">
              <a:rPr lang="en-US"/>
              <a:pPr/>
              <a:t>85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B3C640-C82D-423E-AB30-A450521B5213}" type="slidenum">
              <a:rPr lang="en-US" smtClean="0"/>
              <a:pPr/>
              <a:t>86</a:t>
            </a:fld>
            <a:endParaRPr lang="en-U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E6D567-0129-4B98-8874-0704283BC171}" type="slidenum">
              <a:rPr lang="en-US" smtClean="0"/>
              <a:pPr/>
              <a:t>87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7B6E67-31DF-480A-B592-08AFF3EB5C00}" type="slidenum">
              <a:rPr lang="en-US" smtClean="0"/>
              <a:pPr/>
              <a:t>88</a:t>
            </a:fld>
            <a:endParaRPr 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1C8F3F-7DB4-45D9-85E6-CB19CE2BD5D5}" type="slidenum">
              <a:rPr lang="en-US"/>
              <a:pPr/>
              <a:t>89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AD147F-415C-4F7C-BF61-E933E49A6B2B}" type="slidenum">
              <a:rPr lang="en-US">
                <a:solidFill>
                  <a:prstClr val="black"/>
                </a:solidFill>
              </a:rPr>
              <a:pPr/>
              <a:t>90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1"/>
            <a:ext cx="5048250" cy="4170363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EF6F34-BA2A-41D5-A052-EDA7E34F0C2A}" type="slidenum">
              <a:rPr lang="en-US"/>
              <a:pPr/>
              <a:t>91</a:t>
            </a:fld>
            <a:endParaRPr lang="en-US"/>
          </a:p>
        </p:txBody>
      </p:sp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20657A-177E-46A7-87FD-6AE1FBEC6B33}" type="slidenum">
              <a:rPr lang="en-US"/>
              <a:pPr/>
              <a:t>92</a:t>
            </a:fld>
            <a:endParaRPr lang="en-US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BE120C-7683-4B4F-A46F-D2FB4E31C6D7}" type="slidenum">
              <a:rPr lang="en-US"/>
              <a:pPr/>
              <a:t>9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53DCB5-0BD0-4D05-9DD5-615157CF740A}" type="slidenum">
              <a:rPr lang="en-US"/>
              <a:pPr/>
              <a:t>93</a:t>
            </a:fld>
            <a:endParaRPr lang="en-US"/>
          </a:p>
        </p:txBody>
      </p:sp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398" y="682219"/>
            <a:ext cx="4921136" cy="3415348"/>
          </a:xfrm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1"/>
            <a:ext cx="5048250" cy="4170363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444F8-E10F-4476-8E2E-DC84ED5AA6DD}" type="slidenum">
              <a:rPr lang="en-US"/>
              <a:pPr/>
              <a:t>94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AD147F-415C-4F7C-BF61-E933E49A6B2B}" type="slidenum">
              <a:rPr lang="en-US"/>
              <a:pPr/>
              <a:t>95</a:t>
            </a:fld>
            <a:endParaRPr lang="en-US"/>
          </a:p>
        </p:txBody>
      </p:sp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398" y="682219"/>
            <a:ext cx="4921136" cy="3415348"/>
          </a:xfrm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1"/>
            <a:ext cx="5048250" cy="4170363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1FEE88-D541-4BCD-9947-9EEBFAB3587A}" type="slidenum">
              <a:rPr lang="en-US"/>
              <a:pPr/>
              <a:t>96</a:t>
            </a:fld>
            <a:endParaRPr lang="en-US"/>
          </a:p>
        </p:txBody>
      </p:sp>
      <p:sp>
        <p:nvSpPr>
          <p:cNvPr id="59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398" y="682219"/>
            <a:ext cx="4921136" cy="3415348"/>
          </a:xfrm>
          <a:ln/>
        </p:spPr>
      </p:sp>
      <p:sp>
        <p:nvSpPr>
          <p:cNvPr id="590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1"/>
            <a:ext cx="5048250" cy="4170363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38B105-F447-49FA-9994-0C7E9886AAA2}" type="slidenum">
              <a:rPr lang="en-US"/>
              <a:pPr/>
              <a:t>97</a:t>
            </a:fld>
            <a:endParaRPr lang="en-US"/>
          </a:p>
        </p:txBody>
      </p:sp>
      <p:sp>
        <p:nvSpPr>
          <p:cNvPr id="59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592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1"/>
            <a:ext cx="5048250" cy="4170363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9816CC-6511-4856-96C4-8FD3B69BC949}" type="slidenum">
              <a:rPr lang="en-US"/>
              <a:pPr/>
              <a:t>98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1"/>
            <a:ext cx="5048250" cy="4170363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82070C-AE9C-46A5-A447-3262898BDDF9}" type="slidenum">
              <a:rPr lang="en-US"/>
              <a:pPr/>
              <a:t>99</a:t>
            </a:fld>
            <a:endParaRPr lang="en-US"/>
          </a:p>
        </p:txBody>
      </p:sp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1"/>
            <a:ext cx="5048250" cy="4170363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74045C-A25B-461F-A58B-467F9D951CBC}" type="slidenum">
              <a:rPr lang="en-US"/>
              <a:pPr/>
              <a:t>100</a:t>
            </a:fld>
            <a:endParaRPr lang="en-US"/>
          </a:p>
        </p:txBody>
      </p:sp>
      <p:sp>
        <p:nvSpPr>
          <p:cNvPr id="59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A5FF85-FB7F-411B-915A-B0104555398F}" type="slidenum">
              <a:rPr lang="en-US"/>
              <a:pPr/>
              <a:t>101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5E958-1B26-4C7E-80EE-206682CAAA91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89863-4628-4AED-B2E1-425E831EA1B7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33952-6D93-4D0A-A47F-4B7AF601E624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D1C3-3F98-466E-B9FD-72F8DB4ECC77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13E98-689F-4486-9CA5-B70834184F68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8D196-7C37-41B8-BCDF-F0E01C1DD7D1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02C62-31FA-454B-ABFA-71302A2C1471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9EA3D-C52E-4E4F-864F-FBB591948033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EDBAF-3241-41B3-9C53-7D0B67F512CB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E1482-0572-49CF-92CE-4E8CD5B50021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0EB28-1C48-4D8C-865B-B91D2C180CEB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D2EA3-264D-4CBB-B6D6-8490AAD3DE10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338307-5862-41D9-A82A-A84CD40252D5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C3C132-924A-4C4A-8ECA-F47E12C5D40E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4DFBC-FF97-40DC-8A8F-8F6009987A8C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D1C3-3F98-466E-B9FD-72F8DB4ECC77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13E98-689F-4486-9CA5-B70834184F68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8D196-7C37-41B8-BCDF-F0E01C1DD7D1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02C62-31FA-454B-ABFA-71302A2C1471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9EA3D-C52E-4E4F-864F-FBB591948033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EDBAF-3241-41B3-9C53-7D0B67F512CB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E1482-0572-49CF-92CE-4E8CD5B50021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20B0A-1B2C-4BB2-8F25-7E07C12724D8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0EB28-1C48-4D8C-865B-B91D2C180CEB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338307-5862-41D9-A82A-A84CD40252D5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C3C132-924A-4C4A-8ECA-F47E12C5D40E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4DFBC-FF97-40DC-8A8F-8F6009987A8C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F946A3-9AE0-4802-8888-07F766FAF2F1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60BF0-E12E-459F-A83D-7709CE83E84C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EBF74D-37CB-4DA1-B1E3-3724A277518A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C1204-B60E-4263-8D90-AF8537ED75E7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818AB-500D-40D3-A6F0-F251AEF4C80F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EF6B7D-5FF9-427A-8CA8-B4FD313AE935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4D4D"/>
            </a:gs>
            <a:gs pos="100000">
              <a:srgbClr val="11111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E0284F86-BF25-48C6-A5BB-25300ABFBE41}" type="slidenum">
              <a:rPr lang="en-US"/>
              <a:pPr/>
              <a:t>‹N°›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4D4D"/>
            </a:gs>
            <a:gs pos="100000">
              <a:srgbClr val="11111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90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90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36562213-321A-4987-A2FF-9FD5DC734962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9050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4D4D"/>
            </a:gs>
            <a:gs pos="100000">
              <a:srgbClr val="11111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90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90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36562213-321A-4987-A2FF-9FD5DC734962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9050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12" Type="http://schemas.openxmlformats.org/officeDocument/2006/relationships/image" Target="../media/image20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1.png"/><Relationship Id="rId11" Type="http://schemas.openxmlformats.org/officeDocument/2006/relationships/image" Target="../media/image206.png"/><Relationship Id="rId5" Type="http://schemas.openxmlformats.org/officeDocument/2006/relationships/image" Target="../media/image200.png"/><Relationship Id="rId10" Type="http://schemas.openxmlformats.org/officeDocument/2006/relationships/image" Target="../media/image205.png"/><Relationship Id="rId4" Type="http://schemas.openxmlformats.org/officeDocument/2006/relationships/image" Target="../media/image199.png"/><Relationship Id="rId9" Type="http://schemas.openxmlformats.org/officeDocument/2006/relationships/image" Target="../media/image20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ilaptev\doc\presentations\courses\ENS-ObjectRec09\temple.m1v" TargetMode="Externa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ilaptev\doc\presentations\courses\ENS-ObjectRec09\castle-tex-close-slow.avi" TargetMode="Externa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21" Type="http://schemas.openxmlformats.org/officeDocument/2006/relationships/image" Target="../media/image70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65.jpe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jpe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19" Type="http://schemas.openxmlformats.org/officeDocument/2006/relationships/image" Target="../media/image68.jpeg"/><Relationship Id="rId4" Type="http://schemas.openxmlformats.org/officeDocument/2006/relationships/image" Target="../media/image53.jpeg"/><Relationship Id="rId9" Type="http://schemas.openxmlformats.org/officeDocument/2006/relationships/image" Target="../media/image58.png"/><Relationship Id="rId14" Type="http://schemas.openxmlformats.org/officeDocument/2006/relationships/image" Target="../media/image63.jpeg"/><Relationship Id="rId22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19" Type="http://schemas.openxmlformats.org/officeDocument/2006/relationships/image" Target="../media/image93.jpe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tex\fall04\100object-vectors.mpg" TargetMode="External"/><Relationship Id="rId1" Type="http://schemas.openxmlformats.org/officeDocument/2006/relationships/video" Target="file:///D:\tex\fall04\100object-recog.mpg" TargetMode="Externa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14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7.bin"/><Relationship Id="rId4" Type="http://schemas.openxmlformats.org/officeDocument/2006/relationships/image" Target="../media/image1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8.bin"/><Relationship Id="rId4" Type="http://schemas.openxmlformats.org/officeDocument/2006/relationships/image" Target="../media/image15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15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6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4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6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0.bin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6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21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26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27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4" Type="http://schemas.openxmlformats.org/officeDocument/2006/relationships/oleObject" Target="../embeddings/oleObject28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32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notesSlide" Target="../notesSlides/notesSlide93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tags" Target="../tags/tag5.xml"/><Relationship Id="rId7" Type="http://schemas.openxmlformats.org/officeDocument/2006/relationships/image" Target="../media/image189.png"/><Relationship Id="rId2" Type="http://schemas.openxmlformats.org/officeDocument/2006/relationships/tags" Target="../tags/tag4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88.png"/><Relationship Id="rId5" Type="http://schemas.openxmlformats.org/officeDocument/2006/relationships/notesSlide" Target="../notesSlides/notesSlide94.xml"/><Relationship Id="rId4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95.xml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6.bin"/><Relationship Id="rId5" Type="http://schemas.openxmlformats.org/officeDocument/2006/relationships/oleObject" Target="../embeddings/oleObject35.bin"/><Relationship Id="rId4" Type="http://schemas.openxmlformats.org/officeDocument/2006/relationships/oleObject" Target="../embeddings/oleObject34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1.vml"/><Relationship Id="rId5" Type="http://schemas.openxmlformats.org/officeDocument/2006/relationships/oleObject" Target="../embeddings/oleObject40.bin"/><Relationship Id="rId4" Type="http://schemas.openxmlformats.org/officeDocument/2006/relationships/oleObject" Target="../embeddings/oleObject3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1"/>
          <p:cNvPicPr>
            <a:picLocks noChangeAspect="1" noChangeArrowheads="1"/>
          </p:cNvPicPr>
          <p:nvPr/>
        </p:nvPicPr>
        <p:blipFill>
          <a:blip r:embed="rId3" cstate="print"/>
          <a:srcRect t="5774"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s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89000"/>
            <a:ext cx="8686800" cy="5154613"/>
          </a:xfrm>
          <a:prstGeom prst="rect">
            <a:avLst/>
          </a:prstGeom>
          <a:noFill/>
        </p:spPr>
      </p:pic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1155700" y="177800"/>
            <a:ext cx="6729413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/>
              <a:t>Question : how do we see “in 3D” ?</a:t>
            </a:r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647700" y="6126163"/>
            <a:ext cx="779145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/>
              <a:t>(First-order) answer: with our two eyes.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018" name="Picture 2" descr="fig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5650" y="4965700"/>
            <a:ext cx="4972050" cy="1628775"/>
          </a:xfrm>
          <a:prstGeom prst="rect">
            <a:avLst/>
          </a:prstGeom>
          <a:noFill/>
        </p:spPr>
      </p:pic>
      <p:pic>
        <p:nvPicPr>
          <p:cNvPr id="598019" name="Picture 3" descr="fig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6775" y="1027113"/>
            <a:ext cx="2552700" cy="1276350"/>
          </a:xfrm>
          <a:prstGeom prst="rect">
            <a:avLst/>
          </a:prstGeom>
          <a:noFill/>
        </p:spPr>
      </p:pic>
      <p:pic>
        <p:nvPicPr>
          <p:cNvPr id="598020" name="Picture 4" descr="fig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2700" y="3405188"/>
            <a:ext cx="1744663" cy="1395412"/>
          </a:xfrm>
          <a:prstGeom prst="rect">
            <a:avLst/>
          </a:prstGeom>
          <a:noFill/>
        </p:spPr>
      </p:pic>
      <p:pic>
        <p:nvPicPr>
          <p:cNvPr id="598021" name="Picture 5" descr="fig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5675" y="2809875"/>
            <a:ext cx="1543050" cy="1238250"/>
          </a:xfrm>
          <a:prstGeom prst="rect">
            <a:avLst/>
          </a:prstGeom>
          <a:noFill/>
        </p:spPr>
      </p:pic>
      <p:pic>
        <p:nvPicPr>
          <p:cNvPr id="598022" name="Picture 6" descr="fig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85925" y="2171700"/>
            <a:ext cx="1571625" cy="1257300"/>
          </a:xfrm>
          <a:prstGeom prst="rect">
            <a:avLst/>
          </a:prstGeom>
          <a:noFill/>
        </p:spPr>
      </p:pic>
      <p:pic>
        <p:nvPicPr>
          <p:cNvPr id="598023" name="Picture 7" descr="fig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938" y="2652713"/>
            <a:ext cx="1633537" cy="1306512"/>
          </a:xfrm>
          <a:prstGeom prst="rect">
            <a:avLst/>
          </a:prstGeom>
          <a:noFill/>
        </p:spPr>
      </p:pic>
      <p:pic>
        <p:nvPicPr>
          <p:cNvPr id="598024" name="Picture 8" descr="fig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13238" y="2540000"/>
            <a:ext cx="1543050" cy="1238250"/>
          </a:xfrm>
          <a:prstGeom prst="rect">
            <a:avLst/>
          </a:prstGeom>
          <a:noFill/>
        </p:spPr>
      </p:pic>
      <p:pic>
        <p:nvPicPr>
          <p:cNvPr id="598025" name="Picture 9" descr="fig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22925" y="3241675"/>
            <a:ext cx="1509713" cy="1208088"/>
          </a:xfrm>
          <a:prstGeom prst="rect">
            <a:avLst/>
          </a:prstGeom>
          <a:noFill/>
        </p:spPr>
      </p:pic>
      <p:pic>
        <p:nvPicPr>
          <p:cNvPr id="598026" name="Picture 10" descr="fig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48488" y="2244725"/>
            <a:ext cx="1543050" cy="1238250"/>
          </a:xfrm>
          <a:prstGeom prst="rect">
            <a:avLst/>
          </a:prstGeom>
          <a:noFill/>
        </p:spPr>
      </p:pic>
      <p:pic>
        <p:nvPicPr>
          <p:cNvPr id="598027" name="Picture 11" descr="fig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96150" y="1304925"/>
            <a:ext cx="1543050" cy="1238250"/>
          </a:xfrm>
          <a:prstGeom prst="rect">
            <a:avLst/>
          </a:prstGeom>
          <a:noFill/>
        </p:spPr>
      </p:pic>
      <p:sp>
        <p:nvSpPr>
          <p:cNvPr id="59802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Application: Panorama stitching</a:t>
            </a:r>
          </a:p>
        </p:txBody>
      </p: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2688272" y="6488668"/>
            <a:ext cx="36728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</a:rPr>
              <a:t>Images courtesy of A. </a:t>
            </a:r>
            <a:r>
              <a:rPr lang="en-US" dirty="0" err="1" smtClean="0">
                <a:solidFill>
                  <a:schemeClr val="bg1"/>
                </a:solidFill>
                <a:latin typeface="Arial" pitchFamily="34" charset="0"/>
              </a:rPr>
              <a:t>Zisserman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</a:rPr>
              <a:t>. </a:t>
            </a:r>
            <a:endParaRPr lang="en-US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Willow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2928915" y="179343"/>
            <a:ext cx="372249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err="1" smtClean="0"/>
              <a:t>Epipolar</a:t>
            </a:r>
            <a:r>
              <a:rPr lang="en-US" sz="3200" dirty="0" smtClean="0"/>
              <a:t> Geometry</a:t>
            </a:r>
            <a:endParaRPr lang="en-US" sz="3200" dirty="0"/>
          </a:p>
        </p:txBody>
      </p:sp>
      <p:pic>
        <p:nvPicPr>
          <p:cNvPr id="8734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9778" y="1092168"/>
            <a:ext cx="7120035" cy="542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2088816" y="179343"/>
            <a:ext cx="492955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Simulated 3D perception</a:t>
            </a:r>
            <a:endParaRPr lang="en-US" sz="3200" dirty="0"/>
          </a:p>
        </p:txBody>
      </p:sp>
      <p:pic>
        <p:nvPicPr>
          <p:cNvPr id="872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161" y="1201707"/>
            <a:ext cx="692467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24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6468" y="4516455"/>
            <a:ext cx="3257532" cy="21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24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492" y="5039604"/>
            <a:ext cx="2346318" cy="181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Connecteur droit 8"/>
          <p:cNvCxnSpPr/>
          <p:nvPr/>
        </p:nvCxnSpPr>
        <p:spPr bwMode="auto">
          <a:xfrm>
            <a:off x="5302260" y="4159260"/>
            <a:ext cx="1277955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9"/>
          <p:cNvCxnSpPr/>
          <p:nvPr/>
        </p:nvCxnSpPr>
        <p:spPr bwMode="auto">
          <a:xfrm>
            <a:off x="5025159" y="4159260"/>
            <a:ext cx="657234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12" name="Connecteur droit 11"/>
          <p:cNvCxnSpPr/>
          <p:nvPr/>
        </p:nvCxnSpPr>
        <p:spPr bwMode="auto">
          <a:xfrm>
            <a:off x="5996007" y="4159260"/>
            <a:ext cx="657234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triangle" w="lg" len="lg"/>
            <a:tailEnd type="none" w="med" len="med"/>
          </a:ln>
          <a:effectLst/>
        </p:spPr>
      </p:cxn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397650" y="3209922"/>
            <a:ext cx="194636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Disparity</a:t>
            </a:r>
            <a:endParaRPr lang="en-US" sz="3200" dirty="0"/>
          </a:p>
        </p:txBody>
      </p:sp>
      <p:cxnSp>
        <p:nvCxnSpPr>
          <p:cNvPr id="14" name="Connecteur droit 13"/>
          <p:cNvCxnSpPr/>
          <p:nvPr/>
        </p:nvCxnSpPr>
        <p:spPr bwMode="auto">
          <a:xfrm flipV="1">
            <a:off x="5813442" y="3649666"/>
            <a:ext cx="584208" cy="40005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lg"/>
            <a:tailEnd type="none" w="med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cues: Linear perspective</a:t>
            </a:r>
          </a:p>
        </p:txBody>
      </p:sp>
      <p:pic>
        <p:nvPicPr>
          <p:cNvPr id="335875" name="Picture 3" descr="brunei"/>
          <p:cNvPicPr>
            <a:picLocks noChangeAspect="1" noChangeArrowheads="1"/>
          </p:cNvPicPr>
          <p:nvPr/>
        </p:nvPicPr>
        <p:blipFill>
          <a:blip r:embed="rId3" cstate="print"/>
          <a:srcRect t="6250"/>
          <a:stretch>
            <a:fillRect/>
          </a:stretch>
        </p:blipFill>
        <p:spPr bwMode="auto">
          <a:xfrm>
            <a:off x="11169" y="434935"/>
            <a:ext cx="9131468" cy="642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14980" y="-40302"/>
            <a:ext cx="517641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But there are other cues..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498" name="Picture 2"/>
          <p:cNvPicPr>
            <a:picLocks noChangeAspect="1" noChangeArrowheads="1"/>
          </p:cNvPicPr>
          <p:nvPr/>
        </p:nvPicPr>
        <p:blipFill>
          <a:blip r:embed="rId3" cstate="print"/>
          <a:srcRect r="39975"/>
          <a:stretch>
            <a:fillRect/>
          </a:stretch>
        </p:blipFill>
        <p:spPr bwMode="auto">
          <a:xfrm>
            <a:off x="993726" y="881496"/>
            <a:ext cx="546577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80004" r="-53"/>
          <a:stretch>
            <a:fillRect/>
          </a:stretch>
        </p:blipFill>
        <p:spPr bwMode="auto">
          <a:xfrm>
            <a:off x="6472380" y="885864"/>
            <a:ext cx="182565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808918" y="177800"/>
            <a:ext cx="403828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Shape from texture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cues: Aerial perspective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37924" name="Picture 4" descr="redwood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92975" y="6231995"/>
            <a:ext cx="580960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/>
              <a:t>[K. HE, J. Sun and X. Tang, CVPR 2009]</a:t>
            </a:r>
            <a:endParaRPr lang="en-US" sz="2400" dirty="0"/>
          </a:p>
        </p:txBody>
      </p:sp>
      <p:pic>
        <p:nvPicPr>
          <p:cNvPr id="872451" name="Picture 3"/>
          <p:cNvPicPr>
            <a:picLocks noChangeAspect="1" noChangeArrowheads="1"/>
          </p:cNvPicPr>
          <p:nvPr/>
        </p:nvPicPr>
        <p:blipFill>
          <a:blip r:embed="rId3" cstate="print">
            <a:lum bright="27000" contrast="5000"/>
          </a:blip>
          <a:srcRect/>
          <a:stretch>
            <a:fillRect/>
          </a:stretch>
        </p:blipFill>
        <p:spPr bwMode="auto">
          <a:xfrm>
            <a:off x="59392" y="1225609"/>
            <a:ext cx="2956614" cy="443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2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1664" y="1209133"/>
            <a:ext cx="2956614" cy="444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24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1304" y="1201707"/>
            <a:ext cx="2965086" cy="44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808918" y="177800"/>
            <a:ext cx="351570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Depth from haze</a:t>
            </a:r>
            <a:endParaRPr lang="en-US" sz="3200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12020" y="5646356"/>
            <a:ext cx="182934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smtClean="0"/>
              <a:t>Input haze image</a:t>
            </a:r>
            <a:endParaRPr lang="en-US" sz="1400" dirty="0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476610" y="5656293"/>
            <a:ext cx="228620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smtClean="0"/>
              <a:t>Reconstructed images</a:t>
            </a:r>
            <a:endParaRPr lang="en-US" sz="1400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523429" y="5656293"/>
            <a:ext cx="223330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smtClean="0"/>
              <a:t>Recovered depth map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Shape and lighting cues: Shading</a:t>
            </a:r>
          </a:p>
        </p:txBody>
      </p:sp>
      <p:pic>
        <p:nvPicPr>
          <p:cNvPr id="3440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14400"/>
            <a:ext cx="3543300" cy="5095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3440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914400"/>
            <a:ext cx="5105400" cy="5105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344070" name="Text Box 6"/>
          <p:cNvSpPr txBox="1">
            <a:spLocks noChangeArrowheads="1"/>
          </p:cNvSpPr>
          <p:nvPr/>
        </p:nvSpPr>
        <p:spPr bwMode="auto">
          <a:xfrm>
            <a:off x="6564313" y="6583363"/>
            <a:ext cx="1679575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Arial" pitchFamily="34" charset="0"/>
              </a:rPr>
              <a:t>Source: J. Koenderink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461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85800"/>
            <a:ext cx="8596313" cy="5873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346117" name="Text Box 5"/>
          <p:cNvSpPr txBox="1">
            <a:spLocks noChangeArrowheads="1"/>
          </p:cNvSpPr>
          <p:nvPr/>
        </p:nvSpPr>
        <p:spPr bwMode="auto">
          <a:xfrm>
            <a:off x="6564313" y="6583363"/>
            <a:ext cx="1679575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Arial" pitchFamily="34" charset="0"/>
              </a:rPr>
              <a:t>Source: J. Koenderink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 1" descr="Image 171.jpg"/>
          <p:cNvPicPr>
            <a:picLocks noChangeAspect="1"/>
          </p:cNvPicPr>
          <p:nvPr/>
        </p:nvPicPr>
        <p:blipFill>
          <a:blip r:embed="rId3" cstate="print"/>
          <a:srcRect l="55206" b="20676"/>
          <a:stretch>
            <a:fillRect/>
          </a:stretch>
        </p:blipFill>
        <p:spPr bwMode="auto">
          <a:xfrm>
            <a:off x="322263" y="1058863"/>
            <a:ext cx="40671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Image 2" descr="Image 219.jpg"/>
          <p:cNvPicPr>
            <a:picLocks noChangeAspect="1"/>
          </p:cNvPicPr>
          <p:nvPr/>
        </p:nvPicPr>
        <p:blipFill>
          <a:blip r:embed="rId4" cstate="print">
            <a:lum bright="38000" contrast="64000"/>
          </a:blip>
          <a:srcRect l="51617" r="4962" b="25639"/>
          <a:stretch>
            <a:fillRect/>
          </a:stretch>
        </p:blipFill>
        <p:spPr bwMode="auto">
          <a:xfrm>
            <a:off x="4608513" y="1058863"/>
            <a:ext cx="42052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288925" y="190500"/>
            <a:ext cx="870267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u="none" dirty="0" smtClean="0">
                <a:latin typeface="Comic Sans MS" pitchFamily="66" charset="0"/>
              </a:rPr>
              <a:t>What is happening with the shadows?</a:t>
            </a:r>
            <a:endParaRPr lang="en-US" sz="3600" u="none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 Box 2"/>
          <p:cNvSpPr txBox="1">
            <a:spLocks noChangeArrowheads="1"/>
          </p:cNvSpPr>
          <p:nvPr/>
        </p:nvSpPr>
        <p:spPr bwMode="auto">
          <a:xfrm>
            <a:off x="190500" y="822325"/>
            <a:ext cx="8820150" cy="1938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6000" u="none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Reconnaissance d’objets</a:t>
            </a:r>
          </a:p>
          <a:p>
            <a:pPr algn="ctr">
              <a:defRPr/>
            </a:pPr>
            <a:r>
              <a:rPr lang="fr-FR" sz="6000" u="none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et vision artificielle</a:t>
            </a:r>
            <a:endParaRPr lang="en-US" sz="6000" u="none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365250" y="3355975"/>
            <a:ext cx="6346825" cy="3046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u="none">
                <a:latin typeface="Comic Sans MS" pitchFamily="66" charset="0"/>
              </a:rPr>
              <a:t>Jean Ponce (</a:t>
            </a:r>
            <a:r>
              <a:rPr lang="en-US" sz="3200" u="none">
                <a:latin typeface="Comic Sans MS" pitchFamily="66" charset="0"/>
                <a:cs typeface="Times New Roman" pitchFamily="18" charset="0"/>
              </a:rPr>
              <a:t>ponce@di.ens.fr)</a:t>
            </a:r>
          </a:p>
          <a:p>
            <a:pPr algn="ctr"/>
            <a:r>
              <a:rPr lang="en-US" sz="3200" u="none">
                <a:latin typeface="Comic Sans MS" pitchFamily="66" charset="0"/>
                <a:cs typeface="Times New Roman" pitchFamily="18" charset="0"/>
              </a:rPr>
              <a:t>http://www.di.ens.fr/~ponce</a:t>
            </a:r>
          </a:p>
          <a:p>
            <a:pPr algn="ctr"/>
            <a:r>
              <a:rPr lang="en-US" sz="3200" u="none">
                <a:latin typeface="Comic Sans MS" pitchFamily="66" charset="0"/>
                <a:cs typeface="Times New Roman" pitchFamily="18" charset="0"/>
              </a:rPr>
              <a:t>Equipe-projet WILLOW</a:t>
            </a:r>
          </a:p>
          <a:p>
            <a:pPr algn="ctr"/>
            <a:r>
              <a:rPr lang="en-US" sz="3200" u="none">
                <a:latin typeface="Comic Sans MS" pitchFamily="66" charset="0"/>
                <a:cs typeface="Times New Roman" pitchFamily="18" charset="0"/>
              </a:rPr>
              <a:t>ENS/INRIA/CNRS UMR 8548</a:t>
            </a:r>
            <a:endParaRPr lang="en-US" sz="3200" u="none">
              <a:latin typeface="Comic Sans MS" pitchFamily="66" charset="0"/>
            </a:endParaRPr>
          </a:p>
          <a:p>
            <a:pPr algn="ctr"/>
            <a:r>
              <a:rPr lang="en-US" sz="3200" u="none">
                <a:latin typeface="Comic Sans MS" pitchFamily="66" charset="0"/>
              </a:rPr>
              <a:t>Laboratoire d’Informatique</a:t>
            </a:r>
          </a:p>
          <a:p>
            <a:pPr algn="ctr"/>
            <a:r>
              <a:rPr lang="en-US" sz="3200" u="none">
                <a:latin typeface="Comic Sans MS" pitchFamily="66" charset="0"/>
              </a:rPr>
              <a:t>Ecole Normale Sup</a:t>
            </a:r>
            <a:r>
              <a:rPr lang="en-US" sz="3200" u="none">
                <a:latin typeface="Comic Sans MS" pitchFamily="66" charset="0"/>
                <a:cs typeface="Times New Roman" pitchFamily="18" charset="0"/>
              </a:rPr>
              <a:t>érieure, Paris</a:t>
            </a:r>
            <a:endParaRPr lang="fr-FR" sz="3200" u="none"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083" y="946116"/>
            <a:ext cx="7886808" cy="48301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352261" name="Rectangle 5"/>
          <p:cNvSpPr>
            <a:spLocks noChangeArrowheads="1"/>
          </p:cNvSpPr>
          <p:nvPr/>
        </p:nvSpPr>
        <p:spPr bwMode="auto">
          <a:xfrm>
            <a:off x="7254875" y="6583363"/>
            <a:ext cx="1866900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 dirty="0">
                <a:latin typeface="Arial" pitchFamily="34" charset="0"/>
              </a:rPr>
              <a:t>Image source: F. Durand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-17463"/>
            <a:ext cx="7772400" cy="782638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Challenges or opportunities?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5264150"/>
            <a:ext cx="8316912" cy="1549400"/>
          </a:xfrm>
        </p:spPr>
        <p:txBody>
          <a:bodyPr/>
          <a:lstStyle/>
          <a:p>
            <a:r>
              <a:rPr lang="en-US" sz="2800" dirty="0">
                <a:latin typeface="Comic Sans MS" pitchFamily="66" charset="0"/>
              </a:rPr>
              <a:t>Images are confusing, but they also reveal the</a:t>
            </a:r>
          </a:p>
          <a:p>
            <a:pPr>
              <a:buFontTx/>
              <a:buNone/>
            </a:pPr>
            <a:r>
              <a:rPr lang="en-US" sz="2800" dirty="0">
                <a:latin typeface="Comic Sans MS" pitchFamily="66" charset="0"/>
              </a:rPr>
              <a:t>	structure of the world through numerous cues.</a:t>
            </a:r>
          </a:p>
          <a:p>
            <a:r>
              <a:rPr lang="en-US" sz="2800" dirty="0">
                <a:latin typeface="Comic Sans MS" pitchFamily="66" charset="0"/>
              </a:rPr>
              <a:t>Our job is to interpret the cues!</a:t>
            </a:r>
          </a:p>
        </p:txBody>
      </p:sp>
      <p:pic>
        <p:nvPicPr>
          <p:cNvPr id="3338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5263" y="836613"/>
            <a:ext cx="3390900" cy="42894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333829" name="Text Box 5"/>
          <p:cNvSpPr txBox="1">
            <a:spLocks noChangeArrowheads="1"/>
          </p:cNvSpPr>
          <p:nvPr/>
        </p:nvSpPr>
        <p:spPr bwMode="auto">
          <a:xfrm>
            <a:off x="6227763" y="4941888"/>
            <a:ext cx="2119312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Arial" pitchFamily="34" charset="0"/>
              </a:rPr>
              <a:t>Image source: J. Koenderink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80963"/>
            <a:ext cx="7772400" cy="963612"/>
          </a:xfrm>
        </p:spPr>
        <p:txBody>
          <a:bodyPr/>
          <a:lstStyle/>
          <a:p>
            <a:r>
              <a:rPr lang="en-US">
                <a:latin typeface="Comic Sans MS" pitchFamily="66" charset="0"/>
              </a:rPr>
              <a:t>The goal of computer vision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5189538"/>
            <a:ext cx="7559675" cy="15875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>
                <a:latin typeface="Comic Sans MS" pitchFamily="66" charset="0"/>
              </a:rPr>
              <a:t>To perceive the “world behind the picture”, e.g.,</a:t>
            </a:r>
          </a:p>
          <a:p>
            <a:r>
              <a:rPr lang="en-US" sz="2400" dirty="0">
                <a:latin typeface="Comic Sans MS" pitchFamily="66" charset="0"/>
              </a:rPr>
              <a:t>as a metric measurement device</a:t>
            </a:r>
          </a:p>
          <a:p>
            <a:r>
              <a:rPr lang="en-US" sz="2400" dirty="0">
                <a:latin typeface="Comic Sans MS" pitchFamily="66" charset="0"/>
              </a:rPr>
              <a:t>as a device for </a:t>
            </a:r>
            <a:r>
              <a:rPr lang="en-US" sz="2400" dirty="0" smtClean="0">
                <a:latin typeface="Comic Sans MS" pitchFamily="66" charset="0"/>
              </a:rPr>
              <a:t>measuring “semantic” </a:t>
            </a:r>
            <a:r>
              <a:rPr lang="en-US" sz="2400" dirty="0">
                <a:latin typeface="Comic Sans MS" pitchFamily="66" charset="0"/>
              </a:rPr>
              <a:t>information</a:t>
            </a:r>
          </a:p>
        </p:txBody>
      </p:sp>
      <p:pic>
        <p:nvPicPr>
          <p:cNvPr id="290824" name="Picture 8" descr="eye_tin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1196975"/>
            <a:ext cx="5329238" cy="36385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80963"/>
            <a:ext cx="7772400" cy="963612"/>
          </a:xfrm>
        </p:spPr>
        <p:txBody>
          <a:bodyPr/>
          <a:lstStyle/>
          <a:p>
            <a:r>
              <a:rPr lang="en-US">
                <a:latin typeface="Comic Sans MS" pitchFamily="66" charset="0"/>
              </a:rPr>
              <a:t>The goal of computer vision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5189538"/>
            <a:ext cx="7559675" cy="15875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>
                <a:latin typeface="Comic Sans MS" pitchFamily="66" charset="0"/>
              </a:rPr>
              <a:t>To perceive the “world behind the picture”, e.g.,</a:t>
            </a:r>
          </a:p>
          <a:p>
            <a:r>
              <a:rPr lang="en-US" sz="2400">
                <a:latin typeface="Comic Sans MS" pitchFamily="66" charset="0"/>
              </a:rPr>
              <a:t>as a metric measurement device</a:t>
            </a:r>
          </a:p>
          <a:p>
            <a:r>
              <a:rPr lang="en-US" sz="2400">
                <a:latin typeface="Comic Sans MS" pitchFamily="66" charset="0"/>
              </a:rPr>
              <a:t>as a device for “measuring” semantic information</a:t>
            </a:r>
          </a:p>
        </p:txBody>
      </p:sp>
      <p:pic>
        <p:nvPicPr>
          <p:cNvPr id="296964" name="Picture 4" descr="imn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6738" y="1196975"/>
            <a:ext cx="5327650" cy="36449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mple.m1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1778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373005" y="106317"/>
            <a:ext cx="825193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u="none" dirty="0" smtClean="0">
                <a:latin typeface="Comic Sans MS" pitchFamily="66" charset="0"/>
              </a:rPr>
              <a:t>Vision as metric measurement device: Furukawa &amp; Ponce (CVPR’07)</a:t>
            </a:r>
          </a:p>
          <a:p>
            <a:r>
              <a:rPr lang="en-US" sz="2000" u="none" dirty="0" smtClean="0">
                <a:latin typeface="Comic Sans MS" pitchFamily="66" charset="0"/>
              </a:rPr>
              <a:t>(</a:t>
            </a:r>
            <a:r>
              <a:rPr lang="en-US" sz="2000" u="none" dirty="0" err="1" smtClean="0">
                <a:latin typeface="Comic Sans MS" pitchFamily="66" charset="0"/>
              </a:rPr>
              <a:t>cf</a:t>
            </a:r>
            <a:r>
              <a:rPr lang="en-US" sz="2000" u="none" dirty="0" smtClean="0">
                <a:latin typeface="Comic Sans MS" pitchFamily="66" charset="0"/>
              </a:rPr>
              <a:t> also </a:t>
            </a:r>
            <a:r>
              <a:rPr lang="en-US" sz="2000" u="none" dirty="0" err="1" smtClean="0">
                <a:latin typeface="Comic Sans MS" pitchFamily="66" charset="0"/>
              </a:rPr>
              <a:t>Keriven’s</a:t>
            </a:r>
            <a:r>
              <a:rPr lang="en-US" sz="2000" u="none" dirty="0" smtClean="0">
                <a:latin typeface="Comic Sans MS" pitchFamily="66" charset="0"/>
              </a:rPr>
              <a:t> class “Vision et reconstruction 3D)</a:t>
            </a:r>
            <a:endParaRPr lang="fr-FR" sz="2000" u="none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1281113" y="3368675"/>
            <a:ext cx="5119687" cy="3413125"/>
            <a:chOff x="576" y="1488"/>
            <a:chExt cx="3225" cy="2150"/>
          </a:xfrm>
        </p:grpSpPr>
        <p:pic>
          <p:nvPicPr>
            <p:cNvPr id="142340" name="Picture 4" descr="casinoroyale_bonddrinki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" y="1488"/>
              <a:ext cx="3225" cy="2150"/>
            </a:xfrm>
            <a:prstGeom prst="rect">
              <a:avLst/>
            </a:prstGeom>
            <a:noFill/>
          </p:spPr>
        </p:pic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1872" y="2592"/>
              <a:ext cx="624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glass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400" y="3072"/>
              <a:ext cx="816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candle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1776" y="1680"/>
              <a:ext cx="816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person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720" y="2160"/>
              <a:ext cx="912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FF00"/>
                  </a:solidFill>
                </a:rPr>
                <a:t>drinking</a:t>
              </a:r>
              <a:endParaRPr lang="fr-FR" sz="2000" b="1" u="none">
                <a:solidFill>
                  <a:srgbClr val="FFFF00"/>
                </a:solidFill>
                <a:latin typeface="Times New Roman" pitchFamily="-65" charset="0"/>
              </a:endParaRPr>
            </a:p>
          </p:txBody>
        </p:sp>
        <p:sp>
          <p:nvSpPr>
            <p:cNvPr id="142387" name="Rectangle 51"/>
            <p:cNvSpPr>
              <a:spLocks noChangeArrowheads="1"/>
            </p:cNvSpPr>
            <p:nvPr/>
          </p:nvSpPr>
          <p:spPr bwMode="auto">
            <a:xfrm>
              <a:off x="608" y="1536"/>
              <a:ext cx="912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00FF00"/>
                  </a:solidFill>
                </a:rPr>
                <a:t>indoors</a:t>
              </a:r>
              <a:endParaRPr lang="fr-FR" sz="2000" b="1" u="none">
                <a:solidFill>
                  <a:srgbClr val="00FF00"/>
                </a:solidFill>
                <a:latin typeface="Times New Roman" pitchFamily="-65" charset="0"/>
              </a:endParaRP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143000" y="3368675"/>
            <a:ext cx="5181600" cy="3430588"/>
            <a:chOff x="1296" y="1920"/>
            <a:chExt cx="3264" cy="2161"/>
          </a:xfrm>
        </p:grpSpPr>
        <p:pic>
          <p:nvPicPr>
            <p:cNvPr id="142354" name="Picture 18" descr="casinoroyale_kidnappi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96" y="1920"/>
              <a:ext cx="3242" cy="2161"/>
            </a:xfrm>
            <a:prstGeom prst="rect">
              <a:avLst/>
            </a:prstGeom>
            <a:noFill/>
          </p:spPr>
        </p:pic>
        <p:sp>
          <p:nvSpPr>
            <p:cNvPr id="142355" name="Rectangle 19"/>
            <p:cNvSpPr>
              <a:spLocks noChangeArrowheads="1"/>
            </p:cNvSpPr>
            <p:nvPr/>
          </p:nvSpPr>
          <p:spPr bwMode="auto">
            <a:xfrm>
              <a:off x="3600" y="3552"/>
              <a:ext cx="480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car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56" name="Rectangle 20"/>
            <p:cNvSpPr>
              <a:spLocks noChangeArrowheads="1"/>
            </p:cNvSpPr>
            <p:nvPr/>
          </p:nvSpPr>
          <p:spPr bwMode="auto">
            <a:xfrm>
              <a:off x="2640" y="2592"/>
              <a:ext cx="480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car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57" name="Rectangle 21"/>
            <p:cNvSpPr>
              <a:spLocks noChangeArrowheads="1"/>
            </p:cNvSpPr>
            <p:nvPr/>
          </p:nvSpPr>
          <p:spPr bwMode="auto">
            <a:xfrm>
              <a:off x="2112" y="3408"/>
              <a:ext cx="480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car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58" name="Rectangle 22"/>
            <p:cNvSpPr>
              <a:spLocks noChangeArrowheads="1"/>
            </p:cNvSpPr>
            <p:nvPr/>
          </p:nvSpPr>
          <p:spPr bwMode="auto">
            <a:xfrm>
              <a:off x="2368" y="2880"/>
              <a:ext cx="768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person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59" name="Rectangle 23"/>
            <p:cNvSpPr>
              <a:spLocks noChangeArrowheads="1"/>
            </p:cNvSpPr>
            <p:nvPr/>
          </p:nvSpPr>
          <p:spPr bwMode="auto">
            <a:xfrm>
              <a:off x="3408" y="2496"/>
              <a:ext cx="1152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FF00"/>
                  </a:solidFill>
                </a:rPr>
                <a:t>kidnapping</a:t>
              </a:r>
              <a:endParaRPr lang="fr-FR" sz="2000" b="1" u="none">
                <a:solidFill>
                  <a:srgbClr val="FFFF00"/>
                </a:solidFill>
                <a:latin typeface="Times New Roman" pitchFamily="-65" charset="0"/>
              </a:endParaRPr>
            </a:p>
          </p:txBody>
        </p:sp>
        <p:sp>
          <p:nvSpPr>
            <p:cNvPr id="142360" name="Rectangle 24"/>
            <p:cNvSpPr>
              <a:spLocks noChangeArrowheads="1"/>
            </p:cNvSpPr>
            <p:nvPr/>
          </p:nvSpPr>
          <p:spPr bwMode="auto">
            <a:xfrm>
              <a:off x="1584" y="2256"/>
              <a:ext cx="720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/>
                <a:t>house</a:t>
              </a:r>
              <a:endParaRPr lang="fr-FR" sz="2000" b="1" u="none">
                <a:latin typeface="Times New Roman" pitchFamily="-65" charset="0"/>
              </a:endParaRPr>
            </a:p>
          </p:txBody>
        </p:sp>
        <p:sp>
          <p:nvSpPr>
            <p:cNvPr id="142361" name="Rectangle 25"/>
            <p:cNvSpPr>
              <a:spLocks noChangeArrowheads="1"/>
            </p:cNvSpPr>
            <p:nvPr/>
          </p:nvSpPr>
          <p:spPr bwMode="auto">
            <a:xfrm>
              <a:off x="1392" y="3600"/>
              <a:ext cx="672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/>
                <a:t>street</a:t>
              </a:r>
              <a:endParaRPr lang="fr-FR" sz="2000" b="1" u="none">
                <a:latin typeface="Times New Roman" pitchFamily="-65" charset="0"/>
              </a:endParaRPr>
            </a:p>
          </p:txBody>
        </p:sp>
        <p:sp>
          <p:nvSpPr>
            <p:cNvPr id="142362" name="Rectangle 26"/>
            <p:cNvSpPr>
              <a:spLocks noChangeArrowheads="1"/>
            </p:cNvSpPr>
            <p:nvPr/>
          </p:nvSpPr>
          <p:spPr bwMode="auto">
            <a:xfrm>
              <a:off x="3408" y="1920"/>
              <a:ext cx="1008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00FF00"/>
                  </a:solidFill>
                </a:rPr>
                <a:t>outdoors</a:t>
              </a:r>
              <a:endParaRPr lang="fr-FR" sz="2000" b="1" u="none">
                <a:solidFill>
                  <a:srgbClr val="00FF00"/>
                </a:solidFill>
                <a:latin typeface="Times New Roman" pitchFamily="-65" charset="0"/>
              </a:endParaRP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1219200" y="3351213"/>
            <a:ext cx="5146675" cy="3430587"/>
            <a:chOff x="1488" y="1872"/>
            <a:chExt cx="3242" cy="2161"/>
          </a:xfrm>
        </p:grpSpPr>
        <p:pic>
          <p:nvPicPr>
            <p:cNvPr id="142365" name="Picture 29" descr="casinoroyale_carente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88" y="1872"/>
              <a:ext cx="3242" cy="2161"/>
            </a:xfrm>
            <a:prstGeom prst="rect">
              <a:avLst/>
            </a:prstGeom>
            <a:noFill/>
          </p:spPr>
        </p:pic>
        <p:sp>
          <p:nvSpPr>
            <p:cNvPr id="142366" name="Rectangle 30"/>
            <p:cNvSpPr>
              <a:spLocks noChangeArrowheads="1"/>
            </p:cNvSpPr>
            <p:nvPr/>
          </p:nvSpPr>
          <p:spPr bwMode="auto">
            <a:xfrm>
              <a:off x="3936" y="2352"/>
              <a:ext cx="768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person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67" name="Rectangle 31"/>
            <p:cNvSpPr>
              <a:spLocks noChangeArrowheads="1"/>
            </p:cNvSpPr>
            <p:nvPr/>
          </p:nvSpPr>
          <p:spPr bwMode="auto">
            <a:xfrm>
              <a:off x="2016" y="3072"/>
              <a:ext cx="480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car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68" name="Rectangle 32"/>
            <p:cNvSpPr>
              <a:spLocks noChangeArrowheads="1"/>
            </p:cNvSpPr>
            <p:nvPr/>
          </p:nvSpPr>
          <p:spPr bwMode="auto">
            <a:xfrm>
              <a:off x="3840" y="3408"/>
              <a:ext cx="672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/>
                <a:t>street</a:t>
              </a:r>
              <a:endParaRPr lang="fr-FR" sz="2000" b="1" u="none">
                <a:latin typeface="Times New Roman" pitchFamily="-65" charset="0"/>
              </a:endParaRPr>
            </a:p>
          </p:txBody>
        </p:sp>
        <p:sp>
          <p:nvSpPr>
            <p:cNvPr id="142369" name="Rectangle 33"/>
            <p:cNvSpPr>
              <a:spLocks noChangeArrowheads="1"/>
            </p:cNvSpPr>
            <p:nvPr/>
          </p:nvSpPr>
          <p:spPr bwMode="auto">
            <a:xfrm>
              <a:off x="1728" y="1968"/>
              <a:ext cx="960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00FF00"/>
                  </a:solidFill>
                </a:rPr>
                <a:t>outdoors</a:t>
              </a:r>
              <a:endParaRPr lang="fr-FR" sz="2000" b="1" u="none">
                <a:solidFill>
                  <a:srgbClr val="00FF00"/>
                </a:solidFill>
                <a:latin typeface="Times New Roman" pitchFamily="-65" charset="0"/>
              </a:endParaRPr>
            </a:p>
          </p:txBody>
        </p:sp>
        <p:sp>
          <p:nvSpPr>
            <p:cNvPr id="142370" name="Rectangle 34"/>
            <p:cNvSpPr>
              <a:spLocks noChangeArrowheads="1"/>
            </p:cNvSpPr>
            <p:nvPr/>
          </p:nvSpPr>
          <p:spPr bwMode="auto">
            <a:xfrm>
              <a:off x="3120" y="2016"/>
              <a:ext cx="624" cy="446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FF00"/>
                  </a:solidFill>
                </a:rPr>
                <a:t>car enter</a:t>
              </a:r>
              <a:endParaRPr lang="fr-FR" sz="2000" b="1" u="none">
                <a:solidFill>
                  <a:srgbClr val="FFFF00"/>
                </a:solidFill>
                <a:latin typeface="Times New Roman" pitchFamily="-65" charset="0"/>
              </a:endParaRPr>
            </a:p>
          </p:txBody>
        </p:sp>
      </p:grp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1177925" y="3352800"/>
            <a:ext cx="5146675" cy="3430588"/>
            <a:chOff x="720" y="2112"/>
            <a:chExt cx="3242" cy="2161"/>
          </a:xfrm>
        </p:grpSpPr>
        <p:pic>
          <p:nvPicPr>
            <p:cNvPr id="142372" name="Picture 36" descr="casinoroyale_caracciden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0" y="2112"/>
              <a:ext cx="3242" cy="2161"/>
            </a:xfrm>
            <a:prstGeom prst="rect">
              <a:avLst/>
            </a:prstGeom>
            <a:noFill/>
          </p:spPr>
        </p:pic>
        <p:sp>
          <p:nvSpPr>
            <p:cNvPr id="142373" name="Rectangle 37"/>
            <p:cNvSpPr>
              <a:spLocks noChangeArrowheads="1"/>
            </p:cNvSpPr>
            <p:nvPr/>
          </p:nvSpPr>
          <p:spPr bwMode="auto">
            <a:xfrm>
              <a:off x="3168" y="2256"/>
              <a:ext cx="768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person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74" name="Rectangle 38"/>
            <p:cNvSpPr>
              <a:spLocks noChangeArrowheads="1"/>
            </p:cNvSpPr>
            <p:nvPr/>
          </p:nvSpPr>
          <p:spPr bwMode="auto">
            <a:xfrm>
              <a:off x="2160" y="2880"/>
              <a:ext cx="480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car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75" name="Rectangle 39"/>
            <p:cNvSpPr>
              <a:spLocks noChangeArrowheads="1"/>
            </p:cNvSpPr>
            <p:nvPr/>
          </p:nvSpPr>
          <p:spPr bwMode="auto">
            <a:xfrm>
              <a:off x="864" y="3312"/>
              <a:ext cx="624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/>
                <a:t>road</a:t>
              </a:r>
              <a:endParaRPr lang="fr-FR" sz="2000" b="1" u="none">
                <a:latin typeface="Times New Roman" pitchFamily="-65" charset="0"/>
              </a:endParaRPr>
            </a:p>
          </p:txBody>
        </p:sp>
        <p:sp>
          <p:nvSpPr>
            <p:cNvPr id="142376" name="Rectangle 40"/>
            <p:cNvSpPr>
              <a:spLocks noChangeArrowheads="1"/>
            </p:cNvSpPr>
            <p:nvPr/>
          </p:nvSpPr>
          <p:spPr bwMode="auto">
            <a:xfrm>
              <a:off x="3120" y="3504"/>
              <a:ext cx="576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/>
                <a:t>field</a:t>
              </a:r>
              <a:endParaRPr lang="fr-FR" sz="2000" b="1" u="none">
                <a:latin typeface="Times New Roman" pitchFamily="-65" charset="0"/>
              </a:endParaRPr>
            </a:p>
          </p:txBody>
        </p:sp>
        <p:sp>
          <p:nvSpPr>
            <p:cNvPr id="142377" name="Rectangle 41"/>
            <p:cNvSpPr>
              <a:spLocks noChangeArrowheads="1"/>
            </p:cNvSpPr>
            <p:nvPr/>
          </p:nvSpPr>
          <p:spPr bwMode="auto">
            <a:xfrm>
              <a:off x="816" y="2160"/>
              <a:ext cx="1248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00FF00"/>
                  </a:solidFill>
                </a:rPr>
                <a:t>countryside</a:t>
              </a:r>
              <a:endParaRPr lang="fr-FR" sz="2000" b="1" u="none">
                <a:solidFill>
                  <a:srgbClr val="00FF00"/>
                </a:solidFill>
                <a:latin typeface="Times New Roman" pitchFamily="-65" charset="0"/>
              </a:endParaRPr>
            </a:p>
          </p:txBody>
        </p:sp>
        <p:sp>
          <p:nvSpPr>
            <p:cNvPr id="142378" name="Rectangle 42"/>
            <p:cNvSpPr>
              <a:spLocks noChangeArrowheads="1"/>
            </p:cNvSpPr>
            <p:nvPr/>
          </p:nvSpPr>
          <p:spPr bwMode="auto">
            <a:xfrm>
              <a:off x="2832" y="2736"/>
              <a:ext cx="672" cy="446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FF00"/>
                  </a:solidFill>
                </a:rPr>
                <a:t>car crash</a:t>
              </a:r>
              <a:endParaRPr lang="fr-FR" sz="2000" b="1" u="none">
                <a:solidFill>
                  <a:srgbClr val="FFFF00"/>
                </a:solidFill>
                <a:latin typeface="Times New Roman" pitchFamily="-65" charset="0"/>
              </a:endParaRPr>
            </a:p>
          </p:txBody>
        </p:sp>
      </p:grpSp>
      <p:grpSp>
        <p:nvGrpSpPr>
          <p:cNvPr id="6" name="Group 55"/>
          <p:cNvGrpSpPr>
            <a:grpSpLocks/>
          </p:cNvGrpSpPr>
          <p:nvPr/>
        </p:nvGrpSpPr>
        <p:grpSpPr bwMode="auto">
          <a:xfrm>
            <a:off x="1066800" y="3368675"/>
            <a:ext cx="5181600" cy="3430588"/>
            <a:chOff x="672" y="2122"/>
            <a:chExt cx="3264" cy="2161"/>
          </a:xfrm>
        </p:grpSpPr>
        <p:pic>
          <p:nvPicPr>
            <p:cNvPr id="142348" name="Picture 12" descr="casinoroyale_hotelexi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72" y="2122"/>
              <a:ext cx="3242" cy="2161"/>
            </a:xfrm>
            <a:prstGeom prst="rect">
              <a:avLst/>
            </a:prstGeom>
            <a:noFill/>
          </p:spPr>
        </p:pic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2688" y="2170"/>
              <a:ext cx="912" cy="64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FF00"/>
                  </a:solidFill>
                </a:rPr>
                <a:t>exit through a door</a:t>
              </a:r>
              <a:endParaRPr lang="fr-FR" sz="2000" b="1" u="none">
                <a:solidFill>
                  <a:srgbClr val="FFFF00"/>
                </a:solidFill>
                <a:latin typeface="Times New Roman" pitchFamily="-65" charset="0"/>
              </a:endParaRPr>
            </a:p>
          </p:txBody>
        </p:sp>
        <p:sp>
          <p:nvSpPr>
            <p:cNvPr id="142350" name="Rectangle 14"/>
            <p:cNvSpPr>
              <a:spLocks noChangeArrowheads="1"/>
            </p:cNvSpPr>
            <p:nvPr/>
          </p:nvSpPr>
          <p:spPr bwMode="auto">
            <a:xfrm>
              <a:off x="816" y="2688"/>
              <a:ext cx="912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/>
                <a:t>building</a:t>
              </a:r>
              <a:endParaRPr lang="fr-FR" sz="2000" b="1" u="none">
                <a:latin typeface="Times New Roman" pitchFamily="-65" charset="0"/>
              </a:endParaRPr>
            </a:p>
          </p:txBody>
        </p:sp>
        <p:sp>
          <p:nvSpPr>
            <p:cNvPr id="142351" name="Rectangle 15"/>
            <p:cNvSpPr>
              <a:spLocks noChangeArrowheads="1"/>
            </p:cNvSpPr>
            <p:nvPr/>
          </p:nvSpPr>
          <p:spPr bwMode="auto">
            <a:xfrm>
              <a:off x="3456" y="3706"/>
              <a:ext cx="480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car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52" name="Rectangle 16"/>
            <p:cNvSpPr>
              <a:spLocks noChangeArrowheads="1"/>
            </p:cNvSpPr>
            <p:nvPr/>
          </p:nvSpPr>
          <p:spPr bwMode="auto">
            <a:xfrm>
              <a:off x="1584" y="3370"/>
              <a:ext cx="816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people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89" name="Rectangle 53"/>
            <p:cNvSpPr>
              <a:spLocks noChangeArrowheads="1"/>
            </p:cNvSpPr>
            <p:nvPr/>
          </p:nvSpPr>
          <p:spPr bwMode="auto">
            <a:xfrm>
              <a:off x="720" y="2160"/>
              <a:ext cx="960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00FF00"/>
                  </a:solidFill>
                </a:rPr>
                <a:t>outdoors</a:t>
              </a:r>
              <a:endParaRPr lang="fr-FR" sz="2000" b="1" u="none">
                <a:solidFill>
                  <a:srgbClr val="00FF00"/>
                </a:solidFill>
                <a:latin typeface="Times New Roman" pitchFamily="-65" charset="0"/>
              </a:endParaRPr>
            </a:p>
          </p:txBody>
        </p:sp>
      </p:grpSp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336492" y="-17463"/>
            <a:ext cx="8926581" cy="7826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But </a:t>
            </a:r>
            <a:r>
              <a:rPr lang="en-US" sz="4000" kern="0" dirty="0" smtClean="0">
                <a:ea typeface="+mj-ea"/>
                <a:cs typeface="+mj-cs"/>
              </a:rPr>
              <a:t>w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e want much more than 3D:</a:t>
            </a:r>
            <a:b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ex: Visual scene analysis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3 0.00439 L -0.26164 -0.4067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" y="-2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05834 -0.3967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-19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35 -0.3967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" y="-19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0.43524 -0.1386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" y="-6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81" name="Rectangle 45"/>
          <p:cNvSpPr>
            <a:spLocks noChangeArrowheads="1"/>
          </p:cNvSpPr>
          <p:nvPr/>
        </p:nvSpPr>
        <p:spPr bwMode="auto">
          <a:xfrm>
            <a:off x="544622" y="335603"/>
            <a:ext cx="85184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</a:pPr>
            <a:r>
              <a:rPr lang="en-US" sz="3600" u="none" dirty="0" smtClean="0"/>
              <a:t>How to make sense of “pixel-chaos”?</a:t>
            </a:r>
            <a:endParaRPr lang="fr-FR" sz="3600" u="none" dirty="0"/>
          </a:p>
        </p:txBody>
      </p:sp>
      <p:pic>
        <p:nvPicPr>
          <p:cNvPr id="199682" name="Picture 2" descr="C:\ilaptev\doc\presentations\willow\matlab\frames\frame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717" y="1542195"/>
            <a:ext cx="4787581" cy="2394543"/>
          </a:xfrm>
          <a:prstGeom prst="rect">
            <a:avLst/>
          </a:prstGeom>
          <a:noFill/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5" cstate="print"/>
          <a:srcRect l="17003" t="43299" r="38367" b="20961"/>
          <a:stretch>
            <a:fillRect/>
          </a:stretch>
        </p:blipFill>
        <p:spPr bwMode="auto">
          <a:xfrm>
            <a:off x="327546" y="5015763"/>
            <a:ext cx="2756848" cy="17057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700" t="24993" r="5045" b="25614"/>
          <a:stretch>
            <a:fillRect/>
          </a:stretch>
        </p:blipFill>
        <p:spPr bwMode="auto">
          <a:xfrm>
            <a:off x="6072298" y="1774210"/>
            <a:ext cx="2743822" cy="212905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420" t="297" r="5045" b="75327"/>
          <a:stretch>
            <a:fillRect/>
          </a:stretch>
        </p:blipFill>
        <p:spPr bwMode="auto">
          <a:xfrm>
            <a:off x="7042243" y="1776483"/>
            <a:ext cx="1776152" cy="1212377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" name="AutoShape 12"/>
          <p:cNvSpPr>
            <a:spLocks noChangeArrowheads="1"/>
          </p:cNvSpPr>
          <p:nvPr/>
        </p:nvSpPr>
        <p:spPr bwMode="auto">
          <a:xfrm>
            <a:off x="5262349" y="2240887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2" name="AutoShape 12"/>
          <p:cNvSpPr>
            <a:spLocks noChangeArrowheads="1"/>
          </p:cNvSpPr>
          <p:nvPr/>
        </p:nvSpPr>
        <p:spPr bwMode="auto">
          <a:xfrm rot="1989738" flipV="1">
            <a:off x="5132607" y="3769934"/>
            <a:ext cx="457200" cy="25408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5895832" y="4178714"/>
            <a:ext cx="324816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u="none" dirty="0" smtClean="0">
                <a:latin typeface="Comic Sans MS" pitchFamily="66" charset="0"/>
              </a:rPr>
              <a:t>3D Scene reconstruction</a:t>
            </a:r>
            <a:endParaRPr lang="en-US" sz="2000" u="none" dirty="0">
              <a:latin typeface="Comic Sans MS" pitchFamily="66" charset="0"/>
            </a:endParaRPr>
          </a:p>
        </p:txBody>
      </p:sp>
      <p:sp>
        <p:nvSpPr>
          <p:cNvPr id="55" name="Text Box 4"/>
          <p:cNvSpPr txBox="1">
            <a:spLocks noChangeArrowheads="1"/>
          </p:cNvSpPr>
          <p:nvPr/>
        </p:nvSpPr>
        <p:spPr bwMode="auto">
          <a:xfrm>
            <a:off x="5857164" y="1339758"/>
            <a:ext cx="330048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u="none" dirty="0" smtClean="0">
                <a:latin typeface="Comic Sans MS" pitchFamily="66" charset="0"/>
              </a:rPr>
              <a:t>Object class recognition</a:t>
            </a:r>
            <a:endParaRPr lang="en-US" sz="2000" u="none" dirty="0">
              <a:latin typeface="Comic Sans MS" pitchFamily="66" charset="0"/>
            </a:endParaRPr>
          </a:p>
        </p:txBody>
      </p:sp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495868" y="4576555"/>
            <a:ext cx="252028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u="none" dirty="0" smtClean="0">
                <a:latin typeface="Comic Sans MS" pitchFamily="66" charset="0"/>
              </a:rPr>
              <a:t>Face recognition</a:t>
            </a:r>
            <a:endParaRPr lang="en-US" sz="2000" u="none" dirty="0">
              <a:latin typeface="Comic Sans MS" pitchFamily="66" charset="0"/>
            </a:endParaRPr>
          </a:p>
        </p:txBody>
      </p:sp>
      <p:sp>
        <p:nvSpPr>
          <p:cNvPr id="58" name="Text Box 4"/>
          <p:cNvSpPr txBox="1">
            <a:spLocks noChangeArrowheads="1"/>
          </p:cNvSpPr>
          <p:nvPr/>
        </p:nvSpPr>
        <p:spPr bwMode="auto">
          <a:xfrm>
            <a:off x="3473359" y="4578828"/>
            <a:ext cx="252028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u="none" dirty="0" smtClean="0">
                <a:latin typeface="Comic Sans MS" pitchFamily="66" charset="0"/>
              </a:rPr>
              <a:t>Action recognition</a:t>
            </a:r>
            <a:endParaRPr lang="en-US" sz="2000" u="none" dirty="0">
              <a:latin typeface="Comic Sans MS" pitchFamily="66" charset="0"/>
            </a:endParaRPr>
          </a:p>
        </p:txBody>
      </p:sp>
      <p:pic>
        <p:nvPicPr>
          <p:cNvPr id="199683" name="Picture 3" descr="C:\Temp\frame0.png"/>
          <p:cNvPicPr>
            <a:picLocks noChangeAspect="1" noChangeArrowheads="1"/>
          </p:cNvPicPr>
          <p:nvPr/>
        </p:nvPicPr>
        <p:blipFill>
          <a:blip r:embed="rId7" cstate="print"/>
          <a:srcRect l="10205" r="8203"/>
          <a:stretch>
            <a:fillRect/>
          </a:stretch>
        </p:blipFill>
        <p:spPr bwMode="auto">
          <a:xfrm>
            <a:off x="3630305" y="5036173"/>
            <a:ext cx="2293272" cy="1623934"/>
          </a:xfrm>
          <a:prstGeom prst="rect">
            <a:avLst/>
          </a:prstGeom>
          <a:noFill/>
        </p:spPr>
      </p:pic>
      <p:sp>
        <p:nvSpPr>
          <p:cNvPr id="60" name="ZoneTexte 61"/>
          <p:cNvSpPr txBox="1">
            <a:spLocks noChangeArrowheads="1"/>
          </p:cNvSpPr>
          <p:nvPr/>
        </p:nvSpPr>
        <p:spPr bwMode="auto">
          <a:xfrm>
            <a:off x="4640833" y="6373695"/>
            <a:ext cx="8418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u="none" dirty="0" smtClean="0"/>
              <a:t>Drinking</a:t>
            </a:r>
            <a:endParaRPr lang="fr-FR" sz="1400" u="none" dirty="0"/>
          </a:p>
        </p:txBody>
      </p:sp>
      <p:sp>
        <p:nvSpPr>
          <p:cNvPr id="61" name="AutoShape 12"/>
          <p:cNvSpPr>
            <a:spLocks noChangeArrowheads="1"/>
          </p:cNvSpPr>
          <p:nvPr/>
        </p:nvSpPr>
        <p:spPr bwMode="auto">
          <a:xfrm rot="3933897" flipV="1">
            <a:off x="4275072" y="4167995"/>
            <a:ext cx="457200" cy="25408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2" name="AutoShape 12"/>
          <p:cNvSpPr>
            <a:spLocks noChangeArrowheads="1"/>
          </p:cNvSpPr>
          <p:nvPr/>
        </p:nvSpPr>
        <p:spPr bwMode="auto">
          <a:xfrm rot="5400000" flipV="1">
            <a:off x="1424964" y="4197566"/>
            <a:ext cx="457200" cy="25408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19" name="castle-tex-close-slow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6178572" y="4670442"/>
            <a:ext cx="2670078" cy="2002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81" name="Rectangle 45"/>
          <p:cNvSpPr>
            <a:spLocks noChangeArrowheads="1"/>
          </p:cNvSpPr>
          <p:nvPr/>
        </p:nvSpPr>
        <p:spPr bwMode="auto">
          <a:xfrm>
            <a:off x="920700" y="179343"/>
            <a:ext cx="799634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</a:pPr>
            <a:r>
              <a:rPr lang="en-US" sz="3600" u="none" dirty="0" smtClean="0"/>
              <a:t>Fundamental problem II:</a:t>
            </a:r>
            <a:br>
              <a:rPr lang="en-US" sz="3600" u="none" dirty="0" smtClean="0"/>
            </a:br>
            <a:r>
              <a:rPr lang="en-US" sz="3600" u="none" dirty="0" smtClean="0"/>
              <a:t>Images do not measure the meaning</a:t>
            </a:r>
            <a:endParaRPr lang="fr-FR" sz="3600" u="none" dirty="0"/>
          </a:p>
        </p:txBody>
      </p:sp>
      <p:pic>
        <p:nvPicPr>
          <p:cNvPr id="871427" name="Picture 3"/>
          <p:cNvPicPr>
            <a:picLocks noChangeAspect="1" noChangeArrowheads="1"/>
          </p:cNvPicPr>
          <p:nvPr/>
        </p:nvPicPr>
        <p:blipFill>
          <a:blip r:embed="rId3" cstate="print"/>
          <a:srcRect t="66322"/>
          <a:stretch>
            <a:fillRect/>
          </a:stretch>
        </p:blipFill>
        <p:spPr bwMode="auto">
          <a:xfrm>
            <a:off x="814920" y="4203786"/>
            <a:ext cx="3314700" cy="18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470336" y="1603350"/>
            <a:ext cx="4673664" cy="335919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We need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lots of prior knowledge to make meaningful interpretations of an image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b="67618"/>
          <a:stretch>
            <a:fillRect/>
          </a:stretch>
        </p:blipFill>
        <p:spPr bwMode="auto">
          <a:xfrm>
            <a:off x="819144" y="2457510"/>
            <a:ext cx="3314700" cy="1782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14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6748" y="3809133"/>
            <a:ext cx="2524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lèche droite 6"/>
          <p:cNvSpPr/>
          <p:nvPr/>
        </p:nvSpPr>
        <p:spPr bwMode="auto">
          <a:xfrm>
            <a:off x="4243383" y="1676376"/>
            <a:ext cx="438156" cy="32861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Comic Sans MS" pitchFamily="66" charset="0"/>
              </a:rPr>
              <a:t>Outline</a:t>
            </a:r>
            <a:endParaRPr lang="fr-FR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1850" y="2097088"/>
            <a:ext cx="7772400" cy="4176712"/>
          </a:xfrm>
        </p:spPr>
        <p:txBody>
          <a:bodyPr/>
          <a:lstStyle/>
          <a:p>
            <a:r>
              <a:rPr lang="en-US" dirty="0">
                <a:latin typeface="Comic Sans MS" pitchFamily="66" charset="0"/>
              </a:rPr>
              <a:t>What computer vision is about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>
                <a:solidFill>
                  <a:schemeClr val="accent1"/>
                </a:solidFill>
                <a:latin typeface="Comic Sans MS" pitchFamily="66" charset="0"/>
              </a:rPr>
              <a:t>What this class is about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A brief history of visual recognition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A brief recap on geometry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 noChangeArrowheads="1"/>
          </p:cNvPicPr>
          <p:nvPr/>
        </p:nvPicPr>
        <p:blipFill>
          <a:blip r:embed="rId3" cstate="print"/>
          <a:srcRect t="7133" r="43402"/>
          <a:stretch>
            <a:fillRect/>
          </a:stretch>
        </p:blipFill>
        <p:spPr bwMode="auto">
          <a:xfrm>
            <a:off x="42863" y="2132013"/>
            <a:ext cx="4638675" cy="2994025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9219" name="Picture 24"/>
          <p:cNvPicPr>
            <a:picLocks noChangeAspect="1" noChangeArrowheads="1"/>
          </p:cNvPicPr>
          <p:nvPr/>
        </p:nvPicPr>
        <p:blipFill>
          <a:blip r:embed="rId3" cstate="print"/>
          <a:srcRect l="58336" t="7133"/>
          <a:stretch>
            <a:fillRect/>
          </a:stretch>
        </p:blipFill>
        <p:spPr bwMode="auto">
          <a:xfrm>
            <a:off x="4754563" y="1730375"/>
            <a:ext cx="4352925" cy="381635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9220" name="Rectangle 51"/>
          <p:cNvSpPr>
            <a:spLocks noChangeArrowheads="1"/>
          </p:cNvSpPr>
          <p:nvPr/>
        </p:nvSpPr>
        <p:spPr bwMode="auto">
          <a:xfrm>
            <a:off x="85725" y="347663"/>
            <a:ext cx="89725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u="none" dirty="0" smtClean="0">
                <a:latin typeface="Comic Sans MS" pitchFamily="66" charset="0"/>
                <a:cs typeface="Times New Roman" pitchFamily="18" charset="0"/>
              </a:rPr>
              <a:t>Specific object detection</a:t>
            </a:r>
            <a:endParaRPr lang="fr-FR" sz="2400" u="none" dirty="0"/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2052638" y="6240463"/>
            <a:ext cx="50768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sz="2400" u="none">
                <a:latin typeface="Comic Sans MS" pitchFamily="66" charset="0"/>
              </a:rPr>
              <a:t>(Lowe, 2004)</a:t>
            </a:r>
            <a:endParaRPr lang="en-US" sz="2400" u="none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6130" y="636973"/>
            <a:ext cx="2154267" cy="24379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5" name="ZoneTexte 4"/>
          <p:cNvSpPr txBox="1">
            <a:spLocks noChangeArrowheads="1"/>
          </p:cNvSpPr>
          <p:nvPr/>
        </p:nvSpPr>
        <p:spPr bwMode="auto">
          <a:xfrm>
            <a:off x="5161922" y="0"/>
            <a:ext cx="32800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u="none" dirty="0" err="1">
                <a:latin typeface="Comic Sans MS" pitchFamily="66" charset="0"/>
              </a:rPr>
              <a:t>Cordelia</a:t>
            </a:r>
            <a:r>
              <a:rPr lang="en-US" sz="3200" u="none" dirty="0">
                <a:latin typeface="Comic Sans MS" pitchFamily="66" charset="0"/>
              </a:rPr>
              <a:t> </a:t>
            </a:r>
            <a:r>
              <a:rPr lang="en-US" sz="3200" u="none" dirty="0" err="1">
                <a:latin typeface="Comic Sans MS" pitchFamily="66" charset="0"/>
              </a:rPr>
              <a:t>Schmid</a:t>
            </a:r>
            <a:endParaRPr lang="fr-FR" sz="3200" u="none" dirty="0">
              <a:latin typeface="Comic Sans MS" pitchFamily="66" charset="0"/>
            </a:endParaRP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4614227" y="3102507"/>
            <a:ext cx="41488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u="none" dirty="0">
                <a:latin typeface="Comic Sans MS" pitchFamily="66" charset="0"/>
              </a:rPr>
              <a:t>http://lear.inrialpes.fr/~schmid/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4722" y="4013208"/>
            <a:ext cx="1804675" cy="24463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1192618" y="3465513"/>
            <a:ext cx="23583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/>
              <a:t>Josef </a:t>
            </a:r>
            <a:r>
              <a:rPr lang="en-US" sz="3200" dirty="0" err="1" smtClean="0"/>
              <a:t>Sivic</a:t>
            </a:r>
            <a:endParaRPr lang="fr-FR" sz="3200" u="none" dirty="0">
              <a:latin typeface="Comic Sans MS" pitchFamily="66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97949" y="6461112"/>
            <a:ext cx="36952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u="none" dirty="0">
                <a:latin typeface="Comic Sans MS" pitchFamily="66" charset="0"/>
              </a:rPr>
              <a:t>http://www.di.ens.fr/~josef/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6707" y="626130"/>
            <a:ext cx="2095284" cy="24463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6" cstate="print">
            <a:lum bright="12000" contrast="12000"/>
          </a:blip>
          <a:srcRect/>
          <a:stretch>
            <a:fillRect/>
          </a:stretch>
        </p:blipFill>
        <p:spPr bwMode="auto">
          <a:xfrm>
            <a:off x="5965208" y="4049721"/>
            <a:ext cx="1752624" cy="24385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ZoneTexte 4"/>
          <p:cNvSpPr txBox="1">
            <a:spLocks noChangeArrowheads="1"/>
          </p:cNvSpPr>
          <p:nvPr/>
        </p:nvSpPr>
        <p:spPr bwMode="auto">
          <a:xfrm>
            <a:off x="1190655" y="6966"/>
            <a:ext cx="2310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u="none" dirty="0" smtClean="0">
                <a:latin typeface="Comic Sans MS" pitchFamily="66" charset="0"/>
              </a:rPr>
              <a:t>Jean Ponce</a:t>
            </a:r>
            <a:endParaRPr lang="fr-FR" sz="3200" u="none" dirty="0">
              <a:latin typeface="Comic Sans MS" pitchFamily="66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55815" y="3100383"/>
            <a:ext cx="37401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dirty="0" smtClean="0"/>
              <a:t>http://www.di.ens.fr/~ponce/</a:t>
            </a:r>
            <a:endParaRPr lang="fr-FR" sz="2000" u="none" dirty="0">
              <a:latin typeface="Comic Sans MS" pitchFamily="66" charset="0"/>
            </a:endParaRPr>
          </a:p>
        </p:txBody>
      </p:sp>
      <p:sp>
        <p:nvSpPr>
          <p:cNvPr id="12" name="ZoneTexte 4"/>
          <p:cNvSpPr txBox="1">
            <a:spLocks noChangeArrowheads="1"/>
          </p:cNvSpPr>
          <p:nvPr/>
        </p:nvSpPr>
        <p:spPr bwMode="auto">
          <a:xfrm>
            <a:off x="5563565" y="3502026"/>
            <a:ext cx="24320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/>
              <a:t>Ivan Laptev</a:t>
            </a:r>
            <a:endParaRPr lang="fr-FR" sz="3200" u="none" dirty="0">
              <a:latin typeface="Comic Sans MS" pitchFamily="66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425948" y="6496092"/>
            <a:ext cx="4600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 smtClean="0"/>
              <a:t>http://www.irisa.fr/vista/Equipe/People/Ivan.Laptev.html</a:t>
            </a:r>
            <a:endParaRPr lang="fr-FR" sz="1200" u="none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4738" y="2522538"/>
            <a:ext cx="4505325" cy="2038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4738" y="4624388"/>
            <a:ext cx="4491037" cy="1616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4738" y="1033463"/>
            <a:ext cx="4491037" cy="142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245" name="Rectangle 51"/>
          <p:cNvSpPr>
            <a:spLocks noChangeArrowheads="1"/>
          </p:cNvSpPr>
          <p:nvPr/>
        </p:nvSpPr>
        <p:spPr bwMode="auto">
          <a:xfrm>
            <a:off x="85725" y="227013"/>
            <a:ext cx="89725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u="none" dirty="0" smtClean="0">
                <a:latin typeface="Comic Sans MS" pitchFamily="66" charset="0"/>
              </a:rPr>
              <a:t>Image classification</a:t>
            </a:r>
            <a:endParaRPr lang="fr-FR" sz="2400" u="none" dirty="0"/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77788" y="6351588"/>
            <a:ext cx="8985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u="none">
                <a:latin typeface="Comic Sans MS" pitchFamily="66" charset="0"/>
              </a:rPr>
              <a:t>Caltech 101 : http://www.vision.caltech.edu/Image_Datasets/Caltech101/</a:t>
            </a:r>
            <a:endParaRPr lang="fr-FR" sz="2000" u="none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1371600"/>
            <a:ext cx="8458200" cy="4849813"/>
            <a:chOff x="336" y="864"/>
            <a:chExt cx="5328" cy="305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36" y="864"/>
              <a:ext cx="5328" cy="3055"/>
              <a:chOff x="336" y="864"/>
              <a:chExt cx="5328" cy="3055"/>
            </a:xfrm>
          </p:grpSpPr>
          <p:pic>
            <p:nvPicPr>
              <p:cNvPr id="12328" name="Picture 4" descr="00077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72" y="2976"/>
                <a:ext cx="1200" cy="9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29" name="Picture 5" descr="00099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32" y="1920"/>
                <a:ext cx="1392" cy="9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30" name="Picture 6" descr="00099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072" y="1920"/>
                <a:ext cx="1296" cy="9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31" name="Picture 7" descr="00101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20" y="960"/>
                <a:ext cx="1200" cy="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32" name="Picture 8" descr="00117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32" y="2976"/>
                <a:ext cx="1392" cy="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33" name="Picture 9" descr="00125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656" y="2880"/>
                <a:ext cx="774" cy="10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34" name="Picture 10" descr="00132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176" y="960"/>
                <a:ext cx="1200" cy="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35" name="Picture 11" descr="00162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120" y="2960"/>
                <a:ext cx="1440" cy="9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36" name="Picture 12" descr="001632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2" y="864"/>
                <a:ext cx="1440" cy="10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37" name="Picture 13" descr="001640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36" y="1920"/>
                <a:ext cx="1248" cy="9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38" name="Picture 14" descr="00197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424" y="96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39" name="Picture 15" descr="velo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416" y="1920"/>
                <a:ext cx="1248" cy="8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312" name="Rectangle 16"/>
            <p:cNvSpPr>
              <a:spLocks noChangeArrowheads="1"/>
            </p:cNvSpPr>
            <p:nvPr/>
          </p:nvSpPr>
          <p:spPr bwMode="auto">
            <a:xfrm>
              <a:off x="624" y="960"/>
              <a:ext cx="1200" cy="784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13" name="Rectangle 17"/>
            <p:cNvSpPr>
              <a:spLocks noChangeArrowheads="1"/>
            </p:cNvSpPr>
            <p:nvPr/>
          </p:nvSpPr>
          <p:spPr bwMode="auto">
            <a:xfrm>
              <a:off x="2032" y="1056"/>
              <a:ext cx="752" cy="784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14" name="Rectangle 18"/>
            <p:cNvSpPr>
              <a:spLocks noChangeArrowheads="1"/>
            </p:cNvSpPr>
            <p:nvPr/>
          </p:nvSpPr>
          <p:spPr bwMode="auto">
            <a:xfrm>
              <a:off x="4512" y="1056"/>
              <a:ext cx="960" cy="720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15" name="Rectangle 19"/>
            <p:cNvSpPr>
              <a:spLocks noChangeArrowheads="1"/>
            </p:cNvSpPr>
            <p:nvPr/>
          </p:nvSpPr>
          <p:spPr bwMode="auto">
            <a:xfrm>
              <a:off x="1760" y="2304"/>
              <a:ext cx="824" cy="536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16" name="Rectangle 20"/>
            <p:cNvSpPr>
              <a:spLocks noChangeArrowheads="1"/>
            </p:cNvSpPr>
            <p:nvPr/>
          </p:nvSpPr>
          <p:spPr bwMode="auto">
            <a:xfrm>
              <a:off x="864" y="3336"/>
              <a:ext cx="864" cy="528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17" name="Rectangle 21"/>
            <p:cNvSpPr>
              <a:spLocks noChangeArrowheads="1"/>
            </p:cNvSpPr>
            <p:nvPr/>
          </p:nvSpPr>
          <p:spPr bwMode="auto">
            <a:xfrm>
              <a:off x="752" y="2072"/>
              <a:ext cx="728" cy="768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18" name="Rectangle 22"/>
            <p:cNvSpPr>
              <a:spLocks noChangeArrowheads="1"/>
            </p:cNvSpPr>
            <p:nvPr/>
          </p:nvSpPr>
          <p:spPr bwMode="auto">
            <a:xfrm>
              <a:off x="3184" y="2112"/>
              <a:ext cx="1040" cy="704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19" name="Rectangle 23"/>
            <p:cNvSpPr>
              <a:spLocks noChangeArrowheads="1"/>
            </p:cNvSpPr>
            <p:nvPr/>
          </p:nvSpPr>
          <p:spPr bwMode="auto">
            <a:xfrm>
              <a:off x="4432" y="1960"/>
              <a:ext cx="1232" cy="776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0" name="Rectangle 24"/>
            <p:cNvSpPr>
              <a:spLocks noChangeArrowheads="1"/>
            </p:cNvSpPr>
            <p:nvPr/>
          </p:nvSpPr>
          <p:spPr bwMode="auto">
            <a:xfrm>
              <a:off x="3264" y="3120"/>
              <a:ext cx="1296" cy="784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1" name="Rectangle 25"/>
            <p:cNvSpPr>
              <a:spLocks noChangeArrowheads="1"/>
            </p:cNvSpPr>
            <p:nvPr/>
          </p:nvSpPr>
          <p:spPr bwMode="auto">
            <a:xfrm>
              <a:off x="1928" y="3136"/>
              <a:ext cx="1088" cy="640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2" name="Rectangle 26"/>
            <p:cNvSpPr>
              <a:spLocks noChangeArrowheads="1"/>
            </p:cNvSpPr>
            <p:nvPr/>
          </p:nvSpPr>
          <p:spPr bwMode="auto">
            <a:xfrm>
              <a:off x="4608" y="2896"/>
              <a:ext cx="768" cy="1008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3" name="Rectangle 27"/>
            <p:cNvSpPr>
              <a:spLocks noChangeArrowheads="1"/>
            </p:cNvSpPr>
            <p:nvPr/>
          </p:nvSpPr>
          <p:spPr bwMode="auto">
            <a:xfrm>
              <a:off x="3264" y="1248"/>
              <a:ext cx="384" cy="288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4" name="Rectangle 28"/>
            <p:cNvSpPr>
              <a:spLocks noChangeArrowheads="1"/>
            </p:cNvSpPr>
            <p:nvPr/>
          </p:nvSpPr>
          <p:spPr bwMode="auto">
            <a:xfrm>
              <a:off x="3888" y="1440"/>
              <a:ext cx="192" cy="192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5" name="Rectangle 29"/>
            <p:cNvSpPr>
              <a:spLocks noChangeArrowheads="1"/>
            </p:cNvSpPr>
            <p:nvPr/>
          </p:nvSpPr>
          <p:spPr bwMode="auto">
            <a:xfrm>
              <a:off x="3648" y="1248"/>
              <a:ext cx="192" cy="384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6" name="Rectangle 30"/>
            <p:cNvSpPr>
              <a:spLocks noChangeArrowheads="1"/>
            </p:cNvSpPr>
            <p:nvPr/>
          </p:nvSpPr>
          <p:spPr bwMode="auto">
            <a:xfrm>
              <a:off x="3183" y="1248"/>
              <a:ext cx="192" cy="240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7" name="Rectangle 31"/>
            <p:cNvSpPr>
              <a:spLocks noChangeArrowheads="1"/>
            </p:cNvSpPr>
            <p:nvPr/>
          </p:nvSpPr>
          <p:spPr bwMode="auto">
            <a:xfrm>
              <a:off x="4032" y="1392"/>
              <a:ext cx="144" cy="240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216096" name="Picture 32" descr="001977"/>
          <p:cNvPicPr>
            <a:picLocks noChangeAspect="1" noChangeArrowheads="1"/>
          </p:cNvPicPr>
          <p:nvPr/>
        </p:nvPicPr>
        <p:blipFill>
          <a:blip r:embed="rId15" cstate="print"/>
          <a:srcRect l="11806" t="16667" r="9027" b="5556"/>
          <a:stretch>
            <a:fillRect/>
          </a:stretch>
        </p:blipFill>
        <p:spPr bwMode="auto">
          <a:xfrm>
            <a:off x="7200900" y="1714500"/>
            <a:ext cx="144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97" name="Picture 33" descr="001640"/>
          <p:cNvPicPr>
            <a:picLocks noChangeAspect="1" noChangeArrowheads="1"/>
          </p:cNvPicPr>
          <p:nvPr/>
        </p:nvPicPr>
        <p:blipFill>
          <a:blip r:embed="rId16" cstate="print"/>
          <a:srcRect l="34616" t="20512" r="11539" b="2563"/>
          <a:stretch>
            <a:fillRect/>
          </a:stretch>
        </p:blipFill>
        <p:spPr bwMode="auto">
          <a:xfrm>
            <a:off x="1219200" y="33528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98" name="Picture 34" descr="001251"/>
          <p:cNvPicPr>
            <a:picLocks noChangeAspect="1" noChangeArrowheads="1"/>
          </p:cNvPicPr>
          <p:nvPr/>
        </p:nvPicPr>
        <p:blipFill>
          <a:blip r:embed="rId8" cstate="print"/>
          <a:srcRect t="4651" r="6978" b="2325"/>
          <a:stretch>
            <a:fillRect/>
          </a:stretch>
        </p:blipFill>
        <p:spPr bwMode="auto">
          <a:xfrm>
            <a:off x="7366000" y="4648200"/>
            <a:ext cx="1143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50800" y="1295400"/>
            <a:ext cx="406400" cy="4648200"/>
            <a:chOff x="32" y="816"/>
            <a:chExt cx="256" cy="2928"/>
          </a:xfrm>
        </p:grpSpPr>
        <p:sp>
          <p:nvSpPr>
            <p:cNvPr id="12309" name="Line 36"/>
            <p:cNvSpPr>
              <a:spLocks noChangeShapeType="1"/>
            </p:cNvSpPr>
            <p:nvPr/>
          </p:nvSpPr>
          <p:spPr bwMode="auto">
            <a:xfrm flipV="1">
              <a:off x="288" y="816"/>
              <a:ext cx="0" cy="292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10" name="Rectangle 37"/>
            <p:cNvSpPr>
              <a:spLocks noChangeArrowheads="1"/>
            </p:cNvSpPr>
            <p:nvPr/>
          </p:nvSpPr>
          <p:spPr bwMode="auto">
            <a:xfrm rot="-5400000">
              <a:off x="-400" y="2344"/>
              <a:ext cx="11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 u="none">
                  <a:solidFill>
                    <a:srgbClr val="FF0000"/>
                  </a:solidFill>
                  <a:cs typeface="Times New Roman" pitchFamily="18" charset="0"/>
                </a:rPr>
                <a:t>View variation</a:t>
              </a:r>
              <a:endParaRPr lang="fr-FR" sz="2000" u="none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pic>
        <p:nvPicPr>
          <p:cNvPr id="216102" name="Picture 38" descr="000775"/>
          <p:cNvPicPr>
            <a:picLocks noChangeAspect="1" noChangeArrowheads="1"/>
          </p:cNvPicPr>
          <p:nvPr/>
        </p:nvPicPr>
        <p:blipFill>
          <a:blip r:embed="rId17" cstate="print"/>
          <a:srcRect l="3999" t="10324" r="8000" b="17419"/>
          <a:stretch>
            <a:fillRect/>
          </a:stretch>
        </p:blipFill>
        <p:spPr bwMode="auto">
          <a:xfrm>
            <a:off x="4152900" y="4152900"/>
            <a:ext cx="12192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03" name="Picture 39" descr="001632"/>
          <p:cNvPicPr>
            <a:picLocks noChangeAspect="1" noChangeArrowheads="1"/>
          </p:cNvPicPr>
          <p:nvPr/>
        </p:nvPicPr>
        <p:blipFill>
          <a:blip r:embed="rId18" cstate="print"/>
          <a:srcRect l="16667" t="14386" r="6667" b="13686"/>
          <a:stretch>
            <a:fillRect/>
          </a:stretch>
        </p:blipFill>
        <p:spPr bwMode="auto">
          <a:xfrm>
            <a:off x="2603500" y="1651000"/>
            <a:ext cx="13716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04" name="Picture 40" descr="velo"/>
          <p:cNvPicPr>
            <a:picLocks noChangeAspect="1" noChangeArrowheads="1"/>
          </p:cNvPicPr>
          <p:nvPr/>
        </p:nvPicPr>
        <p:blipFill>
          <a:blip r:embed="rId19" cstate="print"/>
          <a:srcRect l="3847" t="5627" r="3847" b="4338"/>
          <a:stretch>
            <a:fillRect/>
          </a:stretch>
        </p:blipFill>
        <p:spPr bwMode="auto">
          <a:xfrm>
            <a:off x="7200900" y="2794000"/>
            <a:ext cx="13335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1"/>
          <p:cNvGrpSpPr>
            <a:grpSpLocks/>
          </p:cNvGrpSpPr>
          <p:nvPr/>
        </p:nvGrpSpPr>
        <p:grpSpPr bwMode="auto">
          <a:xfrm rot="5400000">
            <a:off x="4711700" y="4203700"/>
            <a:ext cx="406400" cy="4648200"/>
            <a:chOff x="32" y="816"/>
            <a:chExt cx="256" cy="2928"/>
          </a:xfrm>
        </p:grpSpPr>
        <p:sp>
          <p:nvSpPr>
            <p:cNvPr id="12307" name="Line 42"/>
            <p:cNvSpPr>
              <a:spLocks noChangeShapeType="1"/>
            </p:cNvSpPr>
            <p:nvPr/>
          </p:nvSpPr>
          <p:spPr bwMode="auto">
            <a:xfrm flipV="1">
              <a:off x="288" y="816"/>
              <a:ext cx="0" cy="292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08" name="Rectangle 43"/>
            <p:cNvSpPr>
              <a:spLocks noChangeArrowheads="1"/>
            </p:cNvSpPr>
            <p:nvPr/>
          </p:nvSpPr>
          <p:spPr bwMode="auto">
            <a:xfrm rot="-5400000">
              <a:off x="-657" y="2087"/>
              <a:ext cx="16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 u="none">
                  <a:solidFill>
                    <a:srgbClr val="FF0000"/>
                  </a:solidFill>
                  <a:cs typeface="Times New Roman" pitchFamily="18" charset="0"/>
                </a:rPr>
                <a:t>Within-class variation</a:t>
              </a:r>
              <a:endParaRPr lang="fr-FR" sz="2000" u="none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pic>
        <p:nvPicPr>
          <p:cNvPr id="216108" name="Picture 44" descr="velo"/>
          <p:cNvPicPr>
            <a:picLocks noChangeAspect="1" noChangeArrowheads="1"/>
          </p:cNvPicPr>
          <p:nvPr/>
        </p:nvPicPr>
        <p:blipFill>
          <a:blip r:embed="rId14" cstate="print"/>
          <a:srcRect l="3847" t="5627" r="3847" b="4338"/>
          <a:stretch>
            <a:fillRect/>
          </a:stretch>
        </p:blipFill>
        <p:spPr bwMode="auto">
          <a:xfrm>
            <a:off x="6388100" y="5016500"/>
            <a:ext cx="2057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09" name="Picture 45" descr="000775"/>
          <p:cNvPicPr>
            <a:picLocks noChangeAspect="1" noChangeArrowheads="1"/>
          </p:cNvPicPr>
          <p:nvPr/>
        </p:nvPicPr>
        <p:blipFill>
          <a:blip r:embed="rId20" cstate="print"/>
          <a:srcRect l="3999" t="10324" r="8000" b="17419"/>
          <a:stretch>
            <a:fillRect/>
          </a:stretch>
        </p:blipFill>
        <p:spPr bwMode="auto">
          <a:xfrm>
            <a:off x="4254500" y="5092700"/>
            <a:ext cx="19812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10" name="Picture 46" descr="001632"/>
          <p:cNvPicPr>
            <a:picLocks noChangeAspect="1" noChangeArrowheads="1"/>
          </p:cNvPicPr>
          <p:nvPr/>
        </p:nvPicPr>
        <p:blipFill>
          <a:blip r:embed="rId11" cstate="print"/>
          <a:srcRect l="16667" t="14386" r="6667" b="13686"/>
          <a:stretch>
            <a:fillRect/>
          </a:stretch>
        </p:blipFill>
        <p:spPr bwMode="auto">
          <a:xfrm>
            <a:off x="2120900" y="5054600"/>
            <a:ext cx="1981200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11" name="Picture 47" descr="001174"/>
          <p:cNvPicPr>
            <a:picLocks noChangeAspect="1" noChangeArrowheads="1"/>
          </p:cNvPicPr>
          <p:nvPr/>
        </p:nvPicPr>
        <p:blipFill>
          <a:blip r:embed="rId21" cstate="print"/>
          <a:srcRect l="27586" t="36246" r="6897"/>
          <a:stretch>
            <a:fillRect/>
          </a:stretch>
        </p:blipFill>
        <p:spPr bwMode="auto">
          <a:xfrm>
            <a:off x="2667000" y="3983038"/>
            <a:ext cx="1143000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112" name="Rectangle 48"/>
          <p:cNvSpPr>
            <a:spLocks noChangeArrowheads="1"/>
          </p:cNvSpPr>
          <p:nvPr/>
        </p:nvSpPr>
        <p:spPr bwMode="auto">
          <a:xfrm>
            <a:off x="2730500" y="3136900"/>
            <a:ext cx="1914526" cy="396875"/>
          </a:xfrm>
          <a:prstGeom prst="rect">
            <a:avLst/>
          </a:prstGeom>
          <a:solidFill>
            <a:schemeClr val="tx1">
              <a:alpha val="74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000" u="none" dirty="0">
                <a:solidFill>
                  <a:srgbClr val="FF0000"/>
                </a:solidFill>
                <a:cs typeface="Times New Roman" pitchFamily="18" charset="0"/>
              </a:rPr>
              <a:t>Light variation</a:t>
            </a:r>
            <a:endParaRPr lang="fr-FR" sz="2000" u="none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216113" name="Picture 49" descr="001624"/>
          <p:cNvPicPr>
            <a:picLocks noChangeAspect="1" noChangeArrowheads="1"/>
          </p:cNvPicPr>
          <p:nvPr/>
        </p:nvPicPr>
        <p:blipFill>
          <a:blip r:embed="rId22" cstate="print">
            <a:lum contrast="24000"/>
          </a:blip>
          <a:srcRect/>
          <a:stretch>
            <a:fillRect/>
          </a:stretch>
        </p:blipFill>
        <p:spPr bwMode="auto">
          <a:xfrm>
            <a:off x="5638800" y="3684588"/>
            <a:ext cx="1676400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114" name="Rectangle 50"/>
          <p:cNvSpPr>
            <a:spLocks noChangeArrowheads="1"/>
          </p:cNvSpPr>
          <p:nvPr/>
        </p:nvSpPr>
        <p:spPr bwMode="auto">
          <a:xfrm>
            <a:off x="5562600" y="3429000"/>
            <a:ext cx="2039979" cy="396875"/>
          </a:xfrm>
          <a:prstGeom prst="rect">
            <a:avLst/>
          </a:prstGeom>
          <a:solidFill>
            <a:schemeClr val="tx1">
              <a:alpha val="74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000" u="none" dirty="0">
                <a:solidFill>
                  <a:srgbClr val="FF0000"/>
                </a:solidFill>
                <a:cs typeface="Times New Roman" pitchFamily="18" charset="0"/>
              </a:rPr>
              <a:t>Partial visibility</a:t>
            </a:r>
            <a:endParaRPr lang="fr-FR" sz="2000" u="none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2306" name="Rectangle 51"/>
          <p:cNvSpPr>
            <a:spLocks noChangeArrowheads="1"/>
          </p:cNvSpPr>
          <p:nvPr/>
        </p:nvSpPr>
        <p:spPr bwMode="auto">
          <a:xfrm>
            <a:off x="85725" y="227013"/>
            <a:ext cx="89725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/>
              <a:t>Object category detection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725 -0.0388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16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" y="-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3 0.0132 L 0.07084 -0.0979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-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05 -0.0722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16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-3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1609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-0.73473 -0.0555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16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" y="-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-0.01805 0.52731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16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2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216103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05417 0.17129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16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216102"/>
                                        </p:tgtEl>
                                      </p:cBhvr>
                                      <p:by x="160000" y="16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05209 0.36111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16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8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2161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216111"/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1.73472E-18 L 0.04166 -0.05555 " pathEditMode="relative" ptsTypes="AA">
                                      <p:cBhvr>
                                        <p:cTn id="59" dur="500" fill="hold"/>
                                        <p:tgtEl>
                                          <p:spTgt spid="216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112" grpId="0" animBg="1"/>
      <p:bldP spid="2161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642938" y="165100"/>
            <a:ext cx="77898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 u="none" dirty="0">
                <a:latin typeface="Comic Sans MS" pitchFamily="66" charset="0"/>
              </a:rPr>
              <a:t>Model </a:t>
            </a:r>
            <a:r>
              <a:rPr lang="en-US" sz="3200" u="none" dirty="0">
                <a:latin typeface="Comic Sans MS" pitchFamily="66" charset="0"/>
                <a:cs typeface="Times New Roman" pitchFamily="18" charset="0"/>
              </a:rPr>
              <a:t>≡ locally rigid </a:t>
            </a:r>
            <a:r>
              <a:rPr lang="en-US" sz="3200" u="none" dirty="0">
                <a:latin typeface="Comic Sans MS" pitchFamily="66" charset="0"/>
              </a:rPr>
              <a:t>assembly of parts</a:t>
            </a:r>
          </a:p>
          <a:p>
            <a:pPr eaLnBrk="1" hangingPunct="1"/>
            <a:r>
              <a:rPr lang="en-US" sz="3200" u="none" dirty="0">
                <a:latin typeface="Comic Sans MS" pitchFamily="66" charset="0"/>
              </a:rPr>
              <a:t>Part </a:t>
            </a:r>
            <a:r>
              <a:rPr lang="en-US" sz="3200" u="none" dirty="0">
                <a:latin typeface="Comic Sans MS" pitchFamily="66" charset="0"/>
                <a:cs typeface="Times New Roman" pitchFamily="18" charset="0"/>
              </a:rPr>
              <a:t>≡</a:t>
            </a:r>
            <a:r>
              <a:rPr lang="en-US" sz="3200" u="none" dirty="0">
                <a:latin typeface="Comic Sans MS" pitchFamily="66" charset="0"/>
              </a:rPr>
              <a:t> locally rigid assembly of features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138113" y="6381750"/>
            <a:ext cx="8853487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u="none">
                <a:latin typeface="Comic Sans MS" pitchFamily="66" charset="0"/>
              </a:rPr>
              <a:t>Qualitative experiments on Pascal VOC’07 (Kushal, Schmid, Ponce, 2008)</a:t>
            </a:r>
          </a:p>
        </p:txBody>
      </p:sp>
      <p:pic>
        <p:nvPicPr>
          <p:cNvPr id="18436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90" r="5045"/>
          <a:stretch>
            <a:fillRect/>
          </a:stretch>
        </p:blipFill>
        <p:spPr bwMode="auto">
          <a:xfrm>
            <a:off x="0" y="1295400"/>
            <a:ext cx="9102725" cy="4973638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884187" y="-3222"/>
            <a:ext cx="56573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Scene understanding</a:t>
            </a:r>
            <a:endParaRPr lang="fr-FR" sz="4400" dirty="0"/>
          </a:p>
        </p:txBody>
      </p:sp>
      <p:sp>
        <p:nvSpPr>
          <p:cNvPr id="5" name="ZoneTexte 4"/>
          <p:cNvSpPr txBox="1"/>
          <p:nvPr/>
        </p:nvSpPr>
        <p:spPr>
          <a:xfrm>
            <a:off x="4024305" y="6496092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A. </a:t>
            </a:r>
            <a:r>
              <a:rPr lang="en-US" dirty="0" err="1" smtClean="0"/>
              <a:t>Efros</a:t>
            </a:r>
            <a:r>
              <a:rPr lang="en-US" dirty="0" smtClean="0"/>
              <a:t>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19400" y="762000"/>
            <a:ext cx="5715000" cy="5715000"/>
            <a:chOff x="1776" y="480"/>
            <a:chExt cx="3600" cy="3600"/>
          </a:xfrm>
        </p:grpSpPr>
        <p:graphicFrame>
          <p:nvGraphicFramePr>
            <p:cNvPr id="331779" name="Object 3"/>
            <p:cNvGraphicFramePr>
              <a:graphicFrameLocks noChangeAspect="1"/>
            </p:cNvGraphicFramePr>
            <p:nvPr/>
          </p:nvGraphicFramePr>
          <p:xfrm>
            <a:off x="1776" y="2352"/>
            <a:ext cx="1728" cy="1728"/>
          </p:xfrm>
          <a:graphic>
            <a:graphicData uri="http://schemas.openxmlformats.org/presentationml/2006/ole">
              <p:oleObj spid="_x0000_s655363" name="Image File" r:id="rId4" imgW="3251160" imgH="3251160" progId="">
                <p:embed/>
              </p:oleObj>
            </a:graphicData>
          </a:graphic>
        </p:graphicFrame>
        <p:graphicFrame>
          <p:nvGraphicFramePr>
            <p:cNvPr id="331780" name="Object 4"/>
            <p:cNvGraphicFramePr>
              <a:graphicFrameLocks noChangeAspect="1"/>
            </p:cNvGraphicFramePr>
            <p:nvPr/>
          </p:nvGraphicFramePr>
          <p:xfrm>
            <a:off x="1776" y="480"/>
            <a:ext cx="1728" cy="1728"/>
          </p:xfrm>
          <a:graphic>
            <a:graphicData uri="http://schemas.openxmlformats.org/presentationml/2006/ole">
              <p:oleObj spid="_x0000_s655364" name="Image File" r:id="rId5" imgW="3251160" imgH="3251160" progId="">
                <p:embed/>
              </p:oleObj>
            </a:graphicData>
          </a:graphic>
        </p:graphicFrame>
        <p:graphicFrame>
          <p:nvGraphicFramePr>
            <p:cNvPr id="331781" name="Object 5"/>
            <p:cNvGraphicFramePr>
              <a:graphicFrameLocks noChangeAspect="1"/>
            </p:cNvGraphicFramePr>
            <p:nvPr/>
          </p:nvGraphicFramePr>
          <p:xfrm>
            <a:off x="3648" y="2352"/>
            <a:ext cx="1728" cy="1728"/>
          </p:xfrm>
          <a:graphic>
            <a:graphicData uri="http://schemas.openxmlformats.org/presentationml/2006/ole">
              <p:oleObj spid="_x0000_s655365" name="Image" r:id="rId6" imgW="3250794" imgH="3250794" progId="">
                <p:embed/>
              </p:oleObj>
            </a:graphicData>
          </a:graphic>
        </p:graphicFrame>
        <p:graphicFrame>
          <p:nvGraphicFramePr>
            <p:cNvPr id="331782" name="Object 6"/>
            <p:cNvGraphicFramePr>
              <a:graphicFrameLocks noChangeAspect="1"/>
            </p:cNvGraphicFramePr>
            <p:nvPr/>
          </p:nvGraphicFramePr>
          <p:xfrm>
            <a:off x="3648" y="480"/>
            <a:ext cx="1728" cy="1728"/>
          </p:xfrm>
          <a:graphic>
            <a:graphicData uri="http://schemas.openxmlformats.org/presentationml/2006/ole">
              <p:oleObj spid="_x0000_s655366" name="Image" r:id="rId7" imgW="3250794" imgH="3250794" progId="">
                <p:embed/>
              </p:oleObj>
            </a:graphicData>
          </a:graphic>
        </p:graphicFrame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971800" y="1219200"/>
            <a:ext cx="4495800" cy="5257800"/>
            <a:chOff x="1872" y="768"/>
            <a:chExt cx="2832" cy="3312"/>
          </a:xfrm>
        </p:grpSpPr>
        <p:sp>
          <p:nvSpPr>
            <p:cNvPr id="331784" name="Oval 8"/>
            <p:cNvSpPr>
              <a:spLocks noChangeArrowheads="1"/>
            </p:cNvSpPr>
            <p:nvPr/>
          </p:nvSpPr>
          <p:spPr bwMode="auto">
            <a:xfrm>
              <a:off x="2304" y="182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1785" name="Oval 9"/>
            <p:cNvSpPr>
              <a:spLocks noChangeArrowheads="1"/>
            </p:cNvSpPr>
            <p:nvPr/>
          </p:nvSpPr>
          <p:spPr bwMode="auto">
            <a:xfrm>
              <a:off x="2688" y="1632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1786" name="Oval 10"/>
            <p:cNvSpPr>
              <a:spLocks noChangeArrowheads="1"/>
            </p:cNvSpPr>
            <p:nvPr/>
          </p:nvSpPr>
          <p:spPr bwMode="auto">
            <a:xfrm>
              <a:off x="3888" y="768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1787" name="Oval 11"/>
            <p:cNvSpPr>
              <a:spLocks noChangeArrowheads="1"/>
            </p:cNvSpPr>
            <p:nvPr/>
          </p:nvSpPr>
          <p:spPr bwMode="auto">
            <a:xfrm>
              <a:off x="1872" y="326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1788" name="Oval 12"/>
            <p:cNvSpPr>
              <a:spLocks noChangeArrowheads="1"/>
            </p:cNvSpPr>
            <p:nvPr/>
          </p:nvSpPr>
          <p:spPr bwMode="auto">
            <a:xfrm>
              <a:off x="2640" y="345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1789" name="Oval 13"/>
            <p:cNvSpPr>
              <a:spLocks noChangeArrowheads="1"/>
            </p:cNvSpPr>
            <p:nvPr/>
          </p:nvSpPr>
          <p:spPr bwMode="auto">
            <a:xfrm>
              <a:off x="2736" y="297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1790" name="Oval 14"/>
            <p:cNvSpPr>
              <a:spLocks noChangeArrowheads="1"/>
            </p:cNvSpPr>
            <p:nvPr/>
          </p:nvSpPr>
          <p:spPr bwMode="auto">
            <a:xfrm>
              <a:off x="3792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1791" name="Oval 15"/>
            <p:cNvSpPr>
              <a:spLocks noChangeArrowheads="1"/>
            </p:cNvSpPr>
            <p:nvPr/>
          </p:nvSpPr>
          <p:spPr bwMode="auto">
            <a:xfrm>
              <a:off x="4224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aphicFrame>
        <p:nvGraphicFramePr>
          <p:cNvPr id="331792" name="Object 16"/>
          <p:cNvGraphicFramePr>
            <a:graphicFrameLocks noChangeAspect="1"/>
          </p:cNvGraphicFramePr>
          <p:nvPr/>
        </p:nvGraphicFramePr>
        <p:xfrm>
          <a:off x="1066800" y="3200400"/>
          <a:ext cx="757238" cy="473075"/>
        </p:xfrm>
        <a:graphic>
          <a:graphicData uri="http://schemas.openxmlformats.org/presentationml/2006/ole">
            <p:oleObj spid="_x0000_s655362" name="Image File" r:id="rId8" imgW="3251160" imgH="3251160" progId="">
              <p:embed/>
            </p:oleObj>
          </a:graphicData>
        </a:graphic>
      </p:graphicFrame>
      <p:sp>
        <p:nvSpPr>
          <p:cNvPr id="331793" name="Rectangle 17"/>
          <p:cNvSpPr>
            <a:spLocks noGrp="1" noChangeArrowheads="1"/>
          </p:cNvSpPr>
          <p:nvPr>
            <p:ph type="title"/>
          </p:nvPr>
        </p:nvSpPr>
        <p:spPr>
          <a:xfrm>
            <a:off x="0" y="53937"/>
            <a:ext cx="9144000" cy="563562"/>
          </a:xfrm>
          <a:noFill/>
          <a:ln/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latin typeface="Comic Sans MS" pitchFamily="66" charset="0"/>
              </a:rPr>
              <a:t>Local ambiguity and global scene interpretation</a:t>
            </a:r>
            <a:endParaRPr lang="en-US" sz="3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31794" name="Text Box 18"/>
          <p:cNvSpPr txBox="1">
            <a:spLocks noChangeArrowheads="1"/>
          </p:cNvSpPr>
          <p:nvPr/>
        </p:nvSpPr>
        <p:spPr bwMode="auto">
          <a:xfrm>
            <a:off x="6253163" y="6575425"/>
            <a:ext cx="2822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latin typeface="Arial" pitchFamily="34" charset="0"/>
                <a:cs typeface="Arial" pitchFamily="34" charset="0"/>
              </a:rPr>
              <a:t>slide credit: Fei-Fei, Fergus &amp; Torralba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324036" y="1304764"/>
          <a:ext cx="8640452" cy="5088603"/>
        </p:xfrm>
        <a:graphic>
          <a:graphicData uri="http://schemas.openxmlformats.org/drawingml/2006/table">
            <a:tbl>
              <a:tblPr/>
              <a:tblGrid>
                <a:gridCol w="8640452"/>
              </a:tblGrid>
              <a:tr h="230947"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1. Introduction plus </a:t>
                      </a:r>
                      <a:r>
                        <a:rPr lang="fr-FR" sz="2000" dirty="0" err="1" smtClean="0"/>
                        <a:t>recap</a:t>
                      </a:r>
                      <a:r>
                        <a:rPr lang="fr-FR" sz="2000" dirty="0" smtClean="0"/>
                        <a:t> on </a:t>
                      </a:r>
                      <a:r>
                        <a:rPr lang="fr-FR" sz="2000" dirty="0" err="1" smtClean="0"/>
                        <a:t>geometry</a:t>
                      </a:r>
                      <a:r>
                        <a:rPr lang="fr-FR" sz="2000" dirty="0" smtClean="0"/>
                        <a:t> </a:t>
                      </a:r>
                      <a:r>
                        <a:rPr lang="fr-FR" sz="2000" dirty="0"/>
                        <a:t>(J. Ponce</a:t>
                      </a:r>
                      <a:r>
                        <a:rPr lang="fr-FR" sz="2000" dirty="0" smtClean="0"/>
                        <a:t>)</a:t>
                      </a:r>
                      <a:endParaRPr lang="fr-FR" sz="2000" dirty="0"/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065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 Instance-level </a:t>
                      </a:r>
                      <a:r>
                        <a:rPr lang="en-US" sz="2000" dirty="0"/>
                        <a:t>recognition I. - Local invariant features (C. </a:t>
                      </a:r>
                      <a:r>
                        <a:rPr lang="en-US" sz="2000" dirty="0" err="1"/>
                        <a:t>Schmid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5505"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3. Instance-</a:t>
                      </a:r>
                      <a:r>
                        <a:rPr lang="fr-FR" sz="2000" dirty="0" err="1" smtClean="0"/>
                        <a:t>level</a:t>
                      </a:r>
                      <a:r>
                        <a:rPr lang="fr-FR" sz="2000" dirty="0" smtClean="0"/>
                        <a:t> </a:t>
                      </a:r>
                      <a:r>
                        <a:rPr lang="fr-FR" sz="2000" dirty="0"/>
                        <a:t>recognition II. - </a:t>
                      </a:r>
                      <a:r>
                        <a:rPr lang="fr-FR" sz="2000" dirty="0" err="1"/>
                        <a:t>Correspondence</a:t>
                      </a:r>
                      <a:r>
                        <a:rPr lang="fr-FR" sz="2000" dirty="0"/>
                        <a:t>, efficient </a:t>
                      </a:r>
                      <a:r>
                        <a:rPr lang="fr-FR" sz="2000" dirty="0" err="1"/>
                        <a:t>visual</a:t>
                      </a:r>
                      <a:r>
                        <a:rPr lang="fr-FR" sz="2000" dirty="0"/>
                        <a:t> </a:t>
                      </a:r>
                      <a:r>
                        <a:rPr lang="fr-FR" sz="2000" dirty="0" err="1"/>
                        <a:t>search</a:t>
                      </a:r>
                      <a:r>
                        <a:rPr lang="fr-FR" sz="2000" dirty="0"/>
                        <a:t> (J. </a:t>
                      </a:r>
                      <a:r>
                        <a:rPr lang="fr-FR" sz="2000" dirty="0" err="1"/>
                        <a:t>Sivic</a:t>
                      </a:r>
                      <a:r>
                        <a:rPr lang="fr-FR" sz="2000" dirty="0" smtClean="0"/>
                        <a:t>)</a:t>
                      </a:r>
                      <a:endParaRPr lang="fr-FR" sz="2000" dirty="0"/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550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4. Very </a:t>
                      </a:r>
                      <a:r>
                        <a:rPr lang="en-US" sz="2000" dirty="0"/>
                        <a:t>large scale image indexing. Bag-of-feature models for category-level recognition (C. </a:t>
                      </a:r>
                      <a:r>
                        <a:rPr lang="en-US" sz="2000" dirty="0" err="1"/>
                        <a:t>Schmid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79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5. Sparse </a:t>
                      </a:r>
                      <a:r>
                        <a:rPr lang="en-US" sz="2000" dirty="0"/>
                        <a:t>coding and dictionary learning for image analysis (J. Ponce) </a:t>
                      </a:r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065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6. Part-based </a:t>
                      </a:r>
                      <a:r>
                        <a:rPr lang="en-US" sz="2000" dirty="0"/>
                        <a:t>models and pictorial structures for object recognition (J. </a:t>
                      </a:r>
                      <a:r>
                        <a:rPr lang="en-US" sz="2000" dirty="0" err="1"/>
                        <a:t>Sivic</a:t>
                      </a:r>
                      <a:r>
                        <a:rPr lang="en-US" sz="2000" dirty="0"/>
                        <a:t>) </a:t>
                      </a:r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4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7. Motion </a:t>
                      </a:r>
                      <a:r>
                        <a:rPr lang="en-US" sz="2000" dirty="0"/>
                        <a:t>and human actions I. (I. Laptev)  </a:t>
                      </a:r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4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8. Motion </a:t>
                      </a:r>
                      <a:r>
                        <a:rPr lang="en-US" sz="2000" dirty="0"/>
                        <a:t>and human actions II. (I. Laptev) </a:t>
                      </a:r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79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9. Neural </a:t>
                      </a:r>
                      <a:r>
                        <a:rPr lang="en-US" sz="2000" dirty="0"/>
                        <a:t>networks; Optimization methods (J. Ponce) </a:t>
                      </a:r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065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10. Category </a:t>
                      </a:r>
                      <a:r>
                        <a:rPr lang="en-US" sz="2000" dirty="0"/>
                        <a:t>level localization; Face detection and recognition (C. </a:t>
                      </a:r>
                      <a:r>
                        <a:rPr lang="en-US" sz="2000" dirty="0" err="1"/>
                        <a:t>Schmid</a:t>
                      </a:r>
                      <a:r>
                        <a:rPr lang="en-US" sz="2000" dirty="0"/>
                        <a:t>) </a:t>
                      </a:r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550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11. Multiple </a:t>
                      </a:r>
                      <a:r>
                        <a:rPr lang="en-US" sz="2000" dirty="0"/>
                        <a:t>object categories; Context; Recognizing large number of object classes; Segmentation (I. Laptev, J. </a:t>
                      </a:r>
                      <a:r>
                        <a:rPr lang="en-US" sz="2000" dirty="0" err="1"/>
                        <a:t>Sivic</a:t>
                      </a:r>
                      <a:r>
                        <a:rPr lang="en-US" sz="2000" dirty="0"/>
                        <a:t>) </a:t>
                      </a:r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4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12. Final </a:t>
                      </a:r>
                      <a:r>
                        <a:rPr lang="en-US" sz="2000" dirty="0"/>
                        <a:t>project presentations (J. </a:t>
                      </a:r>
                      <a:r>
                        <a:rPr lang="en-US" sz="2000" dirty="0" err="1"/>
                        <a:t>Sivic</a:t>
                      </a:r>
                      <a:r>
                        <a:rPr lang="en-US" sz="2000" dirty="0"/>
                        <a:t>, I. Laptev) </a:t>
                      </a:r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3455876" y="404664"/>
            <a:ext cx="2074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This class</a:t>
            </a:r>
            <a:endParaRPr lang="fr-FR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22510" y="224644"/>
            <a:ext cx="54777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Computer vision books</a:t>
            </a:r>
            <a:endParaRPr lang="fr-FR" sz="4000" dirty="0"/>
          </a:p>
        </p:txBody>
      </p:sp>
      <p:sp>
        <p:nvSpPr>
          <p:cNvPr id="3" name="ZoneTexte 2"/>
          <p:cNvSpPr txBox="1"/>
          <p:nvPr/>
        </p:nvSpPr>
        <p:spPr>
          <a:xfrm>
            <a:off x="251520" y="1088740"/>
            <a:ext cx="8775159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D.A. Forsyth and J. Ponce, “Computer Vision:</a:t>
            </a:r>
          </a:p>
          <a:p>
            <a:r>
              <a:rPr lang="en-US" sz="2800" dirty="0" smtClean="0"/>
              <a:t>A Modern Approach, Prentice-Hall, 2003</a:t>
            </a:r>
            <a:r>
              <a:rPr lang="en-US" sz="280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/>
              <a:t>J. Ponce, M. Hebert, C. </a:t>
            </a:r>
            <a:r>
              <a:rPr lang="en-US" sz="2800" dirty="0" err="1" smtClean="0"/>
              <a:t>Schmid</a:t>
            </a:r>
            <a:r>
              <a:rPr lang="en-US" sz="2800" dirty="0" smtClean="0"/>
              <a:t>, and A. </a:t>
            </a:r>
            <a:r>
              <a:rPr lang="en-US" sz="2800" dirty="0" err="1" smtClean="0"/>
              <a:t>Zisserman</a:t>
            </a:r>
            <a:r>
              <a:rPr lang="en-US" sz="2800" dirty="0" smtClean="0"/>
              <a:t>,</a:t>
            </a:r>
          </a:p>
          <a:p>
            <a:r>
              <a:rPr lang="en-US" sz="2800" dirty="0" smtClean="0"/>
              <a:t>“Toward category-level object recognition”, </a:t>
            </a:r>
          </a:p>
          <a:p>
            <a:r>
              <a:rPr lang="en-US" sz="2800" dirty="0" smtClean="0"/>
              <a:t>Springer LNCS, 2007.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R. </a:t>
            </a:r>
            <a:r>
              <a:rPr lang="en-US" sz="2800" dirty="0" err="1" smtClean="0"/>
              <a:t>Szeliski</a:t>
            </a:r>
            <a:r>
              <a:rPr lang="en-US" sz="2800" dirty="0" smtClean="0"/>
              <a:t>, “Computer </a:t>
            </a:r>
            <a:r>
              <a:rPr lang="en-US" sz="2800" dirty="0" smtClean="0"/>
              <a:t>Vision: Algorithms and </a:t>
            </a:r>
            <a:endParaRPr lang="en-US" sz="2800" dirty="0" smtClean="0"/>
          </a:p>
          <a:p>
            <a:r>
              <a:rPr lang="en-US" sz="2800" dirty="0" smtClean="0"/>
              <a:t>Applications”, Springer, 2010.</a:t>
            </a:r>
            <a:endParaRPr lang="en-US" sz="2800" dirty="0" smtClean="0"/>
          </a:p>
          <a:p>
            <a:r>
              <a:rPr lang="en-US" sz="2800" dirty="0" smtClean="0"/>
              <a:t>O. </a:t>
            </a:r>
            <a:r>
              <a:rPr lang="en-US" sz="2800" dirty="0" err="1" smtClean="0"/>
              <a:t>Faugeras</a:t>
            </a:r>
            <a:r>
              <a:rPr lang="en-US" sz="2800" dirty="0" smtClean="0"/>
              <a:t>, Q.T. </a:t>
            </a:r>
            <a:r>
              <a:rPr lang="en-US" sz="2800" dirty="0" err="1" smtClean="0"/>
              <a:t>Luong</a:t>
            </a:r>
            <a:r>
              <a:rPr lang="en-US" sz="2800" dirty="0" smtClean="0"/>
              <a:t>, and T. </a:t>
            </a:r>
            <a:r>
              <a:rPr lang="en-US" sz="2800" dirty="0" err="1" smtClean="0"/>
              <a:t>Papadopoulo</a:t>
            </a:r>
            <a:r>
              <a:rPr lang="en-US" sz="2800" dirty="0" smtClean="0"/>
              <a:t>,</a:t>
            </a:r>
          </a:p>
          <a:p>
            <a:r>
              <a:rPr lang="en-US" sz="2800" dirty="0" smtClean="0"/>
              <a:t>“Geometry of Multiple Images,” MIT Press, 2001</a:t>
            </a:r>
            <a:r>
              <a:rPr lang="en-US" sz="2800" dirty="0" smtClean="0"/>
              <a:t>.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R. Hartley and A. </a:t>
            </a:r>
            <a:r>
              <a:rPr lang="en-US" sz="2800" dirty="0" err="1" smtClean="0"/>
              <a:t>Zisserman</a:t>
            </a:r>
            <a:r>
              <a:rPr lang="en-US" sz="2800" dirty="0" smtClean="0"/>
              <a:t>, “Multiple View </a:t>
            </a:r>
          </a:p>
          <a:p>
            <a:r>
              <a:rPr lang="en-US" sz="2800" dirty="0" smtClean="0"/>
              <a:t>Geometry in Computer Vision”, Cambridge </a:t>
            </a:r>
          </a:p>
          <a:p>
            <a:r>
              <a:rPr lang="en-US" sz="2800" dirty="0" smtClean="0"/>
              <a:t>University Press, 2004</a:t>
            </a:r>
            <a:r>
              <a:rPr lang="en-US" sz="2800" dirty="0" smtClean="0"/>
              <a:t>.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J. </a:t>
            </a:r>
            <a:r>
              <a:rPr lang="en-US" sz="2800" dirty="0" err="1" smtClean="0"/>
              <a:t>Koenderink</a:t>
            </a:r>
            <a:r>
              <a:rPr lang="en-US" sz="2800" dirty="0" smtClean="0"/>
              <a:t>, “Solid Shape”, MIT Press, 1990.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63785" y="836577"/>
            <a:ext cx="3791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Class web-page</a:t>
            </a:r>
            <a:endParaRPr lang="fr-FR" sz="4000" dirty="0"/>
          </a:p>
        </p:txBody>
      </p:sp>
      <p:sp>
        <p:nvSpPr>
          <p:cNvPr id="3" name="ZoneTexte 2"/>
          <p:cNvSpPr txBox="1"/>
          <p:nvPr/>
        </p:nvSpPr>
        <p:spPr>
          <a:xfrm>
            <a:off x="263466" y="1968480"/>
            <a:ext cx="8956298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http://www.di.ens.fr/willow/teaching/recvis10</a:t>
            </a:r>
          </a:p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Slides available after classes:</a:t>
            </a:r>
          </a:p>
          <a:p>
            <a:endParaRPr lang="en-US" sz="2800" dirty="0" smtClean="0"/>
          </a:p>
          <a:p>
            <a:r>
              <a:rPr lang="en-US" sz="2400" dirty="0" smtClean="0"/>
              <a:t>http://www.di.ens.fr/willow/teaching/recvis10/lecture1.pptx</a:t>
            </a:r>
            <a:endParaRPr lang="en-US" sz="3200" dirty="0" smtClean="0"/>
          </a:p>
          <a:p>
            <a:r>
              <a:rPr lang="en-US" sz="2400" dirty="0" smtClean="0"/>
              <a:t>http://www.di.ens.fr/willow/teaching/recvis10/lecture1.pdf</a:t>
            </a:r>
          </a:p>
          <a:p>
            <a:endParaRPr lang="en-US" sz="2000" dirty="0" smtClean="0"/>
          </a:p>
          <a:p>
            <a:endParaRPr lang="en-US" sz="2800" dirty="0" smtClean="0"/>
          </a:p>
          <a:p>
            <a:r>
              <a:rPr lang="en-US" sz="2800" dirty="0" smtClean="0"/>
              <a:t>Note: Much of the material used in this lecture </a:t>
            </a:r>
          </a:p>
          <a:p>
            <a:r>
              <a:rPr lang="en-US" sz="2800" dirty="0" smtClean="0"/>
              <a:t>is courtesy of Svetlana </a:t>
            </a:r>
            <a:r>
              <a:rPr lang="en-US" sz="2800" dirty="0" err="1" smtClean="0"/>
              <a:t>Lazebnik</a:t>
            </a:r>
            <a:r>
              <a:rPr lang="en-US" sz="2800" dirty="0" smtClean="0"/>
              <a:t>:,</a:t>
            </a:r>
          </a:p>
          <a:p>
            <a:r>
              <a:rPr lang="en-US" sz="2800" dirty="0" smtClean="0"/>
              <a:t>http://www.cs.unc.edu/~lazebnik/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Comic Sans MS" pitchFamily="66" charset="0"/>
              </a:rPr>
              <a:t>Outline</a:t>
            </a:r>
            <a:endParaRPr lang="fr-FR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1850" y="2097088"/>
            <a:ext cx="7772400" cy="4176712"/>
          </a:xfrm>
        </p:spPr>
        <p:txBody>
          <a:bodyPr/>
          <a:lstStyle/>
          <a:p>
            <a:r>
              <a:rPr lang="en-US" dirty="0">
                <a:latin typeface="Comic Sans MS" pitchFamily="66" charset="0"/>
              </a:rPr>
              <a:t>What computer vision is about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What this class is about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>
                <a:solidFill>
                  <a:schemeClr val="accent1"/>
                </a:solidFill>
                <a:latin typeface="Comic Sans MS" pitchFamily="66" charset="0"/>
              </a:rPr>
              <a:t>A brief history of visual recognition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A brief recap on geometry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23888" y="390525"/>
            <a:ext cx="7851775" cy="3765550"/>
            <a:chOff x="227" y="1406"/>
            <a:chExt cx="5321" cy="2224"/>
          </a:xfrm>
        </p:grpSpPr>
        <p:sp>
          <p:nvSpPr>
            <p:cNvPr id="309251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9252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30925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5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55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56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57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58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59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60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61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62" name="Picture 1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63" name="Picture 1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64" name="Picture 1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65" name="Picture 1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66" name="Picture 1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67" name="Picture 1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68" name="Picture 2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9269" name="Picture 21" descr="jcjy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949700" y="555625"/>
            <a:ext cx="1143000" cy="842963"/>
          </a:xfrm>
          <a:prstGeom prst="rect">
            <a:avLst/>
          </a:prstGeom>
          <a:noFill/>
        </p:spPr>
      </p:pic>
      <p:sp>
        <p:nvSpPr>
          <p:cNvPr id="309270" name="Text Box 22"/>
          <p:cNvSpPr txBox="1">
            <a:spLocks noChangeArrowheads="1"/>
          </p:cNvSpPr>
          <p:nvPr/>
        </p:nvSpPr>
        <p:spPr bwMode="auto">
          <a:xfrm>
            <a:off x="1068388" y="4651375"/>
            <a:ext cx="20050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Variability</a:t>
            </a:r>
            <a:r>
              <a:rPr lang="en-US" sz="240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309271" name="Text Box 23"/>
          <p:cNvSpPr txBox="1">
            <a:spLocks noChangeArrowheads="1"/>
          </p:cNvSpPr>
          <p:nvPr/>
        </p:nvSpPr>
        <p:spPr bwMode="auto">
          <a:xfrm>
            <a:off x="3433763" y="4660900"/>
            <a:ext cx="3576637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Camera position</a:t>
            </a:r>
          </a:p>
          <a:p>
            <a:r>
              <a:rPr lang="en-US" sz="2800"/>
              <a:t>Illumination</a:t>
            </a:r>
          </a:p>
          <a:p>
            <a:r>
              <a:rPr lang="en-US" sz="2800"/>
              <a:t>Internal parameters</a:t>
            </a:r>
          </a:p>
        </p:txBody>
      </p:sp>
      <p:sp>
        <p:nvSpPr>
          <p:cNvPr id="309272" name="Text Box 24"/>
          <p:cNvSpPr txBox="1">
            <a:spLocks noChangeArrowheads="1"/>
          </p:cNvSpPr>
          <p:nvPr/>
        </p:nvSpPr>
        <p:spPr bwMode="auto">
          <a:xfrm>
            <a:off x="3459163" y="5946775"/>
            <a:ext cx="39989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Within-class variations</a:t>
            </a:r>
          </a:p>
        </p:txBody>
      </p:sp>
      <p:sp>
        <p:nvSpPr>
          <p:cNvPr id="309273" name="AutoShape 25"/>
          <p:cNvSpPr>
            <a:spLocks noChangeArrowheads="1"/>
          </p:cNvSpPr>
          <p:nvPr/>
        </p:nvSpPr>
        <p:spPr bwMode="auto">
          <a:xfrm>
            <a:off x="1746250" y="6000750"/>
            <a:ext cx="1138238" cy="420688"/>
          </a:xfrm>
          <a:prstGeom prst="rightArrow">
            <a:avLst>
              <a:gd name="adj1" fmla="val 50000"/>
              <a:gd name="adj2" fmla="val 67641"/>
            </a:avLst>
          </a:prstGeom>
          <a:solidFill>
            <a:schemeClr val="accent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09274" name="Freeform 26"/>
          <p:cNvSpPr>
            <a:spLocks/>
          </p:cNvSpPr>
          <p:nvPr/>
        </p:nvSpPr>
        <p:spPr bwMode="auto">
          <a:xfrm>
            <a:off x="5429250" y="1785938"/>
            <a:ext cx="2176463" cy="1538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7" y="88"/>
              </a:cxn>
              <a:cxn ang="0">
                <a:pos x="414" y="228"/>
              </a:cxn>
              <a:cxn ang="0">
                <a:pos x="525" y="408"/>
              </a:cxn>
              <a:cxn ang="0">
                <a:pos x="621" y="537"/>
              </a:cxn>
              <a:cxn ang="0">
                <a:pos x="752" y="626"/>
              </a:cxn>
              <a:cxn ang="0">
                <a:pos x="869" y="665"/>
              </a:cxn>
              <a:cxn ang="0">
                <a:pos x="1048" y="712"/>
              </a:cxn>
              <a:cxn ang="0">
                <a:pos x="1157" y="774"/>
              </a:cxn>
              <a:cxn ang="0">
                <a:pos x="1227" y="836"/>
              </a:cxn>
              <a:cxn ang="0">
                <a:pos x="1371" y="969"/>
              </a:cxn>
            </a:cxnLst>
            <a:rect l="0" t="0" r="r" b="b"/>
            <a:pathLst>
              <a:path w="1371" h="969">
                <a:moveTo>
                  <a:pt x="0" y="0"/>
                </a:moveTo>
                <a:cubicBezTo>
                  <a:pt x="47" y="15"/>
                  <a:pt x="208" y="50"/>
                  <a:pt x="277" y="88"/>
                </a:cubicBezTo>
                <a:cubicBezTo>
                  <a:pt x="346" y="126"/>
                  <a:pt x="373" y="175"/>
                  <a:pt x="414" y="228"/>
                </a:cubicBezTo>
                <a:cubicBezTo>
                  <a:pt x="455" y="281"/>
                  <a:pt x="491" y="357"/>
                  <a:pt x="525" y="408"/>
                </a:cubicBezTo>
                <a:cubicBezTo>
                  <a:pt x="559" y="459"/>
                  <a:pt x="583" y="501"/>
                  <a:pt x="621" y="537"/>
                </a:cubicBezTo>
                <a:cubicBezTo>
                  <a:pt x="659" y="573"/>
                  <a:pt x="711" y="605"/>
                  <a:pt x="752" y="626"/>
                </a:cubicBezTo>
                <a:cubicBezTo>
                  <a:pt x="793" y="647"/>
                  <a:pt x="820" y="651"/>
                  <a:pt x="869" y="665"/>
                </a:cubicBezTo>
                <a:cubicBezTo>
                  <a:pt x="918" y="679"/>
                  <a:pt x="1000" y="694"/>
                  <a:pt x="1048" y="712"/>
                </a:cubicBezTo>
                <a:cubicBezTo>
                  <a:pt x="1096" y="730"/>
                  <a:pt x="1127" y="753"/>
                  <a:pt x="1157" y="774"/>
                </a:cubicBezTo>
                <a:cubicBezTo>
                  <a:pt x="1187" y="795"/>
                  <a:pt x="1191" y="804"/>
                  <a:pt x="1227" y="836"/>
                </a:cubicBezTo>
                <a:cubicBezTo>
                  <a:pt x="1263" y="868"/>
                  <a:pt x="1341" y="941"/>
                  <a:pt x="1371" y="969"/>
                </a:cubicBezTo>
              </a:path>
            </a:pathLst>
          </a:custGeom>
          <a:noFill/>
          <a:ln w="1905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09275" name="Freeform 27"/>
          <p:cNvSpPr>
            <a:spLocks/>
          </p:cNvSpPr>
          <p:nvPr/>
        </p:nvSpPr>
        <p:spPr bwMode="auto">
          <a:xfrm>
            <a:off x="7600950" y="2043113"/>
            <a:ext cx="871538" cy="1281112"/>
          </a:xfrm>
          <a:custGeom>
            <a:avLst/>
            <a:gdLst/>
            <a:ahLst/>
            <a:cxnLst>
              <a:cxn ang="0">
                <a:pos x="0" y="807"/>
              </a:cxn>
              <a:cxn ang="0">
                <a:pos x="48" y="684"/>
              </a:cxn>
              <a:cxn ang="0">
                <a:pos x="141" y="483"/>
              </a:cxn>
              <a:cxn ang="0">
                <a:pos x="222" y="363"/>
              </a:cxn>
              <a:cxn ang="0">
                <a:pos x="339" y="261"/>
              </a:cxn>
              <a:cxn ang="0">
                <a:pos x="417" y="204"/>
              </a:cxn>
              <a:cxn ang="0">
                <a:pos x="498" y="117"/>
              </a:cxn>
              <a:cxn ang="0">
                <a:pos x="549" y="0"/>
              </a:cxn>
            </a:cxnLst>
            <a:rect l="0" t="0" r="r" b="b"/>
            <a:pathLst>
              <a:path w="549" h="807">
                <a:moveTo>
                  <a:pt x="0" y="807"/>
                </a:moveTo>
                <a:cubicBezTo>
                  <a:pt x="14" y="775"/>
                  <a:pt x="24" y="738"/>
                  <a:pt x="48" y="684"/>
                </a:cubicBezTo>
                <a:cubicBezTo>
                  <a:pt x="72" y="630"/>
                  <a:pt x="112" y="536"/>
                  <a:pt x="141" y="483"/>
                </a:cubicBezTo>
                <a:cubicBezTo>
                  <a:pt x="170" y="430"/>
                  <a:pt x="189" y="400"/>
                  <a:pt x="222" y="363"/>
                </a:cubicBezTo>
                <a:cubicBezTo>
                  <a:pt x="255" y="326"/>
                  <a:pt x="306" y="287"/>
                  <a:pt x="339" y="261"/>
                </a:cubicBezTo>
                <a:cubicBezTo>
                  <a:pt x="372" y="235"/>
                  <a:pt x="391" y="228"/>
                  <a:pt x="417" y="204"/>
                </a:cubicBezTo>
                <a:cubicBezTo>
                  <a:pt x="443" y="180"/>
                  <a:pt x="476" y="151"/>
                  <a:pt x="498" y="117"/>
                </a:cubicBezTo>
                <a:cubicBezTo>
                  <a:pt x="520" y="83"/>
                  <a:pt x="538" y="25"/>
                  <a:pt x="549" y="0"/>
                </a:cubicBezTo>
              </a:path>
            </a:pathLst>
          </a:custGeom>
          <a:noFill/>
          <a:ln w="1905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424488" y="1838325"/>
            <a:ext cx="3043237" cy="1538288"/>
            <a:chOff x="3516" y="1221"/>
            <a:chExt cx="1917" cy="969"/>
          </a:xfrm>
        </p:grpSpPr>
        <p:sp>
          <p:nvSpPr>
            <p:cNvPr id="309277" name="Freeform 29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7" y="88"/>
                </a:cxn>
                <a:cxn ang="0">
                  <a:pos x="414" y="228"/>
                </a:cxn>
                <a:cxn ang="0">
                  <a:pos x="525" y="408"/>
                </a:cxn>
                <a:cxn ang="0">
                  <a:pos x="621" y="537"/>
                </a:cxn>
                <a:cxn ang="0">
                  <a:pos x="752" y="626"/>
                </a:cxn>
                <a:cxn ang="0">
                  <a:pos x="869" y="665"/>
                </a:cxn>
                <a:cxn ang="0">
                  <a:pos x="1048" y="712"/>
                </a:cxn>
                <a:cxn ang="0">
                  <a:pos x="1157" y="774"/>
                </a:cxn>
                <a:cxn ang="0">
                  <a:pos x="1227" y="836"/>
                </a:cxn>
                <a:cxn ang="0">
                  <a:pos x="1371" y="969"/>
                </a:cxn>
              </a:cxnLst>
              <a:rect l="0" t="0" r="r" b="b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 cmpd="sng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9278" name="Freeform 30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/>
              <a:ahLst/>
              <a:cxnLst>
                <a:cxn ang="0">
                  <a:pos x="0" y="807"/>
                </a:cxn>
                <a:cxn ang="0">
                  <a:pos x="48" y="684"/>
                </a:cxn>
                <a:cxn ang="0">
                  <a:pos x="141" y="483"/>
                </a:cxn>
                <a:cxn ang="0">
                  <a:pos x="222" y="363"/>
                </a:cxn>
                <a:cxn ang="0">
                  <a:pos x="339" y="261"/>
                </a:cxn>
                <a:cxn ang="0">
                  <a:pos x="417" y="204"/>
                </a:cxn>
                <a:cxn ang="0">
                  <a:pos x="498" y="117"/>
                </a:cxn>
                <a:cxn ang="0">
                  <a:pos x="549" y="0"/>
                </a:cxn>
              </a:cxnLst>
              <a:rect l="0" t="0" r="r" b="b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 cmpd="sng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429250" y="1895475"/>
            <a:ext cx="3057525" cy="1538288"/>
            <a:chOff x="3516" y="1221"/>
            <a:chExt cx="1917" cy="969"/>
          </a:xfrm>
        </p:grpSpPr>
        <p:sp>
          <p:nvSpPr>
            <p:cNvPr id="309280" name="Freeform 32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7" y="88"/>
                </a:cxn>
                <a:cxn ang="0">
                  <a:pos x="414" y="228"/>
                </a:cxn>
                <a:cxn ang="0">
                  <a:pos x="525" y="408"/>
                </a:cxn>
                <a:cxn ang="0">
                  <a:pos x="621" y="537"/>
                </a:cxn>
                <a:cxn ang="0">
                  <a:pos x="752" y="626"/>
                </a:cxn>
                <a:cxn ang="0">
                  <a:pos x="869" y="665"/>
                </a:cxn>
                <a:cxn ang="0">
                  <a:pos x="1048" y="712"/>
                </a:cxn>
                <a:cxn ang="0">
                  <a:pos x="1157" y="774"/>
                </a:cxn>
                <a:cxn ang="0">
                  <a:pos x="1227" y="836"/>
                </a:cxn>
                <a:cxn ang="0">
                  <a:pos x="1371" y="969"/>
                </a:cxn>
              </a:cxnLst>
              <a:rect l="0" t="0" r="r" b="b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 cmpd="sng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9281" name="Freeform 33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/>
              <a:ahLst/>
              <a:cxnLst>
                <a:cxn ang="0">
                  <a:pos x="0" y="807"/>
                </a:cxn>
                <a:cxn ang="0">
                  <a:pos x="48" y="684"/>
                </a:cxn>
                <a:cxn ang="0">
                  <a:pos x="141" y="483"/>
                </a:cxn>
                <a:cxn ang="0">
                  <a:pos x="222" y="363"/>
                </a:cxn>
                <a:cxn ang="0">
                  <a:pos x="339" y="261"/>
                </a:cxn>
                <a:cxn ang="0">
                  <a:pos x="417" y="204"/>
                </a:cxn>
                <a:cxn ang="0">
                  <a:pos x="498" y="117"/>
                </a:cxn>
                <a:cxn ang="0">
                  <a:pos x="549" y="0"/>
                </a:cxn>
              </a:cxnLst>
              <a:rect l="0" t="0" r="r" b="b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 cmpd="sng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09282" name="Rectangle 34"/>
          <p:cNvSpPr>
            <a:spLocks noChangeArrowheads="1"/>
          </p:cNvSpPr>
          <p:nvPr/>
        </p:nvSpPr>
        <p:spPr bwMode="auto">
          <a:xfrm>
            <a:off x="3949700" y="558800"/>
            <a:ext cx="11303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09283" name="Rectangle 35"/>
          <p:cNvSpPr>
            <a:spLocks noChangeArrowheads="1"/>
          </p:cNvSpPr>
          <p:nvPr/>
        </p:nvSpPr>
        <p:spPr bwMode="auto">
          <a:xfrm>
            <a:off x="4241800" y="558800"/>
            <a:ext cx="5588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09284" name="Line 36"/>
          <p:cNvSpPr>
            <a:spLocks noChangeShapeType="1"/>
          </p:cNvSpPr>
          <p:nvPr/>
        </p:nvSpPr>
        <p:spPr bwMode="auto">
          <a:xfrm>
            <a:off x="4508500" y="558800"/>
            <a:ext cx="0" cy="825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09285" name="Rectangle 37"/>
          <p:cNvSpPr>
            <a:spLocks noChangeArrowheads="1"/>
          </p:cNvSpPr>
          <p:nvPr/>
        </p:nvSpPr>
        <p:spPr bwMode="auto">
          <a:xfrm>
            <a:off x="3949700" y="812800"/>
            <a:ext cx="1130300" cy="2921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09286" name="Oval 38"/>
          <p:cNvSpPr>
            <a:spLocks noChangeArrowheads="1"/>
          </p:cNvSpPr>
          <p:nvPr/>
        </p:nvSpPr>
        <p:spPr bwMode="auto">
          <a:xfrm>
            <a:off x="6007100" y="1511300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09287" name="Freeform 39"/>
          <p:cNvSpPr>
            <a:spLocks/>
          </p:cNvSpPr>
          <p:nvPr/>
        </p:nvSpPr>
        <p:spPr bwMode="auto">
          <a:xfrm>
            <a:off x="5168900" y="990600"/>
            <a:ext cx="868363" cy="457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56" y="80"/>
              </a:cxn>
              <a:cxn ang="0">
                <a:pos x="544" y="288"/>
              </a:cxn>
            </a:cxnLst>
            <a:rect l="0" t="0" r="r" b="b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 cap="flat" cmpd="sng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72" grpId="0" autoUpdateAnimBg="0"/>
      <p:bldP spid="309273" grpId="0" animBg="1"/>
      <p:bldP spid="309274" grpId="0" animBg="1"/>
      <p:bldP spid="30927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Comic Sans MS" pitchFamily="66" charset="0"/>
              </a:rPr>
              <a:t>Outline</a:t>
            </a:r>
            <a:endParaRPr lang="fr-FR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1850" y="2097088"/>
            <a:ext cx="7772400" cy="417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Comic Sans MS" pitchFamily="66" charset="0"/>
              </a:rPr>
              <a:t>What computer vision is about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What this class is about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A brief history of visual recognition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A brief recap on geometry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23888" y="225425"/>
            <a:ext cx="7851775" cy="3765550"/>
            <a:chOff x="227" y="1406"/>
            <a:chExt cx="5321" cy="2224"/>
          </a:xfrm>
        </p:grpSpPr>
        <p:sp>
          <p:nvSpPr>
            <p:cNvPr id="311299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1300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31130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0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0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04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05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06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07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08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09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10" name="Picture 1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11" name="Picture 1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12" name="Picture 1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13" name="Picture 1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14" name="Picture 1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15" name="Picture 1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16" name="Picture 2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1318" name="Text Box 22"/>
          <p:cNvSpPr txBox="1">
            <a:spLocks noChangeArrowheads="1"/>
          </p:cNvSpPr>
          <p:nvPr/>
        </p:nvSpPr>
        <p:spPr bwMode="auto">
          <a:xfrm>
            <a:off x="1068388" y="4486275"/>
            <a:ext cx="20050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Variability</a:t>
            </a:r>
            <a:r>
              <a:rPr lang="en-US" sz="240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311319" name="Text Box 23"/>
          <p:cNvSpPr txBox="1">
            <a:spLocks noChangeArrowheads="1"/>
          </p:cNvSpPr>
          <p:nvPr/>
        </p:nvSpPr>
        <p:spPr bwMode="auto">
          <a:xfrm>
            <a:off x="3433763" y="4495800"/>
            <a:ext cx="3576637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Camera position</a:t>
            </a:r>
          </a:p>
          <a:p>
            <a:r>
              <a:rPr lang="en-US" sz="2800"/>
              <a:t>Illumination</a:t>
            </a:r>
          </a:p>
          <a:p>
            <a:r>
              <a:rPr lang="en-US" sz="2800"/>
              <a:t>Internal parameters</a:t>
            </a:r>
          </a:p>
        </p:txBody>
      </p:sp>
      <p:sp>
        <p:nvSpPr>
          <p:cNvPr id="311330" name="Rectangle 34"/>
          <p:cNvSpPr>
            <a:spLocks noChangeArrowheads="1"/>
          </p:cNvSpPr>
          <p:nvPr/>
        </p:nvSpPr>
        <p:spPr bwMode="auto">
          <a:xfrm>
            <a:off x="3949700" y="393700"/>
            <a:ext cx="11303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11331" name="Rectangle 35"/>
          <p:cNvSpPr>
            <a:spLocks noChangeArrowheads="1"/>
          </p:cNvSpPr>
          <p:nvPr/>
        </p:nvSpPr>
        <p:spPr bwMode="auto">
          <a:xfrm>
            <a:off x="4241800" y="393700"/>
            <a:ext cx="5588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11332" name="Line 36"/>
          <p:cNvSpPr>
            <a:spLocks noChangeShapeType="1"/>
          </p:cNvSpPr>
          <p:nvPr/>
        </p:nvSpPr>
        <p:spPr bwMode="auto">
          <a:xfrm>
            <a:off x="4508500" y="393700"/>
            <a:ext cx="0" cy="825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11333" name="Rectangle 37"/>
          <p:cNvSpPr>
            <a:spLocks noChangeArrowheads="1"/>
          </p:cNvSpPr>
          <p:nvPr/>
        </p:nvSpPr>
        <p:spPr bwMode="auto">
          <a:xfrm>
            <a:off x="3949700" y="647700"/>
            <a:ext cx="1130300" cy="2921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11334" name="Oval 38"/>
          <p:cNvSpPr>
            <a:spLocks noChangeArrowheads="1"/>
          </p:cNvSpPr>
          <p:nvPr/>
        </p:nvSpPr>
        <p:spPr bwMode="auto">
          <a:xfrm>
            <a:off x="6007100" y="1346200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11335" name="Freeform 39"/>
          <p:cNvSpPr>
            <a:spLocks/>
          </p:cNvSpPr>
          <p:nvPr/>
        </p:nvSpPr>
        <p:spPr bwMode="auto">
          <a:xfrm>
            <a:off x="5168900" y="825500"/>
            <a:ext cx="868363" cy="457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56" y="80"/>
              </a:cxn>
              <a:cxn ang="0">
                <a:pos x="544" y="288"/>
              </a:cxn>
            </a:cxnLst>
            <a:rect l="0" t="0" r="r" b="b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 cap="flat" cmpd="sng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11336" name="Rectangle 40"/>
          <p:cNvSpPr>
            <a:spLocks noChangeArrowheads="1"/>
          </p:cNvSpPr>
          <p:nvPr/>
        </p:nvSpPr>
        <p:spPr bwMode="auto">
          <a:xfrm>
            <a:off x="3384550" y="4451350"/>
            <a:ext cx="3671888" cy="1512888"/>
          </a:xfrm>
          <a:prstGeom prst="rect">
            <a:avLst/>
          </a:prstGeom>
          <a:noFill/>
          <a:ln w="2857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11337" name="Line 41"/>
          <p:cNvSpPr>
            <a:spLocks noChangeShapeType="1"/>
          </p:cNvSpPr>
          <p:nvPr/>
        </p:nvSpPr>
        <p:spPr bwMode="auto">
          <a:xfrm flipH="1" flipV="1">
            <a:off x="4356100" y="2471738"/>
            <a:ext cx="863600" cy="19796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11338" name="Text Box 42"/>
          <p:cNvSpPr txBox="1">
            <a:spLocks noChangeArrowheads="1"/>
          </p:cNvSpPr>
          <p:nvPr/>
        </p:nvSpPr>
        <p:spPr bwMode="auto">
          <a:xfrm>
            <a:off x="3984625" y="1824038"/>
            <a:ext cx="3952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accent2"/>
                </a:solidFill>
                <a:latin typeface="Symbol" pitchFamily="18" charset="2"/>
              </a:rPr>
              <a:t>q</a:t>
            </a:r>
          </a:p>
        </p:txBody>
      </p:sp>
      <p:sp>
        <p:nvSpPr>
          <p:cNvPr id="311339" name="Text Box 43"/>
          <p:cNvSpPr txBox="1">
            <a:spLocks noChangeArrowheads="1"/>
          </p:cNvSpPr>
          <p:nvPr/>
        </p:nvSpPr>
        <p:spPr bwMode="auto">
          <a:xfrm>
            <a:off x="468313" y="6129338"/>
            <a:ext cx="82359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Roberts (1963)</a:t>
            </a:r>
            <a:r>
              <a:rPr lang="en-US" sz="2000"/>
              <a:t>; Lowe (1987); Faugeras &amp; Hebert (1986); Grimson &amp; </a:t>
            </a:r>
          </a:p>
          <a:p>
            <a:r>
              <a:rPr lang="en-US" sz="2000"/>
              <a:t>Lozano-Perez (1986); Huttenlocher &amp; Ullman (1987)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7938"/>
            <a:ext cx="77724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Comic Sans MS" pitchFamily="66" charset="0"/>
              </a:rPr>
              <a:t>Origins of computer vision</a:t>
            </a:r>
          </a:p>
        </p:txBody>
      </p:sp>
      <p:pic>
        <p:nvPicPr>
          <p:cNvPr id="288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87438"/>
            <a:ext cx="4360863" cy="55102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288772" name="Rectangle 4"/>
          <p:cNvSpPr>
            <a:spLocks noChangeArrowheads="1"/>
          </p:cNvSpPr>
          <p:nvPr/>
        </p:nvSpPr>
        <p:spPr bwMode="auto">
          <a:xfrm>
            <a:off x="4800600" y="4052914"/>
            <a:ext cx="4124325" cy="1311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r>
              <a:rPr lang="en-US" sz="2000" dirty="0">
                <a:latin typeface="Arial" pitchFamily="34" charset="0"/>
              </a:rPr>
              <a:t>L. G. Roberts, </a:t>
            </a:r>
            <a:r>
              <a:rPr lang="en-US" sz="2000" i="1" dirty="0">
                <a:latin typeface="Arial" pitchFamily="34" charset="0"/>
              </a:rPr>
              <a:t>Machine Perception of Three Dimensional Solids,</a:t>
            </a:r>
            <a:r>
              <a:rPr lang="en-US" sz="2000" dirty="0">
                <a:latin typeface="Arial" pitchFamily="34" charset="0"/>
              </a:rPr>
              <a:t> Ph.D. thesis, MIT Department of Electrical Engineering, 1963.</a:t>
            </a:r>
            <a:r>
              <a:rPr lang="en-US" sz="2000" b="1" dirty="0">
                <a:latin typeface="Arial" pitchFamily="34" charset="0"/>
              </a:rPr>
              <a:t> </a:t>
            </a:r>
          </a:p>
        </p:txBody>
      </p:sp>
      <p:pic>
        <p:nvPicPr>
          <p:cNvPr id="288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9955" y="1405849"/>
            <a:ext cx="2008215" cy="241246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Text Box 2"/>
          <p:cNvSpPr txBox="1">
            <a:spLocks noChangeArrowheads="1"/>
          </p:cNvSpPr>
          <p:nvPr/>
        </p:nvSpPr>
        <p:spPr bwMode="auto">
          <a:xfrm>
            <a:off x="428625" y="393700"/>
            <a:ext cx="58308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Huttenlocher &amp; Ullman (1987)</a:t>
            </a:r>
          </a:p>
        </p:txBody>
      </p:sp>
      <p:pic>
        <p:nvPicPr>
          <p:cNvPr id="300035" name="Picture 3" descr="~lwf0000 copy"/>
          <p:cNvPicPr>
            <a:picLocks noChangeAspect="1" noChangeArrowheads="1"/>
          </p:cNvPicPr>
          <p:nvPr/>
        </p:nvPicPr>
        <p:blipFill>
          <a:blip r:embed="rId3" cstate="print"/>
          <a:srcRect l="4445" t="2174" b="6281"/>
          <a:stretch>
            <a:fillRect/>
          </a:stretch>
        </p:blipFill>
        <p:spPr bwMode="auto">
          <a:xfrm>
            <a:off x="469900" y="1320800"/>
            <a:ext cx="8191500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350000" y="4381500"/>
            <a:ext cx="1562100" cy="1212850"/>
            <a:chOff x="4000" y="2664"/>
            <a:chExt cx="984" cy="764"/>
          </a:xfrm>
        </p:grpSpPr>
        <p:sp>
          <p:nvSpPr>
            <p:cNvPr id="300037" name="Line 5"/>
            <p:cNvSpPr>
              <a:spLocks noChangeShapeType="1"/>
            </p:cNvSpPr>
            <p:nvPr/>
          </p:nvSpPr>
          <p:spPr bwMode="auto">
            <a:xfrm>
              <a:off x="4004" y="3000"/>
              <a:ext cx="16" cy="35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0038" name="Line 6"/>
            <p:cNvSpPr>
              <a:spLocks noChangeShapeType="1"/>
            </p:cNvSpPr>
            <p:nvPr/>
          </p:nvSpPr>
          <p:spPr bwMode="auto">
            <a:xfrm>
              <a:off x="4020" y="3352"/>
              <a:ext cx="724" cy="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0039" name="Line 7"/>
            <p:cNvSpPr>
              <a:spLocks noChangeShapeType="1"/>
            </p:cNvSpPr>
            <p:nvPr/>
          </p:nvSpPr>
          <p:spPr bwMode="auto">
            <a:xfrm flipV="1">
              <a:off x="4744" y="3324"/>
              <a:ext cx="240" cy="1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0040" name="Line 8"/>
            <p:cNvSpPr>
              <a:spLocks noChangeShapeType="1"/>
            </p:cNvSpPr>
            <p:nvPr/>
          </p:nvSpPr>
          <p:spPr bwMode="auto">
            <a:xfrm flipH="1" flipV="1">
              <a:off x="4612" y="2664"/>
              <a:ext cx="372" cy="66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0041" name="Line 9"/>
            <p:cNvSpPr>
              <a:spLocks noChangeShapeType="1"/>
            </p:cNvSpPr>
            <p:nvPr/>
          </p:nvSpPr>
          <p:spPr bwMode="auto">
            <a:xfrm flipH="1">
              <a:off x="4488" y="2664"/>
              <a:ext cx="124" cy="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0042" name="Line 10"/>
            <p:cNvSpPr>
              <a:spLocks noChangeShapeType="1"/>
            </p:cNvSpPr>
            <p:nvPr/>
          </p:nvSpPr>
          <p:spPr bwMode="auto">
            <a:xfrm>
              <a:off x="4484" y="2696"/>
              <a:ext cx="24" cy="3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0043" name="Line 11"/>
            <p:cNvSpPr>
              <a:spLocks noChangeShapeType="1"/>
            </p:cNvSpPr>
            <p:nvPr/>
          </p:nvSpPr>
          <p:spPr bwMode="auto">
            <a:xfrm flipV="1">
              <a:off x="4000" y="2964"/>
              <a:ext cx="140" cy="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0044" name="Line 12"/>
            <p:cNvSpPr>
              <a:spLocks noChangeShapeType="1"/>
            </p:cNvSpPr>
            <p:nvPr/>
          </p:nvSpPr>
          <p:spPr bwMode="auto">
            <a:xfrm>
              <a:off x="4140" y="2960"/>
              <a:ext cx="676" cy="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</p:grpSp>
      <p:sp>
        <p:nvSpPr>
          <p:cNvPr id="300045" name="Rectangle 13"/>
          <p:cNvSpPr>
            <a:spLocks noChangeArrowheads="1"/>
          </p:cNvSpPr>
          <p:nvPr/>
        </p:nvSpPr>
        <p:spPr bwMode="auto">
          <a:xfrm>
            <a:off x="9144000" y="63627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00046" name="Rectangle 14"/>
          <p:cNvSpPr>
            <a:spLocks noChangeArrowheads="1"/>
          </p:cNvSpPr>
          <p:nvPr/>
        </p:nvSpPr>
        <p:spPr bwMode="auto">
          <a:xfrm>
            <a:off x="457200" y="1320800"/>
            <a:ext cx="8204200" cy="49911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524000" y="4219575"/>
            <a:ext cx="2209800" cy="2162175"/>
            <a:chOff x="960" y="2562"/>
            <a:chExt cx="1392" cy="1362"/>
          </a:xfrm>
        </p:grpSpPr>
        <p:sp>
          <p:nvSpPr>
            <p:cNvPr id="300048" name="Oval 16"/>
            <p:cNvSpPr>
              <a:spLocks noChangeArrowheads="1"/>
            </p:cNvSpPr>
            <p:nvPr/>
          </p:nvSpPr>
          <p:spPr bwMode="auto">
            <a:xfrm>
              <a:off x="1098" y="3339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49" name="Oval 17"/>
            <p:cNvSpPr>
              <a:spLocks noChangeArrowheads="1"/>
            </p:cNvSpPr>
            <p:nvPr/>
          </p:nvSpPr>
          <p:spPr bwMode="auto">
            <a:xfrm>
              <a:off x="1326" y="3399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50" name="Oval 18"/>
            <p:cNvSpPr>
              <a:spLocks noChangeArrowheads="1"/>
            </p:cNvSpPr>
            <p:nvPr/>
          </p:nvSpPr>
          <p:spPr bwMode="auto">
            <a:xfrm>
              <a:off x="1362" y="364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51" name="Oval 19"/>
            <p:cNvSpPr>
              <a:spLocks noChangeArrowheads="1"/>
            </p:cNvSpPr>
            <p:nvPr/>
          </p:nvSpPr>
          <p:spPr bwMode="auto">
            <a:xfrm>
              <a:off x="1119" y="358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52" name="Oval 20"/>
            <p:cNvSpPr>
              <a:spLocks noChangeArrowheads="1"/>
            </p:cNvSpPr>
            <p:nvPr/>
          </p:nvSpPr>
          <p:spPr bwMode="auto">
            <a:xfrm>
              <a:off x="1203" y="347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53" name="Oval 21"/>
            <p:cNvSpPr>
              <a:spLocks noChangeArrowheads="1"/>
            </p:cNvSpPr>
            <p:nvPr/>
          </p:nvSpPr>
          <p:spPr bwMode="auto">
            <a:xfrm>
              <a:off x="1317" y="360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54" name="Oval 22"/>
            <p:cNvSpPr>
              <a:spLocks noChangeArrowheads="1"/>
            </p:cNvSpPr>
            <p:nvPr/>
          </p:nvSpPr>
          <p:spPr bwMode="auto">
            <a:xfrm>
              <a:off x="1206" y="340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55" name="Oval 23"/>
            <p:cNvSpPr>
              <a:spLocks noChangeArrowheads="1"/>
            </p:cNvSpPr>
            <p:nvPr/>
          </p:nvSpPr>
          <p:spPr bwMode="auto">
            <a:xfrm>
              <a:off x="1260" y="3291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56" name="Oval 24"/>
            <p:cNvSpPr>
              <a:spLocks noChangeArrowheads="1"/>
            </p:cNvSpPr>
            <p:nvPr/>
          </p:nvSpPr>
          <p:spPr bwMode="auto">
            <a:xfrm>
              <a:off x="1353" y="3255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57" name="Oval 25"/>
            <p:cNvSpPr>
              <a:spLocks noChangeArrowheads="1"/>
            </p:cNvSpPr>
            <p:nvPr/>
          </p:nvSpPr>
          <p:spPr bwMode="auto">
            <a:xfrm>
              <a:off x="1341" y="3351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58" name="Oval 26"/>
            <p:cNvSpPr>
              <a:spLocks noChangeArrowheads="1"/>
            </p:cNvSpPr>
            <p:nvPr/>
          </p:nvSpPr>
          <p:spPr bwMode="auto">
            <a:xfrm>
              <a:off x="1434" y="3309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59" name="Oval 27"/>
            <p:cNvSpPr>
              <a:spLocks noChangeArrowheads="1"/>
            </p:cNvSpPr>
            <p:nvPr/>
          </p:nvSpPr>
          <p:spPr bwMode="auto">
            <a:xfrm>
              <a:off x="1590" y="331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60" name="Oval 28"/>
            <p:cNvSpPr>
              <a:spLocks noChangeArrowheads="1"/>
            </p:cNvSpPr>
            <p:nvPr/>
          </p:nvSpPr>
          <p:spPr bwMode="auto">
            <a:xfrm>
              <a:off x="1596" y="3561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61" name="Oval 29"/>
            <p:cNvSpPr>
              <a:spLocks noChangeArrowheads="1"/>
            </p:cNvSpPr>
            <p:nvPr/>
          </p:nvSpPr>
          <p:spPr bwMode="auto">
            <a:xfrm>
              <a:off x="1575" y="3393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62" name="Oval 30"/>
            <p:cNvSpPr>
              <a:spLocks noChangeArrowheads="1"/>
            </p:cNvSpPr>
            <p:nvPr/>
          </p:nvSpPr>
          <p:spPr bwMode="auto">
            <a:xfrm>
              <a:off x="1221" y="301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63" name="Oval 31"/>
            <p:cNvSpPr>
              <a:spLocks noChangeArrowheads="1"/>
            </p:cNvSpPr>
            <p:nvPr/>
          </p:nvSpPr>
          <p:spPr bwMode="auto">
            <a:xfrm>
              <a:off x="1347" y="296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64" name="Oval 32"/>
            <p:cNvSpPr>
              <a:spLocks noChangeArrowheads="1"/>
            </p:cNvSpPr>
            <p:nvPr/>
          </p:nvSpPr>
          <p:spPr bwMode="auto">
            <a:xfrm>
              <a:off x="1698" y="270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65" name="Oval 33"/>
            <p:cNvSpPr>
              <a:spLocks noChangeArrowheads="1"/>
            </p:cNvSpPr>
            <p:nvPr/>
          </p:nvSpPr>
          <p:spPr bwMode="auto">
            <a:xfrm>
              <a:off x="2037" y="303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66" name="Oval 34"/>
            <p:cNvSpPr>
              <a:spLocks noChangeArrowheads="1"/>
            </p:cNvSpPr>
            <p:nvPr/>
          </p:nvSpPr>
          <p:spPr bwMode="auto">
            <a:xfrm>
              <a:off x="2202" y="3321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67" name="Oval 35"/>
            <p:cNvSpPr>
              <a:spLocks noChangeArrowheads="1"/>
            </p:cNvSpPr>
            <p:nvPr/>
          </p:nvSpPr>
          <p:spPr bwMode="auto">
            <a:xfrm>
              <a:off x="1971" y="3423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68" name="Oval 36"/>
            <p:cNvSpPr>
              <a:spLocks noChangeArrowheads="1"/>
            </p:cNvSpPr>
            <p:nvPr/>
          </p:nvSpPr>
          <p:spPr bwMode="auto">
            <a:xfrm>
              <a:off x="1782" y="3063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69" name="Oval 37"/>
            <p:cNvSpPr>
              <a:spLocks noChangeArrowheads="1"/>
            </p:cNvSpPr>
            <p:nvPr/>
          </p:nvSpPr>
          <p:spPr bwMode="auto">
            <a:xfrm>
              <a:off x="1944" y="307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70" name="Oval 38"/>
            <p:cNvSpPr>
              <a:spLocks noChangeArrowheads="1"/>
            </p:cNvSpPr>
            <p:nvPr/>
          </p:nvSpPr>
          <p:spPr bwMode="auto">
            <a:xfrm>
              <a:off x="2103" y="339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71" name="Oval 39"/>
            <p:cNvSpPr>
              <a:spLocks noChangeArrowheads="1"/>
            </p:cNvSpPr>
            <p:nvPr/>
          </p:nvSpPr>
          <p:spPr bwMode="auto">
            <a:xfrm>
              <a:off x="1506" y="3525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72" name="Oval 40"/>
            <p:cNvSpPr>
              <a:spLocks noChangeArrowheads="1"/>
            </p:cNvSpPr>
            <p:nvPr/>
          </p:nvSpPr>
          <p:spPr bwMode="auto">
            <a:xfrm>
              <a:off x="1839" y="266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73" name="Oval 41"/>
            <p:cNvSpPr>
              <a:spLocks noChangeArrowheads="1"/>
            </p:cNvSpPr>
            <p:nvPr/>
          </p:nvSpPr>
          <p:spPr bwMode="auto">
            <a:xfrm>
              <a:off x="1719" y="299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74" name="Oval 42"/>
            <p:cNvSpPr>
              <a:spLocks noChangeArrowheads="1"/>
            </p:cNvSpPr>
            <p:nvPr/>
          </p:nvSpPr>
          <p:spPr bwMode="auto">
            <a:xfrm>
              <a:off x="960" y="2562"/>
              <a:ext cx="1392" cy="1362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300075" name="Oval 43"/>
            <p:cNvSpPr>
              <a:spLocks noChangeArrowheads="1"/>
            </p:cNvSpPr>
            <p:nvPr/>
          </p:nvSpPr>
          <p:spPr bwMode="auto">
            <a:xfrm>
              <a:off x="1107" y="282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76" name="Oval 44"/>
            <p:cNvSpPr>
              <a:spLocks noChangeArrowheads="1"/>
            </p:cNvSpPr>
            <p:nvPr/>
          </p:nvSpPr>
          <p:spPr bwMode="auto">
            <a:xfrm>
              <a:off x="1267" y="277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77" name="Oval 45"/>
            <p:cNvSpPr>
              <a:spLocks noChangeArrowheads="1"/>
            </p:cNvSpPr>
            <p:nvPr/>
          </p:nvSpPr>
          <p:spPr bwMode="auto">
            <a:xfrm>
              <a:off x="1203" y="276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78" name="Oval 46"/>
            <p:cNvSpPr>
              <a:spLocks noChangeArrowheads="1"/>
            </p:cNvSpPr>
            <p:nvPr/>
          </p:nvSpPr>
          <p:spPr bwMode="auto">
            <a:xfrm>
              <a:off x="1267" y="271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79" name="Oval 47"/>
            <p:cNvSpPr>
              <a:spLocks noChangeArrowheads="1"/>
            </p:cNvSpPr>
            <p:nvPr/>
          </p:nvSpPr>
          <p:spPr bwMode="auto">
            <a:xfrm>
              <a:off x="1331" y="271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80" name="Oval 48"/>
            <p:cNvSpPr>
              <a:spLocks noChangeArrowheads="1"/>
            </p:cNvSpPr>
            <p:nvPr/>
          </p:nvSpPr>
          <p:spPr bwMode="auto">
            <a:xfrm>
              <a:off x="1311" y="278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81" name="Oval 49"/>
            <p:cNvSpPr>
              <a:spLocks noChangeArrowheads="1"/>
            </p:cNvSpPr>
            <p:nvPr/>
          </p:nvSpPr>
          <p:spPr bwMode="auto">
            <a:xfrm>
              <a:off x="1443" y="276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82" name="Oval 50"/>
            <p:cNvSpPr>
              <a:spLocks noChangeArrowheads="1"/>
            </p:cNvSpPr>
            <p:nvPr/>
          </p:nvSpPr>
          <p:spPr bwMode="auto">
            <a:xfrm>
              <a:off x="1519" y="280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83" name="Oval 51"/>
            <p:cNvSpPr>
              <a:spLocks noChangeArrowheads="1"/>
            </p:cNvSpPr>
            <p:nvPr/>
          </p:nvSpPr>
          <p:spPr bwMode="auto">
            <a:xfrm>
              <a:off x="1587" y="278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84" name="Oval 52"/>
            <p:cNvSpPr>
              <a:spLocks noChangeArrowheads="1"/>
            </p:cNvSpPr>
            <p:nvPr/>
          </p:nvSpPr>
          <p:spPr bwMode="auto">
            <a:xfrm>
              <a:off x="1403" y="262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85" name="Oval 53"/>
            <p:cNvSpPr>
              <a:spLocks noChangeArrowheads="1"/>
            </p:cNvSpPr>
            <p:nvPr/>
          </p:nvSpPr>
          <p:spPr bwMode="auto">
            <a:xfrm>
              <a:off x="1375" y="265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86" name="Oval 54"/>
            <p:cNvSpPr>
              <a:spLocks noChangeArrowheads="1"/>
            </p:cNvSpPr>
            <p:nvPr/>
          </p:nvSpPr>
          <p:spPr bwMode="auto">
            <a:xfrm>
              <a:off x="1475" y="266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87" name="Oval 55"/>
            <p:cNvSpPr>
              <a:spLocks noChangeArrowheads="1"/>
            </p:cNvSpPr>
            <p:nvPr/>
          </p:nvSpPr>
          <p:spPr bwMode="auto">
            <a:xfrm>
              <a:off x="1503" y="264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88" name="Oval 56"/>
            <p:cNvSpPr>
              <a:spLocks noChangeArrowheads="1"/>
            </p:cNvSpPr>
            <p:nvPr/>
          </p:nvSpPr>
          <p:spPr bwMode="auto">
            <a:xfrm>
              <a:off x="1527" y="267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89" name="Oval 57"/>
            <p:cNvSpPr>
              <a:spLocks noChangeArrowheads="1"/>
            </p:cNvSpPr>
            <p:nvPr/>
          </p:nvSpPr>
          <p:spPr bwMode="auto">
            <a:xfrm>
              <a:off x="1615" y="262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90" name="Oval 58"/>
            <p:cNvSpPr>
              <a:spLocks noChangeArrowheads="1"/>
            </p:cNvSpPr>
            <p:nvPr/>
          </p:nvSpPr>
          <p:spPr bwMode="auto">
            <a:xfrm>
              <a:off x="1631" y="259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91" name="Oval 59"/>
            <p:cNvSpPr>
              <a:spLocks noChangeArrowheads="1"/>
            </p:cNvSpPr>
            <p:nvPr/>
          </p:nvSpPr>
          <p:spPr bwMode="auto">
            <a:xfrm>
              <a:off x="1779" y="267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92" name="Oval 60"/>
            <p:cNvSpPr>
              <a:spLocks noChangeArrowheads="1"/>
            </p:cNvSpPr>
            <p:nvPr/>
          </p:nvSpPr>
          <p:spPr bwMode="auto">
            <a:xfrm>
              <a:off x="1739" y="261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93" name="Oval 61"/>
            <p:cNvSpPr>
              <a:spLocks noChangeArrowheads="1"/>
            </p:cNvSpPr>
            <p:nvPr/>
          </p:nvSpPr>
          <p:spPr bwMode="auto">
            <a:xfrm>
              <a:off x="1647" y="266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94" name="Oval 62"/>
            <p:cNvSpPr>
              <a:spLocks noChangeArrowheads="1"/>
            </p:cNvSpPr>
            <p:nvPr/>
          </p:nvSpPr>
          <p:spPr bwMode="auto">
            <a:xfrm>
              <a:off x="1527" y="273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95" name="Oval 63"/>
            <p:cNvSpPr>
              <a:spLocks noChangeArrowheads="1"/>
            </p:cNvSpPr>
            <p:nvPr/>
          </p:nvSpPr>
          <p:spPr bwMode="auto">
            <a:xfrm>
              <a:off x="1291" y="291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96" name="Oval 64"/>
            <p:cNvSpPr>
              <a:spLocks noChangeArrowheads="1"/>
            </p:cNvSpPr>
            <p:nvPr/>
          </p:nvSpPr>
          <p:spPr bwMode="auto">
            <a:xfrm>
              <a:off x="1139" y="296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97" name="Oval 65"/>
            <p:cNvSpPr>
              <a:spLocks noChangeArrowheads="1"/>
            </p:cNvSpPr>
            <p:nvPr/>
          </p:nvSpPr>
          <p:spPr bwMode="auto">
            <a:xfrm>
              <a:off x="1367" y="284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98" name="Oval 66"/>
            <p:cNvSpPr>
              <a:spLocks noChangeArrowheads="1"/>
            </p:cNvSpPr>
            <p:nvPr/>
          </p:nvSpPr>
          <p:spPr bwMode="auto">
            <a:xfrm>
              <a:off x="1695" y="259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99" name="Oval 67"/>
            <p:cNvSpPr>
              <a:spLocks noChangeArrowheads="1"/>
            </p:cNvSpPr>
            <p:nvPr/>
          </p:nvSpPr>
          <p:spPr bwMode="auto">
            <a:xfrm>
              <a:off x="1771" y="358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100" name="Oval 68"/>
            <p:cNvSpPr>
              <a:spLocks noChangeArrowheads="1"/>
            </p:cNvSpPr>
            <p:nvPr/>
          </p:nvSpPr>
          <p:spPr bwMode="auto">
            <a:xfrm>
              <a:off x="1651" y="360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101" name="Oval 69"/>
            <p:cNvSpPr>
              <a:spLocks noChangeArrowheads="1"/>
            </p:cNvSpPr>
            <p:nvPr/>
          </p:nvSpPr>
          <p:spPr bwMode="auto">
            <a:xfrm>
              <a:off x="1847" y="306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102" name="Oval 70"/>
            <p:cNvSpPr>
              <a:spLocks noChangeArrowheads="1"/>
            </p:cNvSpPr>
            <p:nvPr/>
          </p:nvSpPr>
          <p:spPr bwMode="auto">
            <a:xfrm>
              <a:off x="1891" y="307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103" name="Oval 71"/>
            <p:cNvSpPr>
              <a:spLocks noChangeArrowheads="1"/>
            </p:cNvSpPr>
            <p:nvPr/>
          </p:nvSpPr>
          <p:spPr bwMode="auto">
            <a:xfrm>
              <a:off x="1503" y="339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104" name="Oval 72"/>
            <p:cNvSpPr>
              <a:spLocks noChangeArrowheads="1"/>
            </p:cNvSpPr>
            <p:nvPr/>
          </p:nvSpPr>
          <p:spPr bwMode="auto">
            <a:xfrm>
              <a:off x="1519" y="328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300105" name="Rectangle 73"/>
          <p:cNvSpPr>
            <a:spLocks noChangeArrowheads="1"/>
          </p:cNvSpPr>
          <p:nvPr/>
        </p:nvSpPr>
        <p:spPr bwMode="auto">
          <a:xfrm>
            <a:off x="4470400" y="1320800"/>
            <a:ext cx="254000" cy="49911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00106" name="Rectangle 74"/>
          <p:cNvSpPr>
            <a:spLocks noChangeArrowheads="1"/>
          </p:cNvSpPr>
          <p:nvPr/>
        </p:nvSpPr>
        <p:spPr bwMode="auto">
          <a:xfrm>
            <a:off x="457200" y="3670300"/>
            <a:ext cx="8204200" cy="2794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23888" y="225425"/>
            <a:ext cx="7851775" cy="3765550"/>
            <a:chOff x="227" y="1406"/>
            <a:chExt cx="5321" cy="2224"/>
          </a:xfrm>
        </p:grpSpPr>
        <p:sp>
          <p:nvSpPr>
            <p:cNvPr id="313347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3348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31334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5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5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52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53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54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55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56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57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58" name="Picture 1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59" name="Picture 1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60" name="Picture 1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61" name="Picture 1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62" name="Picture 1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63" name="Picture 1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64" name="Picture 2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3365" name="Text Box 21"/>
          <p:cNvSpPr txBox="1">
            <a:spLocks noChangeArrowheads="1"/>
          </p:cNvSpPr>
          <p:nvPr/>
        </p:nvSpPr>
        <p:spPr bwMode="auto">
          <a:xfrm>
            <a:off x="409518" y="4486275"/>
            <a:ext cx="48237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/>
              <a:t>Variability</a:t>
            </a:r>
            <a:r>
              <a:rPr lang="en-US" sz="2400" dirty="0">
                <a:solidFill>
                  <a:schemeClr val="tx2"/>
                </a:solidFill>
              </a:rPr>
              <a:t>      </a:t>
            </a:r>
            <a:r>
              <a:rPr lang="en-US" sz="2800" dirty="0">
                <a:solidFill>
                  <a:schemeClr val="tx2"/>
                </a:solidFill>
              </a:rPr>
              <a:t>Invariance to:</a:t>
            </a:r>
          </a:p>
        </p:txBody>
      </p:sp>
      <p:sp>
        <p:nvSpPr>
          <p:cNvPr id="313366" name="Text Box 22"/>
          <p:cNvSpPr txBox="1">
            <a:spLocks noChangeArrowheads="1"/>
          </p:cNvSpPr>
          <p:nvPr/>
        </p:nvSpPr>
        <p:spPr bwMode="auto">
          <a:xfrm>
            <a:off x="5230871" y="4495800"/>
            <a:ext cx="3576637" cy="13731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/>
              <a:t>Camera position</a:t>
            </a:r>
          </a:p>
          <a:p>
            <a:r>
              <a:rPr lang="en-US" sz="2800" dirty="0"/>
              <a:t>Illumination</a:t>
            </a:r>
          </a:p>
          <a:p>
            <a:r>
              <a:rPr lang="en-US" sz="2800" dirty="0"/>
              <a:t>Internal parameters</a:t>
            </a:r>
          </a:p>
        </p:txBody>
      </p:sp>
      <p:sp>
        <p:nvSpPr>
          <p:cNvPr id="313368" name="Rectangle 24"/>
          <p:cNvSpPr>
            <a:spLocks noChangeArrowheads="1"/>
          </p:cNvSpPr>
          <p:nvPr/>
        </p:nvSpPr>
        <p:spPr bwMode="auto">
          <a:xfrm>
            <a:off x="3949700" y="393700"/>
            <a:ext cx="11303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13369" name="Rectangle 25"/>
          <p:cNvSpPr>
            <a:spLocks noChangeArrowheads="1"/>
          </p:cNvSpPr>
          <p:nvPr/>
        </p:nvSpPr>
        <p:spPr bwMode="auto">
          <a:xfrm>
            <a:off x="4241800" y="393700"/>
            <a:ext cx="5588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13370" name="Line 26"/>
          <p:cNvSpPr>
            <a:spLocks noChangeShapeType="1"/>
          </p:cNvSpPr>
          <p:nvPr/>
        </p:nvSpPr>
        <p:spPr bwMode="auto">
          <a:xfrm>
            <a:off x="4508500" y="393700"/>
            <a:ext cx="0" cy="825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13371" name="Rectangle 27"/>
          <p:cNvSpPr>
            <a:spLocks noChangeArrowheads="1"/>
          </p:cNvSpPr>
          <p:nvPr/>
        </p:nvSpPr>
        <p:spPr bwMode="auto">
          <a:xfrm>
            <a:off x="3949700" y="647700"/>
            <a:ext cx="1130300" cy="2921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13372" name="Oval 28"/>
          <p:cNvSpPr>
            <a:spLocks noChangeArrowheads="1"/>
          </p:cNvSpPr>
          <p:nvPr/>
        </p:nvSpPr>
        <p:spPr bwMode="auto">
          <a:xfrm>
            <a:off x="6007100" y="1346200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13373" name="Freeform 29"/>
          <p:cNvSpPr>
            <a:spLocks/>
          </p:cNvSpPr>
          <p:nvPr/>
        </p:nvSpPr>
        <p:spPr bwMode="auto">
          <a:xfrm>
            <a:off x="5168900" y="825500"/>
            <a:ext cx="868363" cy="457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56" y="80"/>
              </a:cxn>
              <a:cxn ang="0">
                <a:pos x="544" y="288"/>
              </a:cxn>
            </a:cxnLst>
            <a:rect l="0" t="0" r="r" b="b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 cap="flat" cmpd="sng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13378" name="Line 34"/>
          <p:cNvSpPr>
            <a:spLocks noChangeShapeType="1"/>
          </p:cNvSpPr>
          <p:nvPr/>
        </p:nvSpPr>
        <p:spPr bwMode="auto">
          <a:xfrm flipH="1">
            <a:off x="547631" y="4441825"/>
            <a:ext cx="1765300" cy="685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3379" name="Line 35"/>
          <p:cNvSpPr>
            <a:spLocks noChangeShapeType="1"/>
          </p:cNvSpPr>
          <p:nvPr/>
        </p:nvSpPr>
        <p:spPr bwMode="auto">
          <a:xfrm>
            <a:off x="446031" y="4416425"/>
            <a:ext cx="1866900" cy="685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3380" name="Text Box 36"/>
          <p:cNvSpPr txBox="1">
            <a:spLocks noChangeArrowheads="1"/>
          </p:cNvSpPr>
          <p:nvPr/>
        </p:nvSpPr>
        <p:spPr bwMode="auto">
          <a:xfrm>
            <a:off x="969963" y="6075363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Duda &amp; Hart ( 1972); Weiss (1987); Mundy et al. (1992-94);</a:t>
            </a:r>
          </a:p>
          <a:p>
            <a:r>
              <a:rPr lang="en-US" sz="2000"/>
              <a:t>Rothwell et al. (1992); Burns et al. (1993)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Text Box 2"/>
          <p:cNvSpPr txBox="1">
            <a:spLocks noChangeArrowheads="1"/>
          </p:cNvSpPr>
          <p:nvPr/>
        </p:nvSpPr>
        <p:spPr bwMode="auto">
          <a:xfrm>
            <a:off x="608013" y="5851525"/>
            <a:ext cx="7924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BUT: </a:t>
            </a:r>
            <a:r>
              <a:rPr lang="en-US" sz="2800"/>
              <a:t>True 3D objects do not admit monocular </a:t>
            </a:r>
          </a:p>
          <a:p>
            <a:r>
              <a:rPr lang="en-US" sz="2800"/>
              <a:t>viewpoint invariants (Burns et al., 1993) !!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1925" y="3032125"/>
            <a:ext cx="8740775" cy="2568575"/>
            <a:chOff x="102" y="2126"/>
            <a:chExt cx="5506" cy="1618"/>
          </a:xfrm>
        </p:grpSpPr>
        <p:pic>
          <p:nvPicPr>
            <p:cNvPr id="302084" name="Picture 4" descr="invarsystem"/>
            <p:cNvPicPr>
              <a:picLocks noChangeAspect="1" noChangeArrowheads="1"/>
            </p:cNvPicPr>
            <p:nvPr/>
          </p:nvPicPr>
          <p:blipFill>
            <a:blip r:embed="rId2" cstate="print"/>
            <a:srcRect l="25383" t="53334" r="25821" b="1427"/>
            <a:stretch>
              <a:fillRect/>
            </a:stretch>
          </p:blipFill>
          <p:spPr bwMode="auto">
            <a:xfrm>
              <a:off x="3824" y="2459"/>
              <a:ext cx="1784" cy="1277"/>
            </a:xfrm>
            <a:prstGeom prst="rect">
              <a:avLst/>
            </a:prstGeom>
            <a:noFill/>
          </p:spPr>
        </p:pic>
        <p:sp>
          <p:nvSpPr>
            <p:cNvPr id="302085" name="Text Box 5"/>
            <p:cNvSpPr txBox="1">
              <a:spLocks noChangeArrowheads="1"/>
            </p:cNvSpPr>
            <p:nvPr/>
          </p:nvSpPr>
          <p:spPr bwMode="auto">
            <a:xfrm>
              <a:off x="102" y="2126"/>
              <a:ext cx="470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800"/>
                <a:t>Projective invariants (Rothwell et al., 1992):</a:t>
              </a:r>
            </a:p>
          </p:txBody>
        </p:sp>
        <p:pic>
          <p:nvPicPr>
            <p:cNvPr id="302086" name="Picture 6" descr="invarsystem"/>
            <p:cNvPicPr>
              <a:picLocks noChangeAspect="1" noChangeArrowheads="1"/>
            </p:cNvPicPr>
            <p:nvPr/>
          </p:nvPicPr>
          <p:blipFill>
            <a:blip r:embed="rId2" cstate="print"/>
            <a:srcRect l="-218" r="438" b="54189"/>
            <a:stretch>
              <a:fillRect/>
            </a:stretch>
          </p:blipFill>
          <p:spPr bwMode="auto">
            <a:xfrm>
              <a:off x="148" y="2459"/>
              <a:ext cx="3648" cy="1285"/>
            </a:xfrm>
            <a:prstGeom prst="rect">
              <a:avLst/>
            </a:prstGeom>
            <a:noFill/>
          </p:spPr>
        </p:pic>
        <p:sp>
          <p:nvSpPr>
            <p:cNvPr id="302087" name="Line 7"/>
            <p:cNvSpPr>
              <a:spLocks noChangeShapeType="1"/>
            </p:cNvSpPr>
            <p:nvPr/>
          </p:nvSpPr>
          <p:spPr bwMode="auto">
            <a:xfrm flipH="1">
              <a:off x="4180" y="2584"/>
              <a:ext cx="72" cy="5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88" name="Line 8"/>
            <p:cNvSpPr>
              <a:spLocks noChangeShapeType="1"/>
            </p:cNvSpPr>
            <p:nvPr/>
          </p:nvSpPr>
          <p:spPr bwMode="auto">
            <a:xfrm flipV="1">
              <a:off x="4180" y="3068"/>
              <a:ext cx="196" cy="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89" name="Line 9"/>
            <p:cNvSpPr>
              <a:spLocks noChangeShapeType="1"/>
            </p:cNvSpPr>
            <p:nvPr/>
          </p:nvSpPr>
          <p:spPr bwMode="auto">
            <a:xfrm flipV="1">
              <a:off x="4380" y="2956"/>
              <a:ext cx="4" cy="11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90" name="Line 10"/>
            <p:cNvSpPr>
              <a:spLocks noChangeShapeType="1"/>
            </p:cNvSpPr>
            <p:nvPr/>
          </p:nvSpPr>
          <p:spPr bwMode="auto">
            <a:xfrm flipV="1">
              <a:off x="4384" y="2932"/>
              <a:ext cx="296" cy="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91" name="Line 11"/>
            <p:cNvSpPr>
              <a:spLocks noChangeShapeType="1"/>
            </p:cNvSpPr>
            <p:nvPr/>
          </p:nvSpPr>
          <p:spPr bwMode="auto">
            <a:xfrm flipV="1">
              <a:off x="4248" y="2568"/>
              <a:ext cx="176" cy="2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92" name="Line 12"/>
            <p:cNvSpPr>
              <a:spLocks noChangeShapeType="1"/>
            </p:cNvSpPr>
            <p:nvPr/>
          </p:nvSpPr>
          <p:spPr bwMode="auto">
            <a:xfrm flipH="1">
              <a:off x="4396" y="2564"/>
              <a:ext cx="28" cy="24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93" name="Line 13"/>
            <p:cNvSpPr>
              <a:spLocks noChangeShapeType="1"/>
            </p:cNvSpPr>
            <p:nvPr/>
          </p:nvSpPr>
          <p:spPr bwMode="auto">
            <a:xfrm flipV="1">
              <a:off x="4392" y="2780"/>
              <a:ext cx="292" cy="2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94" name="Line 14"/>
            <p:cNvSpPr>
              <a:spLocks noChangeShapeType="1"/>
            </p:cNvSpPr>
            <p:nvPr/>
          </p:nvSpPr>
          <p:spPr bwMode="auto">
            <a:xfrm flipH="1">
              <a:off x="4672" y="2784"/>
              <a:ext cx="12" cy="14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95" name="AutoShape 15"/>
            <p:cNvSpPr>
              <a:spLocks noChangeArrowheads="1"/>
            </p:cNvSpPr>
            <p:nvPr/>
          </p:nvSpPr>
          <p:spPr bwMode="auto">
            <a:xfrm>
              <a:off x="4248" y="2696"/>
              <a:ext cx="116" cy="280"/>
            </a:xfrm>
            <a:prstGeom prst="parallelogram">
              <a:avLst>
                <a:gd name="adj" fmla="val 25000"/>
              </a:avLst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2096" name="Line 16"/>
            <p:cNvSpPr>
              <a:spLocks noChangeShapeType="1"/>
            </p:cNvSpPr>
            <p:nvPr/>
          </p:nvSpPr>
          <p:spPr bwMode="auto">
            <a:xfrm flipV="1">
              <a:off x="4100" y="3220"/>
              <a:ext cx="94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97" name="Line 17"/>
            <p:cNvSpPr>
              <a:spLocks noChangeShapeType="1"/>
            </p:cNvSpPr>
            <p:nvPr/>
          </p:nvSpPr>
          <p:spPr bwMode="auto">
            <a:xfrm flipV="1">
              <a:off x="4156" y="3356"/>
              <a:ext cx="94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98" name="Freeform 18"/>
            <p:cNvSpPr>
              <a:spLocks/>
            </p:cNvSpPr>
            <p:nvPr/>
          </p:nvSpPr>
          <p:spPr bwMode="auto">
            <a:xfrm>
              <a:off x="5052" y="3097"/>
              <a:ext cx="377" cy="288"/>
            </a:xfrm>
            <a:custGeom>
              <a:avLst/>
              <a:gdLst/>
              <a:ahLst/>
              <a:cxnLst>
                <a:cxn ang="0">
                  <a:pos x="0" y="119"/>
                </a:cxn>
                <a:cxn ang="0">
                  <a:pos x="80" y="23"/>
                </a:cxn>
                <a:cxn ang="0">
                  <a:pos x="176" y="3"/>
                </a:cxn>
                <a:cxn ang="0">
                  <a:pos x="308" y="23"/>
                </a:cxn>
                <a:cxn ang="0">
                  <a:pos x="376" y="139"/>
                </a:cxn>
                <a:cxn ang="0">
                  <a:pos x="300" y="255"/>
                </a:cxn>
                <a:cxn ang="0">
                  <a:pos x="164" y="287"/>
                </a:cxn>
                <a:cxn ang="0">
                  <a:pos x="44" y="259"/>
                </a:cxn>
              </a:cxnLst>
              <a:rect l="0" t="0" r="r" b="b"/>
              <a:pathLst>
                <a:path w="377" h="288">
                  <a:moveTo>
                    <a:pt x="0" y="119"/>
                  </a:moveTo>
                  <a:cubicBezTo>
                    <a:pt x="25" y="80"/>
                    <a:pt x="51" y="42"/>
                    <a:pt x="80" y="23"/>
                  </a:cubicBezTo>
                  <a:cubicBezTo>
                    <a:pt x="109" y="4"/>
                    <a:pt x="138" y="3"/>
                    <a:pt x="176" y="3"/>
                  </a:cubicBezTo>
                  <a:cubicBezTo>
                    <a:pt x="214" y="3"/>
                    <a:pt x="275" y="0"/>
                    <a:pt x="308" y="23"/>
                  </a:cubicBezTo>
                  <a:cubicBezTo>
                    <a:pt x="341" y="46"/>
                    <a:pt x="377" y="100"/>
                    <a:pt x="376" y="139"/>
                  </a:cubicBezTo>
                  <a:cubicBezTo>
                    <a:pt x="375" y="178"/>
                    <a:pt x="335" y="230"/>
                    <a:pt x="300" y="255"/>
                  </a:cubicBezTo>
                  <a:cubicBezTo>
                    <a:pt x="265" y="280"/>
                    <a:pt x="207" y="286"/>
                    <a:pt x="164" y="287"/>
                  </a:cubicBezTo>
                  <a:cubicBezTo>
                    <a:pt x="121" y="288"/>
                    <a:pt x="82" y="273"/>
                    <a:pt x="44" y="259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99" name="AutoShape 19"/>
            <p:cNvSpPr>
              <a:spLocks noChangeArrowheads="1"/>
            </p:cNvSpPr>
            <p:nvPr/>
          </p:nvSpPr>
          <p:spPr bwMode="auto">
            <a:xfrm rot="-1164423">
              <a:off x="5080" y="3132"/>
              <a:ext cx="304" cy="208"/>
            </a:xfrm>
            <a:prstGeom prst="hexagon">
              <a:avLst>
                <a:gd name="adj" fmla="val 36538"/>
                <a:gd name="vf" fmla="val 115470"/>
              </a:avLst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250950" y="781050"/>
            <a:ext cx="6680200" cy="1978025"/>
            <a:chOff x="788" y="492"/>
            <a:chExt cx="4208" cy="1246"/>
          </a:xfrm>
        </p:grpSpPr>
        <p:sp>
          <p:nvSpPr>
            <p:cNvPr id="302101" name="Line 21"/>
            <p:cNvSpPr>
              <a:spLocks noChangeShapeType="1"/>
            </p:cNvSpPr>
            <p:nvPr/>
          </p:nvSpPr>
          <p:spPr bwMode="auto">
            <a:xfrm flipV="1">
              <a:off x="4066" y="871"/>
              <a:ext cx="740" cy="74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02" name="Line 22"/>
            <p:cNvSpPr>
              <a:spLocks noChangeShapeType="1"/>
            </p:cNvSpPr>
            <p:nvPr/>
          </p:nvSpPr>
          <p:spPr bwMode="auto">
            <a:xfrm flipH="1" flipV="1">
              <a:off x="3449" y="623"/>
              <a:ext cx="617" cy="99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03" name="Freeform 23"/>
            <p:cNvSpPr>
              <a:spLocks/>
            </p:cNvSpPr>
            <p:nvPr/>
          </p:nvSpPr>
          <p:spPr bwMode="auto">
            <a:xfrm>
              <a:off x="3757" y="623"/>
              <a:ext cx="802" cy="496"/>
            </a:xfrm>
            <a:custGeom>
              <a:avLst/>
              <a:gdLst/>
              <a:ahLst/>
              <a:cxnLst>
                <a:cxn ang="0">
                  <a:pos x="936" y="576"/>
                </a:cxn>
                <a:cxn ang="0">
                  <a:pos x="576" y="0"/>
                </a:cxn>
                <a:cxn ang="0">
                  <a:pos x="0" y="576"/>
                </a:cxn>
              </a:cxnLst>
              <a:rect l="0" t="0" r="r" b="b"/>
              <a:pathLst>
                <a:path w="936" h="576">
                  <a:moveTo>
                    <a:pt x="936" y="576"/>
                  </a:moveTo>
                  <a:lnTo>
                    <a:pt x="576" y="0"/>
                  </a:lnTo>
                  <a:lnTo>
                    <a:pt x="0" y="576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04" name="Freeform 24"/>
            <p:cNvSpPr>
              <a:spLocks/>
            </p:cNvSpPr>
            <p:nvPr/>
          </p:nvSpPr>
          <p:spPr bwMode="auto">
            <a:xfrm>
              <a:off x="3449" y="623"/>
              <a:ext cx="1357" cy="9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20" y="1152"/>
                </a:cxn>
                <a:cxn ang="0">
                  <a:pos x="1584" y="288"/>
                </a:cxn>
                <a:cxn ang="0">
                  <a:pos x="936" y="0"/>
                </a:cxn>
                <a:cxn ang="0">
                  <a:pos x="0" y="0"/>
                </a:cxn>
              </a:cxnLst>
              <a:rect l="0" t="0" r="r" b="b"/>
              <a:pathLst>
                <a:path w="1584" h="1152">
                  <a:moveTo>
                    <a:pt x="0" y="0"/>
                  </a:moveTo>
                  <a:lnTo>
                    <a:pt x="720" y="1152"/>
                  </a:lnTo>
                  <a:lnTo>
                    <a:pt x="1584" y="288"/>
                  </a:lnTo>
                  <a:lnTo>
                    <a:pt x="936" y="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05" name="Line 25"/>
            <p:cNvSpPr>
              <a:spLocks noChangeShapeType="1"/>
            </p:cNvSpPr>
            <p:nvPr/>
          </p:nvSpPr>
          <p:spPr bwMode="auto">
            <a:xfrm flipV="1">
              <a:off x="856" y="685"/>
              <a:ext cx="370" cy="86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06" name="Freeform 26"/>
            <p:cNvSpPr>
              <a:spLocks/>
            </p:cNvSpPr>
            <p:nvPr/>
          </p:nvSpPr>
          <p:spPr bwMode="auto">
            <a:xfrm>
              <a:off x="1041" y="1119"/>
              <a:ext cx="864" cy="433"/>
            </a:xfrm>
            <a:custGeom>
              <a:avLst/>
              <a:gdLst/>
              <a:ahLst/>
              <a:cxnLst>
                <a:cxn ang="0">
                  <a:pos x="792" y="504"/>
                </a:cxn>
                <a:cxn ang="0">
                  <a:pos x="1008" y="0"/>
                </a:cxn>
                <a:cxn ang="0">
                  <a:pos x="0" y="0"/>
                </a:cxn>
              </a:cxnLst>
              <a:rect l="0" t="0" r="r" b="b"/>
              <a:pathLst>
                <a:path w="1008" h="504">
                  <a:moveTo>
                    <a:pt x="792" y="504"/>
                  </a:moveTo>
                  <a:lnTo>
                    <a:pt x="1008" y="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07" name="Freeform 27"/>
            <p:cNvSpPr>
              <a:spLocks/>
            </p:cNvSpPr>
            <p:nvPr/>
          </p:nvSpPr>
          <p:spPr bwMode="auto">
            <a:xfrm>
              <a:off x="856" y="685"/>
              <a:ext cx="1295" cy="867"/>
            </a:xfrm>
            <a:custGeom>
              <a:avLst/>
              <a:gdLst/>
              <a:ahLst/>
              <a:cxnLst>
                <a:cxn ang="0">
                  <a:pos x="432" y="0"/>
                </a:cxn>
                <a:cxn ang="0">
                  <a:pos x="1224" y="504"/>
                </a:cxn>
                <a:cxn ang="0">
                  <a:pos x="1512" y="1008"/>
                </a:cxn>
                <a:cxn ang="0">
                  <a:pos x="0" y="1008"/>
                </a:cxn>
                <a:cxn ang="0">
                  <a:pos x="432" y="0"/>
                </a:cxn>
              </a:cxnLst>
              <a:rect l="0" t="0" r="r" b="b"/>
              <a:pathLst>
                <a:path w="1512" h="1008">
                  <a:moveTo>
                    <a:pt x="432" y="0"/>
                  </a:moveTo>
                  <a:lnTo>
                    <a:pt x="1224" y="504"/>
                  </a:lnTo>
                  <a:lnTo>
                    <a:pt x="1512" y="1008"/>
                  </a:lnTo>
                  <a:lnTo>
                    <a:pt x="0" y="1008"/>
                  </a:lnTo>
                  <a:lnTo>
                    <a:pt x="432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08" name="Freeform 28"/>
            <p:cNvSpPr>
              <a:spLocks noEditPoints="1"/>
            </p:cNvSpPr>
            <p:nvPr/>
          </p:nvSpPr>
          <p:spPr bwMode="auto">
            <a:xfrm>
              <a:off x="788" y="1637"/>
              <a:ext cx="89" cy="101"/>
            </a:xfrm>
            <a:custGeom>
              <a:avLst/>
              <a:gdLst/>
              <a:ahLst/>
              <a:cxnLst>
                <a:cxn ang="0">
                  <a:pos x="98" y="4"/>
                </a:cxn>
                <a:cxn ang="0">
                  <a:pos x="90" y="10"/>
                </a:cxn>
                <a:cxn ang="0">
                  <a:pos x="86" y="12"/>
                </a:cxn>
                <a:cxn ang="0">
                  <a:pos x="98" y="18"/>
                </a:cxn>
                <a:cxn ang="0">
                  <a:pos x="82" y="18"/>
                </a:cxn>
                <a:cxn ang="0">
                  <a:pos x="96" y="24"/>
                </a:cxn>
                <a:cxn ang="0">
                  <a:pos x="76" y="28"/>
                </a:cxn>
                <a:cxn ang="0">
                  <a:pos x="72" y="32"/>
                </a:cxn>
                <a:cxn ang="0">
                  <a:pos x="96" y="34"/>
                </a:cxn>
                <a:cxn ang="0">
                  <a:pos x="70" y="34"/>
                </a:cxn>
                <a:cxn ang="0">
                  <a:pos x="76" y="36"/>
                </a:cxn>
                <a:cxn ang="0">
                  <a:pos x="82" y="40"/>
                </a:cxn>
                <a:cxn ang="0">
                  <a:pos x="82" y="40"/>
                </a:cxn>
                <a:cxn ang="0">
                  <a:pos x="72" y="44"/>
                </a:cxn>
                <a:cxn ang="0">
                  <a:pos x="82" y="42"/>
                </a:cxn>
                <a:cxn ang="0">
                  <a:pos x="94" y="44"/>
                </a:cxn>
                <a:cxn ang="0">
                  <a:pos x="62" y="48"/>
                </a:cxn>
                <a:cxn ang="0">
                  <a:pos x="60" y="48"/>
                </a:cxn>
                <a:cxn ang="0">
                  <a:pos x="94" y="50"/>
                </a:cxn>
                <a:cxn ang="0">
                  <a:pos x="58" y="50"/>
                </a:cxn>
                <a:cxn ang="0">
                  <a:pos x="64" y="52"/>
                </a:cxn>
                <a:cxn ang="0">
                  <a:pos x="80" y="54"/>
                </a:cxn>
                <a:cxn ang="0">
                  <a:pos x="80" y="54"/>
                </a:cxn>
                <a:cxn ang="0">
                  <a:pos x="62" y="58"/>
                </a:cxn>
                <a:cxn ang="0">
                  <a:pos x="80" y="56"/>
                </a:cxn>
                <a:cxn ang="0">
                  <a:pos x="92" y="58"/>
                </a:cxn>
                <a:cxn ang="0">
                  <a:pos x="52" y="62"/>
                </a:cxn>
                <a:cxn ang="0">
                  <a:pos x="50" y="62"/>
                </a:cxn>
                <a:cxn ang="0">
                  <a:pos x="92" y="64"/>
                </a:cxn>
                <a:cxn ang="0">
                  <a:pos x="48" y="64"/>
                </a:cxn>
                <a:cxn ang="0">
                  <a:pos x="52" y="68"/>
                </a:cxn>
                <a:cxn ang="0">
                  <a:pos x="78" y="70"/>
                </a:cxn>
                <a:cxn ang="0">
                  <a:pos x="78" y="70"/>
                </a:cxn>
                <a:cxn ang="0">
                  <a:pos x="48" y="74"/>
                </a:cxn>
                <a:cxn ang="0">
                  <a:pos x="78" y="72"/>
                </a:cxn>
                <a:cxn ang="0">
                  <a:pos x="92" y="76"/>
                </a:cxn>
                <a:cxn ang="0">
                  <a:pos x="38" y="80"/>
                </a:cxn>
                <a:cxn ang="0">
                  <a:pos x="76" y="80"/>
                </a:cxn>
                <a:cxn ang="0">
                  <a:pos x="42" y="84"/>
                </a:cxn>
                <a:cxn ang="0">
                  <a:pos x="76" y="82"/>
                </a:cxn>
                <a:cxn ang="0">
                  <a:pos x="90" y="84"/>
                </a:cxn>
                <a:cxn ang="0">
                  <a:pos x="32" y="88"/>
                </a:cxn>
                <a:cxn ang="0">
                  <a:pos x="32" y="88"/>
                </a:cxn>
                <a:cxn ang="0">
                  <a:pos x="90" y="90"/>
                </a:cxn>
                <a:cxn ang="0">
                  <a:pos x="30" y="90"/>
                </a:cxn>
                <a:cxn ang="0">
                  <a:pos x="34" y="92"/>
                </a:cxn>
                <a:cxn ang="0">
                  <a:pos x="76" y="94"/>
                </a:cxn>
                <a:cxn ang="0">
                  <a:pos x="74" y="94"/>
                </a:cxn>
                <a:cxn ang="0">
                  <a:pos x="30" y="98"/>
                </a:cxn>
                <a:cxn ang="0">
                  <a:pos x="74" y="96"/>
                </a:cxn>
                <a:cxn ang="0">
                  <a:pos x="88" y="98"/>
                </a:cxn>
                <a:cxn ang="0">
                  <a:pos x="22" y="102"/>
                </a:cxn>
                <a:cxn ang="0">
                  <a:pos x="20" y="102"/>
                </a:cxn>
                <a:cxn ang="0">
                  <a:pos x="88" y="104"/>
                </a:cxn>
                <a:cxn ang="0">
                  <a:pos x="18" y="104"/>
                </a:cxn>
                <a:cxn ang="0">
                  <a:pos x="24" y="106"/>
                </a:cxn>
                <a:cxn ang="0">
                  <a:pos x="72" y="108"/>
                </a:cxn>
                <a:cxn ang="0">
                  <a:pos x="72" y="108"/>
                </a:cxn>
                <a:cxn ang="0">
                  <a:pos x="26" y="112"/>
                </a:cxn>
                <a:cxn ang="0">
                  <a:pos x="72" y="110"/>
                </a:cxn>
                <a:cxn ang="0">
                  <a:pos x="92" y="112"/>
                </a:cxn>
                <a:cxn ang="0">
                  <a:pos x="0" y="118"/>
                </a:cxn>
              </a:cxnLst>
              <a:rect l="0" t="0" r="r" b="b"/>
              <a:pathLst>
                <a:path w="104" h="118">
                  <a:moveTo>
                    <a:pt x="94" y="0"/>
                  </a:moveTo>
                  <a:lnTo>
                    <a:pt x="98" y="0"/>
                  </a:lnTo>
                  <a:lnTo>
                    <a:pt x="98" y="4"/>
                  </a:lnTo>
                  <a:lnTo>
                    <a:pt x="94" y="4"/>
                  </a:lnTo>
                  <a:lnTo>
                    <a:pt x="94" y="0"/>
                  </a:lnTo>
                  <a:close/>
                  <a:moveTo>
                    <a:pt x="92" y="4"/>
                  </a:moveTo>
                  <a:lnTo>
                    <a:pt x="98" y="4"/>
                  </a:lnTo>
                  <a:lnTo>
                    <a:pt x="98" y="6"/>
                  </a:lnTo>
                  <a:lnTo>
                    <a:pt x="92" y="6"/>
                  </a:lnTo>
                  <a:lnTo>
                    <a:pt x="92" y="4"/>
                  </a:lnTo>
                  <a:close/>
                  <a:moveTo>
                    <a:pt x="90" y="6"/>
                  </a:moveTo>
                  <a:lnTo>
                    <a:pt x="98" y="6"/>
                  </a:lnTo>
                  <a:lnTo>
                    <a:pt x="98" y="10"/>
                  </a:lnTo>
                  <a:lnTo>
                    <a:pt x="90" y="10"/>
                  </a:lnTo>
                  <a:lnTo>
                    <a:pt x="90" y="6"/>
                  </a:lnTo>
                  <a:close/>
                  <a:moveTo>
                    <a:pt x="88" y="10"/>
                  </a:moveTo>
                  <a:lnTo>
                    <a:pt x="98" y="10"/>
                  </a:lnTo>
                  <a:lnTo>
                    <a:pt x="98" y="12"/>
                  </a:lnTo>
                  <a:lnTo>
                    <a:pt x="88" y="12"/>
                  </a:lnTo>
                  <a:lnTo>
                    <a:pt x="88" y="10"/>
                  </a:lnTo>
                  <a:close/>
                  <a:moveTo>
                    <a:pt x="86" y="12"/>
                  </a:moveTo>
                  <a:lnTo>
                    <a:pt x="98" y="12"/>
                  </a:lnTo>
                  <a:lnTo>
                    <a:pt x="98" y="14"/>
                  </a:lnTo>
                  <a:lnTo>
                    <a:pt x="86" y="14"/>
                  </a:lnTo>
                  <a:lnTo>
                    <a:pt x="86" y="12"/>
                  </a:lnTo>
                  <a:close/>
                  <a:moveTo>
                    <a:pt x="84" y="14"/>
                  </a:moveTo>
                  <a:lnTo>
                    <a:pt x="98" y="14"/>
                  </a:lnTo>
                  <a:lnTo>
                    <a:pt x="98" y="18"/>
                  </a:lnTo>
                  <a:lnTo>
                    <a:pt x="84" y="18"/>
                  </a:lnTo>
                  <a:lnTo>
                    <a:pt x="84" y="14"/>
                  </a:lnTo>
                  <a:close/>
                  <a:moveTo>
                    <a:pt x="82" y="18"/>
                  </a:moveTo>
                  <a:lnTo>
                    <a:pt x="98" y="18"/>
                  </a:lnTo>
                  <a:lnTo>
                    <a:pt x="98" y="20"/>
                  </a:lnTo>
                  <a:lnTo>
                    <a:pt x="82" y="20"/>
                  </a:lnTo>
                  <a:lnTo>
                    <a:pt x="82" y="18"/>
                  </a:lnTo>
                  <a:close/>
                  <a:moveTo>
                    <a:pt x="80" y="20"/>
                  </a:moveTo>
                  <a:lnTo>
                    <a:pt x="96" y="20"/>
                  </a:lnTo>
                  <a:lnTo>
                    <a:pt x="96" y="24"/>
                  </a:lnTo>
                  <a:lnTo>
                    <a:pt x="80" y="24"/>
                  </a:lnTo>
                  <a:lnTo>
                    <a:pt x="80" y="20"/>
                  </a:lnTo>
                  <a:close/>
                  <a:moveTo>
                    <a:pt x="78" y="24"/>
                  </a:moveTo>
                  <a:lnTo>
                    <a:pt x="96" y="24"/>
                  </a:lnTo>
                  <a:lnTo>
                    <a:pt x="96" y="26"/>
                  </a:lnTo>
                  <a:lnTo>
                    <a:pt x="78" y="26"/>
                  </a:lnTo>
                  <a:lnTo>
                    <a:pt x="78" y="24"/>
                  </a:lnTo>
                  <a:close/>
                  <a:moveTo>
                    <a:pt x="76" y="26"/>
                  </a:moveTo>
                  <a:lnTo>
                    <a:pt x="96" y="26"/>
                  </a:lnTo>
                  <a:lnTo>
                    <a:pt x="96" y="28"/>
                  </a:lnTo>
                  <a:lnTo>
                    <a:pt x="76" y="28"/>
                  </a:lnTo>
                  <a:lnTo>
                    <a:pt x="76" y="26"/>
                  </a:lnTo>
                  <a:close/>
                  <a:moveTo>
                    <a:pt x="74" y="28"/>
                  </a:moveTo>
                  <a:lnTo>
                    <a:pt x="96" y="28"/>
                  </a:lnTo>
                  <a:lnTo>
                    <a:pt x="96" y="32"/>
                  </a:lnTo>
                  <a:lnTo>
                    <a:pt x="74" y="32"/>
                  </a:lnTo>
                  <a:lnTo>
                    <a:pt x="74" y="28"/>
                  </a:lnTo>
                  <a:close/>
                  <a:moveTo>
                    <a:pt x="72" y="32"/>
                  </a:moveTo>
                  <a:lnTo>
                    <a:pt x="80" y="32"/>
                  </a:lnTo>
                  <a:lnTo>
                    <a:pt x="80" y="34"/>
                  </a:lnTo>
                  <a:lnTo>
                    <a:pt x="72" y="34"/>
                  </a:lnTo>
                  <a:lnTo>
                    <a:pt x="72" y="32"/>
                  </a:lnTo>
                  <a:close/>
                  <a:moveTo>
                    <a:pt x="82" y="32"/>
                  </a:moveTo>
                  <a:lnTo>
                    <a:pt x="96" y="32"/>
                  </a:lnTo>
                  <a:lnTo>
                    <a:pt x="96" y="34"/>
                  </a:lnTo>
                  <a:lnTo>
                    <a:pt x="82" y="34"/>
                  </a:lnTo>
                  <a:lnTo>
                    <a:pt x="82" y="32"/>
                  </a:lnTo>
                  <a:close/>
                  <a:moveTo>
                    <a:pt x="70" y="34"/>
                  </a:moveTo>
                  <a:lnTo>
                    <a:pt x="78" y="34"/>
                  </a:lnTo>
                  <a:lnTo>
                    <a:pt x="78" y="36"/>
                  </a:lnTo>
                  <a:lnTo>
                    <a:pt x="70" y="36"/>
                  </a:lnTo>
                  <a:lnTo>
                    <a:pt x="70" y="34"/>
                  </a:lnTo>
                  <a:close/>
                  <a:moveTo>
                    <a:pt x="82" y="34"/>
                  </a:moveTo>
                  <a:lnTo>
                    <a:pt x="96" y="34"/>
                  </a:lnTo>
                  <a:lnTo>
                    <a:pt x="96" y="36"/>
                  </a:lnTo>
                  <a:lnTo>
                    <a:pt x="82" y="36"/>
                  </a:lnTo>
                  <a:lnTo>
                    <a:pt x="82" y="34"/>
                  </a:lnTo>
                  <a:close/>
                  <a:moveTo>
                    <a:pt x="68" y="36"/>
                  </a:moveTo>
                  <a:lnTo>
                    <a:pt x="76" y="36"/>
                  </a:lnTo>
                  <a:lnTo>
                    <a:pt x="76" y="40"/>
                  </a:lnTo>
                  <a:lnTo>
                    <a:pt x="68" y="40"/>
                  </a:lnTo>
                  <a:lnTo>
                    <a:pt x="68" y="36"/>
                  </a:lnTo>
                  <a:close/>
                  <a:moveTo>
                    <a:pt x="82" y="36"/>
                  </a:moveTo>
                  <a:lnTo>
                    <a:pt x="96" y="36"/>
                  </a:lnTo>
                  <a:lnTo>
                    <a:pt x="96" y="40"/>
                  </a:lnTo>
                  <a:lnTo>
                    <a:pt x="82" y="40"/>
                  </a:lnTo>
                  <a:lnTo>
                    <a:pt x="82" y="36"/>
                  </a:lnTo>
                  <a:close/>
                  <a:moveTo>
                    <a:pt x="66" y="40"/>
                  </a:moveTo>
                  <a:lnTo>
                    <a:pt x="74" y="40"/>
                  </a:lnTo>
                  <a:lnTo>
                    <a:pt x="74" y="42"/>
                  </a:lnTo>
                  <a:lnTo>
                    <a:pt x="66" y="42"/>
                  </a:lnTo>
                  <a:lnTo>
                    <a:pt x="66" y="40"/>
                  </a:lnTo>
                  <a:close/>
                  <a:moveTo>
                    <a:pt x="82" y="40"/>
                  </a:moveTo>
                  <a:lnTo>
                    <a:pt x="94" y="40"/>
                  </a:lnTo>
                  <a:lnTo>
                    <a:pt x="94" y="42"/>
                  </a:lnTo>
                  <a:lnTo>
                    <a:pt x="82" y="42"/>
                  </a:lnTo>
                  <a:lnTo>
                    <a:pt x="82" y="40"/>
                  </a:lnTo>
                  <a:close/>
                  <a:moveTo>
                    <a:pt x="64" y="42"/>
                  </a:moveTo>
                  <a:lnTo>
                    <a:pt x="72" y="42"/>
                  </a:lnTo>
                  <a:lnTo>
                    <a:pt x="72" y="44"/>
                  </a:lnTo>
                  <a:lnTo>
                    <a:pt x="64" y="44"/>
                  </a:lnTo>
                  <a:lnTo>
                    <a:pt x="64" y="42"/>
                  </a:lnTo>
                  <a:close/>
                  <a:moveTo>
                    <a:pt x="82" y="42"/>
                  </a:moveTo>
                  <a:lnTo>
                    <a:pt x="94" y="42"/>
                  </a:lnTo>
                  <a:lnTo>
                    <a:pt x="94" y="44"/>
                  </a:lnTo>
                  <a:lnTo>
                    <a:pt x="82" y="44"/>
                  </a:lnTo>
                  <a:lnTo>
                    <a:pt x="82" y="42"/>
                  </a:lnTo>
                  <a:close/>
                  <a:moveTo>
                    <a:pt x="64" y="44"/>
                  </a:moveTo>
                  <a:lnTo>
                    <a:pt x="70" y="44"/>
                  </a:lnTo>
                  <a:lnTo>
                    <a:pt x="70" y="46"/>
                  </a:lnTo>
                  <a:lnTo>
                    <a:pt x="64" y="46"/>
                  </a:lnTo>
                  <a:lnTo>
                    <a:pt x="64" y="44"/>
                  </a:lnTo>
                  <a:close/>
                  <a:moveTo>
                    <a:pt x="80" y="44"/>
                  </a:moveTo>
                  <a:lnTo>
                    <a:pt x="94" y="44"/>
                  </a:lnTo>
                  <a:lnTo>
                    <a:pt x="94" y="46"/>
                  </a:lnTo>
                  <a:lnTo>
                    <a:pt x="80" y="46"/>
                  </a:lnTo>
                  <a:lnTo>
                    <a:pt x="80" y="44"/>
                  </a:lnTo>
                  <a:close/>
                  <a:moveTo>
                    <a:pt x="62" y="46"/>
                  </a:moveTo>
                  <a:lnTo>
                    <a:pt x="68" y="46"/>
                  </a:lnTo>
                  <a:lnTo>
                    <a:pt x="68" y="48"/>
                  </a:lnTo>
                  <a:lnTo>
                    <a:pt x="62" y="48"/>
                  </a:lnTo>
                  <a:lnTo>
                    <a:pt x="62" y="46"/>
                  </a:lnTo>
                  <a:close/>
                  <a:moveTo>
                    <a:pt x="80" y="46"/>
                  </a:moveTo>
                  <a:lnTo>
                    <a:pt x="94" y="46"/>
                  </a:lnTo>
                  <a:lnTo>
                    <a:pt x="94" y="48"/>
                  </a:lnTo>
                  <a:lnTo>
                    <a:pt x="80" y="48"/>
                  </a:lnTo>
                  <a:lnTo>
                    <a:pt x="80" y="46"/>
                  </a:lnTo>
                  <a:close/>
                  <a:moveTo>
                    <a:pt x="60" y="48"/>
                  </a:moveTo>
                  <a:lnTo>
                    <a:pt x="68" y="48"/>
                  </a:lnTo>
                  <a:lnTo>
                    <a:pt x="68" y="50"/>
                  </a:lnTo>
                  <a:lnTo>
                    <a:pt x="60" y="50"/>
                  </a:lnTo>
                  <a:lnTo>
                    <a:pt x="60" y="48"/>
                  </a:lnTo>
                  <a:close/>
                  <a:moveTo>
                    <a:pt x="80" y="48"/>
                  </a:moveTo>
                  <a:lnTo>
                    <a:pt x="94" y="48"/>
                  </a:lnTo>
                  <a:lnTo>
                    <a:pt x="94" y="50"/>
                  </a:lnTo>
                  <a:lnTo>
                    <a:pt x="80" y="50"/>
                  </a:lnTo>
                  <a:lnTo>
                    <a:pt x="80" y="48"/>
                  </a:lnTo>
                  <a:close/>
                  <a:moveTo>
                    <a:pt x="58" y="50"/>
                  </a:moveTo>
                  <a:lnTo>
                    <a:pt x="66" y="50"/>
                  </a:lnTo>
                  <a:lnTo>
                    <a:pt x="66" y="52"/>
                  </a:lnTo>
                  <a:lnTo>
                    <a:pt x="58" y="52"/>
                  </a:lnTo>
                  <a:lnTo>
                    <a:pt x="58" y="50"/>
                  </a:lnTo>
                  <a:close/>
                  <a:moveTo>
                    <a:pt x="80" y="50"/>
                  </a:moveTo>
                  <a:lnTo>
                    <a:pt x="94" y="50"/>
                  </a:lnTo>
                  <a:lnTo>
                    <a:pt x="94" y="52"/>
                  </a:lnTo>
                  <a:lnTo>
                    <a:pt x="80" y="52"/>
                  </a:lnTo>
                  <a:lnTo>
                    <a:pt x="80" y="50"/>
                  </a:lnTo>
                  <a:close/>
                  <a:moveTo>
                    <a:pt x="58" y="52"/>
                  </a:moveTo>
                  <a:lnTo>
                    <a:pt x="64" y="52"/>
                  </a:lnTo>
                  <a:lnTo>
                    <a:pt x="64" y="54"/>
                  </a:lnTo>
                  <a:lnTo>
                    <a:pt x="58" y="54"/>
                  </a:lnTo>
                  <a:lnTo>
                    <a:pt x="58" y="52"/>
                  </a:lnTo>
                  <a:close/>
                  <a:moveTo>
                    <a:pt x="80" y="52"/>
                  </a:moveTo>
                  <a:lnTo>
                    <a:pt x="94" y="52"/>
                  </a:lnTo>
                  <a:lnTo>
                    <a:pt x="94" y="54"/>
                  </a:lnTo>
                  <a:lnTo>
                    <a:pt x="80" y="54"/>
                  </a:lnTo>
                  <a:lnTo>
                    <a:pt x="80" y="52"/>
                  </a:lnTo>
                  <a:close/>
                  <a:moveTo>
                    <a:pt x="56" y="54"/>
                  </a:moveTo>
                  <a:lnTo>
                    <a:pt x="62" y="54"/>
                  </a:lnTo>
                  <a:lnTo>
                    <a:pt x="62" y="56"/>
                  </a:lnTo>
                  <a:lnTo>
                    <a:pt x="56" y="56"/>
                  </a:lnTo>
                  <a:lnTo>
                    <a:pt x="56" y="54"/>
                  </a:lnTo>
                  <a:close/>
                  <a:moveTo>
                    <a:pt x="80" y="54"/>
                  </a:moveTo>
                  <a:lnTo>
                    <a:pt x="94" y="54"/>
                  </a:lnTo>
                  <a:lnTo>
                    <a:pt x="94" y="56"/>
                  </a:lnTo>
                  <a:lnTo>
                    <a:pt x="80" y="56"/>
                  </a:lnTo>
                  <a:lnTo>
                    <a:pt x="80" y="54"/>
                  </a:lnTo>
                  <a:close/>
                  <a:moveTo>
                    <a:pt x="54" y="56"/>
                  </a:moveTo>
                  <a:lnTo>
                    <a:pt x="62" y="56"/>
                  </a:lnTo>
                  <a:lnTo>
                    <a:pt x="62" y="58"/>
                  </a:lnTo>
                  <a:lnTo>
                    <a:pt x="54" y="58"/>
                  </a:lnTo>
                  <a:lnTo>
                    <a:pt x="54" y="56"/>
                  </a:lnTo>
                  <a:close/>
                  <a:moveTo>
                    <a:pt x="80" y="56"/>
                  </a:moveTo>
                  <a:lnTo>
                    <a:pt x="94" y="56"/>
                  </a:lnTo>
                  <a:lnTo>
                    <a:pt x="94" y="58"/>
                  </a:lnTo>
                  <a:lnTo>
                    <a:pt x="80" y="58"/>
                  </a:lnTo>
                  <a:lnTo>
                    <a:pt x="80" y="56"/>
                  </a:lnTo>
                  <a:close/>
                  <a:moveTo>
                    <a:pt x="54" y="58"/>
                  </a:moveTo>
                  <a:lnTo>
                    <a:pt x="60" y="58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54" y="58"/>
                  </a:lnTo>
                  <a:close/>
                  <a:moveTo>
                    <a:pt x="80" y="58"/>
                  </a:moveTo>
                  <a:lnTo>
                    <a:pt x="92" y="58"/>
                  </a:lnTo>
                  <a:lnTo>
                    <a:pt x="92" y="60"/>
                  </a:lnTo>
                  <a:lnTo>
                    <a:pt x="80" y="60"/>
                  </a:lnTo>
                  <a:lnTo>
                    <a:pt x="80" y="58"/>
                  </a:lnTo>
                  <a:close/>
                  <a:moveTo>
                    <a:pt x="52" y="60"/>
                  </a:moveTo>
                  <a:lnTo>
                    <a:pt x="58" y="60"/>
                  </a:lnTo>
                  <a:lnTo>
                    <a:pt x="58" y="62"/>
                  </a:lnTo>
                  <a:lnTo>
                    <a:pt x="52" y="62"/>
                  </a:lnTo>
                  <a:lnTo>
                    <a:pt x="52" y="60"/>
                  </a:lnTo>
                  <a:close/>
                  <a:moveTo>
                    <a:pt x="78" y="60"/>
                  </a:moveTo>
                  <a:lnTo>
                    <a:pt x="92" y="60"/>
                  </a:lnTo>
                  <a:lnTo>
                    <a:pt x="92" y="62"/>
                  </a:lnTo>
                  <a:lnTo>
                    <a:pt x="78" y="62"/>
                  </a:lnTo>
                  <a:lnTo>
                    <a:pt x="78" y="60"/>
                  </a:lnTo>
                  <a:close/>
                  <a:moveTo>
                    <a:pt x="50" y="62"/>
                  </a:moveTo>
                  <a:lnTo>
                    <a:pt x="56" y="62"/>
                  </a:lnTo>
                  <a:lnTo>
                    <a:pt x="56" y="64"/>
                  </a:lnTo>
                  <a:lnTo>
                    <a:pt x="50" y="64"/>
                  </a:lnTo>
                  <a:lnTo>
                    <a:pt x="50" y="62"/>
                  </a:lnTo>
                  <a:close/>
                  <a:moveTo>
                    <a:pt x="78" y="62"/>
                  </a:moveTo>
                  <a:lnTo>
                    <a:pt x="92" y="62"/>
                  </a:lnTo>
                  <a:lnTo>
                    <a:pt x="92" y="64"/>
                  </a:lnTo>
                  <a:lnTo>
                    <a:pt x="78" y="64"/>
                  </a:lnTo>
                  <a:lnTo>
                    <a:pt x="78" y="62"/>
                  </a:lnTo>
                  <a:close/>
                  <a:moveTo>
                    <a:pt x="48" y="64"/>
                  </a:moveTo>
                  <a:lnTo>
                    <a:pt x="54" y="64"/>
                  </a:lnTo>
                  <a:lnTo>
                    <a:pt x="54" y="68"/>
                  </a:lnTo>
                  <a:lnTo>
                    <a:pt x="48" y="68"/>
                  </a:lnTo>
                  <a:lnTo>
                    <a:pt x="48" y="64"/>
                  </a:lnTo>
                  <a:close/>
                  <a:moveTo>
                    <a:pt x="78" y="64"/>
                  </a:moveTo>
                  <a:lnTo>
                    <a:pt x="92" y="64"/>
                  </a:lnTo>
                  <a:lnTo>
                    <a:pt x="92" y="68"/>
                  </a:lnTo>
                  <a:lnTo>
                    <a:pt x="78" y="68"/>
                  </a:lnTo>
                  <a:lnTo>
                    <a:pt x="78" y="64"/>
                  </a:lnTo>
                  <a:close/>
                  <a:moveTo>
                    <a:pt x="46" y="68"/>
                  </a:moveTo>
                  <a:lnTo>
                    <a:pt x="52" y="68"/>
                  </a:lnTo>
                  <a:lnTo>
                    <a:pt x="52" y="70"/>
                  </a:lnTo>
                  <a:lnTo>
                    <a:pt x="46" y="70"/>
                  </a:lnTo>
                  <a:lnTo>
                    <a:pt x="46" y="68"/>
                  </a:lnTo>
                  <a:close/>
                  <a:moveTo>
                    <a:pt x="78" y="68"/>
                  </a:moveTo>
                  <a:lnTo>
                    <a:pt x="92" y="68"/>
                  </a:lnTo>
                  <a:lnTo>
                    <a:pt x="92" y="70"/>
                  </a:lnTo>
                  <a:lnTo>
                    <a:pt x="78" y="70"/>
                  </a:lnTo>
                  <a:lnTo>
                    <a:pt x="78" y="68"/>
                  </a:lnTo>
                  <a:close/>
                  <a:moveTo>
                    <a:pt x="44" y="70"/>
                  </a:moveTo>
                  <a:lnTo>
                    <a:pt x="50" y="70"/>
                  </a:lnTo>
                  <a:lnTo>
                    <a:pt x="50" y="72"/>
                  </a:lnTo>
                  <a:lnTo>
                    <a:pt x="44" y="72"/>
                  </a:lnTo>
                  <a:lnTo>
                    <a:pt x="44" y="70"/>
                  </a:lnTo>
                  <a:close/>
                  <a:moveTo>
                    <a:pt x="78" y="70"/>
                  </a:moveTo>
                  <a:lnTo>
                    <a:pt x="92" y="70"/>
                  </a:lnTo>
                  <a:lnTo>
                    <a:pt x="92" y="72"/>
                  </a:lnTo>
                  <a:lnTo>
                    <a:pt x="78" y="72"/>
                  </a:lnTo>
                  <a:lnTo>
                    <a:pt x="78" y="70"/>
                  </a:lnTo>
                  <a:close/>
                  <a:moveTo>
                    <a:pt x="42" y="72"/>
                  </a:moveTo>
                  <a:lnTo>
                    <a:pt x="48" y="72"/>
                  </a:lnTo>
                  <a:lnTo>
                    <a:pt x="48" y="74"/>
                  </a:lnTo>
                  <a:lnTo>
                    <a:pt x="42" y="74"/>
                  </a:lnTo>
                  <a:lnTo>
                    <a:pt x="42" y="72"/>
                  </a:lnTo>
                  <a:close/>
                  <a:moveTo>
                    <a:pt x="78" y="72"/>
                  </a:moveTo>
                  <a:lnTo>
                    <a:pt x="92" y="72"/>
                  </a:lnTo>
                  <a:lnTo>
                    <a:pt x="92" y="74"/>
                  </a:lnTo>
                  <a:lnTo>
                    <a:pt x="78" y="74"/>
                  </a:lnTo>
                  <a:lnTo>
                    <a:pt x="78" y="72"/>
                  </a:lnTo>
                  <a:close/>
                  <a:moveTo>
                    <a:pt x="42" y="74"/>
                  </a:moveTo>
                  <a:lnTo>
                    <a:pt x="92" y="74"/>
                  </a:lnTo>
                  <a:lnTo>
                    <a:pt x="92" y="76"/>
                  </a:lnTo>
                  <a:lnTo>
                    <a:pt x="42" y="76"/>
                  </a:lnTo>
                  <a:lnTo>
                    <a:pt x="42" y="74"/>
                  </a:lnTo>
                  <a:close/>
                  <a:moveTo>
                    <a:pt x="40" y="76"/>
                  </a:moveTo>
                  <a:lnTo>
                    <a:pt x="92" y="76"/>
                  </a:lnTo>
                  <a:lnTo>
                    <a:pt x="92" y="78"/>
                  </a:lnTo>
                  <a:lnTo>
                    <a:pt x="40" y="78"/>
                  </a:lnTo>
                  <a:lnTo>
                    <a:pt x="40" y="76"/>
                  </a:lnTo>
                  <a:close/>
                  <a:moveTo>
                    <a:pt x="38" y="78"/>
                  </a:moveTo>
                  <a:lnTo>
                    <a:pt x="90" y="78"/>
                  </a:lnTo>
                  <a:lnTo>
                    <a:pt x="90" y="80"/>
                  </a:lnTo>
                  <a:lnTo>
                    <a:pt x="38" y="80"/>
                  </a:lnTo>
                  <a:lnTo>
                    <a:pt x="38" y="78"/>
                  </a:lnTo>
                  <a:close/>
                  <a:moveTo>
                    <a:pt x="38" y="80"/>
                  </a:moveTo>
                  <a:lnTo>
                    <a:pt x="42" y="80"/>
                  </a:lnTo>
                  <a:lnTo>
                    <a:pt x="42" y="82"/>
                  </a:lnTo>
                  <a:lnTo>
                    <a:pt x="38" y="82"/>
                  </a:lnTo>
                  <a:lnTo>
                    <a:pt x="38" y="80"/>
                  </a:lnTo>
                  <a:close/>
                  <a:moveTo>
                    <a:pt x="76" y="80"/>
                  </a:moveTo>
                  <a:lnTo>
                    <a:pt x="90" y="80"/>
                  </a:lnTo>
                  <a:lnTo>
                    <a:pt x="90" y="82"/>
                  </a:lnTo>
                  <a:lnTo>
                    <a:pt x="76" y="82"/>
                  </a:lnTo>
                  <a:lnTo>
                    <a:pt x="76" y="80"/>
                  </a:lnTo>
                  <a:close/>
                  <a:moveTo>
                    <a:pt x="36" y="82"/>
                  </a:moveTo>
                  <a:lnTo>
                    <a:pt x="42" y="82"/>
                  </a:lnTo>
                  <a:lnTo>
                    <a:pt x="42" y="84"/>
                  </a:lnTo>
                  <a:lnTo>
                    <a:pt x="36" y="84"/>
                  </a:lnTo>
                  <a:lnTo>
                    <a:pt x="36" y="82"/>
                  </a:lnTo>
                  <a:close/>
                  <a:moveTo>
                    <a:pt x="76" y="82"/>
                  </a:moveTo>
                  <a:lnTo>
                    <a:pt x="90" y="82"/>
                  </a:lnTo>
                  <a:lnTo>
                    <a:pt x="90" y="84"/>
                  </a:lnTo>
                  <a:lnTo>
                    <a:pt x="76" y="84"/>
                  </a:lnTo>
                  <a:lnTo>
                    <a:pt x="76" y="82"/>
                  </a:lnTo>
                  <a:close/>
                  <a:moveTo>
                    <a:pt x="34" y="84"/>
                  </a:moveTo>
                  <a:lnTo>
                    <a:pt x="40" y="84"/>
                  </a:lnTo>
                  <a:lnTo>
                    <a:pt x="40" y="86"/>
                  </a:lnTo>
                  <a:lnTo>
                    <a:pt x="34" y="86"/>
                  </a:lnTo>
                  <a:lnTo>
                    <a:pt x="34" y="84"/>
                  </a:lnTo>
                  <a:close/>
                  <a:moveTo>
                    <a:pt x="76" y="84"/>
                  </a:moveTo>
                  <a:lnTo>
                    <a:pt x="90" y="84"/>
                  </a:lnTo>
                  <a:lnTo>
                    <a:pt x="90" y="86"/>
                  </a:lnTo>
                  <a:lnTo>
                    <a:pt x="76" y="86"/>
                  </a:lnTo>
                  <a:lnTo>
                    <a:pt x="76" y="84"/>
                  </a:lnTo>
                  <a:close/>
                  <a:moveTo>
                    <a:pt x="32" y="86"/>
                  </a:moveTo>
                  <a:lnTo>
                    <a:pt x="38" y="86"/>
                  </a:lnTo>
                  <a:lnTo>
                    <a:pt x="38" y="88"/>
                  </a:lnTo>
                  <a:lnTo>
                    <a:pt x="32" y="88"/>
                  </a:lnTo>
                  <a:lnTo>
                    <a:pt x="32" y="86"/>
                  </a:lnTo>
                  <a:close/>
                  <a:moveTo>
                    <a:pt x="76" y="86"/>
                  </a:moveTo>
                  <a:lnTo>
                    <a:pt x="90" y="86"/>
                  </a:lnTo>
                  <a:lnTo>
                    <a:pt x="90" y="88"/>
                  </a:lnTo>
                  <a:lnTo>
                    <a:pt x="76" y="88"/>
                  </a:lnTo>
                  <a:lnTo>
                    <a:pt x="76" y="86"/>
                  </a:lnTo>
                  <a:close/>
                  <a:moveTo>
                    <a:pt x="32" y="88"/>
                  </a:moveTo>
                  <a:lnTo>
                    <a:pt x="36" y="88"/>
                  </a:lnTo>
                  <a:lnTo>
                    <a:pt x="36" y="90"/>
                  </a:lnTo>
                  <a:lnTo>
                    <a:pt x="32" y="90"/>
                  </a:lnTo>
                  <a:lnTo>
                    <a:pt x="32" y="88"/>
                  </a:lnTo>
                  <a:close/>
                  <a:moveTo>
                    <a:pt x="76" y="88"/>
                  </a:moveTo>
                  <a:lnTo>
                    <a:pt x="90" y="88"/>
                  </a:lnTo>
                  <a:lnTo>
                    <a:pt x="90" y="90"/>
                  </a:lnTo>
                  <a:lnTo>
                    <a:pt x="76" y="90"/>
                  </a:lnTo>
                  <a:lnTo>
                    <a:pt x="76" y="88"/>
                  </a:lnTo>
                  <a:close/>
                  <a:moveTo>
                    <a:pt x="30" y="90"/>
                  </a:moveTo>
                  <a:lnTo>
                    <a:pt x="36" y="90"/>
                  </a:lnTo>
                  <a:lnTo>
                    <a:pt x="36" y="92"/>
                  </a:lnTo>
                  <a:lnTo>
                    <a:pt x="30" y="92"/>
                  </a:lnTo>
                  <a:lnTo>
                    <a:pt x="30" y="90"/>
                  </a:lnTo>
                  <a:close/>
                  <a:moveTo>
                    <a:pt x="76" y="90"/>
                  </a:moveTo>
                  <a:lnTo>
                    <a:pt x="90" y="90"/>
                  </a:lnTo>
                  <a:lnTo>
                    <a:pt x="90" y="92"/>
                  </a:lnTo>
                  <a:lnTo>
                    <a:pt x="76" y="92"/>
                  </a:lnTo>
                  <a:lnTo>
                    <a:pt x="76" y="90"/>
                  </a:lnTo>
                  <a:close/>
                  <a:moveTo>
                    <a:pt x="28" y="92"/>
                  </a:moveTo>
                  <a:lnTo>
                    <a:pt x="34" y="92"/>
                  </a:lnTo>
                  <a:lnTo>
                    <a:pt x="34" y="94"/>
                  </a:lnTo>
                  <a:lnTo>
                    <a:pt x="28" y="94"/>
                  </a:lnTo>
                  <a:lnTo>
                    <a:pt x="28" y="92"/>
                  </a:lnTo>
                  <a:close/>
                  <a:moveTo>
                    <a:pt x="76" y="92"/>
                  </a:moveTo>
                  <a:lnTo>
                    <a:pt x="90" y="92"/>
                  </a:lnTo>
                  <a:lnTo>
                    <a:pt x="90" y="94"/>
                  </a:lnTo>
                  <a:lnTo>
                    <a:pt x="76" y="94"/>
                  </a:lnTo>
                  <a:lnTo>
                    <a:pt x="76" y="92"/>
                  </a:lnTo>
                  <a:close/>
                  <a:moveTo>
                    <a:pt x="26" y="94"/>
                  </a:moveTo>
                  <a:lnTo>
                    <a:pt x="32" y="94"/>
                  </a:lnTo>
                  <a:lnTo>
                    <a:pt x="32" y="96"/>
                  </a:lnTo>
                  <a:lnTo>
                    <a:pt x="26" y="96"/>
                  </a:lnTo>
                  <a:lnTo>
                    <a:pt x="26" y="94"/>
                  </a:lnTo>
                  <a:close/>
                  <a:moveTo>
                    <a:pt x="74" y="94"/>
                  </a:moveTo>
                  <a:lnTo>
                    <a:pt x="90" y="94"/>
                  </a:lnTo>
                  <a:lnTo>
                    <a:pt x="90" y="96"/>
                  </a:lnTo>
                  <a:lnTo>
                    <a:pt x="74" y="96"/>
                  </a:lnTo>
                  <a:lnTo>
                    <a:pt x="74" y="94"/>
                  </a:lnTo>
                  <a:close/>
                  <a:moveTo>
                    <a:pt x="26" y="96"/>
                  </a:moveTo>
                  <a:lnTo>
                    <a:pt x="30" y="96"/>
                  </a:lnTo>
                  <a:lnTo>
                    <a:pt x="30" y="98"/>
                  </a:lnTo>
                  <a:lnTo>
                    <a:pt x="26" y="98"/>
                  </a:lnTo>
                  <a:lnTo>
                    <a:pt x="26" y="96"/>
                  </a:lnTo>
                  <a:close/>
                  <a:moveTo>
                    <a:pt x="74" y="96"/>
                  </a:moveTo>
                  <a:lnTo>
                    <a:pt x="88" y="96"/>
                  </a:lnTo>
                  <a:lnTo>
                    <a:pt x="88" y="98"/>
                  </a:lnTo>
                  <a:lnTo>
                    <a:pt x="74" y="98"/>
                  </a:lnTo>
                  <a:lnTo>
                    <a:pt x="74" y="96"/>
                  </a:lnTo>
                  <a:close/>
                  <a:moveTo>
                    <a:pt x="24" y="98"/>
                  </a:moveTo>
                  <a:lnTo>
                    <a:pt x="30" y="98"/>
                  </a:lnTo>
                  <a:lnTo>
                    <a:pt x="30" y="100"/>
                  </a:lnTo>
                  <a:lnTo>
                    <a:pt x="24" y="100"/>
                  </a:lnTo>
                  <a:lnTo>
                    <a:pt x="24" y="98"/>
                  </a:lnTo>
                  <a:close/>
                  <a:moveTo>
                    <a:pt x="74" y="98"/>
                  </a:moveTo>
                  <a:lnTo>
                    <a:pt x="88" y="98"/>
                  </a:lnTo>
                  <a:lnTo>
                    <a:pt x="88" y="100"/>
                  </a:lnTo>
                  <a:lnTo>
                    <a:pt x="74" y="100"/>
                  </a:lnTo>
                  <a:lnTo>
                    <a:pt x="74" y="98"/>
                  </a:lnTo>
                  <a:close/>
                  <a:moveTo>
                    <a:pt x="22" y="100"/>
                  </a:moveTo>
                  <a:lnTo>
                    <a:pt x="28" y="100"/>
                  </a:lnTo>
                  <a:lnTo>
                    <a:pt x="28" y="102"/>
                  </a:lnTo>
                  <a:lnTo>
                    <a:pt x="22" y="102"/>
                  </a:lnTo>
                  <a:lnTo>
                    <a:pt x="22" y="100"/>
                  </a:lnTo>
                  <a:close/>
                  <a:moveTo>
                    <a:pt x="74" y="100"/>
                  </a:moveTo>
                  <a:lnTo>
                    <a:pt x="88" y="100"/>
                  </a:lnTo>
                  <a:lnTo>
                    <a:pt x="88" y="102"/>
                  </a:lnTo>
                  <a:lnTo>
                    <a:pt x="74" y="102"/>
                  </a:lnTo>
                  <a:lnTo>
                    <a:pt x="74" y="100"/>
                  </a:lnTo>
                  <a:close/>
                  <a:moveTo>
                    <a:pt x="20" y="102"/>
                  </a:moveTo>
                  <a:lnTo>
                    <a:pt x="28" y="102"/>
                  </a:lnTo>
                  <a:lnTo>
                    <a:pt x="28" y="104"/>
                  </a:lnTo>
                  <a:lnTo>
                    <a:pt x="20" y="104"/>
                  </a:lnTo>
                  <a:lnTo>
                    <a:pt x="20" y="102"/>
                  </a:lnTo>
                  <a:close/>
                  <a:moveTo>
                    <a:pt x="74" y="102"/>
                  </a:moveTo>
                  <a:lnTo>
                    <a:pt x="88" y="102"/>
                  </a:lnTo>
                  <a:lnTo>
                    <a:pt x="88" y="104"/>
                  </a:lnTo>
                  <a:lnTo>
                    <a:pt x="74" y="104"/>
                  </a:lnTo>
                  <a:lnTo>
                    <a:pt x="74" y="102"/>
                  </a:lnTo>
                  <a:close/>
                  <a:moveTo>
                    <a:pt x="18" y="104"/>
                  </a:moveTo>
                  <a:lnTo>
                    <a:pt x="26" y="104"/>
                  </a:lnTo>
                  <a:lnTo>
                    <a:pt x="26" y="106"/>
                  </a:lnTo>
                  <a:lnTo>
                    <a:pt x="18" y="106"/>
                  </a:lnTo>
                  <a:lnTo>
                    <a:pt x="18" y="104"/>
                  </a:lnTo>
                  <a:close/>
                  <a:moveTo>
                    <a:pt x="74" y="104"/>
                  </a:moveTo>
                  <a:lnTo>
                    <a:pt x="88" y="104"/>
                  </a:lnTo>
                  <a:lnTo>
                    <a:pt x="88" y="106"/>
                  </a:lnTo>
                  <a:lnTo>
                    <a:pt x="74" y="106"/>
                  </a:lnTo>
                  <a:lnTo>
                    <a:pt x="74" y="104"/>
                  </a:lnTo>
                  <a:close/>
                  <a:moveTo>
                    <a:pt x="16" y="106"/>
                  </a:moveTo>
                  <a:lnTo>
                    <a:pt x="24" y="106"/>
                  </a:lnTo>
                  <a:lnTo>
                    <a:pt x="24" y="108"/>
                  </a:lnTo>
                  <a:lnTo>
                    <a:pt x="16" y="108"/>
                  </a:lnTo>
                  <a:lnTo>
                    <a:pt x="16" y="106"/>
                  </a:lnTo>
                  <a:close/>
                  <a:moveTo>
                    <a:pt x="72" y="106"/>
                  </a:moveTo>
                  <a:lnTo>
                    <a:pt x="88" y="106"/>
                  </a:lnTo>
                  <a:lnTo>
                    <a:pt x="88" y="108"/>
                  </a:lnTo>
                  <a:lnTo>
                    <a:pt x="72" y="108"/>
                  </a:lnTo>
                  <a:lnTo>
                    <a:pt x="72" y="106"/>
                  </a:lnTo>
                  <a:close/>
                  <a:moveTo>
                    <a:pt x="14" y="108"/>
                  </a:moveTo>
                  <a:lnTo>
                    <a:pt x="24" y="108"/>
                  </a:lnTo>
                  <a:lnTo>
                    <a:pt x="24" y="110"/>
                  </a:lnTo>
                  <a:lnTo>
                    <a:pt x="14" y="110"/>
                  </a:lnTo>
                  <a:lnTo>
                    <a:pt x="14" y="108"/>
                  </a:lnTo>
                  <a:close/>
                  <a:moveTo>
                    <a:pt x="72" y="108"/>
                  </a:moveTo>
                  <a:lnTo>
                    <a:pt x="88" y="108"/>
                  </a:lnTo>
                  <a:lnTo>
                    <a:pt x="88" y="110"/>
                  </a:lnTo>
                  <a:lnTo>
                    <a:pt x="72" y="110"/>
                  </a:lnTo>
                  <a:lnTo>
                    <a:pt x="72" y="108"/>
                  </a:lnTo>
                  <a:close/>
                  <a:moveTo>
                    <a:pt x="12" y="110"/>
                  </a:moveTo>
                  <a:lnTo>
                    <a:pt x="26" y="110"/>
                  </a:lnTo>
                  <a:lnTo>
                    <a:pt x="26" y="112"/>
                  </a:lnTo>
                  <a:lnTo>
                    <a:pt x="12" y="112"/>
                  </a:lnTo>
                  <a:lnTo>
                    <a:pt x="12" y="110"/>
                  </a:lnTo>
                  <a:close/>
                  <a:moveTo>
                    <a:pt x="72" y="110"/>
                  </a:moveTo>
                  <a:lnTo>
                    <a:pt x="90" y="110"/>
                  </a:lnTo>
                  <a:lnTo>
                    <a:pt x="90" y="112"/>
                  </a:lnTo>
                  <a:lnTo>
                    <a:pt x="72" y="112"/>
                  </a:lnTo>
                  <a:lnTo>
                    <a:pt x="72" y="110"/>
                  </a:lnTo>
                  <a:close/>
                  <a:moveTo>
                    <a:pt x="10" y="112"/>
                  </a:moveTo>
                  <a:lnTo>
                    <a:pt x="26" y="112"/>
                  </a:lnTo>
                  <a:lnTo>
                    <a:pt x="26" y="114"/>
                  </a:lnTo>
                  <a:lnTo>
                    <a:pt x="10" y="114"/>
                  </a:lnTo>
                  <a:lnTo>
                    <a:pt x="10" y="112"/>
                  </a:lnTo>
                  <a:close/>
                  <a:moveTo>
                    <a:pt x="70" y="112"/>
                  </a:moveTo>
                  <a:lnTo>
                    <a:pt x="92" y="112"/>
                  </a:lnTo>
                  <a:lnTo>
                    <a:pt x="92" y="114"/>
                  </a:lnTo>
                  <a:lnTo>
                    <a:pt x="70" y="114"/>
                  </a:lnTo>
                  <a:lnTo>
                    <a:pt x="70" y="112"/>
                  </a:lnTo>
                  <a:close/>
                  <a:moveTo>
                    <a:pt x="0" y="114"/>
                  </a:moveTo>
                  <a:lnTo>
                    <a:pt x="34" y="114"/>
                  </a:lnTo>
                  <a:lnTo>
                    <a:pt x="34" y="118"/>
                  </a:lnTo>
                  <a:lnTo>
                    <a:pt x="0" y="118"/>
                  </a:lnTo>
                  <a:lnTo>
                    <a:pt x="0" y="114"/>
                  </a:lnTo>
                  <a:close/>
                  <a:moveTo>
                    <a:pt x="58" y="114"/>
                  </a:moveTo>
                  <a:lnTo>
                    <a:pt x="104" y="114"/>
                  </a:lnTo>
                  <a:lnTo>
                    <a:pt x="104" y="118"/>
                  </a:lnTo>
                  <a:lnTo>
                    <a:pt x="58" y="118"/>
                  </a:lnTo>
                  <a:lnTo>
                    <a:pt x="58" y="114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09" name="Freeform 29"/>
            <p:cNvSpPr>
              <a:spLocks/>
            </p:cNvSpPr>
            <p:nvPr/>
          </p:nvSpPr>
          <p:spPr bwMode="auto">
            <a:xfrm>
              <a:off x="1172" y="522"/>
              <a:ext cx="94" cy="103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02" y="36"/>
                </a:cxn>
                <a:cxn ang="0">
                  <a:pos x="98" y="36"/>
                </a:cxn>
                <a:cxn ang="0">
                  <a:pos x="98" y="28"/>
                </a:cxn>
                <a:cxn ang="0">
                  <a:pos x="98" y="22"/>
                </a:cxn>
                <a:cxn ang="0">
                  <a:pos x="96" y="18"/>
                </a:cxn>
                <a:cxn ang="0">
                  <a:pos x="94" y="14"/>
                </a:cxn>
                <a:cxn ang="0">
                  <a:pos x="92" y="10"/>
                </a:cxn>
                <a:cxn ang="0">
                  <a:pos x="88" y="8"/>
                </a:cxn>
                <a:cxn ang="0">
                  <a:pos x="84" y="6"/>
                </a:cxn>
                <a:cxn ang="0">
                  <a:pos x="78" y="6"/>
                </a:cxn>
                <a:cxn ang="0">
                  <a:pos x="74" y="4"/>
                </a:cxn>
                <a:cxn ang="0">
                  <a:pos x="64" y="6"/>
                </a:cxn>
                <a:cxn ang="0">
                  <a:pos x="54" y="8"/>
                </a:cxn>
                <a:cxn ang="0">
                  <a:pos x="46" y="14"/>
                </a:cxn>
                <a:cxn ang="0">
                  <a:pos x="38" y="22"/>
                </a:cxn>
                <a:cxn ang="0">
                  <a:pos x="30" y="32"/>
                </a:cxn>
                <a:cxn ang="0">
                  <a:pos x="24" y="44"/>
                </a:cxn>
                <a:cxn ang="0">
                  <a:pos x="18" y="60"/>
                </a:cxn>
                <a:cxn ang="0">
                  <a:pos x="18" y="76"/>
                </a:cxn>
                <a:cxn ang="0">
                  <a:pos x="18" y="88"/>
                </a:cxn>
                <a:cxn ang="0">
                  <a:pos x="22" y="96"/>
                </a:cxn>
                <a:cxn ang="0">
                  <a:pos x="26" y="104"/>
                </a:cxn>
                <a:cxn ang="0">
                  <a:pos x="34" y="110"/>
                </a:cxn>
                <a:cxn ang="0">
                  <a:pos x="42" y="114"/>
                </a:cxn>
                <a:cxn ang="0">
                  <a:pos x="52" y="114"/>
                </a:cxn>
                <a:cxn ang="0">
                  <a:pos x="64" y="114"/>
                </a:cxn>
                <a:cxn ang="0">
                  <a:pos x="74" y="110"/>
                </a:cxn>
                <a:cxn ang="0">
                  <a:pos x="82" y="104"/>
                </a:cxn>
                <a:cxn ang="0">
                  <a:pos x="90" y="94"/>
                </a:cxn>
                <a:cxn ang="0">
                  <a:pos x="94" y="94"/>
                </a:cxn>
                <a:cxn ang="0">
                  <a:pos x="88" y="102"/>
                </a:cxn>
                <a:cxn ang="0">
                  <a:pos x="82" y="108"/>
                </a:cxn>
                <a:cxn ang="0">
                  <a:pos x="74" y="114"/>
                </a:cxn>
                <a:cxn ang="0">
                  <a:pos x="66" y="118"/>
                </a:cxn>
                <a:cxn ang="0">
                  <a:pos x="58" y="120"/>
                </a:cxn>
                <a:cxn ang="0">
                  <a:pos x="48" y="120"/>
                </a:cxn>
                <a:cxn ang="0">
                  <a:pos x="38" y="120"/>
                </a:cxn>
                <a:cxn ang="0">
                  <a:pos x="30" y="118"/>
                </a:cxn>
                <a:cxn ang="0">
                  <a:pos x="22" y="114"/>
                </a:cxn>
                <a:cxn ang="0">
                  <a:pos x="16" y="110"/>
                </a:cxn>
                <a:cxn ang="0">
                  <a:pos x="10" y="104"/>
                </a:cxn>
                <a:cxn ang="0">
                  <a:pos x="6" y="98"/>
                </a:cxn>
                <a:cxn ang="0">
                  <a:pos x="2" y="86"/>
                </a:cxn>
                <a:cxn ang="0">
                  <a:pos x="0" y="74"/>
                </a:cxn>
                <a:cxn ang="0">
                  <a:pos x="4" y="56"/>
                </a:cxn>
                <a:cxn ang="0">
                  <a:pos x="10" y="38"/>
                </a:cxn>
                <a:cxn ang="0">
                  <a:pos x="18" y="28"/>
                </a:cxn>
                <a:cxn ang="0">
                  <a:pos x="28" y="18"/>
                </a:cxn>
                <a:cxn ang="0">
                  <a:pos x="38" y="12"/>
                </a:cxn>
                <a:cxn ang="0">
                  <a:pos x="56" y="4"/>
                </a:cxn>
                <a:cxn ang="0">
                  <a:pos x="74" y="0"/>
                </a:cxn>
                <a:cxn ang="0">
                  <a:pos x="82" y="2"/>
                </a:cxn>
                <a:cxn ang="0">
                  <a:pos x="92" y="4"/>
                </a:cxn>
                <a:cxn ang="0">
                  <a:pos x="96" y="6"/>
                </a:cxn>
                <a:cxn ang="0">
                  <a:pos x="98" y="6"/>
                </a:cxn>
                <a:cxn ang="0">
                  <a:pos x="100" y="6"/>
                </a:cxn>
                <a:cxn ang="0">
                  <a:pos x="102" y="6"/>
                </a:cxn>
                <a:cxn ang="0">
                  <a:pos x="104" y="4"/>
                </a:cxn>
                <a:cxn ang="0">
                  <a:pos x="108" y="0"/>
                </a:cxn>
                <a:cxn ang="0">
                  <a:pos x="110" y="0"/>
                </a:cxn>
              </a:cxnLst>
              <a:rect l="0" t="0" r="r" b="b"/>
              <a:pathLst>
                <a:path w="110" h="120">
                  <a:moveTo>
                    <a:pt x="110" y="0"/>
                  </a:moveTo>
                  <a:lnTo>
                    <a:pt x="102" y="36"/>
                  </a:lnTo>
                  <a:lnTo>
                    <a:pt x="98" y="36"/>
                  </a:lnTo>
                  <a:lnTo>
                    <a:pt x="98" y="28"/>
                  </a:lnTo>
                  <a:lnTo>
                    <a:pt x="98" y="22"/>
                  </a:lnTo>
                  <a:lnTo>
                    <a:pt x="96" y="18"/>
                  </a:lnTo>
                  <a:lnTo>
                    <a:pt x="94" y="14"/>
                  </a:lnTo>
                  <a:lnTo>
                    <a:pt x="92" y="10"/>
                  </a:lnTo>
                  <a:lnTo>
                    <a:pt x="88" y="8"/>
                  </a:lnTo>
                  <a:lnTo>
                    <a:pt x="84" y="6"/>
                  </a:lnTo>
                  <a:lnTo>
                    <a:pt x="78" y="6"/>
                  </a:lnTo>
                  <a:lnTo>
                    <a:pt x="74" y="4"/>
                  </a:lnTo>
                  <a:lnTo>
                    <a:pt x="64" y="6"/>
                  </a:lnTo>
                  <a:lnTo>
                    <a:pt x="54" y="8"/>
                  </a:lnTo>
                  <a:lnTo>
                    <a:pt x="46" y="14"/>
                  </a:lnTo>
                  <a:lnTo>
                    <a:pt x="38" y="22"/>
                  </a:lnTo>
                  <a:lnTo>
                    <a:pt x="30" y="32"/>
                  </a:lnTo>
                  <a:lnTo>
                    <a:pt x="24" y="44"/>
                  </a:lnTo>
                  <a:lnTo>
                    <a:pt x="18" y="60"/>
                  </a:lnTo>
                  <a:lnTo>
                    <a:pt x="18" y="76"/>
                  </a:lnTo>
                  <a:lnTo>
                    <a:pt x="18" y="88"/>
                  </a:lnTo>
                  <a:lnTo>
                    <a:pt x="22" y="96"/>
                  </a:lnTo>
                  <a:lnTo>
                    <a:pt x="26" y="104"/>
                  </a:lnTo>
                  <a:lnTo>
                    <a:pt x="34" y="110"/>
                  </a:lnTo>
                  <a:lnTo>
                    <a:pt x="42" y="114"/>
                  </a:lnTo>
                  <a:lnTo>
                    <a:pt x="52" y="114"/>
                  </a:lnTo>
                  <a:lnTo>
                    <a:pt x="64" y="114"/>
                  </a:lnTo>
                  <a:lnTo>
                    <a:pt x="74" y="110"/>
                  </a:lnTo>
                  <a:lnTo>
                    <a:pt x="82" y="104"/>
                  </a:lnTo>
                  <a:lnTo>
                    <a:pt x="90" y="94"/>
                  </a:lnTo>
                  <a:lnTo>
                    <a:pt x="94" y="94"/>
                  </a:lnTo>
                  <a:lnTo>
                    <a:pt x="88" y="102"/>
                  </a:lnTo>
                  <a:lnTo>
                    <a:pt x="82" y="108"/>
                  </a:lnTo>
                  <a:lnTo>
                    <a:pt x="74" y="114"/>
                  </a:lnTo>
                  <a:lnTo>
                    <a:pt x="66" y="118"/>
                  </a:lnTo>
                  <a:lnTo>
                    <a:pt x="58" y="120"/>
                  </a:lnTo>
                  <a:lnTo>
                    <a:pt x="48" y="120"/>
                  </a:lnTo>
                  <a:lnTo>
                    <a:pt x="38" y="120"/>
                  </a:lnTo>
                  <a:lnTo>
                    <a:pt x="30" y="118"/>
                  </a:lnTo>
                  <a:lnTo>
                    <a:pt x="22" y="114"/>
                  </a:lnTo>
                  <a:lnTo>
                    <a:pt x="16" y="110"/>
                  </a:lnTo>
                  <a:lnTo>
                    <a:pt x="10" y="104"/>
                  </a:lnTo>
                  <a:lnTo>
                    <a:pt x="6" y="98"/>
                  </a:lnTo>
                  <a:lnTo>
                    <a:pt x="2" y="86"/>
                  </a:lnTo>
                  <a:lnTo>
                    <a:pt x="0" y="74"/>
                  </a:lnTo>
                  <a:lnTo>
                    <a:pt x="4" y="56"/>
                  </a:lnTo>
                  <a:lnTo>
                    <a:pt x="10" y="38"/>
                  </a:lnTo>
                  <a:lnTo>
                    <a:pt x="18" y="28"/>
                  </a:lnTo>
                  <a:lnTo>
                    <a:pt x="28" y="18"/>
                  </a:lnTo>
                  <a:lnTo>
                    <a:pt x="38" y="12"/>
                  </a:lnTo>
                  <a:lnTo>
                    <a:pt x="56" y="4"/>
                  </a:lnTo>
                  <a:lnTo>
                    <a:pt x="74" y="0"/>
                  </a:lnTo>
                  <a:lnTo>
                    <a:pt x="82" y="2"/>
                  </a:lnTo>
                  <a:lnTo>
                    <a:pt x="92" y="4"/>
                  </a:lnTo>
                  <a:lnTo>
                    <a:pt x="96" y="6"/>
                  </a:lnTo>
                  <a:lnTo>
                    <a:pt x="98" y="6"/>
                  </a:lnTo>
                  <a:lnTo>
                    <a:pt x="100" y="6"/>
                  </a:lnTo>
                  <a:lnTo>
                    <a:pt x="102" y="6"/>
                  </a:lnTo>
                  <a:lnTo>
                    <a:pt x="104" y="4"/>
                  </a:lnTo>
                  <a:lnTo>
                    <a:pt x="108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10" name="Freeform 30"/>
            <p:cNvSpPr>
              <a:spLocks noEditPoints="1"/>
            </p:cNvSpPr>
            <p:nvPr/>
          </p:nvSpPr>
          <p:spPr bwMode="auto">
            <a:xfrm>
              <a:off x="1934" y="956"/>
              <a:ext cx="106" cy="101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86" y="2"/>
                </a:cxn>
                <a:cxn ang="0">
                  <a:pos x="108" y="10"/>
                </a:cxn>
                <a:cxn ang="0">
                  <a:pos x="118" y="24"/>
                </a:cxn>
                <a:cxn ang="0">
                  <a:pos x="124" y="40"/>
                </a:cxn>
                <a:cxn ang="0">
                  <a:pos x="124" y="58"/>
                </a:cxn>
                <a:cxn ang="0">
                  <a:pos x="116" y="80"/>
                </a:cxn>
                <a:cxn ang="0">
                  <a:pos x="106" y="94"/>
                </a:cxn>
                <a:cxn ang="0">
                  <a:pos x="88" y="108"/>
                </a:cxn>
                <a:cxn ang="0">
                  <a:pos x="68" y="114"/>
                </a:cxn>
                <a:cxn ang="0">
                  <a:pos x="48" y="116"/>
                </a:cxn>
                <a:cxn ang="0">
                  <a:pos x="2" y="112"/>
                </a:cxn>
                <a:cxn ang="0">
                  <a:pos x="10" y="112"/>
                </a:cxn>
                <a:cxn ang="0">
                  <a:pos x="16" y="108"/>
                </a:cxn>
                <a:cxn ang="0">
                  <a:pos x="22" y="94"/>
                </a:cxn>
                <a:cxn ang="0">
                  <a:pos x="42" y="16"/>
                </a:cxn>
                <a:cxn ang="0">
                  <a:pos x="42" y="8"/>
                </a:cxn>
                <a:cxn ang="0">
                  <a:pos x="38" y="4"/>
                </a:cxn>
                <a:cxn ang="0">
                  <a:pos x="30" y="4"/>
                </a:cxn>
                <a:cxn ang="0">
                  <a:pos x="36" y="96"/>
                </a:cxn>
                <a:cxn ang="0">
                  <a:pos x="34" y="104"/>
                </a:cxn>
                <a:cxn ang="0">
                  <a:pos x="34" y="108"/>
                </a:cxn>
                <a:cxn ang="0">
                  <a:pos x="34" y="110"/>
                </a:cxn>
                <a:cxn ang="0">
                  <a:pos x="40" y="110"/>
                </a:cxn>
                <a:cxn ang="0">
                  <a:pos x="56" y="110"/>
                </a:cxn>
                <a:cxn ang="0">
                  <a:pos x="78" y="104"/>
                </a:cxn>
                <a:cxn ang="0">
                  <a:pos x="92" y="94"/>
                </a:cxn>
                <a:cxn ang="0">
                  <a:pos x="102" y="78"/>
                </a:cxn>
                <a:cxn ang="0">
                  <a:pos x="108" y="58"/>
                </a:cxn>
                <a:cxn ang="0">
                  <a:pos x="108" y="36"/>
                </a:cxn>
                <a:cxn ang="0">
                  <a:pos x="102" y="22"/>
                </a:cxn>
                <a:cxn ang="0">
                  <a:pos x="94" y="12"/>
                </a:cxn>
                <a:cxn ang="0">
                  <a:pos x="80" y="6"/>
                </a:cxn>
                <a:cxn ang="0">
                  <a:pos x="66" y="6"/>
                </a:cxn>
              </a:cxnLst>
              <a:rect l="0" t="0" r="r" b="b"/>
              <a:pathLst>
                <a:path w="124" h="116">
                  <a:moveTo>
                    <a:pt x="30" y="4"/>
                  </a:moveTo>
                  <a:lnTo>
                    <a:pt x="32" y="0"/>
                  </a:lnTo>
                  <a:lnTo>
                    <a:pt x="68" y="0"/>
                  </a:lnTo>
                  <a:lnTo>
                    <a:pt x="86" y="2"/>
                  </a:lnTo>
                  <a:lnTo>
                    <a:pt x="100" y="6"/>
                  </a:lnTo>
                  <a:lnTo>
                    <a:pt x="108" y="10"/>
                  </a:lnTo>
                  <a:lnTo>
                    <a:pt x="114" y="16"/>
                  </a:lnTo>
                  <a:lnTo>
                    <a:pt x="118" y="24"/>
                  </a:lnTo>
                  <a:lnTo>
                    <a:pt x="122" y="30"/>
                  </a:lnTo>
                  <a:lnTo>
                    <a:pt x="124" y="40"/>
                  </a:lnTo>
                  <a:lnTo>
                    <a:pt x="124" y="48"/>
                  </a:lnTo>
                  <a:lnTo>
                    <a:pt x="124" y="58"/>
                  </a:lnTo>
                  <a:lnTo>
                    <a:pt x="120" y="70"/>
                  </a:lnTo>
                  <a:lnTo>
                    <a:pt x="116" y="80"/>
                  </a:lnTo>
                  <a:lnTo>
                    <a:pt x="112" y="86"/>
                  </a:lnTo>
                  <a:lnTo>
                    <a:pt x="106" y="94"/>
                  </a:lnTo>
                  <a:lnTo>
                    <a:pt x="98" y="100"/>
                  </a:lnTo>
                  <a:lnTo>
                    <a:pt x="88" y="108"/>
                  </a:lnTo>
                  <a:lnTo>
                    <a:pt x="76" y="112"/>
                  </a:lnTo>
                  <a:lnTo>
                    <a:pt x="68" y="114"/>
                  </a:lnTo>
                  <a:lnTo>
                    <a:pt x="58" y="116"/>
                  </a:lnTo>
                  <a:lnTo>
                    <a:pt x="48" y="116"/>
                  </a:lnTo>
                  <a:lnTo>
                    <a:pt x="0" y="116"/>
                  </a:lnTo>
                  <a:lnTo>
                    <a:pt x="2" y="112"/>
                  </a:lnTo>
                  <a:lnTo>
                    <a:pt x="8" y="112"/>
                  </a:lnTo>
                  <a:lnTo>
                    <a:pt x="10" y="112"/>
                  </a:lnTo>
                  <a:lnTo>
                    <a:pt x="14" y="110"/>
                  </a:lnTo>
                  <a:lnTo>
                    <a:pt x="16" y="108"/>
                  </a:lnTo>
                  <a:lnTo>
                    <a:pt x="18" y="102"/>
                  </a:lnTo>
                  <a:lnTo>
                    <a:pt x="22" y="94"/>
                  </a:lnTo>
                  <a:lnTo>
                    <a:pt x="40" y="24"/>
                  </a:lnTo>
                  <a:lnTo>
                    <a:pt x="42" y="16"/>
                  </a:lnTo>
                  <a:lnTo>
                    <a:pt x="44" y="12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38" y="4"/>
                  </a:lnTo>
                  <a:lnTo>
                    <a:pt x="32" y="4"/>
                  </a:lnTo>
                  <a:lnTo>
                    <a:pt x="30" y="4"/>
                  </a:lnTo>
                  <a:close/>
                  <a:moveTo>
                    <a:pt x="60" y="6"/>
                  </a:moveTo>
                  <a:lnTo>
                    <a:pt x="36" y="96"/>
                  </a:lnTo>
                  <a:lnTo>
                    <a:pt x="34" y="100"/>
                  </a:lnTo>
                  <a:lnTo>
                    <a:pt x="34" y="104"/>
                  </a:lnTo>
                  <a:lnTo>
                    <a:pt x="32" y="106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10"/>
                  </a:lnTo>
                  <a:lnTo>
                    <a:pt x="36" y="110"/>
                  </a:lnTo>
                  <a:lnTo>
                    <a:pt x="40" y="110"/>
                  </a:lnTo>
                  <a:lnTo>
                    <a:pt x="44" y="110"/>
                  </a:lnTo>
                  <a:lnTo>
                    <a:pt x="56" y="110"/>
                  </a:lnTo>
                  <a:lnTo>
                    <a:pt x="68" y="108"/>
                  </a:lnTo>
                  <a:lnTo>
                    <a:pt x="78" y="104"/>
                  </a:lnTo>
                  <a:lnTo>
                    <a:pt x="86" y="100"/>
                  </a:lnTo>
                  <a:lnTo>
                    <a:pt x="92" y="94"/>
                  </a:lnTo>
                  <a:lnTo>
                    <a:pt x="98" y="86"/>
                  </a:lnTo>
                  <a:lnTo>
                    <a:pt x="102" y="78"/>
                  </a:lnTo>
                  <a:lnTo>
                    <a:pt x="106" y="68"/>
                  </a:lnTo>
                  <a:lnTo>
                    <a:pt x="108" y="58"/>
                  </a:lnTo>
                  <a:lnTo>
                    <a:pt x="108" y="46"/>
                  </a:lnTo>
                  <a:lnTo>
                    <a:pt x="108" y="36"/>
                  </a:lnTo>
                  <a:lnTo>
                    <a:pt x="106" y="28"/>
                  </a:lnTo>
                  <a:lnTo>
                    <a:pt x="102" y="22"/>
                  </a:lnTo>
                  <a:lnTo>
                    <a:pt x="98" y="16"/>
                  </a:lnTo>
                  <a:lnTo>
                    <a:pt x="94" y="12"/>
                  </a:lnTo>
                  <a:lnTo>
                    <a:pt x="88" y="8"/>
                  </a:lnTo>
                  <a:lnTo>
                    <a:pt x="80" y="6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11" name="Freeform 31"/>
            <p:cNvSpPr>
              <a:spLocks noEditPoints="1"/>
            </p:cNvSpPr>
            <p:nvPr/>
          </p:nvSpPr>
          <p:spPr bwMode="auto">
            <a:xfrm>
              <a:off x="2151" y="1638"/>
              <a:ext cx="90" cy="10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80" y="2"/>
                </a:cxn>
                <a:cxn ang="0">
                  <a:pos x="96" y="8"/>
                </a:cxn>
                <a:cxn ang="0">
                  <a:pos x="104" y="18"/>
                </a:cxn>
                <a:cxn ang="0">
                  <a:pos x="104" y="32"/>
                </a:cxn>
                <a:cxn ang="0">
                  <a:pos x="98" y="44"/>
                </a:cxn>
                <a:cxn ang="0">
                  <a:pos x="84" y="52"/>
                </a:cxn>
                <a:cxn ang="0">
                  <a:pos x="80" y="58"/>
                </a:cxn>
                <a:cxn ang="0">
                  <a:pos x="90" y="66"/>
                </a:cxn>
                <a:cxn ang="0">
                  <a:pos x="96" y="80"/>
                </a:cxn>
                <a:cxn ang="0">
                  <a:pos x="90" y="96"/>
                </a:cxn>
                <a:cxn ang="0">
                  <a:pos x="80" y="108"/>
                </a:cxn>
                <a:cxn ang="0">
                  <a:pos x="64" y="114"/>
                </a:cxn>
                <a:cxn ang="0">
                  <a:pos x="50" y="116"/>
                </a:cxn>
                <a:cxn ang="0">
                  <a:pos x="0" y="116"/>
                </a:cxn>
                <a:cxn ang="0">
                  <a:pos x="6" y="112"/>
                </a:cxn>
                <a:cxn ang="0">
                  <a:pos x="12" y="110"/>
                </a:cxn>
                <a:cxn ang="0">
                  <a:pos x="16" y="104"/>
                </a:cxn>
                <a:cxn ang="0">
                  <a:pos x="20" y="94"/>
                </a:cxn>
                <a:cxn ang="0">
                  <a:pos x="40" y="16"/>
                </a:cxn>
                <a:cxn ang="0">
                  <a:pos x="42" y="8"/>
                </a:cxn>
                <a:cxn ang="0">
                  <a:pos x="36" y="4"/>
                </a:cxn>
                <a:cxn ang="0">
                  <a:pos x="30" y="4"/>
                </a:cxn>
                <a:cxn ang="0">
                  <a:pos x="46" y="52"/>
                </a:cxn>
                <a:cxn ang="0">
                  <a:pos x="54" y="52"/>
                </a:cxn>
                <a:cxn ang="0">
                  <a:pos x="72" y="50"/>
                </a:cxn>
                <a:cxn ang="0">
                  <a:pos x="84" y="40"/>
                </a:cxn>
                <a:cxn ang="0">
                  <a:pos x="88" y="26"/>
                </a:cxn>
                <a:cxn ang="0">
                  <a:pos x="86" y="16"/>
                </a:cxn>
                <a:cxn ang="0">
                  <a:pos x="78" y="8"/>
                </a:cxn>
                <a:cxn ang="0">
                  <a:pos x="66" y="6"/>
                </a:cxn>
                <a:cxn ang="0">
                  <a:pos x="58" y="8"/>
                </a:cxn>
                <a:cxn ang="0">
                  <a:pos x="30" y="110"/>
                </a:cxn>
                <a:cxn ang="0">
                  <a:pos x="44" y="110"/>
                </a:cxn>
                <a:cxn ang="0">
                  <a:pos x="62" y="106"/>
                </a:cxn>
                <a:cxn ang="0">
                  <a:pos x="74" y="96"/>
                </a:cxn>
                <a:cxn ang="0">
                  <a:pos x="80" y="80"/>
                </a:cxn>
                <a:cxn ang="0">
                  <a:pos x="76" y="68"/>
                </a:cxn>
                <a:cxn ang="0">
                  <a:pos x="68" y="60"/>
                </a:cxn>
                <a:cxn ang="0">
                  <a:pos x="52" y="56"/>
                </a:cxn>
                <a:cxn ang="0">
                  <a:pos x="44" y="56"/>
                </a:cxn>
              </a:cxnLst>
              <a:rect l="0" t="0" r="r" b="b"/>
              <a:pathLst>
                <a:path w="104" h="116">
                  <a:moveTo>
                    <a:pt x="28" y="4"/>
                  </a:moveTo>
                  <a:lnTo>
                    <a:pt x="28" y="0"/>
                  </a:lnTo>
                  <a:lnTo>
                    <a:pt x="70" y="0"/>
                  </a:lnTo>
                  <a:lnTo>
                    <a:pt x="80" y="2"/>
                  </a:lnTo>
                  <a:lnTo>
                    <a:pt x="88" y="4"/>
                  </a:lnTo>
                  <a:lnTo>
                    <a:pt x="96" y="8"/>
                  </a:lnTo>
                  <a:lnTo>
                    <a:pt x="100" y="12"/>
                  </a:lnTo>
                  <a:lnTo>
                    <a:pt x="104" y="18"/>
                  </a:lnTo>
                  <a:lnTo>
                    <a:pt x="104" y="26"/>
                  </a:lnTo>
                  <a:lnTo>
                    <a:pt x="104" y="32"/>
                  </a:lnTo>
                  <a:lnTo>
                    <a:pt x="102" y="38"/>
                  </a:lnTo>
                  <a:lnTo>
                    <a:pt x="98" y="44"/>
                  </a:lnTo>
                  <a:lnTo>
                    <a:pt x="92" y="48"/>
                  </a:lnTo>
                  <a:lnTo>
                    <a:pt x="84" y="52"/>
                  </a:lnTo>
                  <a:lnTo>
                    <a:pt x="72" y="54"/>
                  </a:lnTo>
                  <a:lnTo>
                    <a:pt x="80" y="58"/>
                  </a:lnTo>
                  <a:lnTo>
                    <a:pt x="86" y="62"/>
                  </a:lnTo>
                  <a:lnTo>
                    <a:pt x="90" y="66"/>
                  </a:lnTo>
                  <a:lnTo>
                    <a:pt x="94" y="72"/>
                  </a:lnTo>
                  <a:lnTo>
                    <a:pt x="96" y="80"/>
                  </a:lnTo>
                  <a:lnTo>
                    <a:pt x="94" y="88"/>
                  </a:lnTo>
                  <a:lnTo>
                    <a:pt x="90" y="96"/>
                  </a:lnTo>
                  <a:lnTo>
                    <a:pt x="86" y="102"/>
                  </a:lnTo>
                  <a:lnTo>
                    <a:pt x="80" y="108"/>
                  </a:lnTo>
                  <a:lnTo>
                    <a:pt x="72" y="112"/>
                  </a:lnTo>
                  <a:lnTo>
                    <a:pt x="64" y="114"/>
                  </a:lnTo>
                  <a:lnTo>
                    <a:pt x="58" y="116"/>
                  </a:lnTo>
                  <a:lnTo>
                    <a:pt x="50" y="116"/>
                  </a:lnTo>
                  <a:lnTo>
                    <a:pt x="42" y="116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6" y="112"/>
                  </a:lnTo>
                  <a:lnTo>
                    <a:pt x="10" y="112"/>
                  </a:lnTo>
                  <a:lnTo>
                    <a:pt x="12" y="110"/>
                  </a:lnTo>
                  <a:lnTo>
                    <a:pt x="14" y="108"/>
                  </a:lnTo>
                  <a:lnTo>
                    <a:pt x="16" y="104"/>
                  </a:lnTo>
                  <a:lnTo>
                    <a:pt x="18" y="100"/>
                  </a:lnTo>
                  <a:lnTo>
                    <a:pt x="20" y="94"/>
                  </a:lnTo>
                  <a:lnTo>
                    <a:pt x="40" y="24"/>
                  </a:lnTo>
                  <a:lnTo>
                    <a:pt x="40" y="16"/>
                  </a:lnTo>
                  <a:lnTo>
                    <a:pt x="42" y="12"/>
                  </a:lnTo>
                  <a:lnTo>
                    <a:pt x="42" y="8"/>
                  </a:lnTo>
                  <a:lnTo>
                    <a:pt x="40" y="6"/>
                  </a:lnTo>
                  <a:lnTo>
                    <a:pt x="36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28" y="4"/>
                  </a:lnTo>
                  <a:close/>
                  <a:moveTo>
                    <a:pt x="46" y="52"/>
                  </a:moveTo>
                  <a:lnTo>
                    <a:pt x="50" y="52"/>
                  </a:lnTo>
                  <a:lnTo>
                    <a:pt x="54" y="52"/>
                  </a:lnTo>
                  <a:lnTo>
                    <a:pt x="64" y="52"/>
                  </a:lnTo>
                  <a:lnTo>
                    <a:pt x="72" y="50"/>
                  </a:lnTo>
                  <a:lnTo>
                    <a:pt x="80" y="46"/>
                  </a:lnTo>
                  <a:lnTo>
                    <a:pt x="84" y="40"/>
                  </a:lnTo>
                  <a:lnTo>
                    <a:pt x="88" y="32"/>
                  </a:lnTo>
                  <a:lnTo>
                    <a:pt x="88" y="26"/>
                  </a:lnTo>
                  <a:lnTo>
                    <a:pt x="88" y="20"/>
                  </a:lnTo>
                  <a:lnTo>
                    <a:pt x="86" y="16"/>
                  </a:lnTo>
                  <a:lnTo>
                    <a:pt x="82" y="12"/>
                  </a:lnTo>
                  <a:lnTo>
                    <a:pt x="78" y="8"/>
                  </a:lnTo>
                  <a:lnTo>
                    <a:pt x="74" y="6"/>
                  </a:lnTo>
                  <a:lnTo>
                    <a:pt x="66" y="6"/>
                  </a:lnTo>
                  <a:lnTo>
                    <a:pt x="62" y="6"/>
                  </a:lnTo>
                  <a:lnTo>
                    <a:pt x="58" y="8"/>
                  </a:lnTo>
                  <a:lnTo>
                    <a:pt x="46" y="52"/>
                  </a:lnTo>
                  <a:close/>
                  <a:moveTo>
                    <a:pt x="30" y="110"/>
                  </a:moveTo>
                  <a:lnTo>
                    <a:pt x="38" y="110"/>
                  </a:lnTo>
                  <a:lnTo>
                    <a:pt x="44" y="110"/>
                  </a:lnTo>
                  <a:lnTo>
                    <a:pt x="54" y="110"/>
                  </a:lnTo>
                  <a:lnTo>
                    <a:pt x="62" y="106"/>
                  </a:lnTo>
                  <a:lnTo>
                    <a:pt x="68" y="102"/>
                  </a:lnTo>
                  <a:lnTo>
                    <a:pt x="74" y="96"/>
                  </a:lnTo>
                  <a:lnTo>
                    <a:pt x="78" y="88"/>
                  </a:lnTo>
                  <a:lnTo>
                    <a:pt x="80" y="80"/>
                  </a:lnTo>
                  <a:lnTo>
                    <a:pt x="78" y="72"/>
                  </a:lnTo>
                  <a:lnTo>
                    <a:pt x="76" y="68"/>
                  </a:lnTo>
                  <a:lnTo>
                    <a:pt x="74" y="62"/>
                  </a:lnTo>
                  <a:lnTo>
                    <a:pt x="68" y="60"/>
                  </a:lnTo>
                  <a:lnTo>
                    <a:pt x="60" y="58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44" y="56"/>
                  </a:lnTo>
                  <a:lnTo>
                    <a:pt x="30" y="11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12" name="Freeform 32"/>
            <p:cNvSpPr>
              <a:spLocks noEditPoints="1"/>
            </p:cNvSpPr>
            <p:nvPr/>
          </p:nvSpPr>
          <p:spPr bwMode="auto">
            <a:xfrm>
              <a:off x="3874" y="1637"/>
              <a:ext cx="89" cy="101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90" y="96"/>
                </a:cxn>
                <a:cxn ang="0">
                  <a:pos x="88" y="102"/>
                </a:cxn>
                <a:cxn ang="0">
                  <a:pos x="88" y="104"/>
                </a:cxn>
                <a:cxn ang="0">
                  <a:pos x="88" y="108"/>
                </a:cxn>
                <a:cxn ang="0">
                  <a:pos x="90" y="110"/>
                </a:cxn>
                <a:cxn ang="0">
                  <a:pos x="92" y="112"/>
                </a:cxn>
                <a:cxn ang="0">
                  <a:pos x="94" y="114"/>
                </a:cxn>
                <a:cxn ang="0">
                  <a:pos x="98" y="114"/>
                </a:cxn>
                <a:cxn ang="0">
                  <a:pos x="104" y="114"/>
                </a:cxn>
                <a:cxn ang="0">
                  <a:pos x="102" y="118"/>
                </a:cxn>
                <a:cxn ang="0">
                  <a:pos x="58" y="118"/>
                </a:cxn>
                <a:cxn ang="0">
                  <a:pos x="58" y="114"/>
                </a:cxn>
                <a:cxn ang="0">
                  <a:pos x="60" y="114"/>
                </a:cxn>
                <a:cxn ang="0">
                  <a:pos x="66" y="114"/>
                </a:cxn>
                <a:cxn ang="0">
                  <a:pos x="70" y="112"/>
                </a:cxn>
                <a:cxn ang="0">
                  <a:pos x="72" y="110"/>
                </a:cxn>
                <a:cxn ang="0">
                  <a:pos x="72" y="106"/>
                </a:cxn>
                <a:cxn ang="0">
                  <a:pos x="74" y="102"/>
                </a:cxn>
                <a:cxn ang="0">
                  <a:pos x="74" y="94"/>
                </a:cxn>
                <a:cxn ang="0">
                  <a:pos x="76" y="80"/>
                </a:cxn>
                <a:cxn ang="0">
                  <a:pos x="42" y="80"/>
                </a:cxn>
                <a:cxn ang="0">
                  <a:pos x="30" y="96"/>
                </a:cxn>
                <a:cxn ang="0">
                  <a:pos x="28" y="100"/>
                </a:cxn>
                <a:cxn ang="0">
                  <a:pos x="26" y="104"/>
                </a:cxn>
                <a:cxn ang="0">
                  <a:pos x="24" y="106"/>
                </a:cxn>
                <a:cxn ang="0">
                  <a:pos x="24" y="108"/>
                </a:cxn>
                <a:cxn ang="0">
                  <a:pos x="26" y="110"/>
                </a:cxn>
                <a:cxn ang="0">
                  <a:pos x="26" y="112"/>
                </a:cxn>
                <a:cxn ang="0">
                  <a:pos x="30" y="114"/>
                </a:cxn>
                <a:cxn ang="0">
                  <a:pos x="34" y="114"/>
                </a:cxn>
                <a:cxn ang="0">
                  <a:pos x="34" y="118"/>
                </a:cxn>
                <a:cxn ang="0">
                  <a:pos x="0" y="118"/>
                </a:cxn>
                <a:cxn ang="0">
                  <a:pos x="0" y="114"/>
                </a:cxn>
                <a:cxn ang="0">
                  <a:pos x="6" y="114"/>
                </a:cxn>
                <a:cxn ang="0">
                  <a:pos x="12" y="110"/>
                </a:cxn>
                <a:cxn ang="0">
                  <a:pos x="14" y="108"/>
                </a:cxn>
                <a:cxn ang="0">
                  <a:pos x="20" y="102"/>
                </a:cxn>
                <a:cxn ang="0">
                  <a:pos x="26" y="94"/>
                </a:cxn>
                <a:cxn ang="0">
                  <a:pos x="94" y="0"/>
                </a:cxn>
                <a:cxn ang="0">
                  <a:pos x="98" y="0"/>
                </a:cxn>
                <a:cxn ang="0">
                  <a:pos x="82" y="28"/>
                </a:cxn>
                <a:cxn ang="0">
                  <a:pos x="46" y="74"/>
                </a:cxn>
                <a:cxn ang="0">
                  <a:pos x="76" y="74"/>
                </a:cxn>
                <a:cxn ang="0">
                  <a:pos x="82" y="28"/>
                </a:cxn>
              </a:cxnLst>
              <a:rect l="0" t="0" r="r" b="b"/>
              <a:pathLst>
                <a:path w="104" h="118">
                  <a:moveTo>
                    <a:pt x="98" y="0"/>
                  </a:moveTo>
                  <a:lnTo>
                    <a:pt x="90" y="96"/>
                  </a:lnTo>
                  <a:lnTo>
                    <a:pt x="88" y="102"/>
                  </a:lnTo>
                  <a:lnTo>
                    <a:pt x="88" y="104"/>
                  </a:lnTo>
                  <a:lnTo>
                    <a:pt x="88" y="108"/>
                  </a:lnTo>
                  <a:lnTo>
                    <a:pt x="90" y="110"/>
                  </a:lnTo>
                  <a:lnTo>
                    <a:pt x="92" y="112"/>
                  </a:lnTo>
                  <a:lnTo>
                    <a:pt x="94" y="114"/>
                  </a:lnTo>
                  <a:lnTo>
                    <a:pt x="98" y="114"/>
                  </a:lnTo>
                  <a:lnTo>
                    <a:pt x="104" y="114"/>
                  </a:lnTo>
                  <a:lnTo>
                    <a:pt x="102" y="118"/>
                  </a:lnTo>
                  <a:lnTo>
                    <a:pt x="58" y="118"/>
                  </a:lnTo>
                  <a:lnTo>
                    <a:pt x="58" y="114"/>
                  </a:lnTo>
                  <a:lnTo>
                    <a:pt x="60" y="114"/>
                  </a:lnTo>
                  <a:lnTo>
                    <a:pt x="66" y="114"/>
                  </a:lnTo>
                  <a:lnTo>
                    <a:pt x="70" y="112"/>
                  </a:lnTo>
                  <a:lnTo>
                    <a:pt x="72" y="110"/>
                  </a:lnTo>
                  <a:lnTo>
                    <a:pt x="72" y="106"/>
                  </a:lnTo>
                  <a:lnTo>
                    <a:pt x="74" y="102"/>
                  </a:lnTo>
                  <a:lnTo>
                    <a:pt x="74" y="94"/>
                  </a:lnTo>
                  <a:lnTo>
                    <a:pt x="76" y="80"/>
                  </a:lnTo>
                  <a:lnTo>
                    <a:pt x="42" y="80"/>
                  </a:lnTo>
                  <a:lnTo>
                    <a:pt x="30" y="96"/>
                  </a:lnTo>
                  <a:lnTo>
                    <a:pt x="28" y="100"/>
                  </a:lnTo>
                  <a:lnTo>
                    <a:pt x="26" y="104"/>
                  </a:lnTo>
                  <a:lnTo>
                    <a:pt x="24" y="106"/>
                  </a:lnTo>
                  <a:lnTo>
                    <a:pt x="24" y="108"/>
                  </a:lnTo>
                  <a:lnTo>
                    <a:pt x="26" y="110"/>
                  </a:lnTo>
                  <a:lnTo>
                    <a:pt x="26" y="112"/>
                  </a:lnTo>
                  <a:lnTo>
                    <a:pt x="30" y="114"/>
                  </a:lnTo>
                  <a:lnTo>
                    <a:pt x="34" y="114"/>
                  </a:lnTo>
                  <a:lnTo>
                    <a:pt x="34" y="118"/>
                  </a:lnTo>
                  <a:lnTo>
                    <a:pt x="0" y="118"/>
                  </a:lnTo>
                  <a:lnTo>
                    <a:pt x="0" y="114"/>
                  </a:lnTo>
                  <a:lnTo>
                    <a:pt x="6" y="114"/>
                  </a:lnTo>
                  <a:lnTo>
                    <a:pt x="12" y="110"/>
                  </a:lnTo>
                  <a:lnTo>
                    <a:pt x="14" y="108"/>
                  </a:lnTo>
                  <a:lnTo>
                    <a:pt x="20" y="102"/>
                  </a:lnTo>
                  <a:lnTo>
                    <a:pt x="26" y="94"/>
                  </a:lnTo>
                  <a:lnTo>
                    <a:pt x="94" y="0"/>
                  </a:lnTo>
                  <a:lnTo>
                    <a:pt x="98" y="0"/>
                  </a:lnTo>
                  <a:close/>
                  <a:moveTo>
                    <a:pt x="82" y="28"/>
                  </a:moveTo>
                  <a:lnTo>
                    <a:pt x="46" y="74"/>
                  </a:lnTo>
                  <a:lnTo>
                    <a:pt x="76" y="74"/>
                  </a:lnTo>
                  <a:lnTo>
                    <a:pt x="82" y="28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13" name="Freeform 33"/>
            <p:cNvSpPr>
              <a:spLocks/>
            </p:cNvSpPr>
            <p:nvPr/>
          </p:nvSpPr>
          <p:spPr bwMode="auto">
            <a:xfrm>
              <a:off x="3990" y="1637"/>
              <a:ext cx="19" cy="43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2" y="24"/>
                </a:cxn>
                <a:cxn ang="0">
                  <a:pos x="4" y="16"/>
                </a:cxn>
                <a:cxn ang="0">
                  <a:pos x="4" y="10"/>
                </a:cxn>
                <a:cxn ang="0">
                  <a:pos x="6" y="6"/>
                </a:cxn>
                <a:cxn ang="0">
                  <a:pos x="8" y="4"/>
                </a:cxn>
                <a:cxn ang="0">
                  <a:pos x="12" y="2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0" y="2"/>
                </a:cxn>
                <a:cxn ang="0">
                  <a:pos x="20" y="4"/>
                </a:cxn>
                <a:cxn ang="0">
                  <a:pos x="22" y="6"/>
                </a:cxn>
                <a:cxn ang="0">
                  <a:pos x="22" y="8"/>
                </a:cxn>
                <a:cxn ang="0">
                  <a:pos x="20" y="12"/>
                </a:cxn>
                <a:cxn ang="0">
                  <a:pos x="20" y="14"/>
                </a:cxn>
                <a:cxn ang="0">
                  <a:pos x="18" y="18"/>
                </a:cxn>
                <a:cxn ang="0">
                  <a:pos x="14" y="26"/>
                </a:cxn>
                <a:cxn ang="0">
                  <a:pos x="4" y="50"/>
                </a:cxn>
                <a:cxn ang="0">
                  <a:pos x="0" y="50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lnTo>
                    <a:pt x="2" y="24"/>
                  </a:lnTo>
                  <a:lnTo>
                    <a:pt x="4" y="16"/>
                  </a:lnTo>
                  <a:lnTo>
                    <a:pt x="4" y="10"/>
                  </a:lnTo>
                  <a:lnTo>
                    <a:pt x="6" y="6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0" y="12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26"/>
                  </a:lnTo>
                  <a:lnTo>
                    <a:pt x="4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14" name="Freeform 34"/>
            <p:cNvSpPr>
              <a:spLocks noEditPoints="1"/>
            </p:cNvSpPr>
            <p:nvPr/>
          </p:nvSpPr>
          <p:spPr bwMode="auto">
            <a:xfrm>
              <a:off x="4868" y="833"/>
              <a:ext cx="88" cy="10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80" y="2"/>
                </a:cxn>
                <a:cxn ang="0">
                  <a:pos x="96" y="8"/>
                </a:cxn>
                <a:cxn ang="0">
                  <a:pos x="104" y="18"/>
                </a:cxn>
                <a:cxn ang="0">
                  <a:pos x="104" y="32"/>
                </a:cxn>
                <a:cxn ang="0">
                  <a:pos x="98" y="44"/>
                </a:cxn>
                <a:cxn ang="0">
                  <a:pos x="84" y="52"/>
                </a:cxn>
                <a:cxn ang="0">
                  <a:pos x="80" y="58"/>
                </a:cxn>
                <a:cxn ang="0">
                  <a:pos x="90" y="66"/>
                </a:cxn>
                <a:cxn ang="0">
                  <a:pos x="96" y="80"/>
                </a:cxn>
                <a:cxn ang="0">
                  <a:pos x="90" y="96"/>
                </a:cxn>
                <a:cxn ang="0">
                  <a:pos x="80" y="108"/>
                </a:cxn>
                <a:cxn ang="0">
                  <a:pos x="64" y="114"/>
                </a:cxn>
                <a:cxn ang="0">
                  <a:pos x="50" y="116"/>
                </a:cxn>
                <a:cxn ang="0">
                  <a:pos x="0" y="116"/>
                </a:cxn>
                <a:cxn ang="0">
                  <a:pos x="6" y="112"/>
                </a:cxn>
                <a:cxn ang="0">
                  <a:pos x="12" y="110"/>
                </a:cxn>
                <a:cxn ang="0">
                  <a:pos x="16" y="104"/>
                </a:cxn>
                <a:cxn ang="0">
                  <a:pos x="20" y="94"/>
                </a:cxn>
                <a:cxn ang="0">
                  <a:pos x="40" y="16"/>
                </a:cxn>
                <a:cxn ang="0">
                  <a:pos x="42" y="8"/>
                </a:cxn>
                <a:cxn ang="0">
                  <a:pos x="36" y="4"/>
                </a:cxn>
                <a:cxn ang="0">
                  <a:pos x="30" y="4"/>
                </a:cxn>
                <a:cxn ang="0">
                  <a:pos x="46" y="52"/>
                </a:cxn>
                <a:cxn ang="0">
                  <a:pos x="54" y="52"/>
                </a:cxn>
                <a:cxn ang="0">
                  <a:pos x="72" y="50"/>
                </a:cxn>
                <a:cxn ang="0">
                  <a:pos x="84" y="40"/>
                </a:cxn>
                <a:cxn ang="0">
                  <a:pos x="88" y="26"/>
                </a:cxn>
                <a:cxn ang="0">
                  <a:pos x="86" y="16"/>
                </a:cxn>
                <a:cxn ang="0">
                  <a:pos x="78" y="8"/>
                </a:cxn>
                <a:cxn ang="0">
                  <a:pos x="66" y="6"/>
                </a:cxn>
                <a:cxn ang="0">
                  <a:pos x="58" y="8"/>
                </a:cxn>
                <a:cxn ang="0">
                  <a:pos x="30" y="110"/>
                </a:cxn>
                <a:cxn ang="0">
                  <a:pos x="44" y="110"/>
                </a:cxn>
                <a:cxn ang="0">
                  <a:pos x="62" y="106"/>
                </a:cxn>
                <a:cxn ang="0">
                  <a:pos x="74" y="96"/>
                </a:cxn>
                <a:cxn ang="0">
                  <a:pos x="80" y="80"/>
                </a:cxn>
                <a:cxn ang="0">
                  <a:pos x="76" y="68"/>
                </a:cxn>
                <a:cxn ang="0">
                  <a:pos x="68" y="60"/>
                </a:cxn>
                <a:cxn ang="0">
                  <a:pos x="52" y="56"/>
                </a:cxn>
                <a:cxn ang="0">
                  <a:pos x="44" y="56"/>
                </a:cxn>
              </a:cxnLst>
              <a:rect l="0" t="0" r="r" b="b"/>
              <a:pathLst>
                <a:path w="104" h="116">
                  <a:moveTo>
                    <a:pt x="28" y="4"/>
                  </a:moveTo>
                  <a:lnTo>
                    <a:pt x="28" y="0"/>
                  </a:lnTo>
                  <a:lnTo>
                    <a:pt x="70" y="0"/>
                  </a:lnTo>
                  <a:lnTo>
                    <a:pt x="80" y="2"/>
                  </a:lnTo>
                  <a:lnTo>
                    <a:pt x="88" y="4"/>
                  </a:lnTo>
                  <a:lnTo>
                    <a:pt x="96" y="8"/>
                  </a:lnTo>
                  <a:lnTo>
                    <a:pt x="100" y="12"/>
                  </a:lnTo>
                  <a:lnTo>
                    <a:pt x="104" y="18"/>
                  </a:lnTo>
                  <a:lnTo>
                    <a:pt x="104" y="26"/>
                  </a:lnTo>
                  <a:lnTo>
                    <a:pt x="104" y="32"/>
                  </a:lnTo>
                  <a:lnTo>
                    <a:pt x="102" y="38"/>
                  </a:lnTo>
                  <a:lnTo>
                    <a:pt x="98" y="44"/>
                  </a:lnTo>
                  <a:lnTo>
                    <a:pt x="92" y="48"/>
                  </a:lnTo>
                  <a:lnTo>
                    <a:pt x="84" y="52"/>
                  </a:lnTo>
                  <a:lnTo>
                    <a:pt x="72" y="54"/>
                  </a:lnTo>
                  <a:lnTo>
                    <a:pt x="80" y="58"/>
                  </a:lnTo>
                  <a:lnTo>
                    <a:pt x="86" y="62"/>
                  </a:lnTo>
                  <a:lnTo>
                    <a:pt x="90" y="66"/>
                  </a:lnTo>
                  <a:lnTo>
                    <a:pt x="94" y="72"/>
                  </a:lnTo>
                  <a:lnTo>
                    <a:pt x="96" y="80"/>
                  </a:lnTo>
                  <a:lnTo>
                    <a:pt x="94" y="88"/>
                  </a:lnTo>
                  <a:lnTo>
                    <a:pt x="90" y="96"/>
                  </a:lnTo>
                  <a:lnTo>
                    <a:pt x="86" y="102"/>
                  </a:lnTo>
                  <a:lnTo>
                    <a:pt x="80" y="108"/>
                  </a:lnTo>
                  <a:lnTo>
                    <a:pt x="72" y="112"/>
                  </a:lnTo>
                  <a:lnTo>
                    <a:pt x="64" y="114"/>
                  </a:lnTo>
                  <a:lnTo>
                    <a:pt x="58" y="116"/>
                  </a:lnTo>
                  <a:lnTo>
                    <a:pt x="50" y="116"/>
                  </a:lnTo>
                  <a:lnTo>
                    <a:pt x="42" y="116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6" y="112"/>
                  </a:lnTo>
                  <a:lnTo>
                    <a:pt x="10" y="112"/>
                  </a:lnTo>
                  <a:lnTo>
                    <a:pt x="12" y="110"/>
                  </a:lnTo>
                  <a:lnTo>
                    <a:pt x="14" y="108"/>
                  </a:lnTo>
                  <a:lnTo>
                    <a:pt x="16" y="104"/>
                  </a:lnTo>
                  <a:lnTo>
                    <a:pt x="18" y="100"/>
                  </a:lnTo>
                  <a:lnTo>
                    <a:pt x="20" y="94"/>
                  </a:lnTo>
                  <a:lnTo>
                    <a:pt x="40" y="24"/>
                  </a:lnTo>
                  <a:lnTo>
                    <a:pt x="40" y="16"/>
                  </a:lnTo>
                  <a:lnTo>
                    <a:pt x="42" y="12"/>
                  </a:lnTo>
                  <a:lnTo>
                    <a:pt x="42" y="8"/>
                  </a:lnTo>
                  <a:lnTo>
                    <a:pt x="40" y="6"/>
                  </a:lnTo>
                  <a:lnTo>
                    <a:pt x="36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28" y="4"/>
                  </a:lnTo>
                  <a:close/>
                  <a:moveTo>
                    <a:pt x="46" y="52"/>
                  </a:moveTo>
                  <a:lnTo>
                    <a:pt x="50" y="52"/>
                  </a:lnTo>
                  <a:lnTo>
                    <a:pt x="54" y="52"/>
                  </a:lnTo>
                  <a:lnTo>
                    <a:pt x="64" y="52"/>
                  </a:lnTo>
                  <a:lnTo>
                    <a:pt x="72" y="50"/>
                  </a:lnTo>
                  <a:lnTo>
                    <a:pt x="80" y="46"/>
                  </a:lnTo>
                  <a:lnTo>
                    <a:pt x="84" y="40"/>
                  </a:lnTo>
                  <a:lnTo>
                    <a:pt x="88" y="32"/>
                  </a:lnTo>
                  <a:lnTo>
                    <a:pt x="88" y="26"/>
                  </a:lnTo>
                  <a:lnTo>
                    <a:pt x="88" y="20"/>
                  </a:lnTo>
                  <a:lnTo>
                    <a:pt x="86" y="16"/>
                  </a:lnTo>
                  <a:lnTo>
                    <a:pt x="82" y="12"/>
                  </a:lnTo>
                  <a:lnTo>
                    <a:pt x="78" y="8"/>
                  </a:lnTo>
                  <a:lnTo>
                    <a:pt x="74" y="6"/>
                  </a:lnTo>
                  <a:lnTo>
                    <a:pt x="66" y="6"/>
                  </a:lnTo>
                  <a:lnTo>
                    <a:pt x="62" y="6"/>
                  </a:lnTo>
                  <a:lnTo>
                    <a:pt x="58" y="8"/>
                  </a:lnTo>
                  <a:lnTo>
                    <a:pt x="46" y="52"/>
                  </a:lnTo>
                  <a:close/>
                  <a:moveTo>
                    <a:pt x="30" y="110"/>
                  </a:moveTo>
                  <a:lnTo>
                    <a:pt x="38" y="110"/>
                  </a:lnTo>
                  <a:lnTo>
                    <a:pt x="44" y="110"/>
                  </a:lnTo>
                  <a:lnTo>
                    <a:pt x="54" y="110"/>
                  </a:lnTo>
                  <a:lnTo>
                    <a:pt x="62" y="106"/>
                  </a:lnTo>
                  <a:lnTo>
                    <a:pt x="68" y="102"/>
                  </a:lnTo>
                  <a:lnTo>
                    <a:pt x="74" y="96"/>
                  </a:lnTo>
                  <a:lnTo>
                    <a:pt x="78" y="88"/>
                  </a:lnTo>
                  <a:lnTo>
                    <a:pt x="80" y="80"/>
                  </a:lnTo>
                  <a:lnTo>
                    <a:pt x="78" y="72"/>
                  </a:lnTo>
                  <a:lnTo>
                    <a:pt x="76" y="68"/>
                  </a:lnTo>
                  <a:lnTo>
                    <a:pt x="74" y="62"/>
                  </a:lnTo>
                  <a:lnTo>
                    <a:pt x="68" y="60"/>
                  </a:lnTo>
                  <a:lnTo>
                    <a:pt x="60" y="58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44" y="56"/>
                  </a:lnTo>
                  <a:lnTo>
                    <a:pt x="30" y="11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15" name="Freeform 35"/>
            <p:cNvSpPr>
              <a:spLocks/>
            </p:cNvSpPr>
            <p:nvPr/>
          </p:nvSpPr>
          <p:spPr bwMode="auto">
            <a:xfrm>
              <a:off x="4978" y="831"/>
              <a:ext cx="18" cy="43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2" y="24"/>
                </a:cxn>
                <a:cxn ang="0">
                  <a:pos x="4" y="16"/>
                </a:cxn>
                <a:cxn ang="0">
                  <a:pos x="4" y="10"/>
                </a:cxn>
                <a:cxn ang="0">
                  <a:pos x="6" y="6"/>
                </a:cxn>
                <a:cxn ang="0">
                  <a:pos x="8" y="4"/>
                </a:cxn>
                <a:cxn ang="0">
                  <a:pos x="12" y="2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0" y="2"/>
                </a:cxn>
                <a:cxn ang="0">
                  <a:pos x="20" y="4"/>
                </a:cxn>
                <a:cxn ang="0">
                  <a:pos x="22" y="6"/>
                </a:cxn>
                <a:cxn ang="0">
                  <a:pos x="22" y="8"/>
                </a:cxn>
                <a:cxn ang="0">
                  <a:pos x="20" y="12"/>
                </a:cxn>
                <a:cxn ang="0">
                  <a:pos x="20" y="14"/>
                </a:cxn>
                <a:cxn ang="0">
                  <a:pos x="18" y="18"/>
                </a:cxn>
                <a:cxn ang="0">
                  <a:pos x="14" y="26"/>
                </a:cxn>
                <a:cxn ang="0">
                  <a:pos x="4" y="50"/>
                </a:cxn>
                <a:cxn ang="0">
                  <a:pos x="0" y="50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lnTo>
                    <a:pt x="2" y="24"/>
                  </a:lnTo>
                  <a:lnTo>
                    <a:pt x="4" y="16"/>
                  </a:lnTo>
                  <a:lnTo>
                    <a:pt x="4" y="10"/>
                  </a:lnTo>
                  <a:lnTo>
                    <a:pt x="6" y="6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0" y="12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26"/>
                  </a:lnTo>
                  <a:lnTo>
                    <a:pt x="4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16" name="Freeform 36"/>
            <p:cNvSpPr>
              <a:spLocks/>
            </p:cNvSpPr>
            <p:nvPr/>
          </p:nvSpPr>
          <p:spPr bwMode="auto">
            <a:xfrm>
              <a:off x="3304" y="522"/>
              <a:ext cx="92" cy="103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00" y="36"/>
                </a:cxn>
                <a:cxn ang="0">
                  <a:pos x="96" y="36"/>
                </a:cxn>
                <a:cxn ang="0">
                  <a:pos x="96" y="28"/>
                </a:cxn>
                <a:cxn ang="0">
                  <a:pos x="96" y="22"/>
                </a:cxn>
                <a:cxn ang="0">
                  <a:pos x="94" y="18"/>
                </a:cxn>
                <a:cxn ang="0">
                  <a:pos x="92" y="14"/>
                </a:cxn>
                <a:cxn ang="0">
                  <a:pos x="90" y="10"/>
                </a:cxn>
                <a:cxn ang="0">
                  <a:pos x="86" y="8"/>
                </a:cxn>
                <a:cxn ang="0">
                  <a:pos x="82" y="6"/>
                </a:cxn>
                <a:cxn ang="0">
                  <a:pos x="76" y="6"/>
                </a:cxn>
                <a:cxn ang="0">
                  <a:pos x="72" y="4"/>
                </a:cxn>
                <a:cxn ang="0">
                  <a:pos x="62" y="6"/>
                </a:cxn>
                <a:cxn ang="0">
                  <a:pos x="52" y="8"/>
                </a:cxn>
                <a:cxn ang="0">
                  <a:pos x="44" y="14"/>
                </a:cxn>
                <a:cxn ang="0">
                  <a:pos x="36" y="22"/>
                </a:cxn>
                <a:cxn ang="0">
                  <a:pos x="28" y="32"/>
                </a:cxn>
                <a:cxn ang="0">
                  <a:pos x="22" y="44"/>
                </a:cxn>
                <a:cxn ang="0">
                  <a:pos x="16" y="60"/>
                </a:cxn>
                <a:cxn ang="0">
                  <a:pos x="16" y="76"/>
                </a:cxn>
                <a:cxn ang="0">
                  <a:pos x="16" y="88"/>
                </a:cxn>
                <a:cxn ang="0">
                  <a:pos x="20" y="96"/>
                </a:cxn>
                <a:cxn ang="0">
                  <a:pos x="24" y="104"/>
                </a:cxn>
                <a:cxn ang="0">
                  <a:pos x="32" y="110"/>
                </a:cxn>
                <a:cxn ang="0">
                  <a:pos x="40" y="114"/>
                </a:cxn>
                <a:cxn ang="0">
                  <a:pos x="50" y="114"/>
                </a:cxn>
                <a:cxn ang="0">
                  <a:pos x="62" y="114"/>
                </a:cxn>
                <a:cxn ang="0">
                  <a:pos x="72" y="110"/>
                </a:cxn>
                <a:cxn ang="0">
                  <a:pos x="80" y="104"/>
                </a:cxn>
                <a:cxn ang="0">
                  <a:pos x="88" y="94"/>
                </a:cxn>
                <a:cxn ang="0">
                  <a:pos x="92" y="94"/>
                </a:cxn>
                <a:cxn ang="0">
                  <a:pos x="86" y="102"/>
                </a:cxn>
                <a:cxn ang="0">
                  <a:pos x="80" y="108"/>
                </a:cxn>
                <a:cxn ang="0">
                  <a:pos x="72" y="114"/>
                </a:cxn>
                <a:cxn ang="0">
                  <a:pos x="64" y="118"/>
                </a:cxn>
                <a:cxn ang="0">
                  <a:pos x="56" y="120"/>
                </a:cxn>
                <a:cxn ang="0">
                  <a:pos x="46" y="120"/>
                </a:cxn>
                <a:cxn ang="0">
                  <a:pos x="36" y="120"/>
                </a:cxn>
                <a:cxn ang="0">
                  <a:pos x="28" y="118"/>
                </a:cxn>
                <a:cxn ang="0">
                  <a:pos x="20" y="114"/>
                </a:cxn>
                <a:cxn ang="0">
                  <a:pos x="14" y="110"/>
                </a:cxn>
                <a:cxn ang="0">
                  <a:pos x="8" y="104"/>
                </a:cxn>
                <a:cxn ang="0">
                  <a:pos x="4" y="98"/>
                </a:cxn>
                <a:cxn ang="0">
                  <a:pos x="0" y="86"/>
                </a:cxn>
                <a:cxn ang="0">
                  <a:pos x="0" y="74"/>
                </a:cxn>
                <a:cxn ang="0">
                  <a:pos x="2" y="56"/>
                </a:cxn>
                <a:cxn ang="0">
                  <a:pos x="8" y="38"/>
                </a:cxn>
                <a:cxn ang="0">
                  <a:pos x="16" y="28"/>
                </a:cxn>
                <a:cxn ang="0">
                  <a:pos x="26" y="18"/>
                </a:cxn>
                <a:cxn ang="0">
                  <a:pos x="36" y="12"/>
                </a:cxn>
                <a:cxn ang="0">
                  <a:pos x="54" y="4"/>
                </a:cxn>
                <a:cxn ang="0">
                  <a:pos x="72" y="0"/>
                </a:cxn>
                <a:cxn ang="0">
                  <a:pos x="80" y="2"/>
                </a:cxn>
                <a:cxn ang="0">
                  <a:pos x="90" y="4"/>
                </a:cxn>
                <a:cxn ang="0">
                  <a:pos x="94" y="6"/>
                </a:cxn>
                <a:cxn ang="0">
                  <a:pos x="96" y="6"/>
                </a:cxn>
                <a:cxn ang="0">
                  <a:pos x="98" y="6"/>
                </a:cxn>
                <a:cxn ang="0">
                  <a:pos x="100" y="6"/>
                </a:cxn>
                <a:cxn ang="0">
                  <a:pos x="102" y="4"/>
                </a:cxn>
                <a:cxn ang="0">
                  <a:pos x="106" y="0"/>
                </a:cxn>
                <a:cxn ang="0">
                  <a:pos x="108" y="0"/>
                </a:cxn>
              </a:cxnLst>
              <a:rect l="0" t="0" r="r" b="b"/>
              <a:pathLst>
                <a:path w="108" h="120">
                  <a:moveTo>
                    <a:pt x="108" y="0"/>
                  </a:moveTo>
                  <a:lnTo>
                    <a:pt x="100" y="36"/>
                  </a:lnTo>
                  <a:lnTo>
                    <a:pt x="96" y="36"/>
                  </a:lnTo>
                  <a:lnTo>
                    <a:pt x="96" y="28"/>
                  </a:lnTo>
                  <a:lnTo>
                    <a:pt x="96" y="22"/>
                  </a:lnTo>
                  <a:lnTo>
                    <a:pt x="94" y="18"/>
                  </a:lnTo>
                  <a:lnTo>
                    <a:pt x="92" y="14"/>
                  </a:lnTo>
                  <a:lnTo>
                    <a:pt x="90" y="10"/>
                  </a:lnTo>
                  <a:lnTo>
                    <a:pt x="86" y="8"/>
                  </a:lnTo>
                  <a:lnTo>
                    <a:pt x="82" y="6"/>
                  </a:lnTo>
                  <a:lnTo>
                    <a:pt x="76" y="6"/>
                  </a:lnTo>
                  <a:lnTo>
                    <a:pt x="72" y="4"/>
                  </a:lnTo>
                  <a:lnTo>
                    <a:pt x="62" y="6"/>
                  </a:lnTo>
                  <a:lnTo>
                    <a:pt x="52" y="8"/>
                  </a:lnTo>
                  <a:lnTo>
                    <a:pt x="44" y="14"/>
                  </a:lnTo>
                  <a:lnTo>
                    <a:pt x="36" y="22"/>
                  </a:lnTo>
                  <a:lnTo>
                    <a:pt x="28" y="32"/>
                  </a:lnTo>
                  <a:lnTo>
                    <a:pt x="22" y="44"/>
                  </a:lnTo>
                  <a:lnTo>
                    <a:pt x="16" y="60"/>
                  </a:lnTo>
                  <a:lnTo>
                    <a:pt x="16" y="76"/>
                  </a:lnTo>
                  <a:lnTo>
                    <a:pt x="16" y="88"/>
                  </a:lnTo>
                  <a:lnTo>
                    <a:pt x="20" y="96"/>
                  </a:lnTo>
                  <a:lnTo>
                    <a:pt x="24" y="104"/>
                  </a:lnTo>
                  <a:lnTo>
                    <a:pt x="32" y="110"/>
                  </a:lnTo>
                  <a:lnTo>
                    <a:pt x="40" y="114"/>
                  </a:lnTo>
                  <a:lnTo>
                    <a:pt x="50" y="114"/>
                  </a:lnTo>
                  <a:lnTo>
                    <a:pt x="62" y="114"/>
                  </a:lnTo>
                  <a:lnTo>
                    <a:pt x="72" y="110"/>
                  </a:lnTo>
                  <a:lnTo>
                    <a:pt x="80" y="104"/>
                  </a:lnTo>
                  <a:lnTo>
                    <a:pt x="88" y="94"/>
                  </a:lnTo>
                  <a:lnTo>
                    <a:pt x="92" y="94"/>
                  </a:lnTo>
                  <a:lnTo>
                    <a:pt x="86" y="102"/>
                  </a:lnTo>
                  <a:lnTo>
                    <a:pt x="80" y="108"/>
                  </a:lnTo>
                  <a:lnTo>
                    <a:pt x="72" y="114"/>
                  </a:lnTo>
                  <a:lnTo>
                    <a:pt x="64" y="118"/>
                  </a:lnTo>
                  <a:lnTo>
                    <a:pt x="56" y="120"/>
                  </a:lnTo>
                  <a:lnTo>
                    <a:pt x="46" y="120"/>
                  </a:lnTo>
                  <a:lnTo>
                    <a:pt x="36" y="120"/>
                  </a:lnTo>
                  <a:lnTo>
                    <a:pt x="28" y="118"/>
                  </a:lnTo>
                  <a:lnTo>
                    <a:pt x="20" y="114"/>
                  </a:lnTo>
                  <a:lnTo>
                    <a:pt x="14" y="110"/>
                  </a:lnTo>
                  <a:lnTo>
                    <a:pt x="8" y="104"/>
                  </a:lnTo>
                  <a:lnTo>
                    <a:pt x="4" y="98"/>
                  </a:lnTo>
                  <a:lnTo>
                    <a:pt x="0" y="86"/>
                  </a:lnTo>
                  <a:lnTo>
                    <a:pt x="0" y="74"/>
                  </a:lnTo>
                  <a:lnTo>
                    <a:pt x="2" y="56"/>
                  </a:lnTo>
                  <a:lnTo>
                    <a:pt x="8" y="38"/>
                  </a:lnTo>
                  <a:lnTo>
                    <a:pt x="16" y="28"/>
                  </a:lnTo>
                  <a:lnTo>
                    <a:pt x="26" y="18"/>
                  </a:lnTo>
                  <a:lnTo>
                    <a:pt x="36" y="12"/>
                  </a:lnTo>
                  <a:lnTo>
                    <a:pt x="54" y="4"/>
                  </a:lnTo>
                  <a:lnTo>
                    <a:pt x="72" y="0"/>
                  </a:lnTo>
                  <a:lnTo>
                    <a:pt x="80" y="2"/>
                  </a:lnTo>
                  <a:lnTo>
                    <a:pt x="90" y="4"/>
                  </a:lnTo>
                  <a:lnTo>
                    <a:pt x="94" y="6"/>
                  </a:lnTo>
                  <a:lnTo>
                    <a:pt x="96" y="6"/>
                  </a:lnTo>
                  <a:lnTo>
                    <a:pt x="98" y="6"/>
                  </a:lnTo>
                  <a:lnTo>
                    <a:pt x="100" y="6"/>
                  </a:lnTo>
                  <a:lnTo>
                    <a:pt x="102" y="4"/>
                  </a:lnTo>
                  <a:lnTo>
                    <a:pt x="106" y="0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17" name="Freeform 37"/>
            <p:cNvSpPr>
              <a:spLocks/>
            </p:cNvSpPr>
            <p:nvPr/>
          </p:nvSpPr>
          <p:spPr bwMode="auto">
            <a:xfrm>
              <a:off x="3412" y="522"/>
              <a:ext cx="18" cy="42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4" y="24"/>
                </a:cxn>
                <a:cxn ang="0">
                  <a:pos x="4" y="16"/>
                </a:cxn>
                <a:cxn ang="0">
                  <a:pos x="6" y="10"/>
                </a:cxn>
                <a:cxn ang="0">
                  <a:pos x="8" y="6"/>
                </a:cxn>
                <a:cxn ang="0">
                  <a:pos x="10" y="4"/>
                </a:cxn>
                <a:cxn ang="0">
                  <a:pos x="12" y="2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0" y="2"/>
                </a:cxn>
                <a:cxn ang="0">
                  <a:pos x="22" y="4"/>
                </a:cxn>
                <a:cxn ang="0">
                  <a:pos x="22" y="6"/>
                </a:cxn>
                <a:cxn ang="0">
                  <a:pos x="22" y="8"/>
                </a:cxn>
                <a:cxn ang="0">
                  <a:pos x="22" y="12"/>
                </a:cxn>
                <a:cxn ang="0">
                  <a:pos x="20" y="14"/>
                </a:cxn>
                <a:cxn ang="0">
                  <a:pos x="18" y="18"/>
                </a:cxn>
                <a:cxn ang="0">
                  <a:pos x="16" y="26"/>
                </a:cxn>
                <a:cxn ang="0">
                  <a:pos x="4" y="50"/>
                </a:cxn>
                <a:cxn ang="0">
                  <a:pos x="0" y="50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lnTo>
                    <a:pt x="4" y="24"/>
                  </a:lnTo>
                  <a:lnTo>
                    <a:pt x="4" y="16"/>
                  </a:lnTo>
                  <a:lnTo>
                    <a:pt x="6" y="10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12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6" y="26"/>
                  </a:lnTo>
                  <a:lnTo>
                    <a:pt x="4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18" name="Freeform 38"/>
            <p:cNvSpPr>
              <a:spLocks noEditPoints="1"/>
            </p:cNvSpPr>
            <p:nvPr/>
          </p:nvSpPr>
          <p:spPr bwMode="auto">
            <a:xfrm>
              <a:off x="4311" y="492"/>
              <a:ext cx="106" cy="100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86" y="2"/>
                </a:cxn>
                <a:cxn ang="0">
                  <a:pos x="108" y="10"/>
                </a:cxn>
                <a:cxn ang="0">
                  <a:pos x="118" y="24"/>
                </a:cxn>
                <a:cxn ang="0">
                  <a:pos x="124" y="40"/>
                </a:cxn>
                <a:cxn ang="0">
                  <a:pos x="124" y="58"/>
                </a:cxn>
                <a:cxn ang="0">
                  <a:pos x="116" y="80"/>
                </a:cxn>
                <a:cxn ang="0">
                  <a:pos x="106" y="94"/>
                </a:cxn>
                <a:cxn ang="0">
                  <a:pos x="88" y="108"/>
                </a:cxn>
                <a:cxn ang="0">
                  <a:pos x="68" y="114"/>
                </a:cxn>
                <a:cxn ang="0">
                  <a:pos x="48" y="116"/>
                </a:cxn>
                <a:cxn ang="0">
                  <a:pos x="2" y="112"/>
                </a:cxn>
                <a:cxn ang="0">
                  <a:pos x="10" y="112"/>
                </a:cxn>
                <a:cxn ang="0">
                  <a:pos x="16" y="108"/>
                </a:cxn>
                <a:cxn ang="0">
                  <a:pos x="22" y="94"/>
                </a:cxn>
                <a:cxn ang="0">
                  <a:pos x="42" y="16"/>
                </a:cxn>
                <a:cxn ang="0">
                  <a:pos x="42" y="8"/>
                </a:cxn>
                <a:cxn ang="0">
                  <a:pos x="38" y="4"/>
                </a:cxn>
                <a:cxn ang="0">
                  <a:pos x="30" y="4"/>
                </a:cxn>
                <a:cxn ang="0">
                  <a:pos x="36" y="96"/>
                </a:cxn>
                <a:cxn ang="0">
                  <a:pos x="34" y="104"/>
                </a:cxn>
                <a:cxn ang="0">
                  <a:pos x="34" y="108"/>
                </a:cxn>
                <a:cxn ang="0">
                  <a:pos x="34" y="110"/>
                </a:cxn>
                <a:cxn ang="0">
                  <a:pos x="40" y="110"/>
                </a:cxn>
                <a:cxn ang="0">
                  <a:pos x="56" y="110"/>
                </a:cxn>
                <a:cxn ang="0">
                  <a:pos x="78" y="104"/>
                </a:cxn>
                <a:cxn ang="0">
                  <a:pos x="92" y="94"/>
                </a:cxn>
                <a:cxn ang="0">
                  <a:pos x="102" y="78"/>
                </a:cxn>
                <a:cxn ang="0">
                  <a:pos x="108" y="58"/>
                </a:cxn>
                <a:cxn ang="0">
                  <a:pos x="108" y="36"/>
                </a:cxn>
                <a:cxn ang="0">
                  <a:pos x="102" y="22"/>
                </a:cxn>
                <a:cxn ang="0">
                  <a:pos x="94" y="12"/>
                </a:cxn>
                <a:cxn ang="0">
                  <a:pos x="80" y="6"/>
                </a:cxn>
                <a:cxn ang="0">
                  <a:pos x="66" y="6"/>
                </a:cxn>
              </a:cxnLst>
              <a:rect l="0" t="0" r="r" b="b"/>
              <a:pathLst>
                <a:path w="124" h="116">
                  <a:moveTo>
                    <a:pt x="30" y="4"/>
                  </a:moveTo>
                  <a:lnTo>
                    <a:pt x="32" y="0"/>
                  </a:lnTo>
                  <a:lnTo>
                    <a:pt x="68" y="0"/>
                  </a:lnTo>
                  <a:lnTo>
                    <a:pt x="86" y="2"/>
                  </a:lnTo>
                  <a:lnTo>
                    <a:pt x="100" y="6"/>
                  </a:lnTo>
                  <a:lnTo>
                    <a:pt x="108" y="10"/>
                  </a:lnTo>
                  <a:lnTo>
                    <a:pt x="114" y="16"/>
                  </a:lnTo>
                  <a:lnTo>
                    <a:pt x="118" y="24"/>
                  </a:lnTo>
                  <a:lnTo>
                    <a:pt x="122" y="30"/>
                  </a:lnTo>
                  <a:lnTo>
                    <a:pt x="124" y="40"/>
                  </a:lnTo>
                  <a:lnTo>
                    <a:pt x="124" y="48"/>
                  </a:lnTo>
                  <a:lnTo>
                    <a:pt x="124" y="58"/>
                  </a:lnTo>
                  <a:lnTo>
                    <a:pt x="120" y="70"/>
                  </a:lnTo>
                  <a:lnTo>
                    <a:pt x="116" y="80"/>
                  </a:lnTo>
                  <a:lnTo>
                    <a:pt x="112" y="86"/>
                  </a:lnTo>
                  <a:lnTo>
                    <a:pt x="106" y="94"/>
                  </a:lnTo>
                  <a:lnTo>
                    <a:pt x="98" y="100"/>
                  </a:lnTo>
                  <a:lnTo>
                    <a:pt x="88" y="108"/>
                  </a:lnTo>
                  <a:lnTo>
                    <a:pt x="76" y="112"/>
                  </a:lnTo>
                  <a:lnTo>
                    <a:pt x="68" y="114"/>
                  </a:lnTo>
                  <a:lnTo>
                    <a:pt x="58" y="116"/>
                  </a:lnTo>
                  <a:lnTo>
                    <a:pt x="48" y="116"/>
                  </a:lnTo>
                  <a:lnTo>
                    <a:pt x="0" y="116"/>
                  </a:lnTo>
                  <a:lnTo>
                    <a:pt x="2" y="112"/>
                  </a:lnTo>
                  <a:lnTo>
                    <a:pt x="8" y="112"/>
                  </a:lnTo>
                  <a:lnTo>
                    <a:pt x="10" y="112"/>
                  </a:lnTo>
                  <a:lnTo>
                    <a:pt x="14" y="110"/>
                  </a:lnTo>
                  <a:lnTo>
                    <a:pt x="16" y="108"/>
                  </a:lnTo>
                  <a:lnTo>
                    <a:pt x="18" y="102"/>
                  </a:lnTo>
                  <a:lnTo>
                    <a:pt x="22" y="94"/>
                  </a:lnTo>
                  <a:lnTo>
                    <a:pt x="40" y="24"/>
                  </a:lnTo>
                  <a:lnTo>
                    <a:pt x="42" y="16"/>
                  </a:lnTo>
                  <a:lnTo>
                    <a:pt x="44" y="12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38" y="4"/>
                  </a:lnTo>
                  <a:lnTo>
                    <a:pt x="32" y="4"/>
                  </a:lnTo>
                  <a:lnTo>
                    <a:pt x="30" y="4"/>
                  </a:lnTo>
                  <a:close/>
                  <a:moveTo>
                    <a:pt x="60" y="6"/>
                  </a:moveTo>
                  <a:lnTo>
                    <a:pt x="36" y="96"/>
                  </a:lnTo>
                  <a:lnTo>
                    <a:pt x="34" y="100"/>
                  </a:lnTo>
                  <a:lnTo>
                    <a:pt x="34" y="104"/>
                  </a:lnTo>
                  <a:lnTo>
                    <a:pt x="32" y="106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10"/>
                  </a:lnTo>
                  <a:lnTo>
                    <a:pt x="36" y="110"/>
                  </a:lnTo>
                  <a:lnTo>
                    <a:pt x="40" y="110"/>
                  </a:lnTo>
                  <a:lnTo>
                    <a:pt x="44" y="110"/>
                  </a:lnTo>
                  <a:lnTo>
                    <a:pt x="56" y="110"/>
                  </a:lnTo>
                  <a:lnTo>
                    <a:pt x="68" y="108"/>
                  </a:lnTo>
                  <a:lnTo>
                    <a:pt x="78" y="104"/>
                  </a:lnTo>
                  <a:lnTo>
                    <a:pt x="86" y="100"/>
                  </a:lnTo>
                  <a:lnTo>
                    <a:pt x="92" y="94"/>
                  </a:lnTo>
                  <a:lnTo>
                    <a:pt x="98" y="86"/>
                  </a:lnTo>
                  <a:lnTo>
                    <a:pt x="102" y="78"/>
                  </a:lnTo>
                  <a:lnTo>
                    <a:pt x="106" y="68"/>
                  </a:lnTo>
                  <a:lnTo>
                    <a:pt x="108" y="58"/>
                  </a:lnTo>
                  <a:lnTo>
                    <a:pt x="108" y="46"/>
                  </a:lnTo>
                  <a:lnTo>
                    <a:pt x="108" y="36"/>
                  </a:lnTo>
                  <a:lnTo>
                    <a:pt x="106" y="28"/>
                  </a:lnTo>
                  <a:lnTo>
                    <a:pt x="102" y="22"/>
                  </a:lnTo>
                  <a:lnTo>
                    <a:pt x="98" y="16"/>
                  </a:lnTo>
                  <a:lnTo>
                    <a:pt x="94" y="12"/>
                  </a:lnTo>
                  <a:lnTo>
                    <a:pt x="88" y="8"/>
                  </a:lnTo>
                  <a:lnTo>
                    <a:pt x="80" y="6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19" name="Freeform 39"/>
            <p:cNvSpPr>
              <a:spLocks/>
            </p:cNvSpPr>
            <p:nvPr/>
          </p:nvSpPr>
          <p:spPr bwMode="auto">
            <a:xfrm>
              <a:off x="4438" y="492"/>
              <a:ext cx="18" cy="41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2" y="22"/>
                </a:cxn>
                <a:cxn ang="0">
                  <a:pos x="4" y="14"/>
                </a:cxn>
                <a:cxn ang="0">
                  <a:pos x="4" y="8"/>
                </a:cxn>
                <a:cxn ang="0">
                  <a:pos x="6" y="4"/>
                </a:cxn>
                <a:cxn ang="0">
                  <a:pos x="8" y="2"/>
                </a:cxn>
                <a:cxn ang="0">
                  <a:pos x="12" y="0"/>
                </a:cxn>
                <a:cxn ang="0">
                  <a:pos x="18" y="0"/>
                </a:cxn>
                <a:cxn ang="0">
                  <a:pos x="20" y="0"/>
                </a:cxn>
                <a:cxn ang="0">
                  <a:pos x="20" y="2"/>
                </a:cxn>
                <a:cxn ang="0">
                  <a:pos x="22" y="4"/>
                </a:cxn>
                <a:cxn ang="0">
                  <a:pos x="22" y="6"/>
                </a:cxn>
                <a:cxn ang="0">
                  <a:pos x="20" y="10"/>
                </a:cxn>
                <a:cxn ang="0">
                  <a:pos x="20" y="12"/>
                </a:cxn>
                <a:cxn ang="0">
                  <a:pos x="18" y="16"/>
                </a:cxn>
                <a:cxn ang="0">
                  <a:pos x="14" y="24"/>
                </a:cxn>
                <a:cxn ang="0">
                  <a:pos x="4" y="48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22" h="48">
                  <a:moveTo>
                    <a:pt x="0" y="48"/>
                  </a:moveTo>
                  <a:lnTo>
                    <a:pt x="2" y="22"/>
                  </a:lnTo>
                  <a:lnTo>
                    <a:pt x="4" y="14"/>
                  </a:lnTo>
                  <a:lnTo>
                    <a:pt x="4" y="8"/>
                  </a:lnTo>
                  <a:lnTo>
                    <a:pt x="6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0" y="10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4" y="48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20" name="Freeform 40"/>
            <p:cNvSpPr>
              <a:spLocks/>
            </p:cNvSpPr>
            <p:nvPr/>
          </p:nvSpPr>
          <p:spPr bwMode="auto">
            <a:xfrm>
              <a:off x="4035" y="1583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21" name="Freeform 41"/>
            <p:cNvSpPr>
              <a:spLocks/>
            </p:cNvSpPr>
            <p:nvPr/>
          </p:nvSpPr>
          <p:spPr bwMode="auto">
            <a:xfrm>
              <a:off x="4035" y="1583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22" name="Freeform 42"/>
            <p:cNvSpPr>
              <a:spLocks/>
            </p:cNvSpPr>
            <p:nvPr/>
          </p:nvSpPr>
          <p:spPr bwMode="auto">
            <a:xfrm>
              <a:off x="4528" y="1087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23" name="Freeform 43"/>
            <p:cNvSpPr>
              <a:spLocks/>
            </p:cNvSpPr>
            <p:nvPr/>
          </p:nvSpPr>
          <p:spPr bwMode="auto">
            <a:xfrm>
              <a:off x="4528" y="1087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24" name="Freeform 44"/>
            <p:cNvSpPr>
              <a:spLocks/>
            </p:cNvSpPr>
            <p:nvPr/>
          </p:nvSpPr>
          <p:spPr bwMode="auto">
            <a:xfrm>
              <a:off x="4282" y="1335"/>
              <a:ext cx="61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25" name="Freeform 45"/>
            <p:cNvSpPr>
              <a:spLocks/>
            </p:cNvSpPr>
            <p:nvPr/>
          </p:nvSpPr>
          <p:spPr bwMode="auto">
            <a:xfrm>
              <a:off x="4282" y="1335"/>
              <a:ext cx="61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26" name="Freeform 46"/>
            <p:cNvSpPr>
              <a:spLocks/>
            </p:cNvSpPr>
            <p:nvPr/>
          </p:nvSpPr>
          <p:spPr bwMode="auto">
            <a:xfrm>
              <a:off x="4775" y="839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27" name="Freeform 47"/>
            <p:cNvSpPr>
              <a:spLocks/>
            </p:cNvSpPr>
            <p:nvPr/>
          </p:nvSpPr>
          <p:spPr bwMode="auto">
            <a:xfrm>
              <a:off x="4775" y="839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28" name="Freeform 48"/>
            <p:cNvSpPr>
              <a:spLocks/>
            </p:cNvSpPr>
            <p:nvPr/>
          </p:nvSpPr>
          <p:spPr bwMode="auto">
            <a:xfrm>
              <a:off x="4220" y="592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29" name="Freeform 49"/>
            <p:cNvSpPr>
              <a:spLocks/>
            </p:cNvSpPr>
            <p:nvPr/>
          </p:nvSpPr>
          <p:spPr bwMode="auto">
            <a:xfrm>
              <a:off x="4220" y="592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30" name="Freeform 50"/>
            <p:cNvSpPr>
              <a:spLocks/>
            </p:cNvSpPr>
            <p:nvPr/>
          </p:nvSpPr>
          <p:spPr bwMode="auto">
            <a:xfrm>
              <a:off x="3418" y="592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31" name="Freeform 51"/>
            <p:cNvSpPr>
              <a:spLocks/>
            </p:cNvSpPr>
            <p:nvPr/>
          </p:nvSpPr>
          <p:spPr bwMode="auto">
            <a:xfrm>
              <a:off x="3418" y="592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32" name="Freeform 52"/>
            <p:cNvSpPr>
              <a:spLocks/>
            </p:cNvSpPr>
            <p:nvPr/>
          </p:nvSpPr>
          <p:spPr bwMode="auto">
            <a:xfrm>
              <a:off x="3727" y="1087"/>
              <a:ext cx="61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33" name="Freeform 53"/>
            <p:cNvSpPr>
              <a:spLocks/>
            </p:cNvSpPr>
            <p:nvPr/>
          </p:nvSpPr>
          <p:spPr bwMode="auto">
            <a:xfrm>
              <a:off x="3727" y="1087"/>
              <a:ext cx="61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34" name="Freeform 54"/>
            <p:cNvSpPr>
              <a:spLocks/>
            </p:cNvSpPr>
            <p:nvPr/>
          </p:nvSpPr>
          <p:spPr bwMode="auto">
            <a:xfrm>
              <a:off x="826" y="1521"/>
              <a:ext cx="61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35" name="Freeform 55"/>
            <p:cNvSpPr>
              <a:spLocks/>
            </p:cNvSpPr>
            <p:nvPr/>
          </p:nvSpPr>
          <p:spPr bwMode="auto">
            <a:xfrm>
              <a:off x="826" y="1521"/>
              <a:ext cx="61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36" name="Freeform 56"/>
            <p:cNvSpPr>
              <a:spLocks/>
            </p:cNvSpPr>
            <p:nvPr/>
          </p:nvSpPr>
          <p:spPr bwMode="auto">
            <a:xfrm>
              <a:off x="1011" y="1087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37" name="Freeform 57"/>
            <p:cNvSpPr>
              <a:spLocks/>
            </p:cNvSpPr>
            <p:nvPr/>
          </p:nvSpPr>
          <p:spPr bwMode="auto">
            <a:xfrm>
              <a:off x="1011" y="1087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38" name="Freeform 58"/>
            <p:cNvSpPr>
              <a:spLocks/>
            </p:cNvSpPr>
            <p:nvPr/>
          </p:nvSpPr>
          <p:spPr bwMode="auto">
            <a:xfrm>
              <a:off x="1196" y="654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39" name="Freeform 59"/>
            <p:cNvSpPr>
              <a:spLocks/>
            </p:cNvSpPr>
            <p:nvPr/>
          </p:nvSpPr>
          <p:spPr bwMode="auto">
            <a:xfrm>
              <a:off x="1196" y="654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40" name="Freeform 60"/>
            <p:cNvSpPr>
              <a:spLocks/>
            </p:cNvSpPr>
            <p:nvPr/>
          </p:nvSpPr>
          <p:spPr bwMode="auto">
            <a:xfrm>
              <a:off x="1258" y="1521"/>
              <a:ext cx="61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41" name="Freeform 61"/>
            <p:cNvSpPr>
              <a:spLocks/>
            </p:cNvSpPr>
            <p:nvPr/>
          </p:nvSpPr>
          <p:spPr bwMode="auto">
            <a:xfrm>
              <a:off x="1258" y="1521"/>
              <a:ext cx="61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42" name="Freeform 62"/>
            <p:cNvSpPr>
              <a:spLocks/>
            </p:cNvSpPr>
            <p:nvPr/>
          </p:nvSpPr>
          <p:spPr bwMode="auto">
            <a:xfrm>
              <a:off x="1689" y="1521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43" name="Freeform 63"/>
            <p:cNvSpPr>
              <a:spLocks/>
            </p:cNvSpPr>
            <p:nvPr/>
          </p:nvSpPr>
          <p:spPr bwMode="auto">
            <a:xfrm>
              <a:off x="1689" y="1521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44" name="Freeform 64"/>
            <p:cNvSpPr>
              <a:spLocks/>
            </p:cNvSpPr>
            <p:nvPr/>
          </p:nvSpPr>
          <p:spPr bwMode="auto">
            <a:xfrm>
              <a:off x="2121" y="1521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45" name="Freeform 65"/>
            <p:cNvSpPr>
              <a:spLocks/>
            </p:cNvSpPr>
            <p:nvPr/>
          </p:nvSpPr>
          <p:spPr bwMode="auto">
            <a:xfrm>
              <a:off x="2121" y="1521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46" name="Freeform 66"/>
            <p:cNvSpPr>
              <a:spLocks/>
            </p:cNvSpPr>
            <p:nvPr/>
          </p:nvSpPr>
          <p:spPr bwMode="auto">
            <a:xfrm>
              <a:off x="1874" y="1087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47" name="Freeform 67"/>
            <p:cNvSpPr>
              <a:spLocks/>
            </p:cNvSpPr>
            <p:nvPr/>
          </p:nvSpPr>
          <p:spPr bwMode="auto">
            <a:xfrm>
              <a:off x="1874" y="1087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48" name="AutoShape 68"/>
            <p:cNvSpPr>
              <a:spLocks noChangeArrowheads="1"/>
            </p:cNvSpPr>
            <p:nvPr/>
          </p:nvSpPr>
          <p:spPr bwMode="auto">
            <a:xfrm>
              <a:off x="2424" y="784"/>
              <a:ext cx="800" cy="688"/>
            </a:xfrm>
            <a:prstGeom prst="leftRightArrow">
              <a:avLst>
                <a:gd name="adj1" fmla="val 50000"/>
                <a:gd name="adj2" fmla="val 23256"/>
              </a:avLst>
            </a:prstGeom>
            <a:solidFill>
              <a:schemeClr val="accent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302149" name="Text Box 69"/>
          <p:cNvSpPr txBox="1">
            <a:spLocks noChangeArrowheads="1"/>
          </p:cNvSpPr>
          <p:nvPr/>
        </p:nvSpPr>
        <p:spPr bwMode="auto">
          <a:xfrm>
            <a:off x="136525" y="136525"/>
            <a:ext cx="75961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cs typeface="Times New Roman" pitchFamily="18" charset="0"/>
              </a:rPr>
              <a:t>Example: affine invariants of coplanar points</a:t>
            </a:r>
          </a:p>
        </p:txBody>
      </p:sp>
      <p:sp>
        <p:nvSpPr>
          <p:cNvPr id="302150" name="Line 70"/>
          <p:cNvSpPr>
            <a:spLocks noChangeShapeType="1"/>
          </p:cNvSpPr>
          <p:nvPr/>
        </p:nvSpPr>
        <p:spPr bwMode="auto">
          <a:xfrm flipH="1">
            <a:off x="3213100" y="2463800"/>
            <a:ext cx="203200" cy="114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02151" name="Line 71"/>
          <p:cNvSpPr>
            <a:spLocks noChangeShapeType="1"/>
          </p:cNvSpPr>
          <p:nvPr/>
        </p:nvSpPr>
        <p:spPr bwMode="auto">
          <a:xfrm flipH="1" flipV="1">
            <a:off x="3200400" y="2349500"/>
            <a:ext cx="215900" cy="114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02152" name="Line 72"/>
          <p:cNvSpPr>
            <a:spLocks noChangeShapeType="1"/>
          </p:cNvSpPr>
          <p:nvPr/>
        </p:nvSpPr>
        <p:spPr bwMode="auto">
          <a:xfrm>
            <a:off x="1943100" y="1079500"/>
            <a:ext cx="2540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02153" name="Line 73"/>
          <p:cNvSpPr>
            <a:spLocks noChangeShapeType="1"/>
          </p:cNvSpPr>
          <p:nvPr/>
        </p:nvSpPr>
        <p:spPr bwMode="auto">
          <a:xfrm flipH="1">
            <a:off x="1714500" y="1079500"/>
            <a:ext cx="228600" cy="177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02154" name="Line 74"/>
          <p:cNvSpPr>
            <a:spLocks noChangeShapeType="1"/>
          </p:cNvSpPr>
          <p:nvPr/>
        </p:nvSpPr>
        <p:spPr bwMode="auto">
          <a:xfrm flipH="1">
            <a:off x="7556500" y="1384300"/>
            <a:ext cx="63500" cy="25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02155" name="Line 75"/>
          <p:cNvSpPr>
            <a:spLocks noChangeShapeType="1"/>
          </p:cNvSpPr>
          <p:nvPr/>
        </p:nvSpPr>
        <p:spPr bwMode="auto">
          <a:xfrm flipH="1">
            <a:off x="7366000" y="1371600"/>
            <a:ext cx="254000" cy="88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02156" name="Line 76"/>
          <p:cNvSpPr>
            <a:spLocks noChangeShapeType="1"/>
          </p:cNvSpPr>
          <p:nvPr/>
        </p:nvSpPr>
        <p:spPr bwMode="auto">
          <a:xfrm>
            <a:off x="5473700" y="990600"/>
            <a:ext cx="228600" cy="12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02157" name="Line 77"/>
          <p:cNvSpPr>
            <a:spLocks noChangeShapeType="1"/>
          </p:cNvSpPr>
          <p:nvPr/>
        </p:nvSpPr>
        <p:spPr bwMode="auto">
          <a:xfrm>
            <a:off x="5473700" y="990600"/>
            <a:ext cx="25400" cy="266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23888" y="428625"/>
            <a:ext cx="7851775" cy="3765550"/>
            <a:chOff x="227" y="1406"/>
            <a:chExt cx="5321" cy="2224"/>
          </a:xfrm>
        </p:grpSpPr>
        <p:sp>
          <p:nvSpPr>
            <p:cNvPr id="303107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3108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30310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1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1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12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13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14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15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16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17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18" name="Picture 1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19" name="Picture 1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20" name="Picture 1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21" name="Picture 1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22" name="Picture 1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23" name="Picture 1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24" name="Picture 2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3125" name="Text Box 21"/>
          <p:cNvSpPr txBox="1">
            <a:spLocks noChangeArrowheads="1"/>
          </p:cNvSpPr>
          <p:nvPr/>
        </p:nvSpPr>
        <p:spPr bwMode="auto">
          <a:xfrm>
            <a:off x="1338263" y="4522788"/>
            <a:ext cx="6343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Empirical models of image variability</a:t>
            </a:r>
            <a:r>
              <a:rPr lang="en-US" sz="2400"/>
              <a:t>:</a:t>
            </a: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4025900" y="457200"/>
            <a:ext cx="1130300" cy="825500"/>
            <a:chOff x="2488" y="928"/>
            <a:chExt cx="712" cy="520"/>
          </a:xfrm>
        </p:grpSpPr>
        <p:sp>
          <p:nvSpPr>
            <p:cNvPr id="303127" name="Rectangle 23"/>
            <p:cNvSpPr>
              <a:spLocks noChangeArrowheads="1"/>
            </p:cNvSpPr>
            <p:nvPr/>
          </p:nvSpPr>
          <p:spPr bwMode="auto">
            <a:xfrm>
              <a:off x="2488" y="928"/>
              <a:ext cx="712" cy="520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303128" name="Rectangle 24"/>
            <p:cNvSpPr>
              <a:spLocks noChangeArrowheads="1"/>
            </p:cNvSpPr>
            <p:nvPr/>
          </p:nvSpPr>
          <p:spPr bwMode="auto">
            <a:xfrm>
              <a:off x="2672" y="928"/>
              <a:ext cx="352" cy="520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3129" name="Line 25"/>
            <p:cNvSpPr>
              <a:spLocks noChangeShapeType="1"/>
            </p:cNvSpPr>
            <p:nvPr/>
          </p:nvSpPr>
          <p:spPr bwMode="auto">
            <a:xfrm>
              <a:off x="2840" y="928"/>
              <a:ext cx="0" cy="5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3130" name="Rectangle 26"/>
            <p:cNvSpPr>
              <a:spLocks noChangeArrowheads="1"/>
            </p:cNvSpPr>
            <p:nvPr/>
          </p:nvSpPr>
          <p:spPr bwMode="auto">
            <a:xfrm>
              <a:off x="2488" y="1088"/>
              <a:ext cx="712" cy="184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303131" name="Oval 27"/>
          <p:cNvSpPr>
            <a:spLocks noChangeArrowheads="1"/>
          </p:cNvSpPr>
          <p:nvPr/>
        </p:nvSpPr>
        <p:spPr bwMode="auto">
          <a:xfrm>
            <a:off x="5994400" y="1384300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03132" name="Freeform 28"/>
          <p:cNvSpPr>
            <a:spLocks/>
          </p:cNvSpPr>
          <p:nvPr/>
        </p:nvSpPr>
        <p:spPr bwMode="auto">
          <a:xfrm>
            <a:off x="5168900" y="863600"/>
            <a:ext cx="868363" cy="457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56" y="80"/>
              </a:cxn>
              <a:cxn ang="0">
                <a:pos x="544" y="288"/>
              </a:cxn>
            </a:cxnLst>
            <a:rect l="0" t="0" r="r" b="b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 cap="flat" cmpd="sng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7785100" y="76200"/>
            <a:ext cx="1130300" cy="825500"/>
            <a:chOff x="2488" y="928"/>
            <a:chExt cx="712" cy="520"/>
          </a:xfrm>
        </p:grpSpPr>
        <p:sp>
          <p:nvSpPr>
            <p:cNvPr id="303134" name="Rectangle 30"/>
            <p:cNvSpPr>
              <a:spLocks noChangeArrowheads="1"/>
            </p:cNvSpPr>
            <p:nvPr/>
          </p:nvSpPr>
          <p:spPr bwMode="auto">
            <a:xfrm>
              <a:off x="2488" y="928"/>
              <a:ext cx="712" cy="520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303135" name="Rectangle 31"/>
            <p:cNvSpPr>
              <a:spLocks noChangeArrowheads="1"/>
            </p:cNvSpPr>
            <p:nvPr/>
          </p:nvSpPr>
          <p:spPr bwMode="auto">
            <a:xfrm>
              <a:off x="2672" y="928"/>
              <a:ext cx="352" cy="520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3136" name="Line 32"/>
            <p:cNvSpPr>
              <a:spLocks noChangeShapeType="1"/>
            </p:cNvSpPr>
            <p:nvPr/>
          </p:nvSpPr>
          <p:spPr bwMode="auto">
            <a:xfrm>
              <a:off x="2840" y="928"/>
              <a:ext cx="0" cy="52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3137" name="Rectangle 33"/>
            <p:cNvSpPr>
              <a:spLocks noChangeArrowheads="1"/>
            </p:cNvSpPr>
            <p:nvPr/>
          </p:nvSpPr>
          <p:spPr bwMode="auto">
            <a:xfrm>
              <a:off x="2488" y="1088"/>
              <a:ext cx="712" cy="184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303138" name="Oval 34"/>
          <p:cNvSpPr>
            <a:spLocks noChangeArrowheads="1"/>
          </p:cNvSpPr>
          <p:nvPr/>
        </p:nvSpPr>
        <p:spPr bwMode="auto">
          <a:xfrm>
            <a:off x="7797800" y="1752600"/>
            <a:ext cx="114300" cy="88900"/>
          </a:xfrm>
          <a:prstGeom prst="ellipse">
            <a:avLst/>
          </a:prstGeom>
          <a:solidFill>
            <a:srgbClr val="777777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03139" name="Oval 35"/>
          <p:cNvSpPr>
            <a:spLocks noChangeArrowheads="1"/>
          </p:cNvSpPr>
          <p:nvPr/>
        </p:nvSpPr>
        <p:spPr bwMode="auto">
          <a:xfrm>
            <a:off x="7797800" y="1600200"/>
            <a:ext cx="101600" cy="1143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03140" name="Line 36"/>
          <p:cNvSpPr>
            <a:spLocks noChangeShapeType="1"/>
          </p:cNvSpPr>
          <p:nvPr/>
        </p:nvSpPr>
        <p:spPr bwMode="auto">
          <a:xfrm flipH="1">
            <a:off x="7912100" y="901700"/>
            <a:ext cx="431800" cy="6604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arrow" w="med" len="med"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03141" name="Text Box 37"/>
          <p:cNvSpPr txBox="1">
            <a:spLocks noChangeArrowheads="1"/>
          </p:cNvSpPr>
          <p:nvPr/>
        </p:nvSpPr>
        <p:spPr bwMode="auto">
          <a:xfrm>
            <a:off x="1619250" y="5218113"/>
            <a:ext cx="5822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tx2"/>
                </a:solidFill>
                <a:cs typeface="Times New Roman" pitchFamily="18" charset="0"/>
              </a:rPr>
              <a:t>Appearance-based techniques</a:t>
            </a:r>
          </a:p>
        </p:txBody>
      </p:sp>
      <p:sp>
        <p:nvSpPr>
          <p:cNvPr id="303142" name="Text Box 38"/>
          <p:cNvSpPr txBox="1">
            <a:spLocks noChangeArrowheads="1"/>
          </p:cNvSpPr>
          <p:nvPr/>
        </p:nvSpPr>
        <p:spPr bwMode="auto">
          <a:xfrm>
            <a:off x="755650" y="6140450"/>
            <a:ext cx="7604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cs typeface="Times New Roman" pitchFamily="18" charset="0"/>
              </a:rPr>
              <a:t>Turk &amp; Pentland (1991); Murase &amp; Nayar (1995);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 descr="ortup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5700" y="996950"/>
            <a:ext cx="4292600" cy="4038600"/>
          </a:xfrm>
          <a:prstGeom prst="rect">
            <a:avLst/>
          </a:prstGeom>
          <a:noFill/>
        </p:spPr>
      </p:pic>
      <p:pic>
        <p:nvPicPr>
          <p:cNvPr id="3041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1400" y="5145088"/>
            <a:ext cx="710565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4132" name="Text Box 4"/>
          <p:cNvSpPr txBox="1">
            <a:spLocks noChangeArrowheads="1"/>
          </p:cNvSpPr>
          <p:nvPr/>
        </p:nvSpPr>
        <p:spPr bwMode="auto">
          <a:xfrm>
            <a:off x="1541421" y="219075"/>
            <a:ext cx="60195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err="1"/>
              <a:t>Eigenfaces</a:t>
            </a:r>
            <a:r>
              <a:rPr lang="en-US" sz="2800" dirty="0"/>
              <a:t> (Turk &amp; </a:t>
            </a:r>
            <a:r>
              <a:rPr lang="en-US" sz="2800" dirty="0" err="1"/>
              <a:t>Pentland</a:t>
            </a:r>
            <a:r>
              <a:rPr lang="en-US" sz="2800" dirty="0"/>
              <a:t>, 1991)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6" name="Text Box 4"/>
          <p:cNvSpPr txBox="1">
            <a:spLocks noChangeArrowheads="1"/>
          </p:cNvSpPr>
          <p:nvPr/>
        </p:nvSpPr>
        <p:spPr bwMode="auto">
          <a:xfrm>
            <a:off x="4751388" y="1176338"/>
            <a:ext cx="381952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Appearance manifolds</a:t>
            </a:r>
          </a:p>
          <a:p>
            <a:r>
              <a:rPr lang="en-US" sz="2400"/>
              <a:t>(Murase &amp; Nayar, 1995)</a:t>
            </a:r>
          </a:p>
        </p:txBody>
      </p:sp>
      <p:pic>
        <p:nvPicPr>
          <p:cNvPr id="5" name="100object-reco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718052" y="3502026"/>
            <a:ext cx="4033851" cy="3025388"/>
          </a:xfrm>
          <a:prstGeom prst="rect">
            <a:avLst/>
          </a:prstGeom>
        </p:spPr>
      </p:pic>
      <p:pic>
        <p:nvPicPr>
          <p:cNvPr id="6" name="100object-vectors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299979" y="471447"/>
            <a:ext cx="3992088" cy="2994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1353" y="1092168"/>
            <a:ext cx="5323121" cy="267493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80901" y="288882"/>
            <a:ext cx="8982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u="none" dirty="0" err="1">
                <a:latin typeface="Comic Sans MS" pitchFamily="66" charset="0"/>
              </a:rPr>
              <a:t>Correlation</a:t>
            </a:r>
            <a:r>
              <a:rPr lang="fr-FR" sz="3200" u="none" dirty="0">
                <a:latin typeface="Comic Sans MS" pitchFamily="66" charset="0"/>
              </a:rPr>
              <a:t>-</a:t>
            </a:r>
            <a:r>
              <a:rPr lang="fr-FR" sz="3200" u="none" dirty="0" err="1">
                <a:latin typeface="Comic Sans MS" pitchFamily="66" charset="0"/>
              </a:rPr>
              <a:t>based</a:t>
            </a:r>
            <a:r>
              <a:rPr lang="fr-FR" sz="3200" u="none" dirty="0">
                <a:latin typeface="Comic Sans MS" pitchFamily="66" charset="0"/>
              </a:rPr>
              <a:t> </a:t>
            </a:r>
            <a:r>
              <a:rPr lang="fr-FR" sz="3200" u="none" dirty="0" err="1">
                <a:latin typeface="Comic Sans MS" pitchFamily="66" charset="0"/>
              </a:rPr>
              <a:t>template</a:t>
            </a:r>
            <a:r>
              <a:rPr lang="fr-FR" sz="3200" u="none" dirty="0">
                <a:latin typeface="Comic Sans MS" pitchFamily="66" charset="0"/>
              </a:rPr>
              <a:t> </a:t>
            </a:r>
            <a:r>
              <a:rPr lang="fr-FR" sz="3200" u="none" dirty="0" err="1">
                <a:latin typeface="Comic Sans MS" pitchFamily="66" charset="0"/>
              </a:rPr>
              <a:t>matching</a:t>
            </a:r>
            <a:r>
              <a:rPr lang="fr-FR" sz="3200" u="none" dirty="0">
                <a:latin typeface="Comic Sans MS" pitchFamily="66" charset="0"/>
              </a:rPr>
              <a:t> (60s)</a:t>
            </a:r>
          </a:p>
          <a:p>
            <a:pPr algn="ctr"/>
            <a:endParaRPr lang="fr-FR" sz="3200" u="none" dirty="0">
              <a:latin typeface="Comic Sans MS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84249" y="3835387"/>
            <a:ext cx="5891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none" dirty="0">
                <a:latin typeface="Comic Sans MS" pitchFamily="66" charset="0"/>
              </a:rPr>
              <a:t>Ballard &amp; Brown (1980, Fig. 3.3). Courtesy Bob Fisher</a:t>
            </a:r>
          </a:p>
          <a:p>
            <a:r>
              <a:rPr lang="fr-FR" u="none" dirty="0">
                <a:latin typeface="Comic Sans MS" pitchFamily="66" charset="0"/>
              </a:rPr>
              <a:t>and Ballard &amp; Brown on-line</a:t>
            </a:r>
            <a:r>
              <a:rPr lang="fr-FR" u="none" dirty="0" smtClean="0">
                <a:latin typeface="Comic Sans MS" pitchFamily="66" charset="0"/>
              </a:rPr>
              <a:t>.</a:t>
            </a:r>
            <a:endParaRPr lang="fr-FR" u="none" dirty="0">
              <a:latin typeface="Comic Sans MS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60499" y="4560903"/>
            <a:ext cx="545213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u="none" dirty="0" smtClean="0">
                <a:latin typeface="Comic Sans MS" pitchFamily="66" charset="0"/>
              </a:rPr>
              <a:t>• </a:t>
            </a:r>
            <a:r>
              <a:rPr lang="fr-FR" sz="2800" u="none" dirty="0" err="1">
                <a:latin typeface="Comic Sans MS" pitchFamily="66" charset="0"/>
              </a:rPr>
              <a:t>Automated</a:t>
            </a:r>
            <a:r>
              <a:rPr lang="fr-FR" sz="2800" u="none" dirty="0">
                <a:latin typeface="Comic Sans MS" pitchFamily="66" charset="0"/>
              </a:rPr>
              <a:t> </a:t>
            </a:r>
            <a:r>
              <a:rPr lang="fr-FR" sz="2800" u="none" dirty="0" err="1">
                <a:latin typeface="Comic Sans MS" pitchFamily="66" charset="0"/>
              </a:rPr>
              <a:t>target</a:t>
            </a:r>
            <a:r>
              <a:rPr lang="fr-FR" sz="2800" u="none" dirty="0">
                <a:latin typeface="Comic Sans MS" pitchFamily="66" charset="0"/>
              </a:rPr>
              <a:t> recognition</a:t>
            </a:r>
          </a:p>
          <a:p>
            <a:r>
              <a:rPr lang="fr-FR" sz="2800" u="none" dirty="0">
                <a:latin typeface="Comic Sans MS" pitchFamily="66" charset="0"/>
              </a:rPr>
              <a:t>• </a:t>
            </a:r>
            <a:r>
              <a:rPr lang="fr-FR" sz="2800" u="none" dirty="0" err="1">
                <a:latin typeface="Comic Sans MS" pitchFamily="66" charset="0"/>
              </a:rPr>
              <a:t>Industrial</a:t>
            </a:r>
            <a:r>
              <a:rPr lang="fr-FR" sz="2800" u="none" dirty="0">
                <a:latin typeface="Comic Sans MS" pitchFamily="66" charset="0"/>
              </a:rPr>
              <a:t> inspection</a:t>
            </a:r>
          </a:p>
          <a:p>
            <a:r>
              <a:rPr lang="fr-FR" sz="2800" u="none" dirty="0">
                <a:latin typeface="Comic Sans MS" pitchFamily="66" charset="0"/>
              </a:rPr>
              <a:t>• Optical </a:t>
            </a:r>
            <a:r>
              <a:rPr lang="fr-FR" sz="2800" u="none" dirty="0" err="1">
                <a:latin typeface="Comic Sans MS" pitchFamily="66" charset="0"/>
              </a:rPr>
              <a:t>character</a:t>
            </a:r>
            <a:r>
              <a:rPr lang="fr-FR" sz="2800" u="none" dirty="0">
                <a:latin typeface="Comic Sans MS" pitchFamily="66" charset="0"/>
              </a:rPr>
              <a:t> recognition</a:t>
            </a:r>
          </a:p>
          <a:p>
            <a:r>
              <a:rPr lang="fr-FR" sz="2800" u="none" dirty="0">
                <a:latin typeface="Comic Sans MS" pitchFamily="66" charset="0"/>
              </a:rPr>
              <a:t>• </a:t>
            </a:r>
            <a:r>
              <a:rPr lang="fr-FR" sz="2800" u="none" dirty="0" err="1">
                <a:latin typeface="Comic Sans MS" pitchFamily="66" charset="0"/>
              </a:rPr>
              <a:t>Stereo</a:t>
            </a:r>
            <a:r>
              <a:rPr lang="fr-FR" sz="2800" u="none" dirty="0">
                <a:latin typeface="Comic Sans MS" pitchFamily="66" charset="0"/>
              </a:rPr>
              <a:t> </a:t>
            </a:r>
            <a:r>
              <a:rPr lang="fr-FR" sz="2800" u="none" dirty="0" err="1">
                <a:latin typeface="Comic Sans MS" pitchFamily="66" charset="0"/>
              </a:rPr>
              <a:t>matching</a:t>
            </a:r>
            <a:endParaRPr lang="fr-FR" sz="2800" u="none" dirty="0">
              <a:latin typeface="Comic Sans MS" pitchFamily="66" charset="0"/>
            </a:endParaRPr>
          </a:p>
          <a:p>
            <a:r>
              <a:rPr lang="fr-FR" sz="2800" u="none" dirty="0">
                <a:latin typeface="Comic Sans MS" pitchFamily="66" charset="0"/>
              </a:rPr>
              <a:t>• Pattern </a:t>
            </a:r>
            <a:r>
              <a:rPr lang="fr-FR" sz="2800" u="none" dirty="0" smtClean="0">
                <a:latin typeface="Comic Sans MS" pitchFamily="66" charset="0"/>
              </a:rPr>
              <a:t>recognition</a:t>
            </a:r>
            <a:endParaRPr lang="fr-FR" sz="2800" u="none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/>
          <p:cNvPicPr>
            <a:picLocks noChangeAspect="1" noChangeArrowheads="1"/>
          </p:cNvPicPr>
          <p:nvPr/>
        </p:nvPicPr>
        <p:blipFill>
          <a:blip r:embed="rId2" cstate="print"/>
          <a:srcRect t="7133"/>
          <a:stretch>
            <a:fillRect/>
          </a:stretch>
        </p:blipFill>
        <p:spPr bwMode="auto">
          <a:xfrm>
            <a:off x="2819400" y="1836738"/>
            <a:ext cx="6122988" cy="2236787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</p:spPr>
      </p:pic>
      <p:sp>
        <p:nvSpPr>
          <p:cNvPr id="306179" name="Text Box 3"/>
          <p:cNvSpPr txBox="1">
            <a:spLocks noChangeArrowheads="1"/>
          </p:cNvSpPr>
          <p:nvPr/>
        </p:nvSpPr>
        <p:spPr bwMode="auto">
          <a:xfrm>
            <a:off x="2825750" y="1838325"/>
            <a:ext cx="1009650" cy="366713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Times New Roman" pitchFamily="18" charset="0"/>
              </a:rPr>
              <a:t>Lowe’02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13050" y="4090988"/>
            <a:ext cx="6127750" cy="2276475"/>
            <a:chOff x="1820" y="2465"/>
            <a:chExt cx="3756" cy="1402"/>
          </a:xfrm>
        </p:grpSpPr>
        <p:pic>
          <p:nvPicPr>
            <p:cNvPr id="306181" name="Picture 5" descr="detection"/>
            <p:cNvPicPr>
              <a:picLocks noChangeAspect="1" noChangeArrowheads="1"/>
            </p:cNvPicPr>
            <p:nvPr/>
          </p:nvPicPr>
          <p:blipFill>
            <a:blip r:embed="rId3" cstate="print"/>
            <a:srcRect t="2640" r="502" b="4901"/>
            <a:stretch>
              <a:fillRect/>
            </a:stretch>
          </p:blipFill>
          <p:spPr bwMode="auto">
            <a:xfrm>
              <a:off x="1820" y="2465"/>
              <a:ext cx="3756" cy="1402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306182" name="Text Box 6"/>
            <p:cNvSpPr txBox="1">
              <a:spLocks noChangeArrowheads="1"/>
            </p:cNvSpPr>
            <p:nvPr/>
          </p:nvSpPr>
          <p:spPr bwMode="auto">
            <a:xfrm>
              <a:off x="1822" y="2466"/>
              <a:ext cx="1510" cy="226"/>
            </a:xfrm>
            <a:prstGeom prst="rect">
              <a:avLst/>
            </a:prstGeom>
            <a:solidFill>
              <a:schemeClr val="tx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2"/>
                  </a:solidFill>
                  <a:latin typeface="Times New Roman" pitchFamily="18" charset="0"/>
                </a:rPr>
                <a:t>Mahamud &amp; Hebert’03</a:t>
              </a:r>
            </a:p>
          </p:txBody>
        </p:sp>
      </p:grpSp>
      <p:sp>
        <p:nvSpPr>
          <p:cNvPr id="306183" name="Text Box 7"/>
          <p:cNvSpPr txBox="1">
            <a:spLocks noChangeArrowheads="1"/>
          </p:cNvSpPr>
          <p:nvPr/>
        </p:nvSpPr>
        <p:spPr bwMode="auto">
          <a:xfrm>
            <a:off x="149225" y="223838"/>
            <a:ext cx="85566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cs typeface="Times New Roman" pitchFamily="18" charset="0"/>
              </a:rPr>
              <a:t>In the lates 1990s, a new approach emerges: </a:t>
            </a:r>
          </a:p>
          <a:p>
            <a:r>
              <a:rPr lang="en-US" sz="2400">
                <a:cs typeface="Times New Roman" pitchFamily="18" charset="0"/>
              </a:rPr>
              <a:t>Combining </a:t>
            </a:r>
            <a:r>
              <a:rPr lang="en-US" sz="2400" i="1">
                <a:cs typeface="Times New Roman" pitchFamily="18" charset="0"/>
              </a:rPr>
              <a:t>local</a:t>
            </a:r>
            <a:r>
              <a:rPr lang="en-US" sz="2400">
                <a:cs typeface="Times New Roman" pitchFamily="18" charset="0"/>
              </a:rPr>
              <a:t> appearance, spatial constraints, invariants, </a:t>
            </a:r>
          </a:p>
          <a:p>
            <a:r>
              <a:rPr lang="en-US" sz="2400">
                <a:cs typeface="Times New Roman" pitchFamily="18" charset="0"/>
              </a:rPr>
              <a:t>and classification techniques from machine learning.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03200" y="1816100"/>
            <a:ext cx="2362200" cy="4546600"/>
            <a:chOff x="336" y="1024"/>
            <a:chExt cx="1304" cy="2704"/>
          </a:xfrm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36" y="1024"/>
              <a:ext cx="1304" cy="2704"/>
              <a:chOff x="144" y="928"/>
              <a:chExt cx="1536" cy="3072"/>
            </a:xfrm>
          </p:grpSpPr>
          <p:pic>
            <p:nvPicPr>
              <p:cNvPr id="306186" name="Picture 10" descr="recherche5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4" y="928"/>
                <a:ext cx="1536" cy="1536"/>
              </a:xfrm>
              <a:prstGeom prst="rect">
                <a:avLst/>
              </a:prstGeom>
              <a:noFill/>
            </p:spPr>
          </p:pic>
          <p:pic>
            <p:nvPicPr>
              <p:cNvPr id="306187" name="Picture 11" descr="recherche41_re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4" y="2464"/>
                <a:ext cx="1536" cy="1536"/>
              </a:xfrm>
              <a:prstGeom prst="rect">
                <a:avLst/>
              </a:prstGeom>
              <a:noFill/>
            </p:spPr>
          </p:pic>
        </p:grpSp>
        <p:sp>
          <p:nvSpPr>
            <p:cNvPr id="306188" name="Text Box 12"/>
            <p:cNvSpPr txBox="1">
              <a:spLocks noChangeArrowheads="1"/>
            </p:cNvSpPr>
            <p:nvPr/>
          </p:nvSpPr>
          <p:spPr bwMode="auto">
            <a:xfrm>
              <a:off x="342" y="1024"/>
              <a:ext cx="417" cy="21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Query</a:t>
              </a:r>
            </a:p>
          </p:txBody>
        </p:sp>
        <p:sp>
          <p:nvSpPr>
            <p:cNvPr id="306189" name="Text Box 13"/>
            <p:cNvSpPr txBox="1">
              <a:spLocks noChangeArrowheads="1"/>
            </p:cNvSpPr>
            <p:nvPr/>
          </p:nvSpPr>
          <p:spPr bwMode="auto">
            <a:xfrm>
              <a:off x="343" y="2377"/>
              <a:ext cx="1055" cy="21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Retrieved (10</a:t>
              </a:r>
              <a:r>
                <a:rPr lang="en-US" baseline="3000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off)</a:t>
              </a:r>
            </a:p>
          </p:txBody>
        </p:sp>
        <p:sp>
          <p:nvSpPr>
            <p:cNvPr id="306190" name="Text Box 14"/>
            <p:cNvSpPr txBox="1">
              <a:spLocks noChangeArrowheads="1"/>
            </p:cNvSpPr>
            <p:nvPr/>
          </p:nvSpPr>
          <p:spPr bwMode="auto">
            <a:xfrm>
              <a:off x="351" y="3497"/>
              <a:ext cx="1097" cy="21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Schmid &amp; Mohr’97</a:t>
              </a:r>
            </a:p>
          </p:txBody>
        </p:sp>
      </p:grpSp>
      <p:sp>
        <p:nvSpPr>
          <p:cNvPr id="306191" name="Rectangle 15"/>
          <p:cNvSpPr>
            <a:spLocks noChangeArrowheads="1"/>
          </p:cNvSpPr>
          <p:nvPr/>
        </p:nvSpPr>
        <p:spPr bwMode="auto">
          <a:xfrm>
            <a:off x="203200" y="1816100"/>
            <a:ext cx="2362200" cy="45466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sailor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52400"/>
            <a:ext cx="6248400" cy="5986463"/>
          </a:xfrm>
          <a:prstGeom prst="rect">
            <a:avLst/>
          </a:prstGeom>
          <a:noFill/>
        </p:spPr>
      </p:pic>
      <p:sp>
        <p:nvSpPr>
          <p:cNvPr id="252931" name="Freeform 3"/>
          <p:cNvSpPr>
            <a:spLocks/>
          </p:cNvSpPr>
          <p:nvPr/>
        </p:nvSpPr>
        <p:spPr bwMode="auto">
          <a:xfrm>
            <a:off x="1993900" y="1371600"/>
            <a:ext cx="1930400" cy="248920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56" y="1568"/>
              </a:cxn>
              <a:cxn ang="0">
                <a:pos x="1216" y="1552"/>
              </a:cxn>
              <a:cxn ang="0">
                <a:pos x="1192" y="0"/>
              </a:cxn>
              <a:cxn ang="0">
                <a:pos x="0" y="8"/>
              </a:cxn>
            </a:cxnLst>
            <a:rect l="0" t="0" r="r" b="b"/>
            <a:pathLst>
              <a:path w="1216" h="1568">
                <a:moveTo>
                  <a:pt x="0" y="8"/>
                </a:moveTo>
                <a:lnTo>
                  <a:pt x="56" y="1568"/>
                </a:lnTo>
                <a:lnTo>
                  <a:pt x="1216" y="1552"/>
                </a:lnTo>
                <a:lnTo>
                  <a:pt x="1192" y="0"/>
                </a:lnTo>
                <a:lnTo>
                  <a:pt x="0" y="8"/>
                </a:lnTo>
                <a:close/>
              </a:path>
            </a:pathLst>
          </a:custGeom>
          <a:noFill/>
          <a:ln w="38100" cmpd="sng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52932" name="Line 4"/>
          <p:cNvSpPr>
            <a:spLocks noChangeShapeType="1"/>
          </p:cNvSpPr>
          <p:nvPr/>
        </p:nvSpPr>
        <p:spPr bwMode="auto">
          <a:xfrm>
            <a:off x="2794000" y="1384300"/>
            <a:ext cx="76200" cy="24638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52933" name="Line 5"/>
          <p:cNvSpPr>
            <a:spLocks noChangeShapeType="1"/>
          </p:cNvSpPr>
          <p:nvPr/>
        </p:nvSpPr>
        <p:spPr bwMode="auto">
          <a:xfrm>
            <a:off x="2019300" y="2489200"/>
            <a:ext cx="1879600" cy="1588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52934" name="Oval 6"/>
          <p:cNvSpPr>
            <a:spLocks noChangeArrowheads="1"/>
          </p:cNvSpPr>
          <p:nvPr/>
        </p:nvSpPr>
        <p:spPr bwMode="auto">
          <a:xfrm>
            <a:off x="2768600" y="2413000"/>
            <a:ext cx="114300" cy="127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576263" y="6273800"/>
            <a:ext cx="7983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Images are brightness/color patterns drawn in a plane.</a:t>
            </a:r>
          </a:p>
        </p:txBody>
      </p:sp>
      <p:sp>
        <p:nvSpPr>
          <p:cNvPr id="252936" name="Line 8"/>
          <p:cNvSpPr>
            <a:spLocks noChangeShapeType="1"/>
          </p:cNvSpPr>
          <p:nvPr/>
        </p:nvSpPr>
        <p:spPr bwMode="auto">
          <a:xfrm>
            <a:off x="4991100" y="3162300"/>
            <a:ext cx="1257300" cy="3937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52937" name="Oval 9"/>
          <p:cNvSpPr>
            <a:spLocks noChangeArrowheads="1"/>
          </p:cNvSpPr>
          <p:nvPr/>
        </p:nvSpPr>
        <p:spPr bwMode="auto">
          <a:xfrm>
            <a:off x="6134100" y="3479800"/>
            <a:ext cx="114300" cy="127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52938" name="Line 10"/>
          <p:cNvSpPr>
            <a:spLocks noChangeShapeType="1"/>
          </p:cNvSpPr>
          <p:nvPr/>
        </p:nvSpPr>
        <p:spPr bwMode="auto">
          <a:xfrm flipV="1">
            <a:off x="5334000" y="3225800"/>
            <a:ext cx="279400" cy="508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52939" name="Line 11"/>
          <p:cNvSpPr>
            <a:spLocks noChangeShapeType="1"/>
          </p:cNvSpPr>
          <p:nvPr/>
        </p:nvSpPr>
        <p:spPr bwMode="auto">
          <a:xfrm>
            <a:off x="5334000" y="3276600"/>
            <a:ext cx="215900" cy="2159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52940" name="Text Box 12"/>
          <p:cNvSpPr txBox="1">
            <a:spLocks noChangeArrowheads="1"/>
          </p:cNvSpPr>
          <p:nvPr/>
        </p:nvSpPr>
        <p:spPr bwMode="auto">
          <a:xfrm>
            <a:off x="1911350" y="152400"/>
            <a:ext cx="55562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They are formed by the projection of</a:t>
            </a:r>
          </a:p>
          <a:p>
            <a:r>
              <a:rPr lang="en-US" sz="2400" dirty="0"/>
              <a:t>three-dimensional objects.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1" grpId="0" animBg="1"/>
      <p:bldP spid="252932" grpId="0" animBg="1"/>
      <p:bldP spid="252933" grpId="0" animBg="1"/>
      <p:bldP spid="252934" grpId="0" animBg="1"/>
      <p:bldP spid="252936" grpId="0" animBg="1"/>
      <p:bldP spid="252937" grpId="0" animBg="1"/>
      <p:bldP spid="252938" grpId="0" animBg="1"/>
      <p:bldP spid="252939" grpId="0" animBg="1"/>
      <p:bldP spid="252940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8313" y="1582738"/>
            <a:ext cx="4071937" cy="3921125"/>
            <a:chOff x="2966" y="967"/>
            <a:chExt cx="1512" cy="1592"/>
          </a:xfrm>
        </p:grpSpPr>
        <p:sp>
          <p:nvSpPr>
            <p:cNvPr id="307203" name="Rectangle 3"/>
            <p:cNvSpPr>
              <a:spLocks noChangeArrowheads="1"/>
            </p:cNvSpPr>
            <p:nvPr/>
          </p:nvSpPr>
          <p:spPr bwMode="auto">
            <a:xfrm>
              <a:off x="2966" y="967"/>
              <a:ext cx="1512" cy="159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7204" name="Rectangle 4"/>
            <p:cNvSpPr>
              <a:spLocks noChangeArrowheads="1"/>
            </p:cNvSpPr>
            <p:nvPr/>
          </p:nvSpPr>
          <p:spPr bwMode="auto">
            <a:xfrm>
              <a:off x="2966" y="967"/>
              <a:ext cx="1512" cy="159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30720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6" y="2044"/>
              <a:ext cx="1512" cy="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0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66" y="1530"/>
              <a:ext cx="1512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0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66" y="1015"/>
              <a:ext cx="1512" cy="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08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66" y="967"/>
              <a:ext cx="1512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741863" y="1570038"/>
            <a:ext cx="3983037" cy="3933825"/>
            <a:chOff x="2080" y="1372"/>
            <a:chExt cx="1600" cy="1576"/>
          </a:xfrm>
        </p:grpSpPr>
        <p:sp>
          <p:nvSpPr>
            <p:cNvPr id="307210" name="Rectangle 10"/>
            <p:cNvSpPr>
              <a:spLocks noChangeArrowheads="1"/>
            </p:cNvSpPr>
            <p:nvPr/>
          </p:nvSpPr>
          <p:spPr bwMode="auto">
            <a:xfrm>
              <a:off x="2080" y="1372"/>
              <a:ext cx="1600" cy="1576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7211" name="Rectangle 11"/>
            <p:cNvSpPr>
              <a:spLocks noChangeArrowheads="1"/>
            </p:cNvSpPr>
            <p:nvPr/>
          </p:nvSpPr>
          <p:spPr bwMode="auto">
            <a:xfrm>
              <a:off x="2080" y="1372"/>
              <a:ext cx="1600" cy="157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307212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80" y="2463"/>
              <a:ext cx="1600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13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80" y="1978"/>
              <a:ext cx="1600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14" name="Picture 1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80" y="1493"/>
              <a:ext cx="1600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15" name="Picture 1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80" y="1372"/>
              <a:ext cx="1600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216" name="Text Box 16"/>
          <p:cNvSpPr txBox="1">
            <a:spLocks noChangeArrowheads="1"/>
          </p:cNvSpPr>
          <p:nvPr/>
        </p:nvSpPr>
        <p:spPr bwMode="auto">
          <a:xfrm>
            <a:off x="493713" y="5745163"/>
            <a:ext cx="5591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ACRONYM (Brooks and Binford, 1981)</a:t>
            </a:r>
          </a:p>
        </p:txBody>
      </p:sp>
      <p:sp>
        <p:nvSpPr>
          <p:cNvPr id="307217" name="Text Box 17"/>
          <p:cNvSpPr txBox="1">
            <a:spLocks noChangeArrowheads="1"/>
          </p:cNvSpPr>
          <p:nvPr/>
        </p:nvSpPr>
        <p:spPr bwMode="auto">
          <a:xfrm>
            <a:off x="566738" y="188913"/>
            <a:ext cx="80740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cs typeface="Times New Roman" pitchFamily="18" charset="0"/>
              </a:rPr>
              <a:t>Representing and recognizing object </a:t>
            </a:r>
          </a:p>
          <a:p>
            <a:r>
              <a:rPr lang="en-US" sz="3600">
                <a:cs typeface="Times New Roman" pitchFamily="18" charset="0"/>
              </a:rPr>
              <a:t>categories is harder</a:t>
            </a:r>
          </a:p>
        </p:txBody>
      </p:sp>
      <p:sp>
        <p:nvSpPr>
          <p:cNvPr id="307218" name="Text Box 18"/>
          <p:cNvSpPr txBox="1">
            <a:spLocks noChangeArrowheads="1"/>
          </p:cNvSpPr>
          <p:nvPr/>
        </p:nvSpPr>
        <p:spPr bwMode="auto">
          <a:xfrm>
            <a:off x="503238" y="6308725"/>
            <a:ext cx="8064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cs typeface="Times New Roman" pitchFamily="18" charset="0"/>
              </a:rPr>
              <a:t>Binford (1971), Nevatia &amp; Binford (1972), Marr &amp; Nishihara (1978)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52500" y="1565275"/>
            <a:ext cx="3414713" cy="2259013"/>
            <a:chOff x="600" y="334"/>
            <a:chExt cx="2151" cy="1423"/>
          </a:xfrm>
        </p:grpSpPr>
        <p:sp>
          <p:nvSpPr>
            <p:cNvPr id="357379" name="Rectangle 3"/>
            <p:cNvSpPr>
              <a:spLocks noChangeArrowheads="1"/>
            </p:cNvSpPr>
            <p:nvPr/>
          </p:nvSpPr>
          <p:spPr bwMode="auto">
            <a:xfrm>
              <a:off x="600" y="334"/>
              <a:ext cx="2151" cy="142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7380" name="Rectangle 4"/>
            <p:cNvSpPr>
              <a:spLocks noChangeArrowheads="1"/>
            </p:cNvSpPr>
            <p:nvPr/>
          </p:nvSpPr>
          <p:spPr bwMode="auto">
            <a:xfrm>
              <a:off x="600" y="334"/>
              <a:ext cx="2151" cy="142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35738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0" y="1186"/>
              <a:ext cx="2151" cy="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738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0" y="616"/>
              <a:ext cx="2151" cy="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738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0" y="334"/>
              <a:ext cx="2151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580063" y="1016000"/>
            <a:ext cx="2628900" cy="3060700"/>
            <a:chOff x="2052" y="1196"/>
            <a:chExt cx="1656" cy="1928"/>
          </a:xfrm>
        </p:grpSpPr>
        <p:sp>
          <p:nvSpPr>
            <p:cNvPr id="357385" name="Rectangle 9"/>
            <p:cNvSpPr>
              <a:spLocks noChangeArrowheads="1"/>
            </p:cNvSpPr>
            <p:nvPr/>
          </p:nvSpPr>
          <p:spPr bwMode="auto">
            <a:xfrm>
              <a:off x="2052" y="1196"/>
              <a:ext cx="1656" cy="192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7386" name="Rectangle 10"/>
            <p:cNvSpPr>
              <a:spLocks noChangeArrowheads="1"/>
            </p:cNvSpPr>
            <p:nvPr/>
          </p:nvSpPr>
          <p:spPr bwMode="auto">
            <a:xfrm>
              <a:off x="2052" y="1196"/>
              <a:ext cx="1656" cy="192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357387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52" y="2445"/>
              <a:ext cx="1656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7388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52" y="1766"/>
              <a:ext cx="1656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7389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52" y="1196"/>
              <a:ext cx="1656" cy="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7390" name="Text Box 14"/>
          <p:cNvSpPr txBox="1">
            <a:spLocks noChangeArrowheads="1"/>
          </p:cNvSpPr>
          <p:nvPr/>
        </p:nvSpPr>
        <p:spPr bwMode="auto">
          <a:xfrm>
            <a:off x="860425" y="965200"/>
            <a:ext cx="4533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The Blum transform, 1967</a:t>
            </a:r>
            <a:endParaRPr lang="en-US" sz="2800">
              <a:solidFill>
                <a:schemeClr val="hlink"/>
              </a:solidFill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952500" y="4040188"/>
            <a:ext cx="2913063" cy="2592387"/>
            <a:chOff x="2460" y="1792"/>
            <a:chExt cx="840" cy="736"/>
          </a:xfrm>
        </p:grpSpPr>
        <p:sp>
          <p:nvSpPr>
            <p:cNvPr id="357392" name="Rectangle 16"/>
            <p:cNvSpPr>
              <a:spLocks noChangeArrowheads="1"/>
            </p:cNvSpPr>
            <p:nvPr/>
          </p:nvSpPr>
          <p:spPr bwMode="auto">
            <a:xfrm>
              <a:off x="2460" y="1792"/>
              <a:ext cx="840" cy="736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7393" name="Rectangle 17"/>
            <p:cNvSpPr>
              <a:spLocks noChangeArrowheads="1"/>
            </p:cNvSpPr>
            <p:nvPr/>
          </p:nvSpPr>
          <p:spPr bwMode="auto">
            <a:xfrm>
              <a:off x="2460" y="1792"/>
              <a:ext cx="840" cy="73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357394" name="Picture 1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60" y="1792"/>
              <a:ext cx="840" cy="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7395" name="Text Box 19"/>
          <p:cNvSpPr txBox="1">
            <a:spLocks noChangeArrowheads="1"/>
          </p:cNvSpPr>
          <p:nvPr/>
        </p:nvSpPr>
        <p:spPr bwMode="auto">
          <a:xfrm>
            <a:off x="4608513" y="4606925"/>
            <a:ext cx="37560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Generalized cylinders</a:t>
            </a:r>
          </a:p>
          <a:p>
            <a:r>
              <a:rPr lang="en-US" sz="2800"/>
              <a:t>(Binford, 1971)</a:t>
            </a:r>
            <a:endParaRPr lang="en-US" sz="2800">
              <a:solidFill>
                <a:schemeClr val="hlink"/>
              </a:solidFill>
            </a:endParaRPr>
          </a:p>
        </p:txBody>
      </p:sp>
      <p:sp>
        <p:nvSpPr>
          <p:cNvPr id="357396" name="Text Box 20"/>
          <p:cNvSpPr txBox="1">
            <a:spLocks noChangeArrowheads="1"/>
          </p:cNvSpPr>
          <p:nvPr/>
        </p:nvSpPr>
        <p:spPr bwMode="auto">
          <a:xfrm>
            <a:off x="2232025" y="152400"/>
            <a:ext cx="4410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cs typeface="Times New Roman" pitchFamily="18" charset="0"/>
              </a:rPr>
              <a:t>Parts and invariants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95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97" y="1749402"/>
            <a:ext cx="3796882" cy="383386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1338" y="1749402"/>
            <a:ext cx="3483054" cy="383386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4" name="Flèche droite 3"/>
          <p:cNvSpPr/>
          <p:nvPr/>
        </p:nvSpPr>
        <p:spPr bwMode="auto">
          <a:xfrm>
            <a:off x="4133844" y="2844792"/>
            <a:ext cx="1204929" cy="120492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88925" y="190500"/>
            <a:ext cx="870267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u="none" dirty="0" smtClean="0">
                <a:latin typeface="Comic Sans MS" pitchFamily="66" charset="0"/>
              </a:rPr>
              <a:t>Generalized cylinders</a:t>
            </a:r>
            <a:endParaRPr lang="en-US" sz="3600" u="none" dirty="0"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76291" y="800064"/>
            <a:ext cx="6848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none" dirty="0" smtClean="0">
                <a:latin typeface="Comic Sans MS" pitchFamily="66" charset="0"/>
              </a:rPr>
              <a:t>(</a:t>
            </a:r>
            <a:r>
              <a:rPr lang="en-US" sz="2800" u="none" dirty="0" err="1" smtClean="0">
                <a:latin typeface="Comic Sans MS" pitchFamily="66" charset="0"/>
              </a:rPr>
              <a:t>Binford</a:t>
            </a:r>
            <a:r>
              <a:rPr lang="en-US" sz="2800" u="none" dirty="0" smtClean="0">
                <a:latin typeface="Comic Sans MS" pitchFamily="66" charset="0"/>
              </a:rPr>
              <a:t>, 1971; Marr &amp; Nishihara, 1978)</a:t>
            </a:r>
            <a:endParaRPr lang="fr-FR" sz="2800" u="none" dirty="0"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231126" y="5765832"/>
            <a:ext cx="4495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none" dirty="0" smtClean="0">
                <a:latin typeface="Comic Sans MS" pitchFamily="66" charset="0"/>
              </a:rPr>
              <a:t>(</a:t>
            </a:r>
            <a:r>
              <a:rPr lang="en-US" sz="2800" u="none" dirty="0" err="1" smtClean="0">
                <a:latin typeface="Comic Sans MS" pitchFamily="66" charset="0"/>
              </a:rPr>
              <a:t>Nevatia</a:t>
            </a:r>
            <a:r>
              <a:rPr lang="en-US" sz="2800" u="none" dirty="0" smtClean="0">
                <a:latin typeface="Comic Sans MS" pitchFamily="66" charset="0"/>
              </a:rPr>
              <a:t> &amp; </a:t>
            </a:r>
            <a:r>
              <a:rPr lang="en-US" sz="2800" u="none" dirty="0" err="1" smtClean="0">
                <a:latin typeface="Comic Sans MS" pitchFamily="66" charset="0"/>
              </a:rPr>
              <a:t>Binford</a:t>
            </a:r>
            <a:r>
              <a:rPr lang="en-US" sz="2800" u="none" dirty="0" smtClean="0">
                <a:latin typeface="Comic Sans MS" pitchFamily="66" charset="0"/>
              </a:rPr>
              <a:t>, 1972)</a:t>
            </a:r>
            <a:endParaRPr lang="fr-FR" sz="2800" u="none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6100" y="4992688"/>
            <a:ext cx="3025775" cy="6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6100" y="4992688"/>
            <a:ext cx="3025775" cy="6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5600" y="1143000"/>
            <a:ext cx="3708400" cy="2298700"/>
            <a:chOff x="1832" y="2773"/>
            <a:chExt cx="2336" cy="1448"/>
          </a:xfrm>
        </p:grpSpPr>
        <p:sp>
          <p:nvSpPr>
            <p:cNvPr id="308229" name="Line 5"/>
            <p:cNvSpPr>
              <a:spLocks noChangeShapeType="1"/>
            </p:cNvSpPr>
            <p:nvPr/>
          </p:nvSpPr>
          <p:spPr bwMode="auto">
            <a:xfrm rot="-5400000">
              <a:off x="2887" y="3894"/>
              <a:ext cx="2" cy="3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30" name="Line 6"/>
            <p:cNvSpPr>
              <a:spLocks noChangeShapeType="1"/>
            </p:cNvSpPr>
            <p:nvPr/>
          </p:nvSpPr>
          <p:spPr bwMode="auto">
            <a:xfrm rot="-5400000">
              <a:off x="2883" y="3877"/>
              <a:ext cx="23" cy="1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31" name="Freeform 7"/>
            <p:cNvSpPr>
              <a:spLocks/>
            </p:cNvSpPr>
            <p:nvPr/>
          </p:nvSpPr>
          <p:spPr bwMode="auto">
            <a:xfrm rot="-5400000">
              <a:off x="2885" y="3852"/>
              <a:ext cx="36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3" y="2"/>
                </a:cxn>
                <a:cxn ang="0">
                  <a:pos x="59" y="2"/>
                </a:cxn>
              </a:cxnLst>
              <a:rect l="0" t="0" r="r" b="b"/>
              <a:pathLst>
                <a:path w="59" h="2">
                  <a:moveTo>
                    <a:pt x="0" y="0"/>
                  </a:moveTo>
                  <a:lnTo>
                    <a:pt x="43" y="2"/>
                  </a:lnTo>
                  <a:lnTo>
                    <a:pt x="59" y="2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32" name="Line 8"/>
            <p:cNvSpPr>
              <a:spLocks noChangeShapeType="1"/>
            </p:cNvSpPr>
            <p:nvPr/>
          </p:nvSpPr>
          <p:spPr bwMode="auto">
            <a:xfrm rot="16200000" flipV="1">
              <a:off x="2892" y="3792"/>
              <a:ext cx="14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33" name="Freeform 9"/>
            <p:cNvSpPr>
              <a:spLocks/>
            </p:cNvSpPr>
            <p:nvPr/>
          </p:nvSpPr>
          <p:spPr bwMode="auto">
            <a:xfrm rot="-5400000">
              <a:off x="2866" y="3757"/>
              <a:ext cx="49" cy="1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9" y="3"/>
                </a:cxn>
                <a:cxn ang="0">
                  <a:pos x="78" y="0"/>
                </a:cxn>
              </a:cxnLst>
              <a:rect l="0" t="0" r="r" b="b"/>
              <a:pathLst>
                <a:path w="78" h="7">
                  <a:moveTo>
                    <a:pt x="0" y="7"/>
                  </a:moveTo>
                  <a:lnTo>
                    <a:pt x="39" y="3"/>
                  </a:lnTo>
                  <a:lnTo>
                    <a:pt x="78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34" name="Line 10"/>
            <p:cNvSpPr>
              <a:spLocks noChangeShapeType="1"/>
            </p:cNvSpPr>
            <p:nvPr/>
          </p:nvSpPr>
          <p:spPr bwMode="auto">
            <a:xfrm rot="-5400000">
              <a:off x="2882" y="3705"/>
              <a:ext cx="0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35" name="Freeform 11"/>
            <p:cNvSpPr>
              <a:spLocks/>
            </p:cNvSpPr>
            <p:nvPr/>
          </p:nvSpPr>
          <p:spPr bwMode="auto">
            <a:xfrm rot="-5400000">
              <a:off x="2851" y="3670"/>
              <a:ext cx="65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2" y="2"/>
                </a:cxn>
                <a:cxn ang="0">
                  <a:pos x="104" y="3"/>
                </a:cxn>
              </a:cxnLst>
              <a:rect l="0" t="0" r="r" b="b"/>
              <a:pathLst>
                <a:path w="104" h="3">
                  <a:moveTo>
                    <a:pt x="0" y="0"/>
                  </a:moveTo>
                  <a:lnTo>
                    <a:pt x="82" y="2"/>
                  </a:lnTo>
                  <a:lnTo>
                    <a:pt x="104" y="3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36" name="Line 12"/>
            <p:cNvSpPr>
              <a:spLocks noChangeShapeType="1"/>
            </p:cNvSpPr>
            <p:nvPr/>
          </p:nvSpPr>
          <p:spPr bwMode="auto">
            <a:xfrm rot="-5400000">
              <a:off x="2894" y="3608"/>
              <a:ext cx="2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37" name="Freeform 13"/>
            <p:cNvSpPr>
              <a:spLocks/>
            </p:cNvSpPr>
            <p:nvPr/>
          </p:nvSpPr>
          <p:spPr bwMode="auto">
            <a:xfrm rot="-5400000">
              <a:off x="2877" y="3565"/>
              <a:ext cx="59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9" y="10"/>
                </a:cxn>
                <a:cxn ang="0">
                  <a:pos x="95" y="15"/>
                </a:cxn>
              </a:cxnLst>
              <a:rect l="0" t="0" r="r" b="b"/>
              <a:pathLst>
                <a:path w="95" h="15">
                  <a:moveTo>
                    <a:pt x="0" y="0"/>
                  </a:moveTo>
                  <a:lnTo>
                    <a:pt x="69" y="10"/>
                  </a:lnTo>
                  <a:lnTo>
                    <a:pt x="95" y="15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38" name="Freeform 14"/>
            <p:cNvSpPr>
              <a:spLocks/>
            </p:cNvSpPr>
            <p:nvPr/>
          </p:nvSpPr>
          <p:spPr bwMode="auto">
            <a:xfrm rot="-5400000">
              <a:off x="2920" y="3476"/>
              <a:ext cx="56" cy="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11"/>
                </a:cxn>
                <a:cxn ang="0">
                  <a:pos x="91" y="20"/>
                </a:cxn>
              </a:cxnLst>
              <a:rect l="0" t="0" r="r" b="b"/>
              <a:pathLst>
                <a:path w="91" h="20">
                  <a:moveTo>
                    <a:pt x="0" y="0"/>
                  </a:moveTo>
                  <a:lnTo>
                    <a:pt x="52" y="11"/>
                  </a:lnTo>
                  <a:lnTo>
                    <a:pt x="91" y="2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39" name="Freeform 15"/>
            <p:cNvSpPr>
              <a:spLocks/>
            </p:cNvSpPr>
            <p:nvPr/>
          </p:nvSpPr>
          <p:spPr bwMode="auto">
            <a:xfrm rot="-5400000">
              <a:off x="2965" y="3392"/>
              <a:ext cx="58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7"/>
                </a:cxn>
                <a:cxn ang="0">
                  <a:pos x="92" y="17"/>
                </a:cxn>
              </a:cxnLst>
              <a:rect l="0" t="0" r="r" b="b"/>
              <a:pathLst>
                <a:path w="92" h="17">
                  <a:moveTo>
                    <a:pt x="0" y="0"/>
                  </a:moveTo>
                  <a:lnTo>
                    <a:pt x="36" y="7"/>
                  </a:lnTo>
                  <a:lnTo>
                    <a:pt x="92" y="17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40" name="Line 16"/>
            <p:cNvSpPr>
              <a:spLocks noChangeShapeType="1"/>
            </p:cNvSpPr>
            <p:nvPr/>
          </p:nvSpPr>
          <p:spPr bwMode="auto">
            <a:xfrm rot="-5400000">
              <a:off x="3015" y="3336"/>
              <a:ext cx="16" cy="6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41" name="Freeform 17"/>
            <p:cNvSpPr>
              <a:spLocks/>
            </p:cNvSpPr>
            <p:nvPr/>
          </p:nvSpPr>
          <p:spPr bwMode="auto">
            <a:xfrm rot="-5400000">
              <a:off x="3007" y="3302"/>
              <a:ext cx="4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6" y="6"/>
                </a:cxn>
                <a:cxn ang="0">
                  <a:pos x="76" y="6"/>
                </a:cxn>
              </a:cxnLst>
              <a:rect l="0" t="0" r="r" b="b"/>
              <a:pathLst>
                <a:path w="76" h="6">
                  <a:moveTo>
                    <a:pt x="0" y="0"/>
                  </a:moveTo>
                  <a:lnTo>
                    <a:pt x="76" y="6"/>
                  </a:lnTo>
                  <a:lnTo>
                    <a:pt x="76" y="6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42" name="Line 18"/>
            <p:cNvSpPr>
              <a:spLocks noChangeShapeType="1"/>
            </p:cNvSpPr>
            <p:nvPr/>
          </p:nvSpPr>
          <p:spPr bwMode="auto">
            <a:xfrm rot="-5400000">
              <a:off x="3029" y="3241"/>
              <a:ext cx="18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43" name="Freeform 19"/>
            <p:cNvSpPr>
              <a:spLocks/>
            </p:cNvSpPr>
            <p:nvPr/>
          </p:nvSpPr>
          <p:spPr bwMode="auto">
            <a:xfrm rot="-5400000">
              <a:off x="3012" y="3206"/>
              <a:ext cx="48" cy="6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3" y="2"/>
                </a:cxn>
                <a:cxn ang="0">
                  <a:pos x="76" y="0"/>
                </a:cxn>
              </a:cxnLst>
              <a:rect l="0" t="0" r="r" b="b"/>
              <a:pathLst>
                <a:path w="76" h="4">
                  <a:moveTo>
                    <a:pt x="0" y="4"/>
                  </a:moveTo>
                  <a:lnTo>
                    <a:pt x="63" y="2"/>
                  </a:lnTo>
                  <a:lnTo>
                    <a:pt x="76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44" name="Freeform 20"/>
            <p:cNvSpPr>
              <a:spLocks/>
            </p:cNvSpPr>
            <p:nvPr/>
          </p:nvSpPr>
          <p:spPr bwMode="auto">
            <a:xfrm rot="-5400000">
              <a:off x="2975" y="3111"/>
              <a:ext cx="46" cy="44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45" y="15"/>
                </a:cxn>
                <a:cxn ang="0">
                  <a:pos x="75" y="0"/>
                </a:cxn>
              </a:cxnLst>
              <a:rect l="0" t="0" r="r" b="b"/>
              <a:pathLst>
                <a:path w="75" h="27">
                  <a:moveTo>
                    <a:pt x="0" y="27"/>
                  </a:moveTo>
                  <a:lnTo>
                    <a:pt x="45" y="15"/>
                  </a:lnTo>
                  <a:lnTo>
                    <a:pt x="75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45" name="Line 21"/>
            <p:cNvSpPr>
              <a:spLocks noChangeShapeType="1"/>
            </p:cNvSpPr>
            <p:nvPr/>
          </p:nvSpPr>
          <p:spPr bwMode="auto">
            <a:xfrm rot="16200000" flipV="1">
              <a:off x="2945" y="3091"/>
              <a:ext cx="2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46" name="Freeform 22"/>
            <p:cNvSpPr>
              <a:spLocks/>
            </p:cNvSpPr>
            <p:nvPr/>
          </p:nvSpPr>
          <p:spPr bwMode="auto">
            <a:xfrm rot="-5400000">
              <a:off x="2911" y="3061"/>
              <a:ext cx="6" cy="5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10" y="14"/>
                </a:cxn>
                <a:cxn ang="0">
                  <a:pos x="3" y="0"/>
                </a:cxn>
              </a:cxnLst>
              <a:rect l="0" t="0" r="r" b="b"/>
              <a:pathLst>
                <a:path w="10" h="36">
                  <a:moveTo>
                    <a:pt x="0" y="36"/>
                  </a:moveTo>
                  <a:lnTo>
                    <a:pt x="10" y="14"/>
                  </a:lnTo>
                  <a:lnTo>
                    <a:pt x="3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47" name="Line 23"/>
            <p:cNvSpPr>
              <a:spLocks noChangeShapeType="1"/>
            </p:cNvSpPr>
            <p:nvPr/>
          </p:nvSpPr>
          <p:spPr bwMode="auto">
            <a:xfrm rot="-5400000" flipH="1" flipV="1">
              <a:off x="2849" y="3100"/>
              <a:ext cx="4" cy="8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48" name="Freeform 24"/>
            <p:cNvSpPr>
              <a:spLocks/>
            </p:cNvSpPr>
            <p:nvPr/>
          </p:nvSpPr>
          <p:spPr bwMode="auto">
            <a:xfrm rot="-5400000">
              <a:off x="2809" y="3107"/>
              <a:ext cx="40" cy="37"/>
            </a:xfrm>
            <a:custGeom>
              <a:avLst/>
              <a:gdLst/>
              <a:ahLst/>
              <a:cxnLst>
                <a:cxn ang="0">
                  <a:pos x="65" y="23"/>
                </a:cxn>
                <a:cxn ang="0">
                  <a:pos x="33" y="8"/>
                </a:cxn>
                <a:cxn ang="0">
                  <a:pos x="0" y="0"/>
                </a:cxn>
              </a:cxnLst>
              <a:rect l="0" t="0" r="r" b="b"/>
              <a:pathLst>
                <a:path w="65" h="23">
                  <a:moveTo>
                    <a:pt x="65" y="23"/>
                  </a:moveTo>
                  <a:lnTo>
                    <a:pt x="33" y="8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49" name="Line 25"/>
            <p:cNvSpPr>
              <a:spLocks noChangeShapeType="1"/>
            </p:cNvSpPr>
            <p:nvPr/>
          </p:nvSpPr>
          <p:spPr bwMode="auto">
            <a:xfrm rot="-5400000" flipH="1" flipV="1">
              <a:off x="2785" y="3177"/>
              <a:ext cx="10" cy="6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50" name="Freeform 26"/>
            <p:cNvSpPr>
              <a:spLocks/>
            </p:cNvSpPr>
            <p:nvPr/>
          </p:nvSpPr>
          <p:spPr bwMode="auto">
            <a:xfrm rot="-5400000">
              <a:off x="2753" y="3200"/>
              <a:ext cx="49" cy="18"/>
            </a:xfrm>
            <a:custGeom>
              <a:avLst/>
              <a:gdLst/>
              <a:ahLst/>
              <a:cxnLst>
                <a:cxn ang="0">
                  <a:pos x="79" y="11"/>
                </a:cxn>
                <a:cxn ang="0">
                  <a:pos x="20" y="3"/>
                </a:cxn>
                <a:cxn ang="0">
                  <a:pos x="0" y="0"/>
                </a:cxn>
              </a:cxnLst>
              <a:rect l="0" t="0" r="r" b="b"/>
              <a:pathLst>
                <a:path w="79" h="11">
                  <a:moveTo>
                    <a:pt x="79" y="11"/>
                  </a:moveTo>
                  <a:lnTo>
                    <a:pt x="2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51" name="Freeform 27"/>
            <p:cNvSpPr>
              <a:spLocks/>
            </p:cNvSpPr>
            <p:nvPr/>
          </p:nvSpPr>
          <p:spPr bwMode="auto">
            <a:xfrm rot="-5400000">
              <a:off x="2722" y="3291"/>
              <a:ext cx="64" cy="15"/>
            </a:xfrm>
            <a:custGeom>
              <a:avLst/>
              <a:gdLst/>
              <a:ahLst/>
              <a:cxnLst>
                <a:cxn ang="0">
                  <a:pos x="102" y="9"/>
                </a:cxn>
                <a:cxn ang="0">
                  <a:pos x="49" y="3"/>
                </a:cxn>
                <a:cxn ang="0">
                  <a:pos x="0" y="0"/>
                </a:cxn>
              </a:cxnLst>
              <a:rect l="0" t="0" r="r" b="b"/>
              <a:pathLst>
                <a:path w="102" h="9">
                  <a:moveTo>
                    <a:pt x="102" y="9"/>
                  </a:moveTo>
                  <a:lnTo>
                    <a:pt x="49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52" name="Line 28"/>
            <p:cNvSpPr>
              <a:spLocks noChangeShapeType="1"/>
            </p:cNvSpPr>
            <p:nvPr/>
          </p:nvSpPr>
          <p:spPr bwMode="auto">
            <a:xfrm rot="-5400000" flipH="1" flipV="1">
              <a:off x="2727" y="3365"/>
              <a:ext cx="15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53" name="Freeform 29"/>
            <p:cNvSpPr>
              <a:spLocks/>
            </p:cNvSpPr>
            <p:nvPr/>
          </p:nvSpPr>
          <p:spPr bwMode="auto">
            <a:xfrm rot="-5400000">
              <a:off x="2700" y="3387"/>
              <a:ext cx="44" cy="21"/>
            </a:xfrm>
            <a:custGeom>
              <a:avLst/>
              <a:gdLst/>
              <a:ahLst/>
              <a:cxnLst>
                <a:cxn ang="0">
                  <a:pos x="72" y="13"/>
                </a:cxn>
                <a:cxn ang="0">
                  <a:pos x="20" y="3"/>
                </a:cxn>
                <a:cxn ang="0">
                  <a:pos x="0" y="0"/>
                </a:cxn>
              </a:cxnLst>
              <a:rect l="0" t="0" r="r" b="b"/>
              <a:pathLst>
                <a:path w="72" h="13">
                  <a:moveTo>
                    <a:pt x="72" y="13"/>
                  </a:moveTo>
                  <a:lnTo>
                    <a:pt x="2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54" name="Line 30"/>
            <p:cNvSpPr>
              <a:spLocks noChangeShapeType="1"/>
            </p:cNvSpPr>
            <p:nvPr/>
          </p:nvSpPr>
          <p:spPr bwMode="auto">
            <a:xfrm rot="-5400000" flipH="1" flipV="1">
              <a:off x="2681" y="3452"/>
              <a:ext cx="16" cy="10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55" name="Freeform 31"/>
            <p:cNvSpPr>
              <a:spLocks/>
            </p:cNvSpPr>
            <p:nvPr/>
          </p:nvSpPr>
          <p:spPr bwMode="auto">
            <a:xfrm rot="-5400000">
              <a:off x="2654" y="3478"/>
              <a:ext cx="43" cy="16"/>
            </a:xfrm>
            <a:custGeom>
              <a:avLst/>
              <a:gdLst/>
              <a:ahLst/>
              <a:cxnLst>
                <a:cxn ang="0">
                  <a:pos x="69" y="10"/>
                </a:cxn>
                <a:cxn ang="0">
                  <a:pos x="20" y="1"/>
                </a:cxn>
                <a:cxn ang="0">
                  <a:pos x="0" y="0"/>
                </a:cxn>
              </a:cxnLst>
              <a:rect l="0" t="0" r="r" b="b"/>
              <a:pathLst>
                <a:path w="69" h="10">
                  <a:moveTo>
                    <a:pt x="69" y="10"/>
                  </a:moveTo>
                  <a:lnTo>
                    <a:pt x="20" y="1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56" name="Freeform 32"/>
            <p:cNvSpPr>
              <a:spLocks/>
            </p:cNvSpPr>
            <p:nvPr/>
          </p:nvSpPr>
          <p:spPr bwMode="auto">
            <a:xfrm rot="-5400000">
              <a:off x="2626" y="3571"/>
              <a:ext cx="66" cy="2"/>
            </a:xfrm>
            <a:custGeom>
              <a:avLst/>
              <a:gdLst/>
              <a:ahLst/>
              <a:cxnLst>
                <a:cxn ang="0">
                  <a:pos x="105" y="1"/>
                </a:cxn>
                <a:cxn ang="0">
                  <a:pos x="59" y="0"/>
                </a:cxn>
                <a:cxn ang="0">
                  <a:pos x="0" y="1"/>
                </a:cxn>
              </a:cxnLst>
              <a:rect l="0" t="0" r="r" b="b"/>
              <a:pathLst>
                <a:path w="105" h="1">
                  <a:moveTo>
                    <a:pt x="105" y="1"/>
                  </a:moveTo>
                  <a:lnTo>
                    <a:pt x="59" y="0"/>
                  </a:lnTo>
                  <a:lnTo>
                    <a:pt x="0" y="1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57" name="Line 33"/>
            <p:cNvSpPr>
              <a:spLocks noChangeShapeType="1"/>
            </p:cNvSpPr>
            <p:nvPr/>
          </p:nvSpPr>
          <p:spPr bwMode="auto">
            <a:xfrm rot="16200000" flipH="1">
              <a:off x="2666" y="3638"/>
              <a:ext cx="4" cy="1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58" name="Freeform 34"/>
            <p:cNvSpPr>
              <a:spLocks/>
            </p:cNvSpPr>
            <p:nvPr/>
          </p:nvSpPr>
          <p:spPr bwMode="auto">
            <a:xfrm rot="-5400000">
              <a:off x="2645" y="3662"/>
              <a:ext cx="59" cy="16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42" y="5"/>
                </a:cxn>
                <a:cxn ang="0">
                  <a:pos x="0" y="10"/>
                </a:cxn>
              </a:cxnLst>
              <a:rect l="0" t="0" r="r" b="b"/>
              <a:pathLst>
                <a:path w="94" h="10">
                  <a:moveTo>
                    <a:pt x="94" y="0"/>
                  </a:moveTo>
                  <a:lnTo>
                    <a:pt x="42" y="5"/>
                  </a:lnTo>
                  <a:lnTo>
                    <a:pt x="0" y="1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59" name="Line 35"/>
            <p:cNvSpPr>
              <a:spLocks noChangeShapeType="1"/>
            </p:cNvSpPr>
            <p:nvPr/>
          </p:nvSpPr>
          <p:spPr bwMode="auto">
            <a:xfrm rot="16200000" flipH="1">
              <a:off x="2683" y="3736"/>
              <a:ext cx="15" cy="4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60" name="Freeform 36"/>
            <p:cNvSpPr>
              <a:spLocks/>
            </p:cNvSpPr>
            <p:nvPr/>
          </p:nvSpPr>
          <p:spPr bwMode="auto">
            <a:xfrm rot="-5400000">
              <a:off x="2674" y="3765"/>
              <a:ext cx="50" cy="11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16" y="5"/>
                </a:cxn>
                <a:cxn ang="0">
                  <a:pos x="0" y="7"/>
                </a:cxn>
              </a:cxnLst>
              <a:rect l="0" t="0" r="r" b="b"/>
              <a:pathLst>
                <a:path w="81" h="7">
                  <a:moveTo>
                    <a:pt x="81" y="0"/>
                  </a:moveTo>
                  <a:lnTo>
                    <a:pt x="16" y="5"/>
                  </a:lnTo>
                  <a:lnTo>
                    <a:pt x="0" y="7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61" name="Line 37"/>
            <p:cNvSpPr>
              <a:spLocks noChangeShapeType="1"/>
            </p:cNvSpPr>
            <p:nvPr/>
          </p:nvSpPr>
          <p:spPr bwMode="auto">
            <a:xfrm rot="16200000" flipH="1">
              <a:off x="2702" y="3835"/>
              <a:ext cx="25" cy="8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62" name="Freeform 38"/>
            <p:cNvSpPr>
              <a:spLocks/>
            </p:cNvSpPr>
            <p:nvPr/>
          </p:nvSpPr>
          <p:spPr bwMode="auto">
            <a:xfrm rot="-5400000">
              <a:off x="2712" y="3859"/>
              <a:ext cx="34" cy="19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3" y="8"/>
                </a:cxn>
                <a:cxn ang="0">
                  <a:pos x="0" y="12"/>
                </a:cxn>
              </a:cxnLst>
              <a:rect l="0" t="0" r="r" b="b"/>
              <a:pathLst>
                <a:path w="55" h="12">
                  <a:moveTo>
                    <a:pt x="55" y="0"/>
                  </a:moveTo>
                  <a:lnTo>
                    <a:pt x="13" y="8"/>
                  </a:lnTo>
                  <a:lnTo>
                    <a:pt x="0" y="12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63" name="Line 39"/>
            <p:cNvSpPr>
              <a:spLocks noChangeShapeType="1"/>
            </p:cNvSpPr>
            <p:nvPr/>
          </p:nvSpPr>
          <p:spPr bwMode="auto">
            <a:xfrm rot="16200000" flipH="1">
              <a:off x="2762" y="3906"/>
              <a:ext cx="8" cy="13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64" name="Freeform 40"/>
            <p:cNvSpPr>
              <a:spLocks/>
            </p:cNvSpPr>
            <p:nvPr/>
          </p:nvSpPr>
          <p:spPr bwMode="auto">
            <a:xfrm rot="-5400000">
              <a:off x="2812" y="3877"/>
              <a:ext cx="12" cy="91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18"/>
                </a:cxn>
                <a:cxn ang="0">
                  <a:pos x="19" y="56"/>
                </a:cxn>
              </a:cxnLst>
              <a:rect l="0" t="0" r="r" b="b"/>
              <a:pathLst>
                <a:path w="19" h="56">
                  <a:moveTo>
                    <a:pt x="19" y="0"/>
                  </a:moveTo>
                  <a:lnTo>
                    <a:pt x="0" y="18"/>
                  </a:lnTo>
                  <a:lnTo>
                    <a:pt x="19" y="56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65" name="Freeform 41"/>
            <p:cNvSpPr>
              <a:spLocks/>
            </p:cNvSpPr>
            <p:nvPr/>
          </p:nvSpPr>
          <p:spPr bwMode="auto">
            <a:xfrm rot="-5400000">
              <a:off x="1571" y="3345"/>
              <a:ext cx="1035" cy="514"/>
            </a:xfrm>
            <a:custGeom>
              <a:avLst/>
              <a:gdLst/>
              <a:ahLst/>
              <a:cxnLst>
                <a:cxn ang="0">
                  <a:pos x="7" y="155"/>
                </a:cxn>
                <a:cxn ang="0">
                  <a:pos x="59" y="185"/>
                </a:cxn>
                <a:cxn ang="0">
                  <a:pos x="141" y="203"/>
                </a:cxn>
                <a:cxn ang="0">
                  <a:pos x="252" y="203"/>
                </a:cxn>
                <a:cxn ang="0">
                  <a:pos x="351" y="192"/>
                </a:cxn>
                <a:cxn ang="0">
                  <a:pos x="462" y="185"/>
                </a:cxn>
                <a:cxn ang="0">
                  <a:pos x="636" y="195"/>
                </a:cxn>
                <a:cxn ang="0">
                  <a:pos x="786" y="220"/>
                </a:cxn>
                <a:cxn ang="0">
                  <a:pos x="920" y="251"/>
                </a:cxn>
                <a:cxn ang="0">
                  <a:pos x="1055" y="282"/>
                </a:cxn>
                <a:cxn ang="0">
                  <a:pos x="1202" y="306"/>
                </a:cxn>
                <a:cxn ang="0">
                  <a:pos x="1376" y="316"/>
                </a:cxn>
                <a:cxn ang="0">
                  <a:pos x="1503" y="305"/>
                </a:cxn>
                <a:cxn ang="0">
                  <a:pos x="1595" y="275"/>
                </a:cxn>
                <a:cxn ang="0">
                  <a:pos x="1647" y="232"/>
                </a:cxn>
                <a:cxn ang="0">
                  <a:pos x="1647" y="182"/>
                </a:cxn>
                <a:cxn ang="0">
                  <a:pos x="1595" y="143"/>
                </a:cxn>
                <a:cxn ang="0">
                  <a:pos x="1497" y="115"/>
                </a:cxn>
                <a:cxn ang="0">
                  <a:pos x="1376" y="94"/>
                </a:cxn>
                <a:cxn ang="0">
                  <a:pos x="1241" y="78"/>
                </a:cxn>
                <a:cxn ang="0">
                  <a:pos x="1110" y="62"/>
                </a:cxn>
                <a:cxn ang="0">
                  <a:pos x="1002" y="40"/>
                </a:cxn>
                <a:cxn ang="0">
                  <a:pos x="904" y="18"/>
                </a:cxn>
                <a:cxn ang="0">
                  <a:pos x="796" y="2"/>
                </a:cxn>
                <a:cxn ang="0">
                  <a:pos x="665" y="1"/>
                </a:cxn>
                <a:cxn ang="0">
                  <a:pos x="557" y="11"/>
                </a:cxn>
                <a:cxn ang="0">
                  <a:pos x="449" y="23"/>
                </a:cxn>
                <a:cxn ang="0">
                  <a:pos x="324" y="34"/>
                </a:cxn>
                <a:cxn ang="0">
                  <a:pos x="203" y="49"/>
                </a:cxn>
                <a:cxn ang="0">
                  <a:pos x="98" y="68"/>
                </a:cxn>
                <a:cxn ang="0">
                  <a:pos x="26" y="96"/>
                </a:cxn>
                <a:cxn ang="0">
                  <a:pos x="0" y="137"/>
                </a:cxn>
              </a:cxnLst>
              <a:rect l="0" t="0" r="r" b="b"/>
              <a:pathLst>
                <a:path w="1657" h="316">
                  <a:moveTo>
                    <a:pt x="0" y="137"/>
                  </a:moveTo>
                  <a:lnTo>
                    <a:pt x="7" y="155"/>
                  </a:lnTo>
                  <a:lnTo>
                    <a:pt x="26" y="171"/>
                  </a:lnTo>
                  <a:lnTo>
                    <a:pt x="59" y="185"/>
                  </a:lnTo>
                  <a:lnTo>
                    <a:pt x="95" y="195"/>
                  </a:lnTo>
                  <a:lnTo>
                    <a:pt x="141" y="203"/>
                  </a:lnTo>
                  <a:lnTo>
                    <a:pt x="193" y="205"/>
                  </a:lnTo>
                  <a:lnTo>
                    <a:pt x="252" y="203"/>
                  </a:lnTo>
                  <a:lnTo>
                    <a:pt x="301" y="198"/>
                  </a:lnTo>
                  <a:lnTo>
                    <a:pt x="351" y="192"/>
                  </a:lnTo>
                  <a:lnTo>
                    <a:pt x="403" y="187"/>
                  </a:lnTo>
                  <a:lnTo>
                    <a:pt x="462" y="185"/>
                  </a:lnTo>
                  <a:lnTo>
                    <a:pt x="554" y="188"/>
                  </a:lnTo>
                  <a:lnTo>
                    <a:pt x="636" y="195"/>
                  </a:lnTo>
                  <a:lnTo>
                    <a:pt x="714" y="206"/>
                  </a:lnTo>
                  <a:lnTo>
                    <a:pt x="786" y="220"/>
                  </a:lnTo>
                  <a:lnTo>
                    <a:pt x="852" y="234"/>
                  </a:lnTo>
                  <a:lnTo>
                    <a:pt x="920" y="251"/>
                  </a:lnTo>
                  <a:lnTo>
                    <a:pt x="986" y="267"/>
                  </a:lnTo>
                  <a:lnTo>
                    <a:pt x="1055" y="282"/>
                  </a:lnTo>
                  <a:lnTo>
                    <a:pt x="1127" y="297"/>
                  </a:lnTo>
                  <a:lnTo>
                    <a:pt x="1202" y="306"/>
                  </a:lnTo>
                  <a:lnTo>
                    <a:pt x="1287" y="314"/>
                  </a:lnTo>
                  <a:lnTo>
                    <a:pt x="1376" y="316"/>
                  </a:lnTo>
                  <a:lnTo>
                    <a:pt x="1441" y="314"/>
                  </a:lnTo>
                  <a:lnTo>
                    <a:pt x="1503" y="305"/>
                  </a:lnTo>
                  <a:lnTo>
                    <a:pt x="1552" y="292"/>
                  </a:lnTo>
                  <a:lnTo>
                    <a:pt x="1595" y="275"/>
                  </a:lnTo>
                  <a:lnTo>
                    <a:pt x="1628" y="254"/>
                  </a:lnTo>
                  <a:lnTo>
                    <a:pt x="1647" y="232"/>
                  </a:lnTo>
                  <a:lnTo>
                    <a:pt x="1657" y="206"/>
                  </a:lnTo>
                  <a:lnTo>
                    <a:pt x="1647" y="182"/>
                  </a:lnTo>
                  <a:lnTo>
                    <a:pt x="1628" y="161"/>
                  </a:lnTo>
                  <a:lnTo>
                    <a:pt x="1595" y="143"/>
                  </a:lnTo>
                  <a:lnTo>
                    <a:pt x="1549" y="128"/>
                  </a:lnTo>
                  <a:lnTo>
                    <a:pt x="1497" y="115"/>
                  </a:lnTo>
                  <a:lnTo>
                    <a:pt x="1441" y="104"/>
                  </a:lnTo>
                  <a:lnTo>
                    <a:pt x="1376" y="94"/>
                  </a:lnTo>
                  <a:lnTo>
                    <a:pt x="1310" y="85"/>
                  </a:lnTo>
                  <a:lnTo>
                    <a:pt x="1241" y="78"/>
                  </a:lnTo>
                  <a:lnTo>
                    <a:pt x="1173" y="71"/>
                  </a:lnTo>
                  <a:lnTo>
                    <a:pt x="1110" y="62"/>
                  </a:lnTo>
                  <a:lnTo>
                    <a:pt x="1055" y="52"/>
                  </a:lnTo>
                  <a:lnTo>
                    <a:pt x="1002" y="40"/>
                  </a:lnTo>
                  <a:lnTo>
                    <a:pt x="953" y="28"/>
                  </a:lnTo>
                  <a:lnTo>
                    <a:pt x="904" y="18"/>
                  </a:lnTo>
                  <a:lnTo>
                    <a:pt x="852" y="8"/>
                  </a:lnTo>
                  <a:lnTo>
                    <a:pt x="796" y="2"/>
                  </a:lnTo>
                  <a:lnTo>
                    <a:pt x="730" y="0"/>
                  </a:lnTo>
                  <a:lnTo>
                    <a:pt x="665" y="1"/>
                  </a:lnTo>
                  <a:lnTo>
                    <a:pt x="609" y="5"/>
                  </a:lnTo>
                  <a:lnTo>
                    <a:pt x="557" y="11"/>
                  </a:lnTo>
                  <a:lnTo>
                    <a:pt x="505" y="17"/>
                  </a:lnTo>
                  <a:lnTo>
                    <a:pt x="449" y="23"/>
                  </a:lnTo>
                  <a:lnTo>
                    <a:pt x="383" y="29"/>
                  </a:lnTo>
                  <a:lnTo>
                    <a:pt x="324" y="34"/>
                  </a:lnTo>
                  <a:lnTo>
                    <a:pt x="262" y="41"/>
                  </a:lnTo>
                  <a:lnTo>
                    <a:pt x="203" y="49"/>
                  </a:lnTo>
                  <a:lnTo>
                    <a:pt x="148" y="57"/>
                  </a:lnTo>
                  <a:lnTo>
                    <a:pt x="98" y="68"/>
                  </a:lnTo>
                  <a:lnTo>
                    <a:pt x="59" y="80"/>
                  </a:lnTo>
                  <a:lnTo>
                    <a:pt x="26" y="96"/>
                  </a:lnTo>
                  <a:lnTo>
                    <a:pt x="7" y="115"/>
                  </a:lnTo>
                  <a:lnTo>
                    <a:pt x="0" y="137"/>
                  </a:lnTo>
                </a:path>
              </a:pathLst>
            </a:custGeom>
            <a:noFill/>
            <a:ln w="619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66" name="Line 42"/>
            <p:cNvSpPr>
              <a:spLocks noChangeShapeType="1"/>
            </p:cNvSpPr>
            <p:nvPr/>
          </p:nvSpPr>
          <p:spPr bwMode="auto">
            <a:xfrm rot="16200000" flipV="1">
              <a:off x="4120" y="3529"/>
              <a:ext cx="1" cy="9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67" name="Line 43"/>
            <p:cNvSpPr>
              <a:spLocks noChangeShapeType="1"/>
            </p:cNvSpPr>
            <p:nvPr/>
          </p:nvSpPr>
          <p:spPr bwMode="auto">
            <a:xfrm rot="16200000" flipV="1">
              <a:off x="4048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68" name="Line 44"/>
            <p:cNvSpPr>
              <a:spLocks noChangeShapeType="1"/>
            </p:cNvSpPr>
            <p:nvPr/>
          </p:nvSpPr>
          <p:spPr bwMode="auto">
            <a:xfrm rot="16200000" flipV="1">
              <a:off x="3977" y="3529"/>
              <a:ext cx="1" cy="9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69" name="Line 45"/>
            <p:cNvSpPr>
              <a:spLocks noChangeShapeType="1"/>
            </p:cNvSpPr>
            <p:nvPr/>
          </p:nvSpPr>
          <p:spPr bwMode="auto">
            <a:xfrm rot="16200000" flipV="1">
              <a:off x="3905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70" name="Line 46"/>
            <p:cNvSpPr>
              <a:spLocks noChangeShapeType="1"/>
            </p:cNvSpPr>
            <p:nvPr/>
          </p:nvSpPr>
          <p:spPr bwMode="auto">
            <a:xfrm rot="16200000" flipV="1">
              <a:off x="3833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71" name="Line 47"/>
            <p:cNvSpPr>
              <a:spLocks noChangeShapeType="1"/>
            </p:cNvSpPr>
            <p:nvPr/>
          </p:nvSpPr>
          <p:spPr bwMode="auto">
            <a:xfrm rot="16200000" flipV="1">
              <a:off x="3762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72" name="Line 48"/>
            <p:cNvSpPr>
              <a:spLocks noChangeShapeType="1"/>
            </p:cNvSpPr>
            <p:nvPr/>
          </p:nvSpPr>
          <p:spPr bwMode="auto">
            <a:xfrm rot="16200000" flipV="1">
              <a:off x="3690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73" name="Line 49"/>
            <p:cNvSpPr>
              <a:spLocks noChangeShapeType="1"/>
            </p:cNvSpPr>
            <p:nvPr/>
          </p:nvSpPr>
          <p:spPr bwMode="auto">
            <a:xfrm rot="16200000" flipV="1">
              <a:off x="361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74" name="Line 50"/>
            <p:cNvSpPr>
              <a:spLocks noChangeShapeType="1"/>
            </p:cNvSpPr>
            <p:nvPr/>
          </p:nvSpPr>
          <p:spPr bwMode="auto">
            <a:xfrm rot="16200000" flipV="1">
              <a:off x="3547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75" name="Line 51"/>
            <p:cNvSpPr>
              <a:spLocks noChangeShapeType="1"/>
            </p:cNvSpPr>
            <p:nvPr/>
          </p:nvSpPr>
          <p:spPr bwMode="auto">
            <a:xfrm rot="16200000" flipV="1">
              <a:off x="3476" y="3568"/>
              <a:ext cx="1" cy="17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76" name="Line 52"/>
            <p:cNvSpPr>
              <a:spLocks noChangeShapeType="1"/>
            </p:cNvSpPr>
            <p:nvPr/>
          </p:nvSpPr>
          <p:spPr bwMode="auto">
            <a:xfrm rot="16200000" flipV="1">
              <a:off x="3404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77" name="Line 53"/>
            <p:cNvSpPr>
              <a:spLocks noChangeShapeType="1"/>
            </p:cNvSpPr>
            <p:nvPr/>
          </p:nvSpPr>
          <p:spPr bwMode="auto">
            <a:xfrm rot="16200000" flipV="1">
              <a:off x="3333" y="3568"/>
              <a:ext cx="1" cy="17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78" name="Line 54"/>
            <p:cNvSpPr>
              <a:spLocks noChangeShapeType="1"/>
            </p:cNvSpPr>
            <p:nvPr/>
          </p:nvSpPr>
          <p:spPr bwMode="auto">
            <a:xfrm rot="16200000" flipV="1">
              <a:off x="3262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79" name="Line 55"/>
            <p:cNvSpPr>
              <a:spLocks noChangeShapeType="1"/>
            </p:cNvSpPr>
            <p:nvPr/>
          </p:nvSpPr>
          <p:spPr bwMode="auto">
            <a:xfrm rot="16200000" flipV="1">
              <a:off x="318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80" name="Line 56"/>
            <p:cNvSpPr>
              <a:spLocks noChangeShapeType="1"/>
            </p:cNvSpPr>
            <p:nvPr/>
          </p:nvSpPr>
          <p:spPr bwMode="auto">
            <a:xfrm rot="16200000" flipV="1">
              <a:off x="3119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81" name="Line 57"/>
            <p:cNvSpPr>
              <a:spLocks noChangeShapeType="1"/>
            </p:cNvSpPr>
            <p:nvPr/>
          </p:nvSpPr>
          <p:spPr bwMode="auto">
            <a:xfrm rot="16200000" flipV="1">
              <a:off x="3046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82" name="Line 58"/>
            <p:cNvSpPr>
              <a:spLocks noChangeShapeType="1"/>
            </p:cNvSpPr>
            <p:nvPr/>
          </p:nvSpPr>
          <p:spPr bwMode="auto">
            <a:xfrm rot="16200000" flipV="1">
              <a:off x="2975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83" name="Line 59"/>
            <p:cNvSpPr>
              <a:spLocks noChangeShapeType="1"/>
            </p:cNvSpPr>
            <p:nvPr/>
          </p:nvSpPr>
          <p:spPr bwMode="auto">
            <a:xfrm rot="16200000" flipV="1">
              <a:off x="2903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84" name="Line 60"/>
            <p:cNvSpPr>
              <a:spLocks noChangeShapeType="1"/>
            </p:cNvSpPr>
            <p:nvPr/>
          </p:nvSpPr>
          <p:spPr bwMode="auto">
            <a:xfrm rot="16200000" flipV="1">
              <a:off x="2832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85" name="Line 61"/>
            <p:cNvSpPr>
              <a:spLocks noChangeShapeType="1"/>
            </p:cNvSpPr>
            <p:nvPr/>
          </p:nvSpPr>
          <p:spPr bwMode="auto">
            <a:xfrm rot="16200000" flipV="1">
              <a:off x="2761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86" name="Line 62"/>
            <p:cNvSpPr>
              <a:spLocks noChangeShapeType="1"/>
            </p:cNvSpPr>
            <p:nvPr/>
          </p:nvSpPr>
          <p:spPr bwMode="auto">
            <a:xfrm rot="16200000" flipV="1">
              <a:off x="2689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87" name="Line 63"/>
            <p:cNvSpPr>
              <a:spLocks noChangeShapeType="1"/>
            </p:cNvSpPr>
            <p:nvPr/>
          </p:nvSpPr>
          <p:spPr bwMode="auto">
            <a:xfrm rot="16200000" flipV="1">
              <a:off x="2618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88" name="Line 64"/>
            <p:cNvSpPr>
              <a:spLocks noChangeShapeType="1"/>
            </p:cNvSpPr>
            <p:nvPr/>
          </p:nvSpPr>
          <p:spPr bwMode="auto">
            <a:xfrm rot="16200000" flipV="1">
              <a:off x="2546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89" name="Line 65"/>
            <p:cNvSpPr>
              <a:spLocks noChangeShapeType="1"/>
            </p:cNvSpPr>
            <p:nvPr/>
          </p:nvSpPr>
          <p:spPr bwMode="auto">
            <a:xfrm rot="16200000" flipV="1">
              <a:off x="2475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90" name="Line 66"/>
            <p:cNvSpPr>
              <a:spLocks noChangeShapeType="1"/>
            </p:cNvSpPr>
            <p:nvPr/>
          </p:nvSpPr>
          <p:spPr bwMode="auto">
            <a:xfrm rot="16200000" flipV="1">
              <a:off x="2403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91" name="Line 67"/>
            <p:cNvSpPr>
              <a:spLocks noChangeShapeType="1"/>
            </p:cNvSpPr>
            <p:nvPr/>
          </p:nvSpPr>
          <p:spPr bwMode="auto">
            <a:xfrm rot="16200000" flipV="1">
              <a:off x="2332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92" name="Line 68"/>
            <p:cNvSpPr>
              <a:spLocks noChangeShapeType="1"/>
            </p:cNvSpPr>
            <p:nvPr/>
          </p:nvSpPr>
          <p:spPr bwMode="auto">
            <a:xfrm rot="16200000" flipV="1">
              <a:off x="2260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93" name="Line 69"/>
            <p:cNvSpPr>
              <a:spLocks noChangeShapeType="1"/>
            </p:cNvSpPr>
            <p:nvPr/>
          </p:nvSpPr>
          <p:spPr bwMode="auto">
            <a:xfrm rot="16200000" flipV="1">
              <a:off x="218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94" name="Line 70"/>
            <p:cNvSpPr>
              <a:spLocks noChangeShapeType="1"/>
            </p:cNvSpPr>
            <p:nvPr/>
          </p:nvSpPr>
          <p:spPr bwMode="auto">
            <a:xfrm rot="16200000" flipV="1">
              <a:off x="2117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95" name="Line 71"/>
            <p:cNvSpPr>
              <a:spLocks noChangeShapeType="1"/>
            </p:cNvSpPr>
            <p:nvPr/>
          </p:nvSpPr>
          <p:spPr bwMode="auto">
            <a:xfrm rot="16200000" flipV="1">
              <a:off x="2046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96" name="Line 72"/>
            <p:cNvSpPr>
              <a:spLocks noChangeShapeType="1"/>
            </p:cNvSpPr>
            <p:nvPr/>
          </p:nvSpPr>
          <p:spPr bwMode="auto">
            <a:xfrm rot="16200000" flipV="1">
              <a:off x="1982" y="3537"/>
              <a:ext cx="1" cy="80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97" name="Freeform 73"/>
            <p:cNvSpPr>
              <a:spLocks/>
            </p:cNvSpPr>
            <p:nvPr/>
          </p:nvSpPr>
          <p:spPr bwMode="auto">
            <a:xfrm rot="-5400000">
              <a:off x="2781" y="3200"/>
              <a:ext cx="381" cy="1661"/>
            </a:xfrm>
            <a:custGeom>
              <a:avLst/>
              <a:gdLst/>
              <a:ahLst/>
              <a:cxnLst>
                <a:cxn ang="0">
                  <a:pos x="233" y="0"/>
                </a:cxn>
                <a:cxn ang="0">
                  <a:pos x="289" y="20"/>
                </a:cxn>
                <a:cxn ang="0">
                  <a:pos x="341" y="43"/>
                </a:cxn>
                <a:cxn ang="0">
                  <a:pos x="393" y="70"/>
                </a:cxn>
                <a:cxn ang="0">
                  <a:pos x="439" y="98"/>
                </a:cxn>
                <a:cxn ang="0">
                  <a:pos x="482" y="129"/>
                </a:cxn>
                <a:cxn ang="0">
                  <a:pos x="518" y="159"/>
                </a:cxn>
                <a:cxn ang="0">
                  <a:pos x="551" y="188"/>
                </a:cxn>
                <a:cxn ang="0">
                  <a:pos x="577" y="218"/>
                </a:cxn>
                <a:cxn ang="0">
                  <a:pos x="593" y="245"/>
                </a:cxn>
                <a:cxn ang="0">
                  <a:pos x="606" y="269"/>
                </a:cxn>
                <a:cxn ang="0">
                  <a:pos x="610" y="290"/>
                </a:cxn>
                <a:cxn ang="0">
                  <a:pos x="606" y="306"/>
                </a:cxn>
                <a:cxn ang="0">
                  <a:pos x="580" y="333"/>
                </a:cxn>
                <a:cxn ang="0">
                  <a:pos x="544" y="359"/>
                </a:cxn>
                <a:cxn ang="0">
                  <a:pos x="495" y="385"/>
                </a:cxn>
                <a:cxn ang="0">
                  <a:pos x="439" y="412"/>
                </a:cxn>
                <a:cxn ang="0">
                  <a:pos x="377" y="440"/>
                </a:cxn>
                <a:cxn ang="0">
                  <a:pos x="315" y="468"/>
                </a:cxn>
                <a:cxn ang="0">
                  <a:pos x="249" y="497"/>
                </a:cxn>
                <a:cxn ang="0">
                  <a:pos x="187" y="528"/>
                </a:cxn>
                <a:cxn ang="0">
                  <a:pos x="128" y="560"/>
                </a:cxn>
                <a:cxn ang="0">
                  <a:pos x="79" y="594"/>
                </a:cxn>
                <a:cxn ang="0">
                  <a:pos x="40" y="631"/>
                </a:cxn>
                <a:cxn ang="0">
                  <a:pos x="10" y="668"/>
                </a:cxn>
                <a:cxn ang="0">
                  <a:pos x="0" y="709"/>
                </a:cxn>
                <a:cxn ang="0">
                  <a:pos x="0" y="728"/>
                </a:cxn>
                <a:cxn ang="0">
                  <a:pos x="10" y="754"/>
                </a:cxn>
                <a:cxn ang="0">
                  <a:pos x="27" y="785"/>
                </a:cxn>
                <a:cxn ang="0">
                  <a:pos x="46" y="819"/>
                </a:cxn>
                <a:cxn ang="0">
                  <a:pos x="76" y="854"/>
                </a:cxn>
                <a:cxn ang="0">
                  <a:pos x="105" y="891"/>
                </a:cxn>
                <a:cxn ang="0">
                  <a:pos x="145" y="927"/>
                </a:cxn>
                <a:cxn ang="0">
                  <a:pos x="187" y="962"/>
                </a:cxn>
                <a:cxn ang="0">
                  <a:pos x="236" y="993"/>
                </a:cxn>
                <a:cxn ang="0">
                  <a:pos x="289" y="1021"/>
                </a:cxn>
              </a:cxnLst>
              <a:rect l="0" t="0" r="r" b="b"/>
              <a:pathLst>
                <a:path w="610" h="1021">
                  <a:moveTo>
                    <a:pt x="233" y="0"/>
                  </a:moveTo>
                  <a:lnTo>
                    <a:pt x="289" y="20"/>
                  </a:lnTo>
                  <a:lnTo>
                    <a:pt x="341" y="43"/>
                  </a:lnTo>
                  <a:lnTo>
                    <a:pt x="393" y="70"/>
                  </a:lnTo>
                  <a:lnTo>
                    <a:pt x="439" y="98"/>
                  </a:lnTo>
                  <a:lnTo>
                    <a:pt x="482" y="129"/>
                  </a:lnTo>
                  <a:lnTo>
                    <a:pt x="518" y="159"/>
                  </a:lnTo>
                  <a:lnTo>
                    <a:pt x="551" y="188"/>
                  </a:lnTo>
                  <a:lnTo>
                    <a:pt x="577" y="218"/>
                  </a:lnTo>
                  <a:lnTo>
                    <a:pt x="593" y="245"/>
                  </a:lnTo>
                  <a:lnTo>
                    <a:pt x="606" y="269"/>
                  </a:lnTo>
                  <a:lnTo>
                    <a:pt x="610" y="290"/>
                  </a:lnTo>
                  <a:lnTo>
                    <a:pt x="606" y="306"/>
                  </a:lnTo>
                  <a:lnTo>
                    <a:pt x="580" y="333"/>
                  </a:lnTo>
                  <a:lnTo>
                    <a:pt x="544" y="359"/>
                  </a:lnTo>
                  <a:lnTo>
                    <a:pt x="495" y="385"/>
                  </a:lnTo>
                  <a:lnTo>
                    <a:pt x="439" y="412"/>
                  </a:lnTo>
                  <a:lnTo>
                    <a:pt x="377" y="440"/>
                  </a:lnTo>
                  <a:lnTo>
                    <a:pt x="315" y="468"/>
                  </a:lnTo>
                  <a:lnTo>
                    <a:pt x="249" y="497"/>
                  </a:lnTo>
                  <a:lnTo>
                    <a:pt x="187" y="528"/>
                  </a:lnTo>
                  <a:lnTo>
                    <a:pt x="128" y="560"/>
                  </a:lnTo>
                  <a:lnTo>
                    <a:pt x="79" y="594"/>
                  </a:lnTo>
                  <a:lnTo>
                    <a:pt x="40" y="631"/>
                  </a:lnTo>
                  <a:lnTo>
                    <a:pt x="10" y="668"/>
                  </a:lnTo>
                  <a:lnTo>
                    <a:pt x="0" y="709"/>
                  </a:lnTo>
                  <a:lnTo>
                    <a:pt x="0" y="728"/>
                  </a:lnTo>
                  <a:lnTo>
                    <a:pt x="10" y="754"/>
                  </a:lnTo>
                  <a:lnTo>
                    <a:pt x="27" y="785"/>
                  </a:lnTo>
                  <a:lnTo>
                    <a:pt x="46" y="819"/>
                  </a:lnTo>
                  <a:lnTo>
                    <a:pt x="76" y="854"/>
                  </a:lnTo>
                  <a:lnTo>
                    <a:pt x="105" y="891"/>
                  </a:lnTo>
                  <a:lnTo>
                    <a:pt x="145" y="927"/>
                  </a:lnTo>
                  <a:lnTo>
                    <a:pt x="187" y="962"/>
                  </a:lnTo>
                  <a:lnTo>
                    <a:pt x="236" y="993"/>
                  </a:lnTo>
                  <a:lnTo>
                    <a:pt x="289" y="1021"/>
                  </a:lnTo>
                </a:path>
              </a:pathLst>
            </a:custGeom>
            <a:noFill/>
            <a:ln w="619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98" name="Freeform 74"/>
            <p:cNvSpPr>
              <a:spLocks/>
            </p:cNvSpPr>
            <p:nvPr/>
          </p:nvSpPr>
          <p:spPr bwMode="auto">
            <a:xfrm rot="-5400000">
              <a:off x="2891" y="2127"/>
              <a:ext cx="476" cy="1768"/>
            </a:xfrm>
            <a:custGeom>
              <a:avLst/>
              <a:gdLst/>
              <a:ahLst/>
              <a:cxnLst>
                <a:cxn ang="0">
                  <a:pos x="239" y="0"/>
                </a:cxn>
                <a:cxn ang="0">
                  <a:pos x="200" y="17"/>
                </a:cxn>
                <a:cxn ang="0">
                  <a:pos x="157" y="36"/>
                </a:cxn>
                <a:cxn ang="0">
                  <a:pos x="115" y="58"/>
                </a:cxn>
                <a:cxn ang="0">
                  <a:pos x="72" y="83"/>
                </a:cxn>
                <a:cxn ang="0">
                  <a:pos x="40" y="107"/>
                </a:cxn>
                <a:cxn ang="0">
                  <a:pos x="13" y="134"/>
                </a:cxn>
                <a:cxn ang="0">
                  <a:pos x="0" y="162"/>
                </a:cxn>
                <a:cxn ang="0">
                  <a:pos x="4" y="190"/>
                </a:cxn>
                <a:cxn ang="0">
                  <a:pos x="13" y="214"/>
                </a:cxn>
                <a:cxn ang="0">
                  <a:pos x="23" y="234"/>
                </a:cxn>
                <a:cxn ang="0">
                  <a:pos x="36" y="254"/>
                </a:cxn>
                <a:cxn ang="0">
                  <a:pos x="53" y="272"/>
                </a:cxn>
                <a:cxn ang="0">
                  <a:pos x="76" y="292"/>
                </a:cxn>
                <a:cxn ang="0">
                  <a:pos x="105" y="311"/>
                </a:cxn>
                <a:cxn ang="0">
                  <a:pos x="148" y="333"/>
                </a:cxn>
                <a:cxn ang="0">
                  <a:pos x="200" y="357"/>
                </a:cxn>
                <a:cxn ang="0">
                  <a:pos x="265" y="383"/>
                </a:cxn>
                <a:cxn ang="0">
                  <a:pos x="341" y="414"/>
                </a:cxn>
                <a:cxn ang="0">
                  <a:pos x="413" y="449"/>
                </a:cxn>
                <a:cxn ang="0">
                  <a:pos x="488" y="490"/>
                </a:cxn>
                <a:cxn ang="0">
                  <a:pos x="557" y="535"/>
                </a:cxn>
                <a:cxn ang="0">
                  <a:pos x="619" y="584"/>
                </a:cxn>
                <a:cxn ang="0">
                  <a:pos x="675" y="635"/>
                </a:cxn>
                <a:cxn ang="0">
                  <a:pos x="717" y="690"/>
                </a:cxn>
                <a:cxn ang="0">
                  <a:pos x="750" y="749"/>
                </a:cxn>
                <a:cxn ang="0">
                  <a:pos x="763" y="808"/>
                </a:cxn>
                <a:cxn ang="0">
                  <a:pos x="757" y="827"/>
                </a:cxn>
                <a:cxn ang="0">
                  <a:pos x="744" y="850"/>
                </a:cxn>
                <a:cxn ang="0">
                  <a:pos x="721" y="877"/>
                </a:cxn>
                <a:cxn ang="0">
                  <a:pos x="688" y="905"/>
                </a:cxn>
                <a:cxn ang="0">
                  <a:pos x="649" y="937"/>
                </a:cxn>
                <a:cxn ang="0">
                  <a:pos x="606" y="968"/>
                </a:cxn>
                <a:cxn ang="0">
                  <a:pos x="557" y="1000"/>
                </a:cxn>
                <a:cxn ang="0">
                  <a:pos x="508" y="1031"/>
                </a:cxn>
                <a:cxn ang="0">
                  <a:pos x="452" y="1060"/>
                </a:cxn>
                <a:cxn ang="0">
                  <a:pos x="400" y="1087"/>
                </a:cxn>
              </a:cxnLst>
              <a:rect l="0" t="0" r="r" b="b"/>
              <a:pathLst>
                <a:path w="763" h="1087">
                  <a:moveTo>
                    <a:pt x="239" y="0"/>
                  </a:moveTo>
                  <a:lnTo>
                    <a:pt x="200" y="17"/>
                  </a:lnTo>
                  <a:lnTo>
                    <a:pt x="157" y="36"/>
                  </a:lnTo>
                  <a:lnTo>
                    <a:pt x="115" y="58"/>
                  </a:lnTo>
                  <a:lnTo>
                    <a:pt x="72" y="83"/>
                  </a:lnTo>
                  <a:lnTo>
                    <a:pt x="40" y="107"/>
                  </a:lnTo>
                  <a:lnTo>
                    <a:pt x="13" y="134"/>
                  </a:lnTo>
                  <a:lnTo>
                    <a:pt x="0" y="162"/>
                  </a:lnTo>
                  <a:lnTo>
                    <a:pt x="4" y="190"/>
                  </a:lnTo>
                  <a:lnTo>
                    <a:pt x="13" y="214"/>
                  </a:lnTo>
                  <a:lnTo>
                    <a:pt x="23" y="234"/>
                  </a:lnTo>
                  <a:lnTo>
                    <a:pt x="36" y="254"/>
                  </a:lnTo>
                  <a:lnTo>
                    <a:pt x="53" y="272"/>
                  </a:lnTo>
                  <a:lnTo>
                    <a:pt x="76" y="292"/>
                  </a:lnTo>
                  <a:lnTo>
                    <a:pt x="105" y="311"/>
                  </a:lnTo>
                  <a:lnTo>
                    <a:pt x="148" y="333"/>
                  </a:lnTo>
                  <a:lnTo>
                    <a:pt x="200" y="357"/>
                  </a:lnTo>
                  <a:lnTo>
                    <a:pt x="265" y="383"/>
                  </a:lnTo>
                  <a:lnTo>
                    <a:pt x="341" y="414"/>
                  </a:lnTo>
                  <a:lnTo>
                    <a:pt x="413" y="449"/>
                  </a:lnTo>
                  <a:lnTo>
                    <a:pt x="488" y="490"/>
                  </a:lnTo>
                  <a:lnTo>
                    <a:pt x="557" y="535"/>
                  </a:lnTo>
                  <a:lnTo>
                    <a:pt x="619" y="584"/>
                  </a:lnTo>
                  <a:lnTo>
                    <a:pt x="675" y="635"/>
                  </a:lnTo>
                  <a:lnTo>
                    <a:pt x="717" y="690"/>
                  </a:lnTo>
                  <a:lnTo>
                    <a:pt x="750" y="749"/>
                  </a:lnTo>
                  <a:lnTo>
                    <a:pt x="763" y="808"/>
                  </a:lnTo>
                  <a:lnTo>
                    <a:pt x="757" y="827"/>
                  </a:lnTo>
                  <a:lnTo>
                    <a:pt x="744" y="850"/>
                  </a:lnTo>
                  <a:lnTo>
                    <a:pt x="721" y="877"/>
                  </a:lnTo>
                  <a:lnTo>
                    <a:pt x="688" y="905"/>
                  </a:lnTo>
                  <a:lnTo>
                    <a:pt x="649" y="937"/>
                  </a:lnTo>
                  <a:lnTo>
                    <a:pt x="606" y="968"/>
                  </a:lnTo>
                  <a:lnTo>
                    <a:pt x="557" y="1000"/>
                  </a:lnTo>
                  <a:lnTo>
                    <a:pt x="508" y="1031"/>
                  </a:lnTo>
                  <a:lnTo>
                    <a:pt x="452" y="1060"/>
                  </a:lnTo>
                  <a:lnTo>
                    <a:pt x="400" y="1087"/>
                  </a:lnTo>
                </a:path>
              </a:pathLst>
            </a:custGeom>
            <a:noFill/>
            <a:ln w="619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99" name="Freeform 75"/>
            <p:cNvSpPr>
              <a:spLocks/>
            </p:cNvSpPr>
            <p:nvPr/>
          </p:nvSpPr>
          <p:spPr bwMode="auto">
            <a:xfrm rot="-5400000">
              <a:off x="3404" y="3396"/>
              <a:ext cx="1043" cy="2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26" y="7"/>
                </a:cxn>
                <a:cxn ang="0">
                  <a:pos x="55" y="13"/>
                </a:cxn>
                <a:cxn ang="0">
                  <a:pos x="91" y="20"/>
                </a:cxn>
                <a:cxn ang="0">
                  <a:pos x="137" y="29"/>
                </a:cxn>
                <a:cxn ang="0">
                  <a:pos x="186" y="37"/>
                </a:cxn>
                <a:cxn ang="0">
                  <a:pos x="235" y="43"/>
                </a:cxn>
                <a:cxn ang="0">
                  <a:pos x="288" y="48"/>
                </a:cxn>
                <a:cxn ang="0">
                  <a:pos x="337" y="49"/>
                </a:cxn>
                <a:cxn ang="0">
                  <a:pos x="386" y="48"/>
                </a:cxn>
                <a:cxn ang="0">
                  <a:pos x="432" y="43"/>
                </a:cxn>
                <a:cxn ang="0">
                  <a:pos x="474" y="37"/>
                </a:cxn>
                <a:cxn ang="0">
                  <a:pos x="520" y="32"/>
                </a:cxn>
                <a:cxn ang="0">
                  <a:pos x="573" y="30"/>
                </a:cxn>
                <a:cxn ang="0">
                  <a:pos x="661" y="32"/>
                </a:cxn>
                <a:cxn ang="0">
                  <a:pos x="743" y="40"/>
                </a:cxn>
                <a:cxn ang="0">
                  <a:pos x="818" y="49"/>
                </a:cxn>
                <a:cxn ang="0">
                  <a:pos x="887" y="62"/>
                </a:cxn>
                <a:cxn ang="0">
                  <a:pos x="956" y="76"/>
                </a:cxn>
                <a:cxn ang="0">
                  <a:pos x="1025" y="91"/>
                </a:cxn>
                <a:cxn ang="0">
                  <a:pos x="1090" y="107"/>
                </a:cxn>
                <a:cxn ang="0">
                  <a:pos x="1159" y="121"/>
                </a:cxn>
                <a:cxn ang="0">
                  <a:pos x="1228" y="134"/>
                </a:cxn>
                <a:cxn ang="0">
                  <a:pos x="1303" y="143"/>
                </a:cxn>
                <a:cxn ang="0">
                  <a:pos x="1385" y="151"/>
                </a:cxn>
                <a:cxn ang="0">
                  <a:pos x="1477" y="152"/>
                </a:cxn>
                <a:cxn ang="0">
                  <a:pos x="1542" y="149"/>
                </a:cxn>
                <a:cxn ang="0">
                  <a:pos x="1608" y="140"/>
                </a:cxn>
                <a:cxn ang="0">
                  <a:pos x="1670" y="130"/>
                </a:cxn>
              </a:cxnLst>
              <a:rect l="0" t="0" r="r" b="b"/>
              <a:pathLst>
                <a:path w="1670" h="152">
                  <a:moveTo>
                    <a:pt x="0" y="0"/>
                  </a:moveTo>
                  <a:lnTo>
                    <a:pt x="6" y="2"/>
                  </a:lnTo>
                  <a:lnTo>
                    <a:pt x="26" y="7"/>
                  </a:lnTo>
                  <a:lnTo>
                    <a:pt x="55" y="13"/>
                  </a:lnTo>
                  <a:lnTo>
                    <a:pt x="91" y="20"/>
                  </a:lnTo>
                  <a:lnTo>
                    <a:pt x="137" y="29"/>
                  </a:lnTo>
                  <a:lnTo>
                    <a:pt x="186" y="37"/>
                  </a:lnTo>
                  <a:lnTo>
                    <a:pt x="235" y="43"/>
                  </a:lnTo>
                  <a:lnTo>
                    <a:pt x="288" y="48"/>
                  </a:lnTo>
                  <a:lnTo>
                    <a:pt x="337" y="49"/>
                  </a:lnTo>
                  <a:lnTo>
                    <a:pt x="386" y="48"/>
                  </a:lnTo>
                  <a:lnTo>
                    <a:pt x="432" y="43"/>
                  </a:lnTo>
                  <a:lnTo>
                    <a:pt x="474" y="37"/>
                  </a:lnTo>
                  <a:lnTo>
                    <a:pt x="520" y="32"/>
                  </a:lnTo>
                  <a:lnTo>
                    <a:pt x="573" y="30"/>
                  </a:lnTo>
                  <a:lnTo>
                    <a:pt x="661" y="32"/>
                  </a:lnTo>
                  <a:lnTo>
                    <a:pt x="743" y="40"/>
                  </a:lnTo>
                  <a:lnTo>
                    <a:pt x="818" y="49"/>
                  </a:lnTo>
                  <a:lnTo>
                    <a:pt x="887" y="62"/>
                  </a:lnTo>
                  <a:lnTo>
                    <a:pt x="956" y="76"/>
                  </a:lnTo>
                  <a:lnTo>
                    <a:pt x="1025" y="91"/>
                  </a:lnTo>
                  <a:lnTo>
                    <a:pt x="1090" y="107"/>
                  </a:lnTo>
                  <a:lnTo>
                    <a:pt x="1159" y="121"/>
                  </a:lnTo>
                  <a:lnTo>
                    <a:pt x="1228" y="134"/>
                  </a:lnTo>
                  <a:lnTo>
                    <a:pt x="1303" y="143"/>
                  </a:lnTo>
                  <a:lnTo>
                    <a:pt x="1385" y="151"/>
                  </a:lnTo>
                  <a:lnTo>
                    <a:pt x="1477" y="152"/>
                  </a:lnTo>
                  <a:lnTo>
                    <a:pt x="1542" y="149"/>
                  </a:lnTo>
                  <a:lnTo>
                    <a:pt x="1608" y="140"/>
                  </a:lnTo>
                  <a:lnTo>
                    <a:pt x="1670" y="130"/>
                  </a:lnTo>
                </a:path>
              </a:pathLst>
            </a:custGeom>
            <a:noFill/>
            <a:ln w="619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00" name="Line 76"/>
            <p:cNvSpPr>
              <a:spLocks noChangeShapeType="1"/>
            </p:cNvSpPr>
            <p:nvPr/>
          </p:nvSpPr>
          <p:spPr bwMode="auto">
            <a:xfrm rot="16200000" flipV="1">
              <a:off x="2393" y="3536"/>
              <a:ext cx="372" cy="44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01" name="Line 77"/>
            <p:cNvSpPr>
              <a:spLocks noChangeShapeType="1"/>
            </p:cNvSpPr>
            <p:nvPr/>
          </p:nvSpPr>
          <p:spPr bwMode="auto">
            <a:xfrm rot="-5400000">
              <a:off x="2374" y="2967"/>
              <a:ext cx="588" cy="624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02" name="Line 78"/>
            <p:cNvSpPr>
              <a:spLocks noChangeShapeType="1"/>
            </p:cNvSpPr>
            <p:nvPr/>
          </p:nvSpPr>
          <p:spPr bwMode="auto">
            <a:xfrm rot="16200000" flipH="1">
              <a:off x="2520" y="3409"/>
              <a:ext cx="324" cy="652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03" name="Line 79"/>
            <p:cNvSpPr>
              <a:spLocks noChangeShapeType="1"/>
            </p:cNvSpPr>
            <p:nvPr/>
          </p:nvSpPr>
          <p:spPr bwMode="auto">
            <a:xfrm rot="-5400000">
              <a:off x="2665" y="3186"/>
              <a:ext cx="77" cy="69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04" name="Line 80"/>
            <p:cNvSpPr>
              <a:spLocks noChangeShapeType="1"/>
            </p:cNvSpPr>
            <p:nvPr/>
          </p:nvSpPr>
          <p:spPr bwMode="auto">
            <a:xfrm rot="-5400000">
              <a:off x="2533" y="2946"/>
              <a:ext cx="449" cy="80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05" name="Freeform 81"/>
            <p:cNvSpPr>
              <a:spLocks noEditPoints="1"/>
            </p:cNvSpPr>
            <p:nvPr/>
          </p:nvSpPr>
          <p:spPr bwMode="auto">
            <a:xfrm rot="-5400000">
              <a:off x="2427" y="3280"/>
              <a:ext cx="1042" cy="452"/>
            </a:xfrm>
            <a:custGeom>
              <a:avLst/>
              <a:gdLst/>
              <a:ahLst/>
              <a:cxnLst>
                <a:cxn ang="0">
                  <a:pos x="88" y="176"/>
                </a:cxn>
                <a:cxn ang="0">
                  <a:pos x="157" y="170"/>
                </a:cxn>
                <a:cxn ang="0">
                  <a:pos x="203" y="171"/>
                </a:cxn>
                <a:cxn ang="0">
                  <a:pos x="294" y="180"/>
                </a:cxn>
                <a:cxn ang="0">
                  <a:pos x="288" y="166"/>
                </a:cxn>
                <a:cxn ang="0">
                  <a:pos x="363" y="173"/>
                </a:cxn>
                <a:cxn ang="0">
                  <a:pos x="451" y="155"/>
                </a:cxn>
                <a:cxn ang="0">
                  <a:pos x="451" y="155"/>
                </a:cxn>
                <a:cxn ang="0">
                  <a:pos x="550" y="172"/>
                </a:cxn>
                <a:cxn ang="0">
                  <a:pos x="556" y="158"/>
                </a:cxn>
                <a:cxn ang="0">
                  <a:pos x="664" y="182"/>
                </a:cxn>
                <a:cxn ang="0">
                  <a:pos x="776" y="183"/>
                </a:cxn>
                <a:cxn ang="0">
                  <a:pos x="825" y="192"/>
                </a:cxn>
                <a:cxn ang="0">
                  <a:pos x="897" y="222"/>
                </a:cxn>
                <a:cxn ang="0">
                  <a:pos x="884" y="203"/>
                </a:cxn>
                <a:cxn ang="0">
                  <a:pos x="1015" y="246"/>
                </a:cxn>
                <a:cxn ang="0">
                  <a:pos x="1015" y="246"/>
                </a:cxn>
                <a:cxn ang="0">
                  <a:pos x="1106" y="246"/>
                </a:cxn>
                <a:cxn ang="0">
                  <a:pos x="1188" y="271"/>
                </a:cxn>
                <a:cxn ang="0">
                  <a:pos x="1175" y="270"/>
                </a:cxn>
                <a:cxn ang="0">
                  <a:pos x="1270" y="277"/>
                </a:cxn>
                <a:cxn ang="0">
                  <a:pos x="1267" y="277"/>
                </a:cxn>
                <a:cxn ang="0">
                  <a:pos x="1440" y="261"/>
                </a:cxn>
                <a:cxn ang="0">
                  <a:pos x="1447" y="269"/>
                </a:cxn>
                <a:cxn ang="0">
                  <a:pos x="1535" y="246"/>
                </a:cxn>
                <a:cxn ang="0">
                  <a:pos x="1630" y="230"/>
                </a:cxn>
                <a:cxn ang="0">
                  <a:pos x="1630" y="231"/>
                </a:cxn>
                <a:cxn ang="0">
                  <a:pos x="1621" y="203"/>
                </a:cxn>
                <a:cxn ang="0">
                  <a:pos x="1666" y="166"/>
                </a:cxn>
                <a:cxn ang="0">
                  <a:pos x="1670" y="180"/>
                </a:cxn>
                <a:cxn ang="0">
                  <a:pos x="1637" y="137"/>
                </a:cxn>
                <a:cxn ang="0">
                  <a:pos x="1552" y="125"/>
                </a:cxn>
                <a:cxn ang="0">
                  <a:pos x="1509" y="115"/>
                </a:cxn>
                <a:cxn ang="0">
                  <a:pos x="1440" y="87"/>
                </a:cxn>
                <a:cxn ang="0">
                  <a:pos x="1427" y="100"/>
                </a:cxn>
                <a:cxn ang="0">
                  <a:pos x="1382" y="79"/>
                </a:cxn>
                <a:cxn ang="0">
                  <a:pos x="1296" y="85"/>
                </a:cxn>
                <a:cxn ang="0">
                  <a:pos x="1306" y="71"/>
                </a:cxn>
                <a:cxn ang="0">
                  <a:pos x="1169" y="59"/>
                </a:cxn>
                <a:cxn ang="0">
                  <a:pos x="1159" y="73"/>
                </a:cxn>
                <a:cxn ang="0">
                  <a:pos x="1080" y="48"/>
                </a:cxn>
                <a:cxn ang="0">
                  <a:pos x="985" y="48"/>
                </a:cxn>
                <a:cxn ang="0">
                  <a:pos x="985" y="48"/>
                </a:cxn>
                <a:cxn ang="0">
                  <a:pos x="907" y="15"/>
                </a:cxn>
                <a:cxn ang="0">
                  <a:pos x="890" y="28"/>
                </a:cxn>
                <a:cxn ang="0">
                  <a:pos x="848" y="7"/>
                </a:cxn>
                <a:cxn ang="0">
                  <a:pos x="720" y="15"/>
                </a:cxn>
                <a:cxn ang="0">
                  <a:pos x="720" y="0"/>
                </a:cxn>
                <a:cxn ang="0">
                  <a:pos x="596" y="4"/>
                </a:cxn>
                <a:cxn ang="0">
                  <a:pos x="602" y="18"/>
                </a:cxn>
                <a:cxn ang="0">
                  <a:pos x="540" y="9"/>
                </a:cxn>
                <a:cxn ang="0">
                  <a:pos x="442" y="34"/>
                </a:cxn>
                <a:cxn ang="0">
                  <a:pos x="379" y="39"/>
                </a:cxn>
                <a:cxn ang="0">
                  <a:pos x="373" y="32"/>
                </a:cxn>
                <a:cxn ang="0">
                  <a:pos x="324" y="43"/>
                </a:cxn>
                <a:cxn ang="0">
                  <a:pos x="281" y="31"/>
                </a:cxn>
                <a:cxn ang="0">
                  <a:pos x="160" y="62"/>
                </a:cxn>
                <a:cxn ang="0">
                  <a:pos x="114" y="73"/>
                </a:cxn>
                <a:cxn ang="0">
                  <a:pos x="98" y="67"/>
                </a:cxn>
                <a:cxn ang="0">
                  <a:pos x="68" y="92"/>
                </a:cxn>
                <a:cxn ang="0">
                  <a:pos x="0" y="107"/>
                </a:cxn>
              </a:cxnLst>
              <a:rect l="0" t="0" r="r" b="b"/>
              <a:pathLst>
                <a:path w="1670" h="278">
                  <a:moveTo>
                    <a:pt x="75" y="154"/>
                  </a:moveTo>
                  <a:lnTo>
                    <a:pt x="49" y="165"/>
                  </a:lnTo>
                  <a:lnTo>
                    <a:pt x="85" y="176"/>
                  </a:lnTo>
                  <a:lnTo>
                    <a:pt x="108" y="164"/>
                  </a:lnTo>
                  <a:lnTo>
                    <a:pt x="75" y="154"/>
                  </a:lnTo>
                  <a:close/>
                  <a:moveTo>
                    <a:pt x="104" y="162"/>
                  </a:moveTo>
                  <a:lnTo>
                    <a:pt x="88" y="176"/>
                  </a:lnTo>
                  <a:lnTo>
                    <a:pt x="131" y="183"/>
                  </a:lnTo>
                  <a:lnTo>
                    <a:pt x="147" y="170"/>
                  </a:lnTo>
                  <a:lnTo>
                    <a:pt x="104" y="162"/>
                  </a:lnTo>
                  <a:close/>
                  <a:moveTo>
                    <a:pt x="140" y="169"/>
                  </a:moveTo>
                  <a:lnTo>
                    <a:pt x="134" y="183"/>
                  </a:lnTo>
                  <a:lnTo>
                    <a:pt x="150" y="184"/>
                  </a:lnTo>
                  <a:lnTo>
                    <a:pt x="157" y="170"/>
                  </a:lnTo>
                  <a:lnTo>
                    <a:pt x="140" y="169"/>
                  </a:lnTo>
                  <a:close/>
                  <a:moveTo>
                    <a:pt x="131" y="183"/>
                  </a:moveTo>
                  <a:lnTo>
                    <a:pt x="134" y="183"/>
                  </a:lnTo>
                  <a:lnTo>
                    <a:pt x="137" y="176"/>
                  </a:lnTo>
                  <a:lnTo>
                    <a:pt x="131" y="183"/>
                  </a:lnTo>
                  <a:lnTo>
                    <a:pt x="131" y="183"/>
                  </a:lnTo>
                  <a:close/>
                  <a:moveTo>
                    <a:pt x="203" y="171"/>
                  </a:moveTo>
                  <a:lnTo>
                    <a:pt x="206" y="186"/>
                  </a:lnTo>
                  <a:lnTo>
                    <a:pt x="242" y="184"/>
                  </a:lnTo>
                  <a:lnTo>
                    <a:pt x="239" y="170"/>
                  </a:lnTo>
                  <a:lnTo>
                    <a:pt x="203" y="171"/>
                  </a:lnTo>
                  <a:close/>
                  <a:moveTo>
                    <a:pt x="235" y="170"/>
                  </a:moveTo>
                  <a:lnTo>
                    <a:pt x="245" y="184"/>
                  </a:lnTo>
                  <a:lnTo>
                    <a:pt x="294" y="180"/>
                  </a:lnTo>
                  <a:lnTo>
                    <a:pt x="288" y="166"/>
                  </a:lnTo>
                  <a:lnTo>
                    <a:pt x="235" y="170"/>
                  </a:lnTo>
                  <a:close/>
                  <a:moveTo>
                    <a:pt x="288" y="166"/>
                  </a:moveTo>
                  <a:lnTo>
                    <a:pt x="298" y="180"/>
                  </a:lnTo>
                  <a:lnTo>
                    <a:pt x="314" y="178"/>
                  </a:lnTo>
                  <a:lnTo>
                    <a:pt x="304" y="164"/>
                  </a:lnTo>
                  <a:lnTo>
                    <a:pt x="288" y="166"/>
                  </a:lnTo>
                  <a:close/>
                  <a:moveTo>
                    <a:pt x="298" y="180"/>
                  </a:moveTo>
                  <a:lnTo>
                    <a:pt x="298" y="180"/>
                  </a:lnTo>
                  <a:lnTo>
                    <a:pt x="291" y="173"/>
                  </a:lnTo>
                  <a:lnTo>
                    <a:pt x="294" y="180"/>
                  </a:lnTo>
                  <a:lnTo>
                    <a:pt x="298" y="180"/>
                  </a:lnTo>
                  <a:close/>
                  <a:moveTo>
                    <a:pt x="357" y="159"/>
                  </a:moveTo>
                  <a:lnTo>
                    <a:pt x="363" y="173"/>
                  </a:lnTo>
                  <a:lnTo>
                    <a:pt x="396" y="171"/>
                  </a:lnTo>
                  <a:lnTo>
                    <a:pt x="389" y="156"/>
                  </a:lnTo>
                  <a:lnTo>
                    <a:pt x="357" y="159"/>
                  </a:lnTo>
                  <a:close/>
                  <a:moveTo>
                    <a:pt x="393" y="156"/>
                  </a:moveTo>
                  <a:lnTo>
                    <a:pt x="396" y="171"/>
                  </a:lnTo>
                  <a:lnTo>
                    <a:pt x="455" y="170"/>
                  </a:lnTo>
                  <a:lnTo>
                    <a:pt x="451" y="155"/>
                  </a:lnTo>
                  <a:lnTo>
                    <a:pt x="393" y="156"/>
                  </a:lnTo>
                  <a:close/>
                  <a:moveTo>
                    <a:pt x="455" y="155"/>
                  </a:moveTo>
                  <a:lnTo>
                    <a:pt x="451" y="170"/>
                  </a:lnTo>
                  <a:lnTo>
                    <a:pt x="461" y="170"/>
                  </a:lnTo>
                  <a:lnTo>
                    <a:pt x="465" y="155"/>
                  </a:lnTo>
                  <a:lnTo>
                    <a:pt x="455" y="155"/>
                  </a:lnTo>
                  <a:close/>
                  <a:moveTo>
                    <a:pt x="451" y="155"/>
                  </a:moveTo>
                  <a:lnTo>
                    <a:pt x="455" y="155"/>
                  </a:lnTo>
                  <a:lnTo>
                    <a:pt x="451" y="162"/>
                  </a:lnTo>
                  <a:lnTo>
                    <a:pt x="451" y="155"/>
                  </a:lnTo>
                  <a:lnTo>
                    <a:pt x="451" y="155"/>
                  </a:lnTo>
                  <a:close/>
                  <a:moveTo>
                    <a:pt x="517" y="156"/>
                  </a:moveTo>
                  <a:lnTo>
                    <a:pt x="514" y="171"/>
                  </a:lnTo>
                  <a:lnTo>
                    <a:pt x="550" y="172"/>
                  </a:lnTo>
                  <a:lnTo>
                    <a:pt x="553" y="158"/>
                  </a:lnTo>
                  <a:lnTo>
                    <a:pt x="517" y="156"/>
                  </a:lnTo>
                  <a:close/>
                  <a:moveTo>
                    <a:pt x="556" y="158"/>
                  </a:moveTo>
                  <a:lnTo>
                    <a:pt x="546" y="172"/>
                  </a:lnTo>
                  <a:lnTo>
                    <a:pt x="615" y="177"/>
                  </a:lnTo>
                  <a:lnTo>
                    <a:pt x="622" y="162"/>
                  </a:lnTo>
                  <a:lnTo>
                    <a:pt x="556" y="158"/>
                  </a:lnTo>
                  <a:close/>
                  <a:moveTo>
                    <a:pt x="553" y="158"/>
                  </a:moveTo>
                  <a:lnTo>
                    <a:pt x="556" y="158"/>
                  </a:lnTo>
                  <a:lnTo>
                    <a:pt x="553" y="165"/>
                  </a:lnTo>
                  <a:lnTo>
                    <a:pt x="553" y="158"/>
                  </a:lnTo>
                  <a:lnTo>
                    <a:pt x="553" y="158"/>
                  </a:lnTo>
                  <a:close/>
                  <a:moveTo>
                    <a:pt x="674" y="169"/>
                  </a:moveTo>
                  <a:lnTo>
                    <a:pt x="664" y="182"/>
                  </a:lnTo>
                  <a:lnTo>
                    <a:pt x="717" y="189"/>
                  </a:lnTo>
                  <a:lnTo>
                    <a:pt x="730" y="175"/>
                  </a:lnTo>
                  <a:lnTo>
                    <a:pt x="674" y="169"/>
                  </a:lnTo>
                  <a:close/>
                  <a:moveTo>
                    <a:pt x="733" y="176"/>
                  </a:moveTo>
                  <a:lnTo>
                    <a:pt x="717" y="189"/>
                  </a:lnTo>
                  <a:lnTo>
                    <a:pt x="759" y="197"/>
                  </a:lnTo>
                  <a:lnTo>
                    <a:pt x="776" y="183"/>
                  </a:lnTo>
                  <a:lnTo>
                    <a:pt x="733" y="176"/>
                  </a:lnTo>
                  <a:close/>
                  <a:moveTo>
                    <a:pt x="730" y="176"/>
                  </a:moveTo>
                  <a:lnTo>
                    <a:pt x="733" y="176"/>
                  </a:lnTo>
                  <a:lnTo>
                    <a:pt x="723" y="182"/>
                  </a:lnTo>
                  <a:lnTo>
                    <a:pt x="730" y="175"/>
                  </a:lnTo>
                  <a:lnTo>
                    <a:pt x="730" y="176"/>
                  </a:lnTo>
                  <a:close/>
                  <a:moveTo>
                    <a:pt x="825" y="192"/>
                  </a:moveTo>
                  <a:lnTo>
                    <a:pt x="805" y="204"/>
                  </a:lnTo>
                  <a:lnTo>
                    <a:pt x="867" y="216"/>
                  </a:lnTo>
                  <a:lnTo>
                    <a:pt x="884" y="203"/>
                  </a:lnTo>
                  <a:lnTo>
                    <a:pt x="825" y="192"/>
                  </a:lnTo>
                  <a:close/>
                  <a:moveTo>
                    <a:pt x="884" y="203"/>
                  </a:moveTo>
                  <a:lnTo>
                    <a:pt x="864" y="216"/>
                  </a:lnTo>
                  <a:lnTo>
                    <a:pt x="897" y="222"/>
                  </a:lnTo>
                  <a:lnTo>
                    <a:pt x="916" y="210"/>
                  </a:lnTo>
                  <a:lnTo>
                    <a:pt x="884" y="203"/>
                  </a:lnTo>
                  <a:close/>
                  <a:moveTo>
                    <a:pt x="884" y="203"/>
                  </a:moveTo>
                  <a:lnTo>
                    <a:pt x="884" y="203"/>
                  </a:lnTo>
                  <a:lnTo>
                    <a:pt x="874" y="210"/>
                  </a:lnTo>
                  <a:lnTo>
                    <a:pt x="884" y="203"/>
                  </a:lnTo>
                  <a:lnTo>
                    <a:pt x="884" y="203"/>
                  </a:lnTo>
                  <a:close/>
                  <a:moveTo>
                    <a:pt x="962" y="219"/>
                  </a:moveTo>
                  <a:lnTo>
                    <a:pt x="943" y="232"/>
                  </a:lnTo>
                  <a:lnTo>
                    <a:pt x="1015" y="246"/>
                  </a:lnTo>
                  <a:lnTo>
                    <a:pt x="1031" y="232"/>
                  </a:lnTo>
                  <a:lnTo>
                    <a:pt x="962" y="219"/>
                  </a:lnTo>
                  <a:close/>
                  <a:moveTo>
                    <a:pt x="1031" y="232"/>
                  </a:moveTo>
                  <a:lnTo>
                    <a:pt x="1015" y="246"/>
                  </a:lnTo>
                  <a:lnTo>
                    <a:pt x="1038" y="250"/>
                  </a:lnTo>
                  <a:lnTo>
                    <a:pt x="1054" y="237"/>
                  </a:lnTo>
                  <a:lnTo>
                    <a:pt x="1031" y="232"/>
                  </a:lnTo>
                  <a:close/>
                  <a:moveTo>
                    <a:pt x="1015" y="246"/>
                  </a:moveTo>
                  <a:lnTo>
                    <a:pt x="1015" y="246"/>
                  </a:lnTo>
                  <a:lnTo>
                    <a:pt x="1021" y="239"/>
                  </a:lnTo>
                  <a:lnTo>
                    <a:pt x="1015" y="246"/>
                  </a:lnTo>
                  <a:lnTo>
                    <a:pt x="1015" y="246"/>
                  </a:lnTo>
                  <a:close/>
                  <a:moveTo>
                    <a:pt x="1103" y="244"/>
                  </a:moveTo>
                  <a:lnTo>
                    <a:pt x="1087" y="258"/>
                  </a:lnTo>
                  <a:lnTo>
                    <a:pt x="1090" y="259"/>
                  </a:lnTo>
                  <a:lnTo>
                    <a:pt x="1106" y="246"/>
                  </a:lnTo>
                  <a:lnTo>
                    <a:pt x="1103" y="244"/>
                  </a:lnTo>
                  <a:close/>
                  <a:moveTo>
                    <a:pt x="1106" y="246"/>
                  </a:moveTo>
                  <a:lnTo>
                    <a:pt x="1093" y="259"/>
                  </a:lnTo>
                  <a:lnTo>
                    <a:pt x="1175" y="270"/>
                  </a:lnTo>
                  <a:lnTo>
                    <a:pt x="1188" y="255"/>
                  </a:lnTo>
                  <a:lnTo>
                    <a:pt x="1106" y="246"/>
                  </a:lnTo>
                  <a:close/>
                  <a:moveTo>
                    <a:pt x="1185" y="255"/>
                  </a:moveTo>
                  <a:lnTo>
                    <a:pt x="1178" y="270"/>
                  </a:lnTo>
                  <a:lnTo>
                    <a:pt x="1188" y="271"/>
                  </a:lnTo>
                  <a:lnTo>
                    <a:pt x="1198" y="257"/>
                  </a:lnTo>
                  <a:lnTo>
                    <a:pt x="1185" y="255"/>
                  </a:lnTo>
                  <a:close/>
                  <a:moveTo>
                    <a:pt x="1175" y="270"/>
                  </a:moveTo>
                  <a:lnTo>
                    <a:pt x="1178" y="270"/>
                  </a:lnTo>
                  <a:lnTo>
                    <a:pt x="1182" y="263"/>
                  </a:lnTo>
                  <a:lnTo>
                    <a:pt x="1175" y="270"/>
                  </a:lnTo>
                  <a:lnTo>
                    <a:pt x="1175" y="270"/>
                  </a:lnTo>
                  <a:close/>
                  <a:moveTo>
                    <a:pt x="1247" y="260"/>
                  </a:moveTo>
                  <a:lnTo>
                    <a:pt x="1241" y="275"/>
                  </a:lnTo>
                  <a:lnTo>
                    <a:pt x="1267" y="277"/>
                  </a:lnTo>
                  <a:lnTo>
                    <a:pt x="1277" y="263"/>
                  </a:lnTo>
                  <a:lnTo>
                    <a:pt x="1247" y="260"/>
                  </a:lnTo>
                  <a:close/>
                  <a:moveTo>
                    <a:pt x="1273" y="263"/>
                  </a:moveTo>
                  <a:lnTo>
                    <a:pt x="1270" y="277"/>
                  </a:lnTo>
                  <a:lnTo>
                    <a:pt x="1345" y="278"/>
                  </a:lnTo>
                  <a:lnTo>
                    <a:pt x="1349" y="264"/>
                  </a:lnTo>
                  <a:lnTo>
                    <a:pt x="1273" y="263"/>
                  </a:lnTo>
                  <a:close/>
                  <a:moveTo>
                    <a:pt x="1270" y="277"/>
                  </a:moveTo>
                  <a:lnTo>
                    <a:pt x="1270" y="277"/>
                  </a:lnTo>
                  <a:lnTo>
                    <a:pt x="1270" y="270"/>
                  </a:lnTo>
                  <a:lnTo>
                    <a:pt x="1267" y="277"/>
                  </a:lnTo>
                  <a:lnTo>
                    <a:pt x="1270" y="277"/>
                  </a:lnTo>
                  <a:close/>
                  <a:moveTo>
                    <a:pt x="1398" y="264"/>
                  </a:moveTo>
                  <a:lnTo>
                    <a:pt x="1401" y="278"/>
                  </a:lnTo>
                  <a:lnTo>
                    <a:pt x="1450" y="276"/>
                  </a:lnTo>
                  <a:lnTo>
                    <a:pt x="1444" y="261"/>
                  </a:lnTo>
                  <a:lnTo>
                    <a:pt x="1398" y="264"/>
                  </a:lnTo>
                  <a:close/>
                  <a:moveTo>
                    <a:pt x="1440" y="261"/>
                  </a:moveTo>
                  <a:lnTo>
                    <a:pt x="1454" y="276"/>
                  </a:lnTo>
                  <a:lnTo>
                    <a:pt x="1509" y="269"/>
                  </a:lnTo>
                  <a:lnTo>
                    <a:pt x="1493" y="254"/>
                  </a:lnTo>
                  <a:lnTo>
                    <a:pt x="1440" y="261"/>
                  </a:lnTo>
                  <a:close/>
                  <a:moveTo>
                    <a:pt x="1454" y="276"/>
                  </a:moveTo>
                  <a:lnTo>
                    <a:pt x="1454" y="276"/>
                  </a:lnTo>
                  <a:lnTo>
                    <a:pt x="1447" y="269"/>
                  </a:lnTo>
                  <a:lnTo>
                    <a:pt x="1450" y="276"/>
                  </a:lnTo>
                  <a:lnTo>
                    <a:pt x="1454" y="276"/>
                  </a:lnTo>
                  <a:close/>
                  <a:moveTo>
                    <a:pt x="1535" y="246"/>
                  </a:moveTo>
                  <a:lnTo>
                    <a:pt x="1558" y="258"/>
                  </a:lnTo>
                  <a:lnTo>
                    <a:pt x="1581" y="250"/>
                  </a:lnTo>
                  <a:lnTo>
                    <a:pt x="1558" y="239"/>
                  </a:lnTo>
                  <a:lnTo>
                    <a:pt x="1535" y="246"/>
                  </a:lnTo>
                  <a:close/>
                  <a:moveTo>
                    <a:pt x="1555" y="241"/>
                  </a:moveTo>
                  <a:lnTo>
                    <a:pt x="1588" y="249"/>
                  </a:lnTo>
                  <a:lnTo>
                    <a:pt x="1630" y="231"/>
                  </a:lnTo>
                  <a:lnTo>
                    <a:pt x="1598" y="221"/>
                  </a:lnTo>
                  <a:lnTo>
                    <a:pt x="1555" y="241"/>
                  </a:lnTo>
                  <a:close/>
                  <a:moveTo>
                    <a:pt x="1598" y="224"/>
                  </a:moveTo>
                  <a:lnTo>
                    <a:pt x="1630" y="230"/>
                  </a:lnTo>
                  <a:lnTo>
                    <a:pt x="1637" y="226"/>
                  </a:lnTo>
                  <a:lnTo>
                    <a:pt x="1601" y="220"/>
                  </a:lnTo>
                  <a:lnTo>
                    <a:pt x="1598" y="224"/>
                  </a:lnTo>
                  <a:close/>
                  <a:moveTo>
                    <a:pt x="1630" y="230"/>
                  </a:moveTo>
                  <a:lnTo>
                    <a:pt x="1630" y="230"/>
                  </a:lnTo>
                  <a:lnTo>
                    <a:pt x="1614" y="226"/>
                  </a:lnTo>
                  <a:lnTo>
                    <a:pt x="1630" y="231"/>
                  </a:lnTo>
                  <a:lnTo>
                    <a:pt x="1630" y="230"/>
                  </a:lnTo>
                  <a:close/>
                  <a:moveTo>
                    <a:pt x="1621" y="203"/>
                  </a:moveTo>
                  <a:lnTo>
                    <a:pt x="1657" y="209"/>
                  </a:lnTo>
                  <a:lnTo>
                    <a:pt x="1660" y="208"/>
                  </a:lnTo>
                  <a:lnTo>
                    <a:pt x="1624" y="202"/>
                  </a:lnTo>
                  <a:lnTo>
                    <a:pt x="1621" y="203"/>
                  </a:lnTo>
                  <a:close/>
                  <a:moveTo>
                    <a:pt x="1621" y="203"/>
                  </a:moveTo>
                  <a:lnTo>
                    <a:pt x="1660" y="205"/>
                  </a:lnTo>
                  <a:lnTo>
                    <a:pt x="1670" y="181"/>
                  </a:lnTo>
                  <a:lnTo>
                    <a:pt x="1630" y="178"/>
                  </a:lnTo>
                  <a:lnTo>
                    <a:pt x="1621" y="203"/>
                  </a:lnTo>
                  <a:close/>
                  <a:moveTo>
                    <a:pt x="1630" y="181"/>
                  </a:moveTo>
                  <a:lnTo>
                    <a:pt x="1670" y="180"/>
                  </a:lnTo>
                  <a:lnTo>
                    <a:pt x="1666" y="166"/>
                  </a:lnTo>
                  <a:lnTo>
                    <a:pt x="1627" y="169"/>
                  </a:lnTo>
                  <a:lnTo>
                    <a:pt x="1630" y="181"/>
                  </a:lnTo>
                  <a:close/>
                  <a:moveTo>
                    <a:pt x="1670" y="180"/>
                  </a:moveTo>
                  <a:lnTo>
                    <a:pt x="1670" y="180"/>
                  </a:lnTo>
                  <a:lnTo>
                    <a:pt x="1650" y="180"/>
                  </a:lnTo>
                  <a:lnTo>
                    <a:pt x="1670" y="181"/>
                  </a:lnTo>
                  <a:lnTo>
                    <a:pt x="1670" y="180"/>
                  </a:lnTo>
                  <a:close/>
                  <a:moveTo>
                    <a:pt x="1611" y="151"/>
                  </a:moveTo>
                  <a:lnTo>
                    <a:pt x="1647" y="145"/>
                  </a:lnTo>
                  <a:lnTo>
                    <a:pt x="1640" y="139"/>
                  </a:lnTo>
                  <a:lnTo>
                    <a:pt x="1604" y="145"/>
                  </a:lnTo>
                  <a:lnTo>
                    <a:pt x="1611" y="151"/>
                  </a:lnTo>
                  <a:close/>
                  <a:moveTo>
                    <a:pt x="1607" y="147"/>
                  </a:moveTo>
                  <a:lnTo>
                    <a:pt x="1637" y="137"/>
                  </a:lnTo>
                  <a:lnTo>
                    <a:pt x="1604" y="122"/>
                  </a:lnTo>
                  <a:lnTo>
                    <a:pt x="1575" y="132"/>
                  </a:lnTo>
                  <a:lnTo>
                    <a:pt x="1607" y="147"/>
                  </a:lnTo>
                  <a:close/>
                  <a:moveTo>
                    <a:pt x="1578" y="133"/>
                  </a:moveTo>
                  <a:lnTo>
                    <a:pt x="1601" y="121"/>
                  </a:lnTo>
                  <a:lnTo>
                    <a:pt x="1575" y="114"/>
                  </a:lnTo>
                  <a:lnTo>
                    <a:pt x="1552" y="125"/>
                  </a:lnTo>
                  <a:lnTo>
                    <a:pt x="1578" y="133"/>
                  </a:lnTo>
                  <a:close/>
                  <a:moveTo>
                    <a:pt x="1604" y="121"/>
                  </a:moveTo>
                  <a:lnTo>
                    <a:pt x="1601" y="121"/>
                  </a:lnTo>
                  <a:lnTo>
                    <a:pt x="1588" y="127"/>
                  </a:lnTo>
                  <a:lnTo>
                    <a:pt x="1604" y="122"/>
                  </a:lnTo>
                  <a:lnTo>
                    <a:pt x="1604" y="121"/>
                  </a:lnTo>
                  <a:close/>
                  <a:moveTo>
                    <a:pt x="1509" y="115"/>
                  </a:moveTo>
                  <a:lnTo>
                    <a:pt x="1529" y="103"/>
                  </a:lnTo>
                  <a:lnTo>
                    <a:pt x="1503" y="96"/>
                  </a:lnTo>
                  <a:lnTo>
                    <a:pt x="1483" y="109"/>
                  </a:lnTo>
                  <a:lnTo>
                    <a:pt x="1509" y="115"/>
                  </a:lnTo>
                  <a:close/>
                  <a:moveTo>
                    <a:pt x="1486" y="110"/>
                  </a:moveTo>
                  <a:lnTo>
                    <a:pt x="1499" y="96"/>
                  </a:lnTo>
                  <a:lnTo>
                    <a:pt x="1440" y="87"/>
                  </a:lnTo>
                  <a:lnTo>
                    <a:pt x="1427" y="100"/>
                  </a:lnTo>
                  <a:lnTo>
                    <a:pt x="1486" y="110"/>
                  </a:lnTo>
                  <a:close/>
                  <a:moveTo>
                    <a:pt x="1427" y="100"/>
                  </a:moveTo>
                  <a:lnTo>
                    <a:pt x="1440" y="87"/>
                  </a:lnTo>
                  <a:lnTo>
                    <a:pt x="1431" y="85"/>
                  </a:lnTo>
                  <a:lnTo>
                    <a:pt x="1418" y="99"/>
                  </a:lnTo>
                  <a:lnTo>
                    <a:pt x="1427" y="100"/>
                  </a:lnTo>
                  <a:close/>
                  <a:moveTo>
                    <a:pt x="1440" y="87"/>
                  </a:moveTo>
                  <a:lnTo>
                    <a:pt x="1440" y="87"/>
                  </a:lnTo>
                  <a:lnTo>
                    <a:pt x="1434" y="93"/>
                  </a:lnTo>
                  <a:lnTo>
                    <a:pt x="1440" y="87"/>
                  </a:lnTo>
                  <a:lnTo>
                    <a:pt x="1440" y="87"/>
                  </a:lnTo>
                  <a:close/>
                  <a:moveTo>
                    <a:pt x="1368" y="93"/>
                  </a:moveTo>
                  <a:lnTo>
                    <a:pt x="1382" y="79"/>
                  </a:lnTo>
                  <a:lnTo>
                    <a:pt x="1375" y="78"/>
                  </a:lnTo>
                  <a:lnTo>
                    <a:pt x="1362" y="93"/>
                  </a:lnTo>
                  <a:lnTo>
                    <a:pt x="1368" y="93"/>
                  </a:lnTo>
                  <a:close/>
                  <a:moveTo>
                    <a:pt x="1365" y="93"/>
                  </a:moveTo>
                  <a:lnTo>
                    <a:pt x="1375" y="78"/>
                  </a:lnTo>
                  <a:lnTo>
                    <a:pt x="1309" y="71"/>
                  </a:lnTo>
                  <a:lnTo>
                    <a:pt x="1296" y="85"/>
                  </a:lnTo>
                  <a:lnTo>
                    <a:pt x="1365" y="93"/>
                  </a:lnTo>
                  <a:close/>
                  <a:moveTo>
                    <a:pt x="1296" y="85"/>
                  </a:moveTo>
                  <a:lnTo>
                    <a:pt x="1306" y="71"/>
                  </a:lnTo>
                  <a:lnTo>
                    <a:pt x="1280" y="68"/>
                  </a:lnTo>
                  <a:lnTo>
                    <a:pt x="1270" y="83"/>
                  </a:lnTo>
                  <a:lnTo>
                    <a:pt x="1296" y="85"/>
                  </a:lnTo>
                  <a:close/>
                  <a:moveTo>
                    <a:pt x="1306" y="71"/>
                  </a:moveTo>
                  <a:lnTo>
                    <a:pt x="1306" y="71"/>
                  </a:lnTo>
                  <a:lnTo>
                    <a:pt x="1303" y="78"/>
                  </a:lnTo>
                  <a:lnTo>
                    <a:pt x="1309" y="71"/>
                  </a:lnTo>
                  <a:lnTo>
                    <a:pt x="1306" y="71"/>
                  </a:lnTo>
                  <a:close/>
                  <a:moveTo>
                    <a:pt x="1218" y="78"/>
                  </a:moveTo>
                  <a:lnTo>
                    <a:pt x="1228" y="64"/>
                  </a:lnTo>
                  <a:lnTo>
                    <a:pt x="1169" y="59"/>
                  </a:lnTo>
                  <a:lnTo>
                    <a:pt x="1162" y="73"/>
                  </a:lnTo>
                  <a:lnTo>
                    <a:pt x="1218" y="78"/>
                  </a:lnTo>
                  <a:close/>
                  <a:moveTo>
                    <a:pt x="1159" y="73"/>
                  </a:moveTo>
                  <a:lnTo>
                    <a:pt x="1172" y="59"/>
                  </a:lnTo>
                  <a:lnTo>
                    <a:pt x="1126" y="54"/>
                  </a:lnTo>
                  <a:lnTo>
                    <a:pt x="1116" y="68"/>
                  </a:lnTo>
                  <a:lnTo>
                    <a:pt x="1159" y="73"/>
                  </a:lnTo>
                  <a:close/>
                  <a:moveTo>
                    <a:pt x="1159" y="73"/>
                  </a:moveTo>
                  <a:lnTo>
                    <a:pt x="1159" y="73"/>
                  </a:lnTo>
                  <a:lnTo>
                    <a:pt x="1165" y="66"/>
                  </a:lnTo>
                  <a:lnTo>
                    <a:pt x="1162" y="73"/>
                  </a:lnTo>
                  <a:lnTo>
                    <a:pt x="1159" y="73"/>
                  </a:lnTo>
                  <a:close/>
                  <a:moveTo>
                    <a:pt x="1064" y="61"/>
                  </a:moveTo>
                  <a:lnTo>
                    <a:pt x="1080" y="48"/>
                  </a:lnTo>
                  <a:lnTo>
                    <a:pt x="1054" y="44"/>
                  </a:lnTo>
                  <a:lnTo>
                    <a:pt x="1038" y="57"/>
                  </a:lnTo>
                  <a:lnTo>
                    <a:pt x="1064" y="61"/>
                  </a:lnTo>
                  <a:close/>
                  <a:moveTo>
                    <a:pt x="1038" y="57"/>
                  </a:moveTo>
                  <a:lnTo>
                    <a:pt x="1054" y="44"/>
                  </a:lnTo>
                  <a:lnTo>
                    <a:pt x="1005" y="34"/>
                  </a:lnTo>
                  <a:lnTo>
                    <a:pt x="985" y="48"/>
                  </a:lnTo>
                  <a:lnTo>
                    <a:pt x="1038" y="57"/>
                  </a:lnTo>
                  <a:close/>
                  <a:moveTo>
                    <a:pt x="985" y="48"/>
                  </a:moveTo>
                  <a:lnTo>
                    <a:pt x="1005" y="34"/>
                  </a:lnTo>
                  <a:lnTo>
                    <a:pt x="989" y="31"/>
                  </a:lnTo>
                  <a:lnTo>
                    <a:pt x="969" y="44"/>
                  </a:lnTo>
                  <a:lnTo>
                    <a:pt x="985" y="48"/>
                  </a:lnTo>
                  <a:close/>
                  <a:moveTo>
                    <a:pt x="985" y="48"/>
                  </a:moveTo>
                  <a:lnTo>
                    <a:pt x="985" y="48"/>
                  </a:lnTo>
                  <a:lnTo>
                    <a:pt x="995" y="40"/>
                  </a:lnTo>
                  <a:lnTo>
                    <a:pt x="985" y="48"/>
                  </a:lnTo>
                  <a:lnTo>
                    <a:pt x="985" y="48"/>
                  </a:lnTo>
                  <a:close/>
                  <a:moveTo>
                    <a:pt x="923" y="35"/>
                  </a:moveTo>
                  <a:lnTo>
                    <a:pt x="943" y="22"/>
                  </a:lnTo>
                  <a:lnTo>
                    <a:pt x="907" y="15"/>
                  </a:lnTo>
                  <a:lnTo>
                    <a:pt x="887" y="28"/>
                  </a:lnTo>
                  <a:lnTo>
                    <a:pt x="923" y="35"/>
                  </a:lnTo>
                  <a:close/>
                  <a:moveTo>
                    <a:pt x="890" y="28"/>
                  </a:moveTo>
                  <a:lnTo>
                    <a:pt x="903" y="15"/>
                  </a:lnTo>
                  <a:lnTo>
                    <a:pt x="851" y="7"/>
                  </a:lnTo>
                  <a:lnTo>
                    <a:pt x="838" y="21"/>
                  </a:lnTo>
                  <a:lnTo>
                    <a:pt x="890" y="28"/>
                  </a:lnTo>
                  <a:close/>
                  <a:moveTo>
                    <a:pt x="838" y="21"/>
                  </a:moveTo>
                  <a:lnTo>
                    <a:pt x="848" y="7"/>
                  </a:lnTo>
                  <a:lnTo>
                    <a:pt x="841" y="6"/>
                  </a:lnTo>
                  <a:lnTo>
                    <a:pt x="831" y="21"/>
                  </a:lnTo>
                  <a:lnTo>
                    <a:pt x="838" y="21"/>
                  </a:lnTo>
                  <a:close/>
                  <a:moveTo>
                    <a:pt x="851" y="7"/>
                  </a:moveTo>
                  <a:lnTo>
                    <a:pt x="848" y="7"/>
                  </a:lnTo>
                  <a:lnTo>
                    <a:pt x="844" y="15"/>
                  </a:lnTo>
                  <a:lnTo>
                    <a:pt x="851" y="7"/>
                  </a:lnTo>
                  <a:lnTo>
                    <a:pt x="851" y="7"/>
                  </a:lnTo>
                  <a:close/>
                  <a:moveTo>
                    <a:pt x="782" y="16"/>
                  </a:moveTo>
                  <a:lnTo>
                    <a:pt x="786" y="1"/>
                  </a:lnTo>
                  <a:lnTo>
                    <a:pt x="720" y="0"/>
                  </a:lnTo>
                  <a:lnTo>
                    <a:pt x="720" y="15"/>
                  </a:lnTo>
                  <a:lnTo>
                    <a:pt x="782" y="16"/>
                  </a:lnTo>
                  <a:close/>
                  <a:moveTo>
                    <a:pt x="720" y="15"/>
                  </a:moveTo>
                  <a:lnTo>
                    <a:pt x="720" y="0"/>
                  </a:lnTo>
                  <a:lnTo>
                    <a:pt x="681" y="0"/>
                  </a:lnTo>
                  <a:lnTo>
                    <a:pt x="681" y="15"/>
                  </a:lnTo>
                  <a:lnTo>
                    <a:pt x="720" y="15"/>
                  </a:lnTo>
                  <a:close/>
                  <a:moveTo>
                    <a:pt x="720" y="0"/>
                  </a:moveTo>
                  <a:lnTo>
                    <a:pt x="720" y="0"/>
                  </a:lnTo>
                  <a:lnTo>
                    <a:pt x="720" y="7"/>
                  </a:lnTo>
                  <a:lnTo>
                    <a:pt x="720" y="0"/>
                  </a:lnTo>
                  <a:lnTo>
                    <a:pt x="720" y="0"/>
                  </a:lnTo>
                  <a:close/>
                  <a:moveTo>
                    <a:pt x="632" y="17"/>
                  </a:moveTo>
                  <a:lnTo>
                    <a:pt x="625" y="2"/>
                  </a:lnTo>
                  <a:lnTo>
                    <a:pt x="596" y="4"/>
                  </a:lnTo>
                  <a:lnTo>
                    <a:pt x="602" y="18"/>
                  </a:lnTo>
                  <a:lnTo>
                    <a:pt x="632" y="17"/>
                  </a:lnTo>
                  <a:close/>
                  <a:moveTo>
                    <a:pt x="602" y="18"/>
                  </a:moveTo>
                  <a:lnTo>
                    <a:pt x="596" y="4"/>
                  </a:lnTo>
                  <a:lnTo>
                    <a:pt x="540" y="9"/>
                  </a:lnTo>
                  <a:lnTo>
                    <a:pt x="550" y="23"/>
                  </a:lnTo>
                  <a:lnTo>
                    <a:pt x="602" y="18"/>
                  </a:lnTo>
                  <a:close/>
                  <a:moveTo>
                    <a:pt x="550" y="23"/>
                  </a:moveTo>
                  <a:lnTo>
                    <a:pt x="540" y="9"/>
                  </a:lnTo>
                  <a:lnTo>
                    <a:pt x="520" y="11"/>
                  </a:lnTo>
                  <a:lnTo>
                    <a:pt x="530" y="24"/>
                  </a:lnTo>
                  <a:lnTo>
                    <a:pt x="550" y="23"/>
                  </a:lnTo>
                  <a:close/>
                  <a:moveTo>
                    <a:pt x="540" y="9"/>
                  </a:moveTo>
                  <a:lnTo>
                    <a:pt x="540" y="9"/>
                  </a:lnTo>
                  <a:lnTo>
                    <a:pt x="546" y="16"/>
                  </a:lnTo>
                  <a:lnTo>
                    <a:pt x="540" y="9"/>
                  </a:lnTo>
                  <a:lnTo>
                    <a:pt x="540" y="9"/>
                  </a:lnTo>
                  <a:close/>
                  <a:moveTo>
                    <a:pt x="481" y="31"/>
                  </a:moveTo>
                  <a:lnTo>
                    <a:pt x="471" y="16"/>
                  </a:lnTo>
                  <a:lnTo>
                    <a:pt x="432" y="20"/>
                  </a:lnTo>
                  <a:lnTo>
                    <a:pt x="442" y="34"/>
                  </a:lnTo>
                  <a:lnTo>
                    <a:pt x="481" y="31"/>
                  </a:lnTo>
                  <a:close/>
                  <a:moveTo>
                    <a:pt x="442" y="34"/>
                  </a:moveTo>
                  <a:lnTo>
                    <a:pt x="432" y="20"/>
                  </a:lnTo>
                  <a:lnTo>
                    <a:pt x="370" y="24"/>
                  </a:lnTo>
                  <a:lnTo>
                    <a:pt x="379" y="39"/>
                  </a:lnTo>
                  <a:lnTo>
                    <a:pt x="442" y="34"/>
                  </a:lnTo>
                  <a:close/>
                  <a:moveTo>
                    <a:pt x="379" y="39"/>
                  </a:moveTo>
                  <a:lnTo>
                    <a:pt x="370" y="24"/>
                  </a:lnTo>
                  <a:lnTo>
                    <a:pt x="370" y="24"/>
                  </a:lnTo>
                  <a:lnTo>
                    <a:pt x="376" y="39"/>
                  </a:lnTo>
                  <a:lnTo>
                    <a:pt x="379" y="39"/>
                  </a:lnTo>
                  <a:close/>
                  <a:moveTo>
                    <a:pt x="379" y="39"/>
                  </a:moveTo>
                  <a:lnTo>
                    <a:pt x="379" y="39"/>
                  </a:lnTo>
                  <a:lnTo>
                    <a:pt x="373" y="32"/>
                  </a:lnTo>
                  <a:lnTo>
                    <a:pt x="379" y="39"/>
                  </a:lnTo>
                  <a:lnTo>
                    <a:pt x="379" y="39"/>
                  </a:lnTo>
                  <a:close/>
                  <a:moveTo>
                    <a:pt x="324" y="43"/>
                  </a:moveTo>
                  <a:lnTo>
                    <a:pt x="317" y="28"/>
                  </a:lnTo>
                  <a:lnTo>
                    <a:pt x="284" y="31"/>
                  </a:lnTo>
                  <a:lnTo>
                    <a:pt x="291" y="45"/>
                  </a:lnTo>
                  <a:lnTo>
                    <a:pt x="324" y="43"/>
                  </a:lnTo>
                  <a:close/>
                  <a:moveTo>
                    <a:pt x="294" y="45"/>
                  </a:moveTo>
                  <a:lnTo>
                    <a:pt x="281" y="31"/>
                  </a:lnTo>
                  <a:lnTo>
                    <a:pt x="216" y="38"/>
                  </a:lnTo>
                  <a:lnTo>
                    <a:pt x="226" y="53"/>
                  </a:lnTo>
                  <a:lnTo>
                    <a:pt x="294" y="45"/>
                  </a:lnTo>
                  <a:close/>
                  <a:moveTo>
                    <a:pt x="284" y="31"/>
                  </a:moveTo>
                  <a:lnTo>
                    <a:pt x="281" y="31"/>
                  </a:lnTo>
                  <a:lnTo>
                    <a:pt x="288" y="38"/>
                  </a:lnTo>
                  <a:lnTo>
                    <a:pt x="284" y="31"/>
                  </a:lnTo>
                  <a:lnTo>
                    <a:pt x="284" y="31"/>
                  </a:lnTo>
                  <a:close/>
                  <a:moveTo>
                    <a:pt x="180" y="59"/>
                  </a:moveTo>
                  <a:lnTo>
                    <a:pt x="163" y="45"/>
                  </a:lnTo>
                  <a:lnTo>
                    <a:pt x="144" y="48"/>
                  </a:lnTo>
                  <a:lnTo>
                    <a:pt x="160" y="62"/>
                  </a:lnTo>
                  <a:lnTo>
                    <a:pt x="180" y="59"/>
                  </a:lnTo>
                  <a:close/>
                  <a:moveTo>
                    <a:pt x="163" y="61"/>
                  </a:moveTo>
                  <a:lnTo>
                    <a:pt x="140" y="49"/>
                  </a:lnTo>
                  <a:lnTo>
                    <a:pt x="88" y="61"/>
                  </a:lnTo>
                  <a:lnTo>
                    <a:pt x="111" y="73"/>
                  </a:lnTo>
                  <a:lnTo>
                    <a:pt x="163" y="61"/>
                  </a:lnTo>
                  <a:close/>
                  <a:moveTo>
                    <a:pt x="114" y="73"/>
                  </a:moveTo>
                  <a:lnTo>
                    <a:pt x="85" y="62"/>
                  </a:lnTo>
                  <a:lnTo>
                    <a:pt x="72" y="68"/>
                  </a:lnTo>
                  <a:lnTo>
                    <a:pt x="98" y="78"/>
                  </a:lnTo>
                  <a:lnTo>
                    <a:pt x="114" y="73"/>
                  </a:lnTo>
                  <a:close/>
                  <a:moveTo>
                    <a:pt x="88" y="62"/>
                  </a:moveTo>
                  <a:lnTo>
                    <a:pt x="85" y="62"/>
                  </a:lnTo>
                  <a:lnTo>
                    <a:pt x="98" y="67"/>
                  </a:lnTo>
                  <a:lnTo>
                    <a:pt x="88" y="61"/>
                  </a:lnTo>
                  <a:lnTo>
                    <a:pt x="88" y="62"/>
                  </a:lnTo>
                  <a:close/>
                  <a:moveTo>
                    <a:pt x="68" y="92"/>
                  </a:moveTo>
                  <a:lnTo>
                    <a:pt x="32" y="84"/>
                  </a:lnTo>
                  <a:lnTo>
                    <a:pt x="3" y="103"/>
                  </a:lnTo>
                  <a:lnTo>
                    <a:pt x="36" y="110"/>
                  </a:lnTo>
                  <a:lnTo>
                    <a:pt x="68" y="92"/>
                  </a:lnTo>
                  <a:close/>
                  <a:moveTo>
                    <a:pt x="39" y="106"/>
                  </a:moveTo>
                  <a:lnTo>
                    <a:pt x="0" y="107"/>
                  </a:lnTo>
                  <a:lnTo>
                    <a:pt x="9" y="145"/>
                  </a:lnTo>
                  <a:lnTo>
                    <a:pt x="49" y="143"/>
                  </a:lnTo>
                  <a:lnTo>
                    <a:pt x="39" y="106"/>
                  </a:lnTo>
                  <a:close/>
                  <a:moveTo>
                    <a:pt x="0" y="105"/>
                  </a:moveTo>
                  <a:lnTo>
                    <a:pt x="0" y="107"/>
                  </a:lnTo>
                  <a:lnTo>
                    <a:pt x="19" y="106"/>
                  </a:lnTo>
                  <a:lnTo>
                    <a:pt x="3" y="103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06" name="Line 82"/>
            <p:cNvSpPr>
              <a:spLocks noChangeShapeType="1"/>
            </p:cNvSpPr>
            <p:nvPr/>
          </p:nvSpPr>
          <p:spPr bwMode="auto">
            <a:xfrm rot="16200000" flipH="1">
              <a:off x="2898" y="3882"/>
              <a:ext cx="69" cy="11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07" name="Line 83"/>
            <p:cNvSpPr>
              <a:spLocks noChangeShapeType="1"/>
            </p:cNvSpPr>
            <p:nvPr/>
          </p:nvSpPr>
          <p:spPr bwMode="auto">
            <a:xfrm rot="16200000" flipH="1">
              <a:off x="2937" y="3730"/>
              <a:ext cx="12" cy="8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08" name="Line 84"/>
            <p:cNvSpPr>
              <a:spLocks noChangeShapeType="1"/>
            </p:cNvSpPr>
            <p:nvPr/>
          </p:nvSpPr>
          <p:spPr bwMode="auto">
            <a:xfrm rot="16200000" flipH="1">
              <a:off x="2939" y="3617"/>
              <a:ext cx="8" cy="9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09" name="Line 85"/>
            <p:cNvSpPr>
              <a:spLocks noChangeShapeType="1"/>
            </p:cNvSpPr>
            <p:nvPr/>
          </p:nvSpPr>
          <p:spPr bwMode="auto">
            <a:xfrm rot="-5400000">
              <a:off x="3026" y="3373"/>
              <a:ext cx="20" cy="111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10" name="Line 86"/>
            <p:cNvSpPr>
              <a:spLocks noChangeShapeType="1"/>
            </p:cNvSpPr>
            <p:nvPr/>
          </p:nvSpPr>
          <p:spPr bwMode="auto">
            <a:xfrm rot="-5400000">
              <a:off x="3071" y="3258"/>
              <a:ext cx="32" cy="107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11" name="Line 87"/>
            <p:cNvSpPr>
              <a:spLocks noChangeShapeType="1"/>
            </p:cNvSpPr>
            <p:nvPr/>
          </p:nvSpPr>
          <p:spPr bwMode="auto">
            <a:xfrm rot="-5400000">
              <a:off x="3011" y="3031"/>
              <a:ext cx="74" cy="9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08312" name="Text Box 88"/>
          <p:cNvSpPr txBox="1">
            <a:spLocks noChangeArrowheads="1"/>
          </p:cNvSpPr>
          <p:nvPr/>
        </p:nvSpPr>
        <p:spPr bwMode="auto">
          <a:xfrm>
            <a:off x="719138" y="6143625"/>
            <a:ext cx="3186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Zhu and Yuille (1996)</a:t>
            </a:r>
          </a:p>
        </p:txBody>
      </p:sp>
      <p:sp>
        <p:nvSpPr>
          <p:cNvPr id="308313" name="Text Box 89"/>
          <p:cNvSpPr txBox="1">
            <a:spLocks noChangeArrowheads="1"/>
          </p:cNvSpPr>
          <p:nvPr/>
        </p:nvSpPr>
        <p:spPr bwMode="auto">
          <a:xfrm>
            <a:off x="941388" y="3487738"/>
            <a:ext cx="280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Ponce et al. (1989)</a:t>
            </a:r>
          </a:p>
        </p:txBody>
      </p:sp>
      <p:pic>
        <p:nvPicPr>
          <p:cNvPr id="308314" name="Picture 90" descr="dafj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5163" y="1187450"/>
            <a:ext cx="4351337" cy="4649788"/>
          </a:xfrm>
          <a:prstGeom prst="rect">
            <a:avLst/>
          </a:prstGeom>
          <a:noFill/>
        </p:spPr>
      </p:pic>
      <p:sp>
        <p:nvSpPr>
          <p:cNvPr id="308315" name="Text Box 91"/>
          <p:cNvSpPr txBox="1">
            <a:spLocks noChangeArrowheads="1"/>
          </p:cNvSpPr>
          <p:nvPr/>
        </p:nvSpPr>
        <p:spPr bwMode="auto">
          <a:xfrm>
            <a:off x="4729163" y="5926138"/>
            <a:ext cx="3838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Ioffe and Forsyth (2000)</a:t>
            </a:r>
          </a:p>
        </p:txBody>
      </p:sp>
      <p:sp>
        <p:nvSpPr>
          <p:cNvPr id="308316" name="Text Box 92"/>
          <p:cNvSpPr txBox="1">
            <a:spLocks noChangeArrowheads="1"/>
          </p:cNvSpPr>
          <p:nvPr/>
        </p:nvSpPr>
        <p:spPr bwMode="auto">
          <a:xfrm>
            <a:off x="2011363" y="188913"/>
            <a:ext cx="5045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cs typeface="Times New Roman" pitchFamily="18" charset="0"/>
              </a:rPr>
              <a:t>Parts and invariants II</a:t>
            </a:r>
          </a:p>
        </p:txBody>
      </p:sp>
      <p:grpSp>
        <p:nvGrpSpPr>
          <p:cNvPr id="3" name="Group 93"/>
          <p:cNvGrpSpPr>
            <a:grpSpLocks noChangeAspect="1"/>
          </p:cNvGrpSpPr>
          <p:nvPr/>
        </p:nvGrpSpPr>
        <p:grpSpPr bwMode="auto">
          <a:xfrm>
            <a:off x="261938" y="4170363"/>
            <a:ext cx="4106862" cy="1884362"/>
            <a:chOff x="119" y="2627"/>
            <a:chExt cx="2587" cy="1187"/>
          </a:xfrm>
        </p:grpSpPr>
        <p:sp>
          <p:nvSpPr>
            <p:cNvPr id="308318" name="AutoShape 94"/>
            <p:cNvSpPr>
              <a:spLocks noChangeAspect="1" noChangeArrowheads="1" noTextEdit="1"/>
            </p:cNvSpPr>
            <p:nvPr/>
          </p:nvSpPr>
          <p:spPr bwMode="auto">
            <a:xfrm>
              <a:off x="119" y="2627"/>
              <a:ext cx="2587" cy="1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19" name="Rectangle 95"/>
            <p:cNvSpPr>
              <a:spLocks noChangeArrowheads="1"/>
            </p:cNvSpPr>
            <p:nvPr/>
          </p:nvSpPr>
          <p:spPr bwMode="auto">
            <a:xfrm>
              <a:off x="119" y="2627"/>
              <a:ext cx="2587" cy="118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308320" name="Picture 9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9" y="2627"/>
              <a:ext cx="2587" cy="1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30321" y="909603"/>
            <a:ext cx="2949575" cy="2486189"/>
            <a:chOff x="237" y="537"/>
            <a:chExt cx="2656" cy="3871"/>
          </a:xfrm>
        </p:grpSpPr>
        <p:pic>
          <p:nvPicPr>
            <p:cNvPr id="31539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7" y="537"/>
              <a:ext cx="2656" cy="3871"/>
            </a:xfrm>
            <a:prstGeom prst="rect">
              <a:avLst/>
            </a:prstGeom>
            <a:noFill/>
          </p:spPr>
        </p:pic>
      </p:grpSp>
      <p:sp>
        <p:nvSpPr>
          <p:cNvPr id="315398" name="Text Box 6"/>
          <p:cNvSpPr txBox="1">
            <a:spLocks noChangeArrowheads="1"/>
          </p:cNvSpPr>
          <p:nvPr/>
        </p:nvSpPr>
        <p:spPr bwMode="auto">
          <a:xfrm>
            <a:off x="207963" y="760413"/>
            <a:ext cx="4908550" cy="5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15399" name="Text Box 7"/>
          <p:cNvSpPr txBox="1">
            <a:spLocks noChangeArrowheads="1"/>
          </p:cNvSpPr>
          <p:nvPr/>
        </p:nvSpPr>
        <p:spPr bwMode="auto">
          <a:xfrm>
            <a:off x="1979577" y="6257970"/>
            <a:ext cx="5167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Fergus, </a:t>
            </a:r>
            <a:r>
              <a:rPr lang="en-US" sz="2400" dirty="0" err="1"/>
              <a:t>Perona</a:t>
            </a:r>
            <a:r>
              <a:rPr lang="en-US" sz="2400" dirty="0"/>
              <a:t> &amp; </a:t>
            </a:r>
            <a:r>
              <a:rPr lang="en-US" sz="2400" dirty="0" err="1"/>
              <a:t>Zisserman</a:t>
            </a:r>
            <a:r>
              <a:rPr lang="en-US" sz="2400" dirty="0"/>
              <a:t> (2003)</a:t>
            </a:r>
          </a:p>
        </p:txBody>
      </p:sp>
      <p:sp>
        <p:nvSpPr>
          <p:cNvPr id="315409" name="Text Box 17"/>
          <p:cNvSpPr txBox="1">
            <a:spLocks noChangeArrowheads="1"/>
          </p:cNvSpPr>
          <p:nvPr/>
        </p:nvSpPr>
        <p:spPr bwMode="auto">
          <a:xfrm>
            <a:off x="993726" y="112713"/>
            <a:ext cx="73755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cs typeface="Times New Roman" pitchFamily="18" charset="0"/>
              </a:rPr>
              <a:t>In the early 2000’s, a new approach ?</a:t>
            </a:r>
            <a:r>
              <a:rPr lang="en-US" sz="2400" dirty="0">
                <a:cs typeface="Times New Roman" pitchFamily="18" charset="0"/>
              </a:rPr>
              <a:t> </a:t>
            </a:r>
          </a:p>
        </p:txBody>
      </p:sp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4" cstate="print"/>
          <a:srcRect l="34099" t="50638" r="33946"/>
          <a:stretch>
            <a:fillRect/>
          </a:stretch>
        </p:blipFill>
        <p:spPr bwMode="auto">
          <a:xfrm>
            <a:off x="5083182" y="909603"/>
            <a:ext cx="2774988" cy="2482884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</p:spPr>
      </p:pic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723986" y="3827495"/>
            <a:ext cx="2081241" cy="1974850"/>
            <a:chOff x="3650" y="2262"/>
            <a:chExt cx="981" cy="1244"/>
          </a:xfrm>
        </p:grpSpPr>
        <p:sp>
          <p:nvSpPr>
            <p:cNvPr id="22" name="Freeform 26"/>
            <p:cNvSpPr>
              <a:spLocks/>
            </p:cNvSpPr>
            <p:nvPr/>
          </p:nvSpPr>
          <p:spPr bwMode="auto">
            <a:xfrm rot="-1325720">
              <a:off x="3845" y="2925"/>
              <a:ext cx="470" cy="49"/>
            </a:xfrm>
            <a:custGeom>
              <a:avLst/>
              <a:gdLst>
                <a:gd name="T0" fmla="*/ 0 w 854"/>
                <a:gd name="T1" fmla="*/ 0 h 217"/>
                <a:gd name="T2" fmla="*/ 1 w 854"/>
                <a:gd name="T3" fmla="*/ 0 h 217"/>
                <a:gd name="T4" fmla="*/ 1 w 854"/>
                <a:gd name="T5" fmla="*/ 0 h 217"/>
                <a:gd name="T6" fmla="*/ 1 w 854"/>
                <a:gd name="T7" fmla="*/ 0 h 217"/>
                <a:gd name="T8" fmla="*/ 1 w 854"/>
                <a:gd name="T9" fmla="*/ 0 h 217"/>
                <a:gd name="T10" fmla="*/ 1 w 854"/>
                <a:gd name="T11" fmla="*/ 0 h 217"/>
                <a:gd name="T12" fmla="*/ 1 w 854"/>
                <a:gd name="T13" fmla="*/ 0 h 217"/>
                <a:gd name="T14" fmla="*/ 1 w 854"/>
                <a:gd name="T15" fmla="*/ 0 h 217"/>
                <a:gd name="T16" fmla="*/ 1 w 854"/>
                <a:gd name="T17" fmla="*/ 0 h 217"/>
                <a:gd name="T18" fmla="*/ 1 w 854"/>
                <a:gd name="T19" fmla="*/ 0 h 217"/>
                <a:gd name="T20" fmla="*/ 1 w 854"/>
                <a:gd name="T21" fmla="*/ 0 h 2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54"/>
                <a:gd name="T34" fmla="*/ 0 h 217"/>
                <a:gd name="T35" fmla="*/ 854 w 854"/>
                <a:gd name="T36" fmla="*/ 217 h 2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54" h="217">
                  <a:moveTo>
                    <a:pt x="0" y="105"/>
                  </a:moveTo>
                  <a:lnTo>
                    <a:pt x="167" y="105"/>
                  </a:lnTo>
                  <a:lnTo>
                    <a:pt x="272" y="0"/>
                  </a:lnTo>
                  <a:lnTo>
                    <a:pt x="334" y="198"/>
                  </a:lnTo>
                  <a:lnTo>
                    <a:pt x="396" y="18"/>
                  </a:lnTo>
                  <a:lnTo>
                    <a:pt x="452" y="204"/>
                  </a:lnTo>
                  <a:lnTo>
                    <a:pt x="507" y="12"/>
                  </a:lnTo>
                  <a:lnTo>
                    <a:pt x="563" y="217"/>
                  </a:lnTo>
                  <a:lnTo>
                    <a:pt x="613" y="18"/>
                  </a:lnTo>
                  <a:lnTo>
                    <a:pt x="675" y="130"/>
                  </a:lnTo>
                  <a:lnTo>
                    <a:pt x="854" y="13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auto">
            <a:xfrm rot="-6592540">
              <a:off x="4146" y="3047"/>
              <a:ext cx="470" cy="49"/>
            </a:xfrm>
            <a:custGeom>
              <a:avLst/>
              <a:gdLst>
                <a:gd name="T0" fmla="*/ 0 w 854"/>
                <a:gd name="T1" fmla="*/ 0 h 217"/>
                <a:gd name="T2" fmla="*/ 1 w 854"/>
                <a:gd name="T3" fmla="*/ 0 h 217"/>
                <a:gd name="T4" fmla="*/ 1 w 854"/>
                <a:gd name="T5" fmla="*/ 0 h 217"/>
                <a:gd name="T6" fmla="*/ 1 w 854"/>
                <a:gd name="T7" fmla="*/ 0 h 217"/>
                <a:gd name="T8" fmla="*/ 1 w 854"/>
                <a:gd name="T9" fmla="*/ 0 h 217"/>
                <a:gd name="T10" fmla="*/ 1 w 854"/>
                <a:gd name="T11" fmla="*/ 0 h 217"/>
                <a:gd name="T12" fmla="*/ 1 w 854"/>
                <a:gd name="T13" fmla="*/ 0 h 217"/>
                <a:gd name="T14" fmla="*/ 1 w 854"/>
                <a:gd name="T15" fmla="*/ 0 h 217"/>
                <a:gd name="T16" fmla="*/ 1 w 854"/>
                <a:gd name="T17" fmla="*/ 0 h 217"/>
                <a:gd name="T18" fmla="*/ 1 w 854"/>
                <a:gd name="T19" fmla="*/ 0 h 217"/>
                <a:gd name="T20" fmla="*/ 1 w 854"/>
                <a:gd name="T21" fmla="*/ 0 h 2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54"/>
                <a:gd name="T34" fmla="*/ 0 h 217"/>
                <a:gd name="T35" fmla="*/ 854 w 854"/>
                <a:gd name="T36" fmla="*/ 217 h 2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54" h="217">
                  <a:moveTo>
                    <a:pt x="0" y="105"/>
                  </a:moveTo>
                  <a:lnTo>
                    <a:pt x="167" y="105"/>
                  </a:lnTo>
                  <a:lnTo>
                    <a:pt x="272" y="0"/>
                  </a:lnTo>
                  <a:lnTo>
                    <a:pt x="334" y="198"/>
                  </a:lnTo>
                  <a:lnTo>
                    <a:pt x="396" y="18"/>
                  </a:lnTo>
                  <a:lnTo>
                    <a:pt x="452" y="204"/>
                  </a:lnTo>
                  <a:lnTo>
                    <a:pt x="507" y="12"/>
                  </a:lnTo>
                  <a:lnTo>
                    <a:pt x="563" y="217"/>
                  </a:lnTo>
                  <a:lnTo>
                    <a:pt x="613" y="18"/>
                  </a:lnTo>
                  <a:lnTo>
                    <a:pt x="675" y="130"/>
                  </a:lnTo>
                  <a:lnTo>
                    <a:pt x="854" y="13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auto">
            <a:xfrm rot="-8257339">
              <a:off x="3850" y="2644"/>
              <a:ext cx="516" cy="49"/>
            </a:xfrm>
            <a:custGeom>
              <a:avLst/>
              <a:gdLst>
                <a:gd name="T0" fmla="*/ 0 w 854"/>
                <a:gd name="T1" fmla="*/ 0 h 217"/>
                <a:gd name="T2" fmla="*/ 1 w 854"/>
                <a:gd name="T3" fmla="*/ 0 h 217"/>
                <a:gd name="T4" fmla="*/ 1 w 854"/>
                <a:gd name="T5" fmla="*/ 0 h 217"/>
                <a:gd name="T6" fmla="*/ 1 w 854"/>
                <a:gd name="T7" fmla="*/ 0 h 217"/>
                <a:gd name="T8" fmla="*/ 1 w 854"/>
                <a:gd name="T9" fmla="*/ 0 h 217"/>
                <a:gd name="T10" fmla="*/ 2 w 854"/>
                <a:gd name="T11" fmla="*/ 0 h 217"/>
                <a:gd name="T12" fmla="*/ 2 w 854"/>
                <a:gd name="T13" fmla="*/ 0 h 217"/>
                <a:gd name="T14" fmla="*/ 2 w 854"/>
                <a:gd name="T15" fmla="*/ 0 h 217"/>
                <a:gd name="T16" fmla="*/ 2 w 854"/>
                <a:gd name="T17" fmla="*/ 0 h 217"/>
                <a:gd name="T18" fmla="*/ 2 w 854"/>
                <a:gd name="T19" fmla="*/ 0 h 217"/>
                <a:gd name="T20" fmla="*/ 3 w 854"/>
                <a:gd name="T21" fmla="*/ 0 h 2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54"/>
                <a:gd name="T34" fmla="*/ 0 h 217"/>
                <a:gd name="T35" fmla="*/ 854 w 854"/>
                <a:gd name="T36" fmla="*/ 217 h 2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54" h="217">
                  <a:moveTo>
                    <a:pt x="0" y="105"/>
                  </a:moveTo>
                  <a:lnTo>
                    <a:pt x="167" y="105"/>
                  </a:lnTo>
                  <a:lnTo>
                    <a:pt x="272" y="0"/>
                  </a:lnTo>
                  <a:lnTo>
                    <a:pt x="334" y="198"/>
                  </a:lnTo>
                  <a:lnTo>
                    <a:pt x="396" y="18"/>
                  </a:lnTo>
                  <a:lnTo>
                    <a:pt x="452" y="204"/>
                  </a:lnTo>
                  <a:lnTo>
                    <a:pt x="507" y="12"/>
                  </a:lnTo>
                  <a:lnTo>
                    <a:pt x="563" y="217"/>
                  </a:lnTo>
                  <a:lnTo>
                    <a:pt x="613" y="18"/>
                  </a:lnTo>
                  <a:lnTo>
                    <a:pt x="675" y="130"/>
                  </a:lnTo>
                  <a:lnTo>
                    <a:pt x="854" y="13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auto">
            <a:xfrm rot="-4048652">
              <a:off x="4208" y="2635"/>
              <a:ext cx="358" cy="77"/>
            </a:xfrm>
            <a:custGeom>
              <a:avLst/>
              <a:gdLst>
                <a:gd name="T0" fmla="*/ 0 w 854"/>
                <a:gd name="T1" fmla="*/ 0 h 217"/>
                <a:gd name="T2" fmla="*/ 0 w 854"/>
                <a:gd name="T3" fmla="*/ 0 h 217"/>
                <a:gd name="T4" fmla="*/ 0 w 854"/>
                <a:gd name="T5" fmla="*/ 0 h 217"/>
                <a:gd name="T6" fmla="*/ 0 w 854"/>
                <a:gd name="T7" fmla="*/ 0 h 217"/>
                <a:gd name="T8" fmla="*/ 0 w 854"/>
                <a:gd name="T9" fmla="*/ 0 h 217"/>
                <a:gd name="T10" fmla="*/ 0 w 854"/>
                <a:gd name="T11" fmla="*/ 0 h 217"/>
                <a:gd name="T12" fmla="*/ 0 w 854"/>
                <a:gd name="T13" fmla="*/ 0 h 217"/>
                <a:gd name="T14" fmla="*/ 0 w 854"/>
                <a:gd name="T15" fmla="*/ 0 h 217"/>
                <a:gd name="T16" fmla="*/ 0 w 854"/>
                <a:gd name="T17" fmla="*/ 0 h 217"/>
                <a:gd name="T18" fmla="*/ 0 w 854"/>
                <a:gd name="T19" fmla="*/ 0 h 217"/>
                <a:gd name="T20" fmla="*/ 0 w 854"/>
                <a:gd name="T21" fmla="*/ 0 h 2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54"/>
                <a:gd name="T34" fmla="*/ 0 h 217"/>
                <a:gd name="T35" fmla="*/ 854 w 854"/>
                <a:gd name="T36" fmla="*/ 217 h 2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54" h="217">
                  <a:moveTo>
                    <a:pt x="0" y="105"/>
                  </a:moveTo>
                  <a:lnTo>
                    <a:pt x="167" y="105"/>
                  </a:lnTo>
                  <a:lnTo>
                    <a:pt x="272" y="0"/>
                  </a:lnTo>
                  <a:lnTo>
                    <a:pt x="334" y="198"/>
                  </a:lnTo>
                  <a:lnTo>
                    <a:pt x="396" y="18"/>
                  </a:lnTo>
                  <a:lnTo>
                    <a:pt x="452" y="204"/>
                  </a:lnTo>
                  <a:lnTo>
                    <a:pt x="507" y="12"/>
                  </a:lnTo>
                  <a:lnTo>
                    <a:pt x="563" y="217"/>
                  </a:lnTo>
                  <a:lnTo>
                    <a:pt x="613" y="18"/>
                  </a:lnTo>
                  <a:lnTo>
                    <a:pt x="675" y="130"/>
                  </a:lnTo>
                  <a:lnTo>
                    <a:pt x="854" y="13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26" name="Oval 30"/>
            <p:cNvSpPr>
              <a:spLocks noChangeArrowheads="1"/>
            </p:cNvSpPr>
            <p:nvPr/>
          </p:nvSpPr>
          <p:spPr bwMode="auto">
            <a:xfrm>
              <a:off x="3715" y="2262"/>
              <a:ext cx="276" cy="282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27" name="Oval 31"/>
            <p:cNvSpPr>
              <a:spLocks noChangeArrowheads="1"/>
            </p:cNvSpPr>
            <p:nvPr/>
          </p:nvSpPr>
          <p:spPr bwMode="auto">
            <a:xfrm>
              <a:off x="4355" y="2277"/>
              <a:ext cx="276" cy="282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3650" y="2927"/>
              <a:ext cx="276" cy="282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4332" y="3224"/>
              <a:ext cx="276" cy="282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30" name="Oval 34"/>
            <p:cNvSpPr>
              <a:spLocks noChangeArrowheads="1"/>
            </p:cNvSpPr>
            <p:nvPr/>
          </p:nvSpPr>
          <p:spPr bwMode="auto">
            <a:xfrm>
              <a:off x="4253" y="2801"/>
              <a:ext cx="105" cy="111"/>
            </a:xfrm>
            <a:prstGeom prst="ellipse">
              <a:avLst/>
            </a:prstGeom>
            <a:solidFill>
              <a:srgbClr val="00FFFF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4" cstate="print"/>
          <a:srcRect t="50638" r="67656"/>
          <a:stretch>
            <a:fillRect/>
          </a:stretch>
        </p:blipFill>
        <p:spPr bwMode="auto">
          <a:xfrm>
            <a:off x="5085994" y="3575052"/>
            <a:ext cx="2808689" cy="2482884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6970" y="1633538"/>
            <a:ext cx="4748375" cy="405926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962001" y="5984910"/>
            <a:ext cx="523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none" dirty="0">
                <a:latin typeface="Comic Sans MS" pitchFamily="66" charset="0"/>
              </a:rPr>
              <a:t>Ballard &amp; Brown (1980, Fig. 11.5). Courtesy</a:t>
            </a:r>
          </a:p>
          <a:p>
            <a:r>
              <a:rPr lang="en-US" sz="2000" u="none" dirty="0">
                <a:latin typeface="Comic Sans MS" pitchFamily="66" charset="0"/>
              </a:rPr>
              <a:t>Bob Fisher and Ballard &amp; Brown on-line</a:t>
            </a:r>
            <a:r>
              <a:rPr lang="en-US" sz="2000" u="none" dirty="0" smtClean="0">
                <a:latin typeface="Comic Sans MS" pitchFamily="66" charset="0"/>
              </a:rPr>
              <a:t>.</a:t>
            </a:r>
            <a:endParaRPr lang="fr-FR" sz="2000" u="none" dirty="0"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67591" y="325395"/>
            <a:ext cx="7601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u="none" dirty="0">
                <a:latin typeface="Comic Sans MS" pitchFamily="66" charset="0"/>
              </a:rPr>
              <a:t>The “templates and springs” model</a:t>
            </a:r>
          </a:p>
          <a:p>
            <a:pPr algn="ctr"/>
            <a:r>
              <a:rPr lang="fr-FR" sz="3600" u="none" dirty="0">
                <a:latin typeface="Comic Sans MS" pitchFamily="66" charset="0"/>
              </a:rPr>
              <a:t>(Fischler &amp; </a:t>
            </a:r>
            <a:r>
              <a:rPr lang="fr-FR" sz="3600" u="none" dirty="0" err="1">
                <a:latin typeface="Comic Sans MS" pitchFamily="66" charset="0"/>
              </a:rPr>
              <a:t>Elschlager</a:t>
            </a:r>
            <a:r>
              <a:rPr lang="fr-FR" sz="3600" u="none" dirty="0">
                <a:latin typeface="Comic Sans MS" pitchFamily="66" charset="0"/>
              </a:rPr>
              <a:t>, 1973</a:t>
            </a:r>
            <a:r>
              <a:rPr lang="fr-FR" sz="3600" u="none" dirty="0" smtClean="0">
                <a:latin typeface="Comic Sans MS" pitchFamily="66" charset="0"/>
              </a:rPr>
              <a:t>)</a:t>
            </a:r>
            <a:endParaRPr lang="fr-FR" sz="3600" u="none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38200" y="533400"/>
            <a:ext cx="3101975" cy="5519738"/>
            <a:chOff x="528" y="336"/>
            <a:chExt cx="1954" cy="3477"/>
          </a:xfrm>
        </p:grpSpPr>
        <p:pic>
          <p:nvPicPr>
            <p:cNvPr id="3" name="Picture 3" descr="DaVinci_face_onl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8" y="1392"/>
              <a:ext cx="1954" cy="2421"/>
            </a:xfrm>
            <a:prstGeom prst="rect">
              <a:avLst/>
            </a:prstGeom>
            <a:noFill/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576" y="336"/>
              <a:ext cx="1584" cy="4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Object</a:t>
              </a:r>
            </a:p>
          </p:txBody>
        </p:sp>
      </p:grp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3429000" y="533400"/>
            <a:ext cx="5334000" cy="6096000"/>
            <a:chOff x="2160" y="336"/>
            <a:chExt cx="3360" cy="3840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3072" y="1008"/>
              <a:ext cx="2274" cy="3168"/>
              <a:chOff x="3072" y="1008"/>
              <a:chExt cx="2274" cy="3168"/>
            </a:xfrm>
          </p:grpSpPr>
          <p:pic>
            <p:nvPicPr>
              <p:cNvPr id="9" name="Picture 7" descr="lunch-bagtrans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72" y="1008"/>
                <a:ext cx="2274" cy="3168"/>
              </a:xfrm>
              <a:prstGeom prst="rect">
                <a:avLst/>
              </a:prstGeom>
              <a:noFill/>
            </p:spPr>
          </p:pic>
          <p:pic>
            <p:nvPicPr>
              <p:cNvPr id="10" name="Picture 8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9399" t="22293" r="38898" b="71706"/>
              <a:stretch>
                <a:fillRect/>
              </a:stretch>
            </p:blipFill>
            <p:spPr bwMode="auto">
              <a:xfrm>
                <a:off x="4560" y="3072"/>
                <a:ext cx="480" cy="336"/>
              </a:xfrm>
              <a:prstGeom prst="rect">
                <a:avLst/>
              </a:prstGeom>
              <a:noFill/>
            </p:spPr>
          </p:pic>
          <p:pic>
            <p:nvPicPr>
              <p:cNvPr id="11" name="Picture 9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7591" t="4288" r="29535" b="88853"/>
              <a:stretch>
                <a:fillRect/>
              </a:stretch>
            </p:blipFill>
            <p:spPr bwMode="auto">
              <a:xfrm>
                <a:off x="4224" y="1632"/>
                <a:ext cx="432" cy="314"/>
              </a:xfrm>
              <a:prstGeom prst="rect">
                <a:avLst/>
              </a:prstGeom>
              <a:noFill/>
            </p:spPr>
          </p:pic>
          <p:pic>
            <p:nvPicPr>
              <p:cNvPr id="12" name="Picture 10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3547" t="38583" r="43579" b="54558"/>
              <a:stretch>
                <a:fillRect/>
              </a:stretch>
            </p:blipFill>
            <p:spPr bwMode="auto">
              <a:xfrm>
                <a:off x="3360" y="3120"/>
                <a:ext cx="432" cy="314"/>
              </a:xfrm>
              <a:prstGeom prst="rect">
                <a:avLst/>
              </a:prstGeom>
              <a:noFill/>
            </p:spPr>
          </p:pic>
          <p:pic>
            <p:nvPicPr>
              <p:cNvPr id="13" name="Picture 11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8866" t="15433" r="51772" b="79422"/>
              <a:stretch>
                <a:fillRect/>
              </a:stretch>
            </p:blipFill>
            <p:spPr bwMode="auto">
              <a:xfrm>
                <a:off x="4416" y="2496"/>
                <a:ext cx="384" cy="288"/>
              </a:xfrm>
              <a:prstGeom prst="rect">
                <a:avLst/>
              </a:prstGeom>
              <a:noFill/>
            </p:spPr>
          </p:pic>
          <p:pic>
            <p:nvPicPr>
              <p:cNvPr id="14" name="Picture 12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8762" t="14577" r="31876" b="79422"/>
              <a:stretch>
                <a:fillRect/>
              </a:stretch>
            </p:blipFill>
            <p:spPr bwMode="auto">
              <a:xfrm>
                <a:off x="3840" y="2544"/>
                <a:ext cx="384" cy="336"/>
              </a:xfrm>
              <a:prstGeom prst="rect">
                <a:avLst/>
              </a:prstGeom>
              <a:noFill/>
            </p:spPr>
          </p:pic>
          <p:pic>
            <p:nvPicPr>
              <p:cNvPr id="15" name="Picture 13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6421" t="32582" r="31876" b="62274"/>
              <a:stretch>
                <a:fillRect/>
              </a:stretch>
            </p:blipFill>
            <p:spPr bwMode="auto">
              <a:xfrm>
                <a:off x="4368" y="3600"/>
                <a:ext cx="480" cy="288"/>
              </a:xfrm>
              <a:prstGeom prst="rect">
                <a:avLst/>
              </a:prstGeom>
              <a:noFill/>
            </p:spPr>
          </p:pic>
          <p:pic>
            <p:nvPicPr>
              <p:cNvPr id="16" name="Picture 14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8762" t="27437" r="31876" b="67418"/>
              <a:stretch>
                <a:fillRect/>
              </a:stretch>
            </p:blipFill>
            <p:spPr bwMode="auto">
              <a:xfrm>
                <a:off x="4512" y="2064"/>
                <a:ext cx="384" cy="288"/>
              </a:xfrm>
              <a:prstGeom prst="rect">
                <a:avLst/>
              </a:prstGeom>
              <a:noFill/>
            </p:spPr>
          </p:pic>
          <p:pic>
            <p:nvPicPr>
              <p:cNvPr id="17" name="Picture 15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9932" t="23151" r="31876" b="71706"/>
              <a:stretch>
                <a:fillRect/>
              </a:stretch>
            </p:blipFill>
            <p:spPr bwMode="auto">
              <a:xfrm>
                <a:off x="4032" y="3024"/>
                <a:ext cx="336" cy="288"/>
              </a:xfrm>
              <a:prstGeom prst="rect">
                <a:avLst/>
              </a:prstGeom>
              <a:noFill/>
            </p:spPr>
          </p:pic>
          <p:pic>
            <p:nvPicPr>
              <p:cNvPr id="18" name="Picture 16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7058" t="24008" r="45920" b="63130"/>
              <a:stretch>
                <a:fillRect/>
              </a:stretch>
            </p:blipFill>
            <p:spPr bwMode="auto">
              <a:xfrm>
                <a:off x="3792" y="1680"/>
                <a:ext cx="288" cy="720"/>
              </a:xfrm>
              <a:prstGeom prst="rect">
                <a:avLst/>
              </a:prstGeom>
              <a:noFill/>
            </p:spPr>
          </p:pic>
          <p:pic>
            <p:nvPicPr>
              <p:cNvPr id="19" name="Picture 17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0569" t="17148" r="37727" b="76851"/>
              <a:stretch>
                <a:fillRect/>
              </a:stretch>
            </p:blipFill>
            <p:spPr bwMode="auto">
              <a:xfrm>
                <a:off x="3648" y="3552"/>
                <a:ext cx="480" cy="336"/>
              </a:xfrm>
              <a:prstGeom prst="rect">
                <a:avLst/>
              </a:prstGeom>
              <a:noFill/>
            </p:spPr>
          </p:pic>
        </p:grp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2880" y="336"/>
              <a:ext cx="2640" cy="4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4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Bag of ‘words’</a:t>
              </a:r>
            </a:p>
          </p:txBody>
        </p:sp>
        <p:sp>
          <p:nvSpPr>
            <p:cNvPr id="8" name="Line 19"/>
            <p:cNvSpPr>
              <a:spLocks noChangeShapeType="1"/>
            </p:cNvSpPr>
            <p:nvPr/>
          </p:nvSpPr>
          <p:spPr bwMode="auto">
            <a:xfrm>
              <a:off x="2160" y="576"/>
              <a:ext cx="7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6253163" y="6575425"/>
            <a:ext cx="2822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slide credit: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Fei-Fei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Fergus &amp;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Torralba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4953000" y="763588"/>
            <a:ext cx="4267200" cy="4894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 u="none" dirty="0">
                <a:latin typeface="Comic Sans MS" pitchFamily="66" charset="0"/>
              </a:rPr>
              <a:t>Color histograms (S&amp;B’91)</a:t>
            </a:r>
          </a:p>
          <a:p>
            <a:pPr algn="l"/>
            <a:r>
              <a:rPr lang="en-US" sz="2400" u="none" dirty="0">
                <a:latin typeface="Comic Sans MS" pitchFamily="66" charset="0"/>
              </a:rPr>
              <a:t>Local jets (Florack’93)</a:t>
            </a:r>
          </a:p>
          <a:p>
            <a:pPr algn="l"/>
            <a:r>
              <a:rPr lang="en-US" sz="2400" u="none" dirty="0">
                <a:latin typeface="Comic Sans MS" pitchFamily="66" charset="0"/>
              </a:rPr>
              <a:t>Spin images (J&amp;H’99)</a:t>
            </a:r>
          </a:p>
          <a:p>
            <a:pPr algn="l"/>
            <a:r>
              <a:rPr lang="en-US" sz="2400" u="none" dirty="0">
                <a:latin typeface="Comic Sans MS" pitchFamily="66" charset="0"/>
              </a:rPr>
              <a:t>Sift (Lowe’99)</a:t>
            </a:r>
          </a:p>
          <a:p>
            <a:pPr algn="l"/>
            <a:r>
              <a:rPr lang="en-US" sz="2400" u="none" dirty="0">
                <a:latin typeface="Comic Sans MS" pitchFamily="66" charset="0"/>
              </a:rPr>
              <a:t>Shape contexts (B&amp;M’95)</a:t>
            </a:r>
          </a:p>
          <a:p>
            <a:pPr algn="l"/>
            <a:endParaRPr lang="en-US" sz="2400" u="none" dirty="0">
              <a:latin typeface="Comic Sans MS" pitchFamily="66" charset="0"/>
            </a:endParaRPr>
          </a:p>
          <a:p>
            <a:pPr algn="l"/>
            <a:endParaRPr lang="en-US" sz="2400" u="none" dirty="0">
              <a:latin typeface="Comic Sans MS" pitchFamily="66" charset="0"/>
            </a:endParaRPr>
          </a:p>
          <a:p>
            <a:pPr algn="l"/>
            <a:r>
              <a:rPr lang="en-US" sz="2400" u="none" dirty="0" err="1">
                <a:latin typeface="Comic Sans MS" pitchFamily="66" charset="0"/>
              </a:rPr>
              <a:t>Texton</a:t>
            </a:r>
            <a:r>
              <a:rPr lang="en-US" sz="2400" u="none" dirty="0">
                <a:latin typeface="Comic Sans MS" pitchFamily="66" charset="0"/>
              </a:rPr>
              <a:t> histograms (L&amp;M’97)</a:t>
            </a:r>
          </a:p>
          <a:p>
            <a:pPr algn="l"/>
            <a:r>
              <a:rPr lang="en-US" sz="2400" u="none" dirty="0">
                <a:latin typeface="Comic Sans MS" pitchFamily="66" charset="0"/>
              </a:rPr>
              <a:t>Gist (O&amp;T’05)</a:t>
            </a:r>
          </a:p>
          <a:p>
            <a:pPr algn="l"/>
            <a:r>
              <a:rPr lang="en-US" sz="2400" u="none" dirty="0">
                <a:latin typeface="Comic Sans MS" pitchFamily="66" charset="0"/>
              </a:rPr>
              <a:t>Spatial pyramids (LSP’06)</a:t>
            </a:r>
          </a:p>
          <a:p>
            <a:pPr algn="l"/>
            <a:r>
              <a:rPr lang="en-US" sz="2400" u="none" dirty="0">
                <a:latin typeface="Comic Sans MS" pitchFamily="66" charset="0"/>
              </a:rPr>
              <a:t>Hog (D&amp;T’06)</a:t>
            </a:r>
          </a:p>
          <a:p>
            <a:pPr algn="l"/>
            <a:r>
              <a:rPr lang="en-US" sz="2400" u="none" dirty="0" err="1">
                <a:latin typeface="Comic Sans MS" pitchFamily="66" charset="0"/>
              </a:rPr>
              <a:t>Phog</a:t>
            </a:r>
            <a:r>
              <a:rPr lang="en-US" sz="2400" u="none" dirty="0">
                <a:latin typeface="Comic Sans MS" pitchFamily="66" charset="0"/>
              </a:rPr>
              <a:t> (B&amp;Z’07)</a:t>
            </a:r>
          </a:p>
          <a:p>
            <a:pPr algn="l"/>
            <a:r>
              <a:rPr lang="en-US" sz="2400" u="none" dirty="0" err="1">
                <a:latin typeface="Comic Sans MS" pitchFamily="66" charset="0"/>
              </a:rPr>
              <a:t>Convolutional</a:t>
            </a:r>
            <a:r>
              <a:rPr lang="en-US" sz="2400" u="none" dirty="0">
                <a:latin typeface="Comic Sans MS" pitchFamily="66" charset="0"/>
              </a:rPr>
              <a:t> nets (</a:t>
            </a:r>
            <a:r>
              <a:rPr lang="en-US" sz="2400" u="none" dirty="0" smtClean="0">
                <a:latin typeface="Comic Sans MS" pitchFamily="66" charset="0"/>
              </a:rPr>
              <a:t>LC’90)</a:t>
            </a:r>
            <a:endParaRPr lang="en-US" sz="2400" u="none" dirty="0">
              <a:latin typeface="Comic Sans MS" pitchFamily="66" charset="0"/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27088"/>
            <a:ext cx="4929188" cy="475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511175" y="6248400"/>
            <a:ext cx="81391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u="none">
                <a:latin typeface="Comic Sans MS" pitchFamily="66" charset="0"/>
              </a:rPr>
              <a:t>Locally orderless structure of images (K&amp;vD’99)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925" y="12700"/>
            <a:ext cx="9178925" cy="6159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44563"/>
            <a:ext cx="9144000" cy="4035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958850" y="5300663"/>
            <a:ext cx="7353300" cy="126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800" u="none">
                <a:latin typeface="Comic Sans MS" pitchFamily="66" charset="0"/>
              </a:rPr>
              <a:t>Felzwenszalb, McAllester, Ramanan (2007)</a:t>
            </a:r>
          </a:p>
          <a:p>
            <a:pPr algn="l"/>
            <a:r>
              <a:rPr lang="en-US" sz="2400" u="none">
                <a:latin typeface="Comic Sans MS" pitchFamily="66" charset="0"/>
              </a:rPr>
              <a:t> [Wins on 6 of the Pascal’07 classes, see Chum</a:t>
            </a:r>
          </a:p>
          <a:p>
            <a:pPr algn="l"/>
            <a:r>
              <a:rPr lang="en-US" sz="2400" u="none">
                <a:latin typeface="Comic Sans MS" pitchFamily="66" charset="0"/>
              </a:rPr>
              <a:t> &amp; Zisserman (2007) for the other big winner.]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3" y="152400"/>
            <a:ext cx="84486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9076" name="Picture 4" descr="humaney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3352800"/>
            <a:ext cx="5181600" cy="3311525"/>
          </a:xfrm>
          <a:prstGeom prst="rect">
            <a:avLst/>
          </a:prstGeom>
          <a:noFill/>
        </p:spPr>
      </p:pic>
      <p:pic>
        <p:nvPicPr>
          <p:cNvPr id="259077" name="Picture 5" descr="CpdEy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3124200"/>
            <a:ext cx="5638800" cy="3538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84" name="Picture 32" descr="objrec_paperstat"/>
          <p:cNvPicPr>
            <a:picLocks noChangeAspect="1" noChangeArrowheads="1"/>
          </p:cNvPicPr>
          <p:nvPr/>
        </p:nvPicPr>
        <p:blipFill>
          <a:blip r:embed="rId3" cstate="print"/>
          <a:srcRect l="10669" t="5336" r="6641" b="3964"/>
          <a:stretch>
            <a:fillRect/>
          </a:stretch>
        </p:blipFill>
        <p:spPr bwMode="auto">
          <a:xfrm>
            <a:off x="1295400" y="1600200"/>
            <a:ext cx="6096000" cy="4360863"/>
          </a:xfrm>
          <a:prstGeom prst="rect">
            <a:avLst/>
          </a:prstGeom>
          <a:noFill/>
        </p:spPr>
      </p:pic>
      <p:sp>
        <p:nvSpPr>
          <p:cNvPr id="125985" name="Freeform 33"/>
          <p:cNvSpPr>
            <a:spLocks/>
          </p:cNvSpPr>
          <p:nvPr/>
        </p:nvSpPr>
        <p:spPr bwMode="auto">
          <a:xfrm>
            <a:off x="1524000" y="1733550"/>
            <a:ext cx="5549900" cy="3708400"/>
          </a:xfrm>
          <a:custGeom>
            <a:avLst/>
            <a:gdLst/>
            <a:ahLst/>
            <a:cxnLst>
              <a:cxn ang="0">
                <a:pos x="0" y="2240"/>
              </a:cxn>
              <a:cxn ang="0">
                <a:pos x="528" y="2336"/>
              </a:cxn>
              <a:cxn ang="0">
                <a:pos x="1056" y="2240"/>
              </a:cxn>
              <a:cxn ang="0">
                <a:pos x="1584" y="1952"/>
              </a:cxn>
              <a:cxn ang="0">
                <a:pos x="2016" y="1808"/>
              </a:cxn>
              <a:cxn ang="0">
                <a:pos x="2544" y="1760"/>
              </a:cxn>
              <a:cxn ang="0">
                <a:pos x="2880" y="1520"/>
              </a:cxn>
              <a:cxn ang="0">
                <a:pos x="3408" y="224"/>
              </a:cxn>
              <a:cxn ang="0">
                <a:pos x="3408" y="176"/>
              </a:cxn>
            </a:cxnLst>
            <a:rect l="0" t="0" r="r" b="b"/>
            <a:pathLst>
              <a:path w="3496" h="2336">
                <a:moveTo>
                  <a:pt x="0" y="2240"/>
                </a:moveTo>
                <a:cubicBezTo>
                  <a:pt x="176" y="2288"/>
                  <a:pt x="352" y="2336"/>
                  <a:pt x="528" y="2336"/>
                </a:cubicBezTo>
                <a:cubicBezTo>
                  <a:pt x="704" y="2336"/>
                  <a:pt x="880" y="2304"/>
                  <a:pt x="1056" y="2240"/>
                </a:cubicBezTo>
                <a:cubicBezTo>
                  <a:pt x="1232" y="2176"/>
                  <a:pt x="1424" y="2024"/>
                  <a:pt x="1584" y="1952"/>
                </a:cubicBezTo>
                <a:cubicBezTo>
                  <a:pt x="1744" y="1880"/>
                  <a:pt x="1856" y="1840"/>
                  <a:pt x="2016" y="1808"/>
                </a:cubicBezTo>
                <a:cubicBezTo>
                  <a:pt x="2176" y="1776"/>
                  <a:pt x="2400" y="1808"/>
                  <a:pt x="2544" y="1760"/>
                </a:cubicBezTo>
                <a:cubicBezTo>
                  <a:pt x="2688" y="1712"/>
                  <a:pt x="2736" y="1776"/>
                  <a:pt x="2880" y="1520"/>
                </a:cubicBezTo>
                <a:cubicBezTo>
                  <a:pt x="3024" y="1264"/>
                  <a:pt x="3320" y="448"/>
                  <a:pt x="3408" y="224"/>
                </a:cubicBezTo>
                <a:cubicBezTo>
                  <a:pt x="3496" y="0"/>
                  <a:pt x="3452" y="88"/>
                  <a:pt x="3408" y="176"/>
                </a:cubicBezTo>
              </a:path>
            </a:pathLst>
          </a:custGeom>
          <a:noFill/>
          <a:ln w="12382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774648" y="325395"/>
            <a:ext cx="525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dirty="0" smtClean="0"/>
              <a:t>Number of research papers with key-words “object </a:t>
            </a:r>
            <a:r>
              <a:rPr lang="en-US" sz="2400" b="1" dirty="0"/>
              <a:t>recognition</a:t>
            </a:r>
            <a:r>
              <a:rPr lang="en-US" sz="2400" b="1" dirty="0" smtClean="0"/>
              <a:t>”, </a:t>
            </a:r>
            <a:r>
              <a:rPr lang="en-US" sz="2400" b="1" dirty="0"/>
              <a:t>source: Springer.com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914400" y="2209800"/>
            <a:ext cx="6172200" cy="4343400"/>
            <a:chOff x="576" y="1392"/>
            <a:chExt cx="3888" cy="2736"/>
          </a:xfrm>
        </p:grpSpPr>
        <p:pic>
          <p:nvPicPr>
            <p:cNvPr id="180230" name="Picture 6" descr="geometry_paperstat"/>
            <p:cNvPicPr>
              <a:picLocks noChangeAspect="1" noChangeArrowheads="1"/>
            </p:cNvPicPr>
            <p:nvPr/>
          </p:nvPicPr>
          <p:blipFill>
            <a:blip r:embed="rId3" cstate="print"/>
            <a:srcRect l="9335" t="3557" r="6641" b="5743"/>
            <a:stretch>
              <a:fillRect/>
            </a:stretch>
          </p:blipFill>
          <p:spPr bwMode="auto">
            <a:xfrm>
              <a:off x="576" y="1392"/>
              <a:ext cx="3888" cy="2736"/>
            </a:xfrm>
            <a:prstGeom prst="rect">
              <a:avLst/>
            </a:prstGeom>
            <a:noFill/>
          </p:spPr>
        </p:pic>
        <p:sp>
          <p:nvSpPr>
            <p:cNvPr id="180232" name="Freeform 8"/>
            <p:cNvSpPr>
              <a:spLocks/>
            </p:cNvSpPr>
            <p:nvPr/>
          </p:nvSpPr>
          <p:spPr bwMode="auto">
            <a:xfrm>
              <a:off x="864" y="2592"/>
              <a:ext cx="3120" cy="1320"/>
            </a:xfrm>
            <a:custGeom>
              <a:avLst/>
              <a:gdLst/>
              <a:ahLst/>
              <a:cxnLst>
                <a:cxn ang="0">
                  <a:pos x="0" y="976"/>
                </a:cxn>
                <a:cxn ang="0">
                  <a:pos x="768" y="928"/>
                </a:cxn>
                <a:cxn ang="0">
                  <a:pos x="1344" y="352"/>
                </a:cxn>
                <a:cxn ang="0">
                  <a:pos x="1776" y="16"/>
                </a:cxn>
                <a:cxn ang="0">
                  <a:pos x="2112" y="256"/>
                </a:cxn>
                <a:cxn ang="0">
                  <a:pos x="2448" y="544"/>
                </a:cxn>
                <a:cxn ang="0">
                  <a:pos x="2832" y="544"/>
                </a:cxn>
                <a:cxn ang="0">
                  <a:pos x="3120" y="304"/>
                </a:cxn>
              </a:cxnLst>
              <a:rect l="0" t="0" r="r" b="b"/>
              <a:pathLst>
                <a:path w="3120" h="1032">
                  <a:moveTo>
                    <a:pt x="0" y="976"/>
                  </a:moveTo>
                  <a:cubicBezTo>
                    <a:pt x="272" y="1004"/>
                    <a:pt x="544" y="1032"/>
                    <a:pt x="768" y="928"/>
                  </a:cubicBezTo>
                  <a:cubicBezTo>
                    <a:pt x="992" y="824"/>
                    <a:pt x="1176" y="504"/>
                    <a:pt x="1344" y="352"/>
                  </a:cubicBezTo>
                  <a:cubicBezTo>
                    <a:pt x="1512" y="200"/>
                    <a:pt x="1648" y="32"/>
                    <a:pt x="1776" y="16"/>
                  </a:cubicBezTo>
                  <a:cubicBezTo>
                    <a:pt x="1904" y="0"/>
                    <a:pt x="2000" y="168"/>
                    <a:pt x="2112" y="256"/>
                  </a:cubicBezTo>
                  <a:cubicBezTo>
                    <a:pt x="2224" y="344"/>
                    <a:pt x="2328" y="496"/>
                    <a:pt x="2448" y="544"/>
                  </a:cubicBezTo>
                  <a:cubicBezTo>
                    <a:pt x="2568" y="592"/>
                    <a:pt x="2720" y="584"/>
                    <a:pt x="2832" y="544"/>
                  </a:cubicBezTo>
                  <a:cubicBezTo>
                    <a:pt x="2944" y="504"/>
                    <a:pt x="3032" y="404"/>
                    <a:pt x="3120" y="304"/>
                  </a:cubicBezTo>
                </a:path>
              </a:pathLst>
            </a:custGeom>
            <a:noFill/>
            <a:ln w="114300" cap="flat" cmpd="sng">
              <a:solidFill>
                <a:srgbClr val="0099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0235" name="Rectangle 11"/>
          <p:cNvSpPr>
            <a:spLocks noChangeArrowheads="1"/>
          </p:cNvSpPr>
          <p:nvPr/>
        </p:nvSpPr>
        <p:spPr bwMode="auto">
          <a:xfrm>
            <a:off x="7875" y="252369"/>
            <a:ext cx="3276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Aft>
                <a:spcPct val="0"/>
              </a:spcAft>
            </a:pPr>
            <a:r>
              <a:rPr lang="en-US" sz="2400" b="1" dirty="0" smtClean="0"/>
              <a:t>Numbers of papers </a:t>
            </a:r>
            <a:r>
              <a:rPr lang="en-US" sz="2400" b="1" dirty="0"/>
              <a:t>with </a:t>
            </a:r>
            <a:r>
              <a:rPr lang="en-US" sz="2400" b="1" dirty="0" smtClean="0"/>
              <a:t>key-words “</a:t>
            </a:r>
            <a:r>
              <a:rPr lang="en-US" sz="2400" b="1" dirty="0" err="1" smtClean="0"/>
              <a:t>epipolar</a:t>
            </a:r>
            <a:r>
              <a:rPr lang="en-US" sz="2400" b="1" dirty="0" smtClean="0"/>
              <a:t> </a:t>
            </a:r>
            <a:r>
              <a:rPr lang="en-US" sz="2400" b="1" dirty="0"/>
              <a:t>geometry</a:t>
            </a:r>
            <a:r>
              <a:rPr lang="en-US" sz="2400" b="1" dirty="0" smtClean="0"/>
              <a:t>” </a:t>
            </a:r>
            <a:br>
              <a:rPr lang="en-US" sz="2400" b="1" dirty="0" smtClean="0"/>
            </a:br>
            <a:r>
              <a:rPr lang="en-US" sz="2400" b="1" dirty="0" smtClean="0"/>
              <a:t>source</a:t>
            </a:r>
            <a:r>
              <a:rPr lang="en-US" sz="2400" b="1" dirty="0"/>
              <a:t>: Springer.com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048000" y="381000"/>
            <a:ext cx="6096000" cy="4360863"/>
            <a:chOff x="816" y="1008"/>
            <a:chExt cx="3840" cy="2747"/>
          </a:xfrm>
        </p:grpSpPr>
        <p:pic>
          <p:nvPicPr>
            <p:cNvPr id="180237" name="Picture 13" descr="objrec_paperstat"/>
            <p:cNvPicPr>
              <a:picLocks noChangeAspect="1" noChangeArrowheads="1"/>
            </p:cNvPicPr>
            <p:nvPr/>
          </p:nvPicPr>
          <p:blipFill>
            <a:blip r:embed="rId4" cstate="print"/>
            <a:srcRect l="10669" t="5336" r="6641" b="3964"/>
            <a:stretch>
              <a:fillRect/>
            </a:stretch>
          </p:blipFill>
          <p:spPr bwMode="auto">
            <a:xfrm>
              <a:off x="816" y="1008"/>
              <a:ext cx="3840" cy="2747"/>
            </a:xfrm>
            <a:prstGeom prst="rect">
              <a:avLst/>
            </a:prstGeom>
            <a:noFill/>
          </p:spPr>
        </p:pic>
        <p:sp>
          <p:nvSpPr>
            <p:cNvPr id="180238" name="Freeform 14"/>
            <p:cNvSpPr>
              <a:spLocks/>
            </p:cNvSpPr>
            <p:nvPr/>
          </p:nvSpPr>
          <p:spPr bwMode="auto">
            <a:xfrm>
              <a:off x="960" y="1092"/>
              <a:ext cx="3496" cy="2336"/>
            </a:xfrm>
            <a:custGeom>
              <a:avLst/>
              <a:gdLst/>
              <a:ahLst/>
              <a:cxnLst>
                <a:cxn ang="0">
                  <a:pos x="0" y="2240"/>
                </a:cxn>
                <a:cxn ang="0">
                  <a:pos x="528" y="2336"/>
                </a:cxn>
                <a:cxn ang="0">
                  <a:pos x="1056" y="2240"/>
                </a:cxn>
                <a:cxn ang="0">
                  <a:pos x="1584" y="1952"/>
                </a:cxn>
                <a:cxn ang="0">
                  <a:pos x="2016" y="1808"/>
                </a:cxn>
                <a:cxn ang="0">
                  <a:pos x="2544" y="1760"/>
                </a:cxn>
                <a:cxn ang="0">
                  <a:pos x="2880" y="1520"/>
                </a:cxn>
                <a:cxn ang="0">
                  <a:pos x="3408" y="224"/>
                </a:cxn>
                <a:cxn ang="0">
                  <a:pos x="3408" y="176"/>
                </a:cxn>
              </a:cxnLst>
              <a:rect l="0" t="0" r="r" b="b"/>
              <a:pathLst>
                <a:path w="3496" h="2336">
                  <a:moveTo>
                    <a:pt x="0" y="2240"/>
                  </a:moveTo>
                  <a:cubicBezTo>
                    <a:pt x="176" y="2288"/>
                    <a:pt x="352" y="2336"/>
                    <a:pt x="528" y="2336"/>
                  </a:cubicBezTo>
                  <a:cubicBezTo>
                    <a:pt x="704" y="2336"/>
                    <a:pt x="880" y="2304"/>
                    <a:pt x="1056" y="2240"/>
                  </a:cubicBezTo>
                  <a:cubicBezTo>
                    <a:pt x="1232" y="2176"/>
                    <a:pt x="1424" y="2024"/>
                    <a:pt x="1584" y="1952"/>
                  </a:cubicBezTo>
                  <a:cubicBezTo>
                    <a:pt x="1744" y="1880"/>
                    <a:pt x="1856" y="1840"/>
                    <a:pt x="2016" y="1808"/>
                  </a:cubicBezTo>
                  <a:cubicBezTo>
                    <a:pt x="2176" y="1776"/>
                    <a:pt x="2400" y="1808"/>
                    <a:pt x="2544" y="1760"/>
                  </a:cubicBezTo>
                  <a:cubicBezTo>
                    <a:pt x="2688" y="1712"/>
                    <a:pt x="2736" y="1776"/>
                    <a:pt x="2880" y="1520"/>
                  </a:cubicBezTo>
                  <a:cubicBezTo>
                    <a:pt x="3024" y="1264"/>
                    <a:pt x="3320" y="448"/>
                    <a:pt x="3408" y="224"/>
                  </a:cubicBezTo>
                  <a:cubicBezTo>
                    <a:pt x="3496" y="0"/>
                    <a:pt x="3452" y="88"/>
                    <a:pt x="3408" y="176"/>
                  </a:cubicBezTo>
                </a:path>
              </a:pathLst>
            </a:custGeom>
            <a:noFill/>
            <a:ln w="12382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0240" name="Freeform 16"/>
          <p:cNvSpPr>
            <a:spLocks/>
          </p:cNvSpPr>
          <p:nvPr/>
        </p:nvSpPr>
        <p:spPr bwMode="auto">
          <a:xfrm>
            <a:off x="1371600" y="4114800"/>
            <a:ext cx="4953000" cy="2095500"/>
          </a:xfrm>
          <a:custGeom>
            <a:avLst/>
            <a:gdLst/>
            <a:ahLst/>
            <a:cxnLst>
              <a:cxn ang="0">
                <a:pos x="0" y="976"/>
              </a:cxn>
              <a:cxn ang="0">
                <a:pos x="768" y="928"/>
              </a:cxn>
              <a:cxn ang="0">
                <a:pos x="1344" y="352"/>
              </a:cxn>
              <a:cxn ang="0">
                <a:pos x="1776" y="16"/>
              </a:cxn>
              <a:cxn ang="0">
                <a:pos x="2112" y="256"/>
              </a:cxn>
              <a:cxn ang="0">
                <a:pos x="2448" y="544"/>
              </a:cxn>
              <a:cxn ang="0">
                <a:pos x="2832" y="544"/>
              </a:cxn>
              <a:cxn ang="0">
                <a:pos x="3120" y="304"/>
              </a:cxn>
            </a:cxnLst>
            <a:rect l="0" t="0" r="r" b="b"/>
            <a:pathLst>
              <a:path w="3120" h="1032">
                <a:moveTo>
                  <a:pt x="0" y="976"/>
                </a:moveTo>
                <a:cubicBezTo>
                  <a:pt x="272" y="1004"/>
                  <a:pt x="544" y="1032"/>
                  <a:pt x="768" y="928"/>
                </a:cubicBezTo>
                <a:cubicBezTo>
                  <a:pt x="992" y="824"/>
                  <a:pt x="1176" y="504"/>
                  <a:pt x="1344" y="352"/>
                </a:cubicBezTo>
                <a:cubicBezTo>
                  <a:pt x="1512" y="200"/>
                  <a:pt x="1648" y="32"/>
                  <a:pt x="1776" y="16"/>
                </a:cubicBezTo>
                <a:cubicBezTo>
                  <a:pt x="1904" y="0"/>
                  <a:pt x="2000" y="168"/>
                  <a:pt x="2112" y="256"/>
                </a:cubicBezTo>
                <a:cubicBezTo>
                  <a:pt x="2224" y="344"/>
                  <a:pt x="2328" y="496"/>
                  <a:pt x="2448" y="544"/>
                </a:cubicBezTo>
                <a:cubicBezTo>
                  <a:pt x="2568" y="592"/>
                  <a:pt x="2720" y="584"/>
                  <a:pt x="2832" y="544"/>
                </a:cubicBezTo>
                <a:cubicBezTo>
                  <a:pt x="2944" y="504"/>
                  <a:pt x="3032" y="404"/>
                  <a:pt x="3120" y="304"/>
                </a:cubicBezTo>
              </a:path>
            </a:pathLst>
          </a:custGeom>
          <a:noFill/>
          <a:ln w="114300" cap="flat" cmpd="sng">
            <a:solidFill>
              <a:srgbClr val="0099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810000" y="1066800"/>
            <a:ext cx="4495800" cy="1812925"/>
            <a:chOff x="2400" y="672"/>
            <a:chExt cx="2832" cy="1142"/>
          </a:xfrm>
        </p:grpSpPr>
        <p:sp>
          <p:nvSpPr>
            <p:cNvPr id="180242" name="Rectangle 18"/>
            <p:cNvSpPr>
              <a:spLocks noChangeArrowheads="1"/>
            </p:cNvSpPr>
            <p:nvPr/>
          </p:nvSpPr>
          <p:spPr bwMode="auto">
            <a:xfrm>
              <a:off x="2400" y="1296"/>
              <a:ext cx="120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400" b="1">
                  <a:solidFill>
                    <a:srgbClr val="009900"/>
                  </a:solidFill>
                </a:rPr>
                <a:t>Visual Geometry</a:t>
              </a:r>
            </a:p>
          </p:txBody>
        </p:sp>
        <p:sp>
          <p:nvSpPr>
            <p:cNvPr id="180243" name="Rectangle 19"/>
            <p:cNvSpPr>
              <a:spLocks noChangeArrowheads="1"/>
            </p:cNvSpPr>
            <p:nvPr/>
          </p:nvSpPr>
          <p:spPr bwMode="auto">
            <a:xfrm>
              <a:off x="3936" y="672"/>
              <a:ext cx="129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400" b="1">
                  <a:solidFill>
                    <a:srgbClr val="FF0000"/>
                  </a:solidFill>
                </a:rPr>
                <a:t>Object Recognition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22917 -0.2972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80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" y="-1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4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95400" y="1828800"/>
            <a:ext cx="6172200" cy="4343400"/>
            <a:chOff x="576" y="1392"/>
            <a:chExt cx="3888" cy="2736"/>
          </a:xfrm>
        </p:grpSpPr>
        <p:pic>
          <p:nvPicPr>
            <p:cNvPr id="186372" name="Picture 4" descr="geometry_paperstat"/>
            <p:cNvPicPr>
              <a:picLocks noChangeAspect="1" noChangeArrowheads="1"/>
            </p:cNvPicPr>
            <p:nvPr/>
          </p:nvPicPr>
          <p:blipFill>
            <a:blip r:embed="rId3" cstate="print"/>
            <a:srcRect l="9335" t="3557" r="6641" b="5743"/>
            <a:stretch>
              <a:fillRect/>
            </a:stretch>
          </p:blipFill>
          <p:spPr bwMode="auto">
            <a:xfrm>
              <a:off x="576" y="1392"/>
              <a:ext cx="3888" cy="2736"/>
            </a:xfrm>
            <a:prstGeom prst="rect">
              <a:avLst/>
            </a:prstGeom>
            <a:noFill/>
          </p:spPr>
        </p:pic>
        <p:sp>
          <p:nvSpPr>
            <p:cNvPr id="186373" name="Freeform 5"/>
            <p:cNvSpPr>
              <a:spLocks/>
            </p:cNvSpPr>
            <p:nvPr/>
          </p:nvSpPr>
          <p:spPr bwMode="auto">
            <a:xfrm>
              <a:off x="864" y="2592"/>
              <a:ext cx="3120" cy="1320"/>
            </a:xfrm>
            <a:custGeom>
              <a:avLst/>
              <a:gdLst/>
              <a:ahLst/>
              <a:cxnLst>
                <a:cxn ang="0">
                  <a:pos x="0" y="976"/>
                </a:cxn>
                <a:cxn ang="0">
                  <a:pos x="768" y="928"/>
                </a:cxn>
                <a:cxn ang="0">
                  <a:pos x="1344" y="352"/>
                </a:cxn>
                <a:cxn ang="0">
                  <a:pos x="1776" y="16"/>
                </a:cxn>
                <a:cxn ang="0">
                  <a:pos x="2112" y="256"/>
                </a:cxn>
                <a:cxn ang="0">
                  <a:pos x="2448" y="544"/>
                </a:cxn>
                <a:cxn ang="0">
                  <a:pos x="2832" y="544"/>
                </a:cxn>
                <a:cxn ang="0">
                  <a:pos x="3120" y="304"/>
                </a:cxn>
              </a:cxnLst>
              <a:rect l="0" t="0" r="r" b="b"/>
              <a:pathLst>
                <a:path w="3120" h="1032">
                  <a:moveTo>
                    <a:pt x="0" y="976"/>
                  </a:moveTo>
                  <a:cubicBezTo>
                    <a:pt x="272" y="1004"/>
                    <a:pt x="544" y="1032"/>
                    <a:pt x="768" y="928"/>
                  </a:cubicBezTo>
                  <a:cubicBezTo>
                    <a:pt x="992" y="824"/>
                    <a:pt x="1176" y="504"/>
                    <a:pt x="1344" y="352"/>
                  </a:cubicBezTo>
                  <a:cubicBezTo>
                    <a:pt x="1512" y="200"/>
                    <a:pt x="1648" y="32"/>
                    <a:pt x="1776" y="16"/>
                  </a:cubicBezTo>
                  <a:cubicBezTo>
                    <a:pt x="1904" y="0"/>
                    <a:pt x="2000" y="168"/>
                    <a:pt x="2112" y="256"/>
                  </a:cubicBezTo>
                  <a:cubicBezTo>
                    <a:pt x="2224" y="344"/>
                    <a:pt x="2328" y="496"/>
                    <a:pt x="2448" y="544"/>
                  </a:cubicBezTo>
                  <a:cubicBezTo>
                    <a:pt x="2568" y="592"/>
                    <a:pt x="2720" y="584"/>
                    <a:pt x="2832" y="544"/>
                  </a:cubicBezTo>
                  <a:cubicBezTo>
                    <a:pt x="2944" y="504"/>
                    <a:pt x="3032" y="404"/>
                    <a:pt x="3120" y="304"/>
                  </a:cubicBezTo>
                </a:path>
              </a:pathLst>
            </a:custGeom>
            <a:noFill/>
            <a:ln w="114300" cap="flat" cmpd="sng">
              <a:solidFill>
                <a:srgbClr val="0099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6383" name="Rectangle 15"/>
          <p:cNvSpPr>
            <a:spLocks noChangeArrowheads="1"/>
          </p:cNvSpPr>
          <p:nvPr/>
        </p:nvSpPr>
        <p:spPr bwMode="auto">
          <a:xfrm>
            <a:off x="533400" y="838200"/>
            <a:ext cx="8610600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Aft>
                <a:spcPct val="20000"/>
              </a:spcAft>
            </a:pPr>
            <a:r>
              <a:rPr lang="en-US" sz="2400" b="1"/>
              <a:t>Visual Geometry:</a:t>
            </a:r>
          </a:p>
          <a:p>
            <a:pPr lvl="1" algn="l">
              <a:spcAft>
                <a:spcPct val="20000"/>
              </a:spcAft>
            </a:pPr>
            <a:r>
              <a:rPr lang="en-US" sz="2400" i="1"/>
              <a:t>Problems:</a:t>
            </a:r>
            <a:r>
              <a:rPr lang="en-US" sz="2400"/>
              <a:t> Camera calibration, 3D reconstruction, Structure and motion estimation, …</a:t>
            </a:r>
          </a:p>
          <a:p>
            <a:pPr lvl="1" algn="l">
              <a:spcAft>
                <a:spcPct val="20000"/>
              </a:spcAft>
            </a:pPr>
            <a:r>
              <a:rPr lang="en-US" sz="2400" i="1"/>
              <a:t>Tools:</a:t>
            </a:r>
            <a:r>
              <a:rPr lang="en-US" sz="2400"/>
              <a:t> Bundle adjustment, </a:t>
            </a:r>
            <a:r>
              <a:rPr lang="en-US" sz="2400" u="sng"/>
              <a:t>Wide baseline matching, …</a:t>
            </a:r>
          </a:p>
        </p:txBody>
      </p:sp>
      <p:pic>
        <p:nvPicPr>
          <p:cNvPr id="186386" name="Picture 18" descr="ipdet_boat_2b"/>
          <p:cNvPicPr>
            <a:picLocks noChangeAspect="1" noChangeArrowheads="1"/>
          </p:cNvPicPr>
          <p:nvPr/>
        </p:nvPicPr>
        <p:blipFill>
          <a:blip r:embed="rId4" cstate="print"/>
          <a:srcRect l="12546" t="26814" r="9225" b="30873"/>
          <a:stretch>
            <a:fillRect/>
          </a:stretch>
        </p:blipFill>
        <p:spPr bwMode="auto">
          <a:xfrm>
            <a:off x="533400" y="3048000"/>
            <a:ext cx="8077200" cy="3276600"/>
          </a:xfrm>
          <a:prstGeom prst="rect">
            <a:avLst/>
          </a:prstGeom>
          <a:noFill/>
        </p:spPr>
      </p:pic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33400" y="2705100"/>
            <a:ext cx="8153400" cy="3619500"/>
            <a:chOff x="336" y="1752"/>
            <a:chExt cx="5136" cy="2280"/>
          </a:xfrm>
        </p:grpSpPr>
        <p:pic>
          <p:nvPicPr>
            <p:cNvPr id="186388" name="Picture 20" descr="ipdet_boat_3a"/>
            <p:cNvPicPr>
              <a:picLocks noChangeAspect="1" noChangeArrowheads="1"/>
            </p:cNvPicPr>
            <p:nvPr/>
          </p:nvPicPr>
          <p:blipFill>
            <a:blip r:embed="rId5" cstate="print"/>
            <a:srcRect l="12546" t="26814" r="9225" b="30873"/>
            <a:stretch>
              <a:fillRect/>
            </a:stretch>
          </p:blipFill>
          <p:spPr bwMode="auto">
            <a:xfrm>
              <a:off x="336" y="1968"/>
              <a:ext cx="5088" cy="2064"/>
            </a:xfrm>
            <a:prstGeom prst="rect">
              <a:avLst/>
            </a:prstGeom>
            <a:noFill/>
          </p:spPr>
        </p:pic>
        <p:sp>
          <p:nvSpPr>
            <p:cNvPr id="186390" name="Rectangle 22"/>
            <p:cNvSpPr>
              <a:spLocks noChangeArrowheads="1"/>
            </p:cNvSpPr>
            <p:nvPr/>
          </p:nvSpPr>
          <p:spPr bwMode="auto">
            <a:xfrm>
              <a:off x="336" y="1752"/>
              <a:ext cx="513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dirty="0"/>
                <a:t>Scale/affine – invariant regions: SIFT, Harris-Laplace, etc.</a:t>
              </a:r>
            </a:p>
          </p:txBody>
        </p:sp>
      </p:grpSp>
      <p:pic>
        <p:nvPicPr>
          <p:cNvPr id="186384" name="Picture 16" descr="ipdet_boat_3d"/>
          <p:cNvPicPr>
            <a:picLocks noChangeAspect="1" noChangeArrowheads="1"/>
          </p:cNvPicPr>
          <p:nvPr/>
        </p:nvPicPr>
        <p:blipFill>
          <a:blip r:embed="rId6" cstate="print"/>
          <a:srcRect l="12546" t="26814" r="9225" b="30873"/>
          <a:stretch>
            <a:fillRect/>
          </a:stretch>
        </p:blipFill>
        <p:spPr bwMode="auto">
          <a:xfrm>
            <a:off x="533400" y="3048000"/>
            <a:ext cx="8077200" cy="3276600"/>
          </a:xfrm>
          <a:prstGeom prst="rect">
            <a:avLst/>
          </a:prstGeom>
          <a:noFill/>
        </p:spPr>
      </p:pic>
      <p:pic>
        <p:nvPicPr>
          <p:cNvPr id="186385" name="Picture 17" descr="ipdet_boat_3b"/>
          <p:cNvPicPr>
            <a:picLocks noChangeAspect="1" noChangeArrowheads="1"/>
          </p:cNvPicPr>
          <p:nvPr/>
        </p:nvPicPr>
        <p:blipFill>
          <a:blip r:embed="rId7" cstate="print"/>
          <a:srcRect l="12546" t="26814" r="9225" b="30873"/>
          <a:stretch>
            <a:fillRect/>
          </a:stretch>
        </p:blipFill>
        <p:spPr bwMode="auto">
          <a:xfrm>
            <a:off x="533400" y="3060700"/>
            <a:ext cx="807720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00417 -0.3944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8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Comic Sans MS" pitchFamily="66" charset="0"/>
              </a:rPr>
              <a:t>Outline</a:t>
            </a:r>
            <a:endParaRPr lang="fr-FR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1850" y="2097088"/>
            <a:ext cx="7772400" cy="4176712"/>
          </a:xfrm>
        </p:spPr>
        <p:txBody>
          <a:bodyPr/>
          <a:lstStyle/>
          <a:p>
            <a:r>
              <a:rPr lang="en-US" dirty="0">
                <a:latin typeface="Comic Sans MS" pitchFamily="66" charset="0"/>
              </a:rPr>
              <a:t>What computer vision is about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What this class is about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A brief history of visual recognition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 smtClean="0">
                <a:solidFill>
                  <a:schemeClr val="accent1"/>
                </a:solidFill>
                <a:latin typeface="Comic Sans MS" pitchFamily="66" charset="0"/>
              </a:rPr>
              <a:t>A brief recap on geometry</a:t>
            </a:r>
            <a:endParaRPr lang="en-US" dirty="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Feature-based alignment outline</a:t>
            </a:r>
          </a:p>
        </p:txBody>
      </p:sp>
      <p:pic>
        <p:nvPicPr>
          <p:cNvPr id="491523" name="Picture 3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</p:spPr>
      </p:pic>
      <p:pic>
        <p:nvPicPr>
          <p:cNvPr id="491524" name="Picture 4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570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</p:spPr>
      </p:pic>
      <p:pic>
        <p:nvPicPr>
          <p:cNvPr id="493571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</p:spPr>
      </p:pic>
      <p:sp>
        <p:nvSpPr>
          <p:cNvPr id="4935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Feature-based alignment outline</a:t>
            </a:r>
          </a:p>
        </p:txBody>
      </p:sp>
      <p:sp>
        <p:nvSpPr>
          <p:cNvPr id="4935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/>
            <a:r>
              <a:rPr lang="en-US" dirty="0">
                <a:solidFill>
                  <a:schemeClr val="bg1"/>
                </a:solidFill>
              </a:rPr>
              <a:t>Extract features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1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</p:spPr>
      </p:pic>
      <p:pic>
        <p:nvPicPr>
          <p:cNvPr id="49561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</p:spPr>
      </p:pic>
      <p:sp>
        <p:nvSpPr>
          <p:cNvPr id="4956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Feature-based alignment outline</a:t>
            </a:r>
          </a:p>
        </p:txBody>
      </p:sp>
      <p:sp>
        <p:nvSpPr>
          <p:cNvPr id="4956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/>
            <a:r>
              <a:rPr lang="en-US" dirty="0">
                <a:solidFill>
                  <a:schemeClr val="bg1"/>
                </a:solidFill>
              </a:rPr>
              <a:t>Extract features</a:t>
            </a:r>
          </a:p>
          <a:p>
            <a:pPr marL="457200" indent="-457200"/>
            <a:r>
              <a:rPr lang="en-US" dirty="0">
                <a:solidFill>
                  <a:schemeClr val="bg1"/>
                </a:solidFill>
              </a:rPr>
              <a:t>Compute </a:t>
            </a:r>
            <a:r>
              <a:rPr lang="en-US" i="1" dirty="0">
                <a:solidFill>
                  <a:schemeClr val="bg1"/>
                </a:solidFill>
              </a:rPr>
              <a:t>putative matches</a:t>
            </a:r>
          </a:p>
        </p:txBody>
      </p:sp>
      <p:sp>
        <p:nvSpPr>
          <p:cNvPr id="49562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2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1128" y="0"/>
              </a:cxn>
            </a:cxnLst>
            <a:rect l="0" t="0" r="r" b="b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2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2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1092" y="0"/>
              </a:cxn>
            </a:cxnLst>
            <a:rect l="0" t="0" r="r" b="b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2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2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/>
            <a:ahLst/>
            <a:cxnLst>
              <a:cxn ang="0">
                <a:pos x="0" y="65"/>
              </a:cxn>
              <a:cxn ang="0">
                <a:pos x="1017" y="0"/>
              </a:cxn>
            </a:cxnLst>
            <a:rect l="0" t="0" r="r" b="b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2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/>
            <a:ahLst/>
            <a:cxnLst>
              <a:cxn ang="0">
                <a:pos x="0" y="110"/>
              </a:cxn>
              <a:cxn ang="0">
                <a:pos x="1125" y="0"/>
              </a:cxn>
            </a:cxnLst>
            <a:rect l="0" t="0" r="r" b="b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2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/>
            <a:ahLst/>
            <a:cxnLst>
              <a:cxn ang="0">
                <a:pos x="0" y="35"/>
              </a:cxn>
              <a:cxn ang="0">
                <a:pos x="1077" y="0"/>
              </a:cxn>
            </a:cxnLst>
            <a:rect l="0" t="0" r="r" b="b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3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1128" y="0"/>
              </a:cxn>
            </a:cxnLst>
            <a:rect l="0" t="0" r="r" b="b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3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3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1128" y="0"/>
              </a:cxn>
            </a:cxnLst>
            <a:rect l="0" t="0" r="r" b="b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3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/>
            <a:ahLst/>
            <a:cxnLst>
              <a:cxn ang="0">
                <a:pos x="0" y="65"/>
              </a:cxn>
              <a:cxn ang="0">
                <a:pos x="1017" y="0"/>
              </a:cxn>
            </a:cxnLst>
            <a:rect l="0" t="0" r="r" b="b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3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/>
            <a:ahLst/>
            <a:cxnLst>
              <a:cxn ang="0">
                <a:pos x="0" y="65"/>
              </a:cxn>
              <a:cxn ang="0">
                <a:pos x="1017" y="0"/>
              </a:cxn>
            </a:cxnLst>
            <a:rect l="0" t="0" r="r" b="b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3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/>
            <a:ahLst/>
            <a:cxnLst>
              <a:cxn ang="0">
                <a:pos x="0" y="35"/>
              </a:cxn>
              <a:cxn ang="0">
                <a:pos x="1077" y="0"/>
              </a:cxn>
            </a:cxnLst>
            <a:rect l="0" t="0" r="r" b="b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3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1128" y="0"/>
              </a:cxn>
            </a:cxnLst>
            <a:rect l="0" t="0" r="r" b="b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3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1128" y="0"/>
              </a:cxn>
            </a:cxnLst>
            <a:rect l="0" t="0" r="r" b="b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3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/>
            <a:ahLst/>
            <a:cxnLst>
              <a:cxn ang="0">
                <a:pos x="0" y="110"/>
              </a:cxn>
              <a:cxn ang="0">
                <a:pos x="1125" y="0"/>
              </a:cxn>
            </a:cxnLst>
            <a:rect l="0" t="0" r="r" b="b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39" name="Freeform 23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43" y="384"/>
              </a:cxn>
            </a:cxnLst>
            <a:rect l="0" t="0" r="r" b="b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40" name="Freeform 24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/>
            <a:ahLst/>
            <a:cxnLst>
              <a:cxn ang="0">
                <a:pos x="0" y="261"/>
              </a:cxn>
              <a:cxn ang="0">
                <a:pos x="3397" y="0"/>
              </a:cxn>
            </a:cxnLst>
            <a:rect l="0" t="0" r="r" b="b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41" name="Freeform 25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58" y="155"/>
              </a:cxn>
            </a:cxnLst>
            <a:rect l="0" t="0" r="r" b="b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42" name="Freeform 26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303" y="501"/>
              </a:cxn>
            </a:cxnLst>
            <a:rect l="0" t="0" r="r" b="b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43" name="Freeform 27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/>
            <a:ahLst/>
            <a:cxnLst>
              <a:cxn ang="0">
                <a:pos x="0" y="128"/>
              </a:cxn>
              <a:cxn ang="0">
                <a:pos x="3118" y="0"/>
              </a:cxn>
            </a:cxnLst>
            <a:rect l="0" t="0" r="r" b="b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44" name="Freeform 28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/>
            <a:ahLst/>
            <a:cxnLst>
              <a:cxn ang="0">
                <a:pos x="0" y="810"/>
              </a:cxn>
              <a:cxn ang="0">
                <a:pos x="2617" y="0"/>
              </a:cxn>
            </a:cxnLst>
            <a:rect l="0" t="0" r="r" b="b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45" name="Freeform 29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/>
            <a:ahLst/>
            <a:cxnLst>
              <a:cxn ang="0">
                <a:pos x="0" y="988"/>
              </a:cxn>
              <a:cxn ang="0">
                <a:pos x="905" y="0"/>
              </a:cxn>
            </a:cxnLst>
            <a:rect l="0" t="0" r="r" b="b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46" name="Freeform 30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/>
            <a:ahLst/>
            <a:cxnLst>
              <a:cxn ang="0">
                <a:pos x="0" y="501"/>
              </a:cxn>
              <a:cxn ang="0">
                <a:pos x="4213" y="0"/>
              </a:cxn>
            </a:cxnLst>
            <a:rect l="0" t="0" r="r" b="b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47" name="Freeform 31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/>
            <a:ahLst/>
            <a:cxnLst>
              <a:cxn ang="0">
                <a:pos x="0" y="299"/>
              </a:cxn>
              <a:cxn ang="0">
                <a:pos x="3831" y="0"/>
              </a:cxn>
            </a:cxnLst>
            <a:rect l="0" t="0" r="r" b="b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48" name="Freeform 32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/>
            <a:ahLst/>
            <a:cxnLst>
              <a:cxn ang="0">
                <a:pos x="0" y="393"/>
              </a:cxn>
              <a:cxn ang="0">
                <a:pos x="2240" y="0"/>
              </a:cxn>
            </a:cxnLst>
            <a:rect l="0" t="0" r="r" b="b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49" name="Freeform 33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/>
            <a:ahLst/>
            <a:cxnLst>
              <a:cxn ang="0">
                <a:pos x="0" y="421"/>
              </a:cxn>
              <a:cxn ang="0">
                <a:pos x="2176" y="0"/>
              </a:cxn>
            </a:cxnLst>
            <a:rect l="0" t="0" r="r" b="b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50" name="Freeform 34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27" y="21"/>
              </a:cxn>
            </a:cxnLst>
            <a:rect l="0" t="0" r="r" b="b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51" name="Freeform 35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352" y="690"/>
              </a:cxn>
            </a:cxnLst>
            <a:rect l="0" t="0" r="r" b="b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5652" name="Freeform 36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07" y="125"/>
              </a:cxn>
            </a:cxnLst>
            <a:rect l="0" t="0" r="r" b="b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666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</p:spPr>
      </p:pic>
      <p:pic>
        <p:nvPicPr>
          <p:cNvPr id="497667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</p:spPr>
      </p:pic>
      <p:sp>
        <p:nvSpPr>
          <p:cNvPr id="4976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Feature-based alignment outline</a:t>
            </a:r>
          </a:p>
        </p:txBody>
      </p:sp>
      <p:sp>
        <p:nvSpPr>
          <p:cNvPr id="4976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/>
            <a:r>
              <a:rPr lang="en-US">
                <a:solidFill>
                  <a:schemeClr val="bg1"/>
                </a:solidFill>
              </a:rPr>
              <a:t>Extract features</a:t>
            </a:r>
          </a:p>
          <a:p>
            <a:pPr marL="457200" indent="-457200"/>
            <a:r>
              <a:rPr lang="en-US">
                <a:solidFill>
                  <a:schemeClr val="bg1"/>
                </a:solidFill>
              </a:rPr>
              <a:t>Compute </a:t>
            </a:r>
            <a:r>
              <a:rPr lang="en-US" i="1">
                <a:solidFill>
                  <a:schemeClr val="bg1"/>
                </a:solidFill>
              </a:rPr>
              <a:t>putative matches</a:t>
            </a:r>
          </a:p>
          <a:p>
            <a:pPr marL="457200" indent="-457200"/>
            <a:r>
              <a:rPr lang="en-US">
                <a:solidFill>
                  <a:schemeClr val="bg1"/>
                </a:solidFill>
              </a:rPr>
              <a:t>Loop:</a:t>
            </a:r>
          </a:p>
          <a:p>
            <a:pPr marL="838200" lvl="1" indent="-381000"/>
            <a:r>
              <a:rPr lang="en-US" i="1">
                <a:solidFill>
                  <a:schemeClr val="bg1"/>
                </a:solidFill>
              </a:rPr>
              <a:t>Hypothesize</a:t>
            </a:r>
            <a:r>
              <a:rPr lang="en-US">
                <a:solidFill>
                  <a:schemeClr val="bg1"/>
                </a:solidFill>
              </a:rPr>
              <a:t> transformation </a:t>
            </a:r>
            <a:r>
              <a:rPr lang="en-US" i="1">
                <a:solidFill>
                  <a:schemeClr val="bg1"/>
                </a:solidFill>
              </a:rPr>
              <a:t>T </a:t>
            </a:r>
            <a:r>
              <a:rPr lang="en-US">
                <a:solidFill>
                  <a:schemeClr val="bg1"/>
                </a:solidFill>
              </a:rPr>
              <a:t>(small group of putative matches that are related by </a:t>
            </a:r>
            <a:r>
              <a:rPr lang="en-US" i="1">
                <a:solidFill>
                  <a:schemeClr val="bg1"/>
                </a:solidFill>
              </a:rPr>
              <a:t>T</a:t>
            </a:r>
            <a:r>
              <a:rPr lang="en-US">
                <a:solidFill>
                  <a:schemeClr val="bg1"/>
                </a:solidFill>
              </a:rPr>
              <a:t>)</a:t>
            </a:r>
          </a:p>
          <a:p>
            <a:pPr marL="457200" indent="-457200"/>
            <a:endParaRPr lang="en-US">
              <a:solidFill>
                <a:schemeClr val="bg1"/>
              </a:solidFill>
            </a:endParaRPr>
          </a:p>
        </p:txBody>
      </p:sp>
      <p:sp>
        <p:nvSpPr>
          <p:cNvPr id="497670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7671" name="Line 7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7672" name="Freeform 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/>
            <a:ahLst/>
            <a:cxnLst>
              <a:cxn ang="0">
                <a:pos x="0" y="35"/>
              </a:cxn>
              <a:cxn ang="0">
                <a:pos x="1077" y="0"/>
              </a:cxn>
            </a:cxnLst>
            <a:rect l="0" t="0" r="r" b="b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71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</p:spPr>
      </p:pic>
      <p:pic>
        <p:nvPicPr>
          <p:cNvPr id="49971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</p:spPr>
      </p:pic>
      <p:sp>
        <p:nvSpPr>
          <p:cNvPr id="4997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Feature-based alignment outline</a:t>
            </a:r>
          </a:p>
        </p:txBody>
      </p:sp>
      <p:sp>
        <p:nvSpPr>
          <p:cNvPr id="4997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/>
            <a:r>
              <a:rPr lang="en-US">
                <a:solidFill>
                  <a:schemeClr val="bg1"/>
                </a:solidFill>
              </a:rPr>
              <a:t>Extract features</a:t>
            </a:r>
          </a:p>
          <a:p>
            <a:pPr marL="457200" indent="-457200"/>
            <a:r>
              <a:rPr lang="en-US">
                <a:solidFill>
                  <a:schemeClr val="bg1"/>
                </a:solidFill>
              </a:rPr>
              <a:t>Compute </a:t>
            </a:r>
            <a:r>
              <a:rPr lang="en-US" i="1">
                <a:solidFill>
                  <a:schemeClr val="bg1"/>
                </a:solidFill>
              </a:rPr>
              <a:t>putative matches</a:t>
            </a:r>
          </a:p>
          <a:p>
            <a:pPr marL="457200" indent="-457200"/>
            <a:r>
              <a:rPr lang="en-US">
                <a:solidFill>
                  <a:schemeClr val="bg1"/>
                </a:solidFill>
              </a:rPr>
              <a:t>Loop:</a:t>
            </a:r>
          </a:p>
          <a:p>
            <a:pPr marL="838200" lvl="1" indent="-381000"/>
            <a:r>
              <a:rPr lang="en-US" i="1">
                <a:solidFill>
                  <a:schemeClr val="bg1"/>
                </a:solidFill>
              </a:rPr>
              <a:t>Hypothesize</a:t>
            </a:r>
            <a:r>
              <a:rPr lang="en-US">
                <a:solidFill>
                  <a:schemeClr val="bg1"/>
                </a:solidFill>
              </a:rPr>
              <a:t> transformation </a:t>
            </a:r>
            <a:r>
              <a:rPr lang="en-US" i="1">
                <a:solidFill>
                  <a:schemeClr val="bg1"/>
                </a:solidFill>
              </a:rPr>
              <a:t>T </a:t>
            </a:r>
            <a:r>
              <a:rPr lang="en-US">
                <a:solidFill>
                  <a:schemeClr val="bg1"/>
                </a:solidFill>
              </a:rPr>
              <a:t>(small group of putative matches that are related by </a:t>
            </a:r>
            <a:r>
              <a:rPr lang="en-US" i="1">
                <a:solidFill>
                  <a:schemeClr val="bg1"/>
                </a:solidFill>
              </a:rPr>
              <a:t>T</a:t>
            </a:r>
            <a:r>
              <a:rPr lang="en-US">
                <a:solidFill>
                  <a:schemeClr val="bg1"/>
                </a:solidFill>
              </a:rPr>
              <a:t>)</a:t>
            </a:r>
          </a:p>
          <a:p>
            <a:pPr marL="838200" lvl="1" indent="-381000"/>
            <a:r>
              <a:rPr lang="en-US" i="1">
                <a:solidFill>
                  <a:schemeClr val="bg1"/>
                </a:solidFill>
              </a:rPr>
              <a:t>Verify </a:t>
            </a:r>
            <a:r>
              <a:rPr lang="en-US">
                <a:solidFill>
                  <a:schemeClr val="bg1"/>
                </a:solidFill>
              </a:rPr>
              <a:t>transformation (search for other matches consistent with </a:t>
            </a:r>
            <a:r>
              <a:rPr lang="en-US" i="1">
                <a:solidFill>
                  <a:schemeClr val="bg1"/>
                </a:solidFill>
              </a:rPr>
              <a:t>T</a:t>
            </a:r>
            <a:r>
              <a:rPr lang="en-US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99718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9719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1128" y="0"/>
              </a:cxn>
            </a:cxnLst>
            <a:rect l="0" t="0" r="r" b="b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9720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9721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1092" y="0"/>
              </a:cxn>
            </a:cxnLst>
            <a:rect l="0" t="0" r="r" b="b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9722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9723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/>
            <a:ahLst/>
            <a:cxnLst>
              <a:cxn ang="0">
                <a:pos x="0" y="65"/>
              </a:cxn>
              <a:cxn ang="0">
                <a:pos x="1017" y="0"/>
              </a:cxn>
            </a:cxnLst>
            <a:rect l="0" t="0" r="r" b="b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9724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/>
            <a:ahLst/>
            <a:cxnLst>
              <a:cxn ang="0">
                <a:pos x="0" y="110"/>
              </a:cxn>
              <a:cxn ang="0">
                <a:pos x="1125" y="0"/>
              </a:cxn>
            </a:cxnLst>
            <a:rect l="0" t="0" r="r" b="b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9725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/>
            <a:ahLst/>
            <a:cxnLst>
              <a:cxn ang="0">
                <a:pos x="0" y="35"/>
              </a:cxn>
              <a:cxn ang="0">
                <a:pos x="1077" y="0"/>
              </a:cxn>
            </a:cxnLst>
            <a:rect l="0" t="0" r="r" b="b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9726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1128" y="0"/>
              </a:cxn>
            </a:cxnLst>
            <a:rect l="0" t="0" r="r" b="b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9727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9728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1128" y="0"/>
              </a:cxn>
            </a:cxnLst>
            <a:rect l="0" t="0" r="r" b="b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9729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/>
            <a:ahLst/>
            <a:cxnLst>
              <a:cxn ang="0">
                <a:pos x="0" y="65"/>
              </a:cxn>
              <a:cxn ang="0">
                <a:pos x="1017" y="0"/>
              </a:cxn>
            </a:cxnLst>
            <a:rect l="0" t="0" r="r" b="b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9730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/>
            <a:ahLst/>
            <a:cxnLst>
              <a:cxn ang="0">
                <a:pos x="0" y="65"/>
              </a:cxn>
              <a:cxn ang="0">
                <a:pos x="1017" y="0"/>
              </a:cxn>
            </a:cxnLst>
            <a:rect l="0" t="0" r="r" b="b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9731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/>
            <a:ahLst/>
            <a:cxnLst>
              <a:cxn ang="0">
                <a:pos x="0" y="35"/>
              </a:cxn>
              <a:cxn ang="0">
                <a:pos x="1077" y="0"/>
              </a:cxn>
            </a:cxnLst>
            <a:rect l="0" t="0" r="r" b="b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9732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1128" y="0"/>
              </a:cxn>
            </a:cxnLst>
            <a:rect l="0" t="0" r="r" b="b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9733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1128" y="0"/>
              </a:cxn>
            </a:cxnLst>
            <a:rect l="0" t="0" r="r" b="b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9734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/>
            <a:ahLst/>
            <a:cxnLst>
              <a:cxn ang="0">
                <a:pos x="0" y="110"/>
              </a:cxn>
              <a:cxn ang="0">
                <a:pos x="1125" y="0"/>
              </a:cxn>
            </a:cxnLst>
            <a:rect l="0" t="0" r="r" b="b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Feature-based alignment outline</a:t>
            </a:r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/>
            <a:r>
              <a:rPr lang="en-US">
                <a:solidFill>
                  <a:schemeClr val="bg1"/>
                </a:solidFill>
              </a:rPr>
              <a:t>Extract features</a:t>
            </a:r>
          </a:p>
          <a:p>
            <a:pPr marL="457200" indent="-457200"/>
            <a:r>
              <a:rPr lang="en-US">
                <a:solidFill>
                  <a:schemeClr val="bg1"/>
                </a:solidFill>
              </a:rPr>
              <a:t>Compute </a:t>
            </a:r>
            <a:r>
              <a:rPr lang="en-US" i="1">
                <a:solidFill>
                  <a:schemeClr val="bg1"/>
                </a:solidFill>
              </a:rPr>
              <a:t>putative matches</a:t>
            </a:r>
          </a:p>
          <a:p>
            <a:pPr marL="457200" indent="-457200"/>
            <a:r>
              <a:rPr lang="en-US">
                <a:solidFill>
                  <a:schemeClr val="bg1"/>
                </a:solidFill>
              </a:rPr>
              <a:t>Loop:</a:t>
            </a:r>
          </a:p>
          <a:p>
            <a:pPr marL="838200" lvl="1" indent="-381000"/>
            <a:r>
              <a:rPr lang="en-US" i="1">
                <a:solidFill>
                  <a:schemeClr val="bg1"/>
                </a:solidFill>
              </a:rPr>
              <a:t>Hypothesize</a:t>
            </a:r>
            <a:r>
              <a:rPr lang="en-US">
                <a:solidFill>
                  <a:schemeClr val="bg1"/>
                </a:solidFill>
              </a:rPr>
              <a:t> transformation </a:t>
            </a:r>
            <a:r>
              <a:rPr lang="en-US" i="1">
                <a:solidFill>
                  <a:schemeClr val="bg1"/>
                </a:solidFill>
              </a:rPr>
              <a:t>T </a:t>
            </a:r>
            <a:r>
              <a:rPr lang="en-US">
                <a:solidFill>
                  <a:schemeClr val="bg1"/>
                </a:solidFill>
              </a:rPr>
              <a:t>(small group of putative matches that are related by </a:t>
            </a:r>
            <a:r>
              <a:rPr lang="en-US" i="1">
                <a:solidFill>
                  <a:schemeClr val="bg1"/>
                </a:solidFill>
              </a:rPr>
              <a:t>T</a:t>
            </a:r>
            <a:r>
              <a:rPr lang="en-US">
                <a:solidFill>
                  <a:schemeClr val="bg1"/>
                </a:solidFill>
              </a:rPr>
              <a:t>)</a:t>
            </a:r>
          </a:p>
          <a:p>
            <a:pPr marL="838200" lvl="1" indent="-381000"/>
            <a:r>
              <a:rPr lang="en-US" i="1">
                <a:solidFill>
                  <a:schemeClr val="bg1"/>
                </a:solidFill>
              </a:rPr>
              <a:t>Verify </a:t>
            </a:r>
            <a:r>
              <a:rPr lang="en-US">
                <a:solidFill>
                  <a:schemeClr val="bg1"/>
                </a:solidFill>
              </a:rPr>
              <a:t>transformation (search for other matches consistent with </a:t>
            </a:r>
            <a:r>
              <a:rPr lang="en-US" i="1">
                <a:solidFill>
                  <a:schemeClr val="bg1"/>
                </a:solidFill>
              </a:rPr>
              <a:t>T</a:t>
            </a:r>
            <a:r>
              <a:rPr lang="en-US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501764" name="Picture 4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465" name="Picture 1"/>
          <p:cNvPicPr>
            <a:picLocks noChangeAspect="1" noChangeArrowheads="1"/>
          </p:cNvPicPr>
          <p:nvPr/>
        </p:nvPicPr>
        <p:blipFill>
          <a:blip r:embed="rId3" cstate="print"/>
          <a:srcRect r="5834" b="35877"/>
          <a:stretch>
            <a:fillRect/>
          </a:stretch>
        </p:blipFill>
        <p:spPr bwMode="auto">
          <a:xfrm>
            <a:off x="0" y="1749402"/>
            <a:ext cx="5124459" cy="404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2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7133" y="3790908"/>
            <a:ext cx="3017810" cy="20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010156" y="5799123"/>
            <a:ext cx="3979917" cy="952560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2800" kern="0" dirty="0" smtClean="0"/>
              <a:t>   Camera </a:t>
            </a:r>
            <a:r>
              <a:rPr lang="fr-FR" sz="2800" dirty="0" err="1" smtClean="0"/>
              <a:t>Obscura</a:t>
            </a:r>
            <a:r>
              <a:rPr lang="fr-FR" sz="2800" dirty="0" smtClean="0"/>
              <a:t> in Edinburgh 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139778" y="215856"/>
            <a:ext cx="7448652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dirty="0" smtClean="0"/>
              <a:t>Pinhole camera: trade-off between sharpness and light transmission</a:t>
            </a:r>
            <a:endParaRPr lang="en-US" sz="3200" dirty="0"/>
          </a:p>
        </p:txBody>
      </p:sp>
      <p:pic>
        <p:nvPicPr>
          <p:cNvPr id="7024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0159" y="1490590"/>
            <a:ext cx="2811501" cy="2108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2D transformation models</a:t>
            </a:r>
          </a:p>
        </p:txBody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001000" cy="52578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Similarity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(translation,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scale, rotation)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Affine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Projective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(homography)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503812" name="Rectangle 4"/>
          <p:cNvSpPr>
            <a:spLocks noChangeArrowheads="1"/>
          </p:cNvSpPr>
          <p:nvPr/>
        </p:nvSpPr>
        <p:spPr bwMode="auto">
          <a:xfrm>
            <a:off x="6248400" y="2057400"/>
            <a:ext cx="457200" cy="381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03813" name="Rectangle 5"/>
          <p:cNvSpPr>
            <a:spLocks noChangeArrowheads="1"/>
          </p:cNvSpPr>
          <p:nvPr/>
        </p:nvSpPr>
        <p:spPr bwMode="auto">
          <a:xfrm rot="2351569">
            <a:off x="7315200" y="2057400"/>
            <a:ext cx="457200" cy="381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03814" name="Rectangle 6"/>
          <p:cNvSpPr>
            <a:spLocks noChangeArrowheads="1"/>
          </p:cNvSpPr>
          <p:nvPr/>
        </p:nvSpPr>
        <p:spPr bwMode="auto">
          <a:xfrm>
            <a:off x="3962400" y="2057400"/>
            <a:ext cx="457200" cy="381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03815" name="Rectangle 7"/>
          <p:cNvSpPr>
            <a:spLocks noChangeArrowheads="1"/>
          </p:cNvSpPr>
          <p:nvPr/>
        </p:nvSpPr>
        <p:spPr bwMode="auto">
          <a:xfrm>
            <a:off x="4953000" y="1905000"/>
            <a:ext cx="685800" cy="6096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03816" name="Rectangle 8"/>
          <p:cNvSpPr>
            <a:spLocks noChangeArrowheads="1"/>
          </p:cNvSpPr>
          <p:nvPr/>
        </p:nvSpPr>
        <p:spPr bwMode="auto">
          <a:xfrm>
            <a:off x="3962400" y="3505200"/>
            <a:ext cx="457200" cy="381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03817" name="AutoShape 9"/>
          <p:cNvSpPr>
            <a:spLocks noChangeArrowheads="1"/>
          </p:cNvSpPr>
          <p:nvPr/>
        </p:nvSpPr>
        <p:spPr bwMode="auto">
          <a:xfrm rot="-1318191">
            <a:off x="4973638" y="3352800"/>
            <a:ext cx="1143000" cy="457200"/>
          </a:xfrm>
          <a:prstGeom prst="parallelogram">
            <a:avLst>
              <a:gd name="adj" fmla="val 625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03818" name="AutoShape 10"/>
          <p:cNvSpPr>
            <a:spLocks noChangeArrowheads="1"/>
          </p:cNvSpPr>
          <p:nvPr/>
        </p:nvSpPr>
        <p:spPr bwMode="auto">
          <a:xfrm>
            <a:off x="6858000" y="2133600"/>
            <a:ext cx="3048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03819" name="AutoShape 11"/>
          <p:cNvSpPr>
            <a:spLocks noChangeArrowheads="1"/>
          </p:cNvSpPr>
          <p:nvPr/>
        </p:nvSpPr>
        <p:spPr bwMode="auto">
          <a:xfrm>
            <a:off x="4572000" y="2133600"/>
            <a:ext cx="3048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03820" name="AutoShape 12"/>
          <p:cNvSpPr>
            <a:spLocks noChangeArrowheads="1"/>
          </p:cNvSpPr>
          <p:nvPr/>
        </p:nvSpPr>
        <p:spPr bwMode="auto">
          <a:xfrm>
            <a:off x="4572000" y="3581400"/>
            <a:ext cx="3048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03821" name="Rectangle 13"/>
          <p:cNvSpPr>
            <a:spLocks noChangeArrowheads="1"/>
          </p:cNvSpPr>
          <p:nvPr/>
        </p:nvSpPr>
        <p:spPr bwMode="auto">
          <a:xfrm>
            <a:off x="3962400" y="4800600"/>
            <a:ext cx="457200" cy="381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03822" name="AutoShape 14"/>
          <p:cNvSpPr>
            <a:spLocks noChangeArrowheads="1"/>
          </p:cNvSpPr>
          <p:nvPr/>
        </p:nvSpPr>
        <p:spPr bwMode="auto">
          <a:xfrm>
            <a:off x="4572000" y="4876800"/>
            <a:ext cx="3048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03823" name="Freeform 15"/>
          <p:cNvSpPr>
            <a:spLocks/>
          </p:cNvSpPr>
          <p:nvPr/>
        </p:nvSpPr>
        <p:spPr bwMode="auto">
          <a:xfrm>
            <a:off x="5105400" y="4648200"/>
            <a:ext cx="914400" cy="685800"/>
          </a:xfrm>
          <a:custGeom>
            <a:avLst/>
            <a:gdLst/>
            <a:ahLst/>
            <a:cxnLst>
              <a:cxn ang="0">
                <a:pos x="0" y="384"/>
              </a:cxn>
              <a:cxn ang="0">
                <a:pos x="96" y="96"/>
              </a:cxn>
              <a:cxn ang="0">
                <a:pos x="528" y="0"/>
              </a:cxn>
              <a:cxn ang="0">
                <a:pos x="576" y="432"/>
              </a:cxn>
              <a:cxn ang="0">
                <a:pos x="0" y="384"/>
              </a:cxn>
            </a:cxnLst>
            <a:rect l="0" t="0" r="r" b="b"/>
            <a:pathLst>
              <a:path w="576" h="432">
                <a:moveTo>
                  <a:pt x="0" y="384"/>
                </a:moveTo>
                <a:lnTo>
                  <a:pt x="96" y="96"/>
                </a:lnTo>
                <a:lnTo>
                  <a:pt x="528" y="0"/>
                </a:lnTo>
                <a:lnTo>
                  <a:pt x="576" y="432"/>
                </a:lnTo>
                <a:lnTo>
                  <a:pt x="0" y="384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115616" y="6021288"/>
            <a:ext cx="7015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Why these transformations ???</a:t>
            </a:r>
            <a:endParaRPr lang="fr-FR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395369" y="4341825"/>
            <a:ext cx="1789137" cy="233683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990600"/>
            <a:ext cx="798195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517525" y="269875"/>
            <a:ext cx="55980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Pinhole </a:t>
            </a:r>
            <a:r>
              <a:rPr lang="en-US" sz="3200" dirty="0" smtClean="0"/>
              <a:t>perspective equation</a:t>
            </a:r>
            <a:endParaRPr lang="en-US" sz="3200" dirty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1447800" y="4419600"/>
          <a:ext cx="1698625" cy="2247900"/>
        </p:xfrm>
        <a:graphic>
          <a:graphicData uri="http://schemas.openxmlformats.org/presentationml/2006/ole">
            <p:oleObj spid="_x0000_s1036290" name="Équation" r:id="rId5" imgW="634680" imgH="838080" progId="Equation.3">
              <p:embed/>
            </p:oleObj>
          </a:graphicData>
        </a:graphic>
      </p:graphicFrame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4403725" y="5299075"/>
            <a:ext cx="42066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NOTE: </a:t>
            </a:r>
            <a:r>
              <a:rPr lang="en-US" sz="2400" i="1"/>
              <a:t>z</a:t>
            </a:r>
            <a:r>
              <a:rPr lang="en-US" sz="2400"/>
              <a:t> is always negative..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5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212804" y="4487877"/>
            <a:ext cx="3906891" cy="135098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441325" y="346075"/>
            <a:ext cx="86741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Affine </a:t>
            </a:r>
            <a:r>
              <a:rPr lang="en-US" sz="3200" dirty="0" smtClean="0"/>
              <a:t>models</a:t>
            </a:r>
            <a:r>
              <a:rPr lang="en-US" sz="3200" dirty="0"/>
              <a:t>: Weak perspective projection</a:t>
            </a: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75" y="1066800"/>
            <a:ext cx="70961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1377950" y="4724400"/>
          <a:ext cx="3581400" cy="895350"/>
        </p:xfrm>
        <a:graphic>
          <a:graphicData uri="http://schemas.openxmlformats.org/presentationml/2006/ole">
            <p:oleObj spid="_x0000_s1037314" name="Equation" r:id="rId5" imgW="1828800" imgH="457200" progId="Equation.3">
              <p:embed/>
            </p:oleObj>
          </a:graphicData>
        </a:graphic>
      </p:graphicFrame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172075" y="4918075"/>
            <a:ext cx="30925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is the magnification.</a:t>
            </a:r>
          </a:p>
        </p:txBody>
      </p:sp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762000" y="5970771"/>
            <a:ext cx="76947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When the scene relief is small compared its distance from the</a:t>
            </a:r>
          </a:p>
          <a:p>
            <a:r>
              <a:rPr lang="en-US" sz="2000" dirty="0"/>
              <a:t>Camera, </a:t>
            </a:r>
            <a:r>
              <a:rPr lang="en-US" sz="2000" i="1" dirty="0"/>
              <a:t>m</a:t>
            </a:r>
            <a:r>
              <a:rPr lang="en-US" sz="2000" dirty="0"/>
              <a:t> can be taken constant: weak perspective projection.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295400" y="4572000"/>
            <a:ext cx="1447800" cy="1143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2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614447" y="5327676"/>
            <a:ext cx="1314468" cy="105887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593725" y="498475"/>
            <a:ext cx="59939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Affine </a:t>
            </a:r>
            <a:r>
              <a:rPr lang="en-US" sz="2400" dirty="0"/>
              <a:t>models: Orthographic projection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2513" y="1371600"/>
            <a:ext cx="7100887" cy="33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1676400" y="5410200"/>
          <a:ext cx="1193800" cy="895350"/>
        </p:xfrm>
        <a:graphic>
          <a:graphicData uri="http://schemas.openxmlformats.org/presentationml/2006/ole">
            <p:oleObj spid="_x0000_s1038338" name="Equation" r:id="rId5" imgW="609480" imgH="457200" progId="Equation.3">
              <p:embed/>
            </p:oleObj>
          </a:graphicData>
        </a:graphic>
      </p:graphicFrame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343400" y="5213350"/>
            <a:ext cx="409439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When the camera is at a</a:t>
            </a:r>
          </a:p>
          <a:p>
            <a:r>
              <a:rPr lang="en-US" sz="2400"/>
              <a:t>(roughly constant) distance</a:t>
            </a:r>
          </a:p>
          <a:p>
            <a:r>
              <a:rPr lang="en-US" sz="2400"/>
              <a:t>from the scene, take </a:t>
            </a:r>
            <a:r>
              <a:rPr lang="en-US" sz="2400" i="1"/>
              <a:t>m</a:t>
            </a:r>
            <a:r>
              <a:rPr lang="en-US" sz="2400"/>
              <a:t>=1.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05" y="1746252"/>
            <a:ext cx="8525725" cy="380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457200" y="533400"/>
            <a:ext cx="55034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/>
              <a:t>Analytical camera geometry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95400"/>
            <a:ext cx="7391400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365125" y="269875"/>
            <a:ext cx="56781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Coordinate Changes: Pure Translations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1154113" y="5378450"/>
            <a:ext cx="76466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1"/>
              <a:t>O</a:t>
            </a:r>
            <a:r>
              <a:rPr lang="en-US" sz="3600" i="1" baseline="-25000"/>
              <a:t>B</a:t>
            </a:r>
            <a:r>
              <a:rPr lang="en-US" sz="3600" i="1"/>
              <a:t>P = O</a:t>
            </a:r>
            <a:r>
              <a:rPr lang="en-US" sz="3600" i="1" baseline="-25000"/>
              <a:t>B</a:t>
            </a:r>
            <a:r>
              <a:rPr lang="en-US" sz="3600" i="1"/>
              <a:t>O</a:t>
            </a:r>
            <a:r>
              <a:rPr lang="en-US" sz="3600" i="1" baseline="-25000"/>
              <a:t>A </a:t>
            </a:r>
            <a:r>
              <a:rPr lang="en-US" sz="3600" i="1"/>
              <a:t>+ O</a:t>
            </a:r>
            <a:r>
              <a:rPr lang="en-US" sz="3600" i="1" baseline="-25000"/>
              <a:t>A</a:t>
            </a:r>
            <a:r>
              <a:rPr lang="en-US" sz="3600" i="1"/>
              <a:t>P  </a:t>
            </a:r>
            <a:r>
              <a:rPr lang="en-US" sz="3600" i="1">
                <a:latin typeface="cmsy10" pitchFamily="34" charset="0"/>
              </a:rPr>
              <a:t>,</a:t>
            </a:r>
            <a:r>
              <a:rPr lang="en-US" sz="3600" i="1"/>
              <a:t>  </a:t>
            </a:r>
            <a:r>
              <a:rPr lang="en-US" sz="3600" i="1" baseline="30000"/>
              <a:t>B</a:t>
            </a:r>
            <a:r>
              <a:rPr lang="en-US" sz="3600" i="1"/>
              <a:t>P = </a:t>
            </a:r>
            <a:r>
              <a:rPr lang="en-US" sz="3600" i="1" baseline="30000"/>
              <a:t>A</a:t>
            </a:r>
            <a:r>
              <a:rPr lang="en-US" sz="3600" i="1"/>
              <a:t>P + </a:t>
            </a:r>
            <a:r>
              <a:rPr lang="en-US" sz="3600" i="1" baseline="30000"/>
              <a:t>B</a:t>
            </a:r>
            <a:r>
              <a:rPr lang="en-US" sz="3600" i="1"/>
              <a:t>O</a:t>
            </a:r>
            <a:r>
              <a:rPr lang="en-US" sz="3600" i="1" baseline="-25000"/>
              <a:t>A</a:t>
            </a:r>
          </a:p>
        </p:txBody>
      </p:sp>
      <p:sp>
        <p:nvSpPr>
          <p:cNvPr id="61445" name="Line 5"/>
          <p:cNvSpPr>
            <a:spLocks noChangeShapeType="1"/>
          </p:cNvSpPr>
          <p:nvPr/>
        </p:nvSpPr>
        <p:spPr bwMode="auto">
          <a:xfrm>
            <a:off x="1295400" y="5410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1446" name="Line 6"/>
          <p:cNvSpPr>
            <a:spLocks noChangeShapeType="1"/>
          </p:cNvSpPr>
          <p:nvPr/>
        </p:nvSpPr>
        <p:spPr bwMode="auto">
          <a:xfrm>
            <a:off x="2667000" y="5410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1447" name="Line 7"/>
          <p:cNvSpPr>
            <a:spLocks noChangeShapeType="1"/>
          </p:cNvSpPr>
          <p:nvPr/>
        </p:nvSpPr>
        <p:spPr bwMode="auto">
          <a:xfrm>
            <a:off x="4191000" y="5410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1030239" y="4962546"/>
            <a:ext cx="7412139" cy="178913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221" name="Text Box 2"/>
          <p:cNvSpPr txBox="1">
            <a:spLocks noChangeArrowheads="1"/>
          </p:cNvSpPr>
          <p:nvPr/>
        </p:nvSpPr>
        <p:spPr bwMode="auto">
          <a:xfrm>
            <a:off x="517525" y="106317"/>
            <a:ext cx="69733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Coordinate Changes: Pure Rotations</a:t>
            </a:r>
          </a:p>
        </p:txBody>
      </p:sp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762000"/>
            <a:ext cx="4143375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2756" name="Object 4"/>
          <p:cNvGraphicFramePr>
            <a:graphicFrameLocks noChangeAspect="1"/>
          </p:cNvGraphicFramePr>
          <p:nvPr/>
        </p:nvGraphicFramePr>
        <p:xfrm>
          <a:off x="1143000" y="5102226"/>
          <a:ext cx="4117975" cy="1601788"/>
        </p:xfrm>
        <a:graphic>
          <a:graphicData uri="http://schemas.openxmlformats.org/presentationml/2006/ole">
            <p:oleObj spid="_x0000_s1039362" name="Equation" r:id="rId5" imgW="1828800" imgH="711000" progId="Equation.3">
              <p:embed/>
            </p:oleObj>
          </a:graphicData>
        </a:graphic>
      </p:graphicFrame>
      <p:sp>
        <p:nvSpPr>
          <p:cNvPr id="202757" name="Line 5"/>
          <p:cNvSpPr>
            <a:spLocks noChangeShapeType="1"/>
          </p:cNvSpPr>
          <p:nvPr/>
        </p:nvSpPr>
        <p:spPr bwMode="auto">
          <a:xfrm>
            <a:off x="2895600" y="5254626"/>
            <a:ext cx="0" cy="12954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2758" name="Line 6"/>
          <p:cNvSpPr>
            <a:spLocks noChangeShapeType="1"/>
          </p:cNvSpPr>
          <p:nvPr/>
        </p:nvSpPr>
        <p:spPr bwMode="auto">
          <a:xfrm>
            <a:off x="4038600" y="5254626"/>
            <a:ext cx="0" cy="12954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2759" name="Line 7"/>
          <p:cNvSpPr>
            <a:spLocks noChangeShapeType="1"/>
          </p:cNvSpPr>
          <p:nvPr/>
        </p:nvSpPr>
        <p:spPr bwMode="auto">
          <a:xfrm>
            <a:off x="2133600" y="5635626"/>
            <a:ext cx="28194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2760" name="Line 8"/>
          <p:cNvSpPr>
            <a:spLocks noChangeShapeType="1"/>
          </p:cNvSpPr>
          <p:nvPr/>
        </p:nvSpPr>
        <p:spPr bwMode="auto">
          <a:xfrm>
            <a:off x="2133600" y="6169026"/>
            <a:ext cx="28194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202761" name="Object 9"/>
          <p:cNvGraphicFramePr>
            <a:graphicFrameLocks noChangeAspect="1"/>
          </p:cNvGraphicFramePr>
          <p:nvPr/>
        </p:nvGraphicFramePr>
        <p:xfrm>
          <a:off x="5410200" y="5102226"/>
          <a:ext cx="1271588" cy="1676400"/>
        </p:xfrm>
        <a:graphic>
          <a:graphicData uri="http://schemas.openxmlformats.org/presentationml/2006/ole">
            <p:oleObj spid="_x0000_s1039363" name="Equation" r:id="rId6" imgW="558720" imgH="736560" progId="Equation.3">
              <p:embed/>
            </p:oleObj>
          </a:graphicData>
        </a:graphic>
      </p:graphicFrame>
      <p:graphicFrame>
        <p:nvGraphicFramePr>
          <p:cNvPr id="202762" name="Object 10"/>
          <p:cNvGraphicFramePr>
            <a:graphicFrameLocks noChangeAspect="1"/>
          </p:cNvGraphicFramePr>
          <p:nvPr/>
        </p:nvGraphicFramePr>
        <p:xfrm>
          <a:off x="5410200" y="5635626"/>
          <a:ext cx="2971800" cy="550863"/>
        </p:xfrm>
        <a:graphic>
          <a:graphicData uri="http://schemas.openxmlformats.org/presentationml/2006/ole">
            <p:oleObj spid="_x0000_s1039364" name="Microsoft Equation 3.0" r:id="rId7" imgW="123156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2757" grpId="0" animBg="1"/>
      <p:bldP spid="202758" grpId="0" animBg="1"/>
      <p:bldP spid="202759" grpId="0" animBg="1"/>
      <p:bldP spid="20276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628596" y="4597416"/>
            <a:ext cx="4052943" cy="200821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441325" y="269875"/>
            <a:ext cx="71977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/>
              <a:t>Coordinate Changes: Rotations about </a:t>
            </a:r>
            <a:endParaRPr lang="en-US" sz="3200" dirty="0" smtClean="0"/>
          </a:p>
          <a:p>
            <a:pPr algn="r"/>
            <a:r>
              <a:rPr lang="en-US" sz="3200" dirty="0" smtClean="0"/>
              <a:t>the </a:t>
            </a:r>
            <a:r>
              <a:rPr lang="en-US" sz="3200" i="1" dirty="0"/>
              <a:t>z</a:t>
            </a:r>
            <a:r>
              <a:rPr lang="en-US" sz="3200" dirty="0"/>
              <a:t> </a:t>
            </a:r>
            <a:r>
              <a:rPr lang="en-US" sz="3200" dirty="0" smtClean="0"/>
              <a:t>Axis</a:t>
            </a:r>
            <a:endParaRPr lang="en-US" sz="3200" dirty="0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143000"/>
            <a:ext cx="3557588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895600"/>
            <a:ext cx="3457575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805" name="Object 5"/>
          <p:cNvGraphicFramePr>
            <a:graphicFrameLocks noChangeAspect="1"/>
          </p:cNvGraphicFramePr>
          <p:nvPr/>
        </p:nvGraphicFramePr>
        <p:xfrm>
          <a:off x="762000" y="4754563"/>
          <a:ext cx="3810000" cy="1720850"/>
        </p:xfrm>
        <a:graphic>
          <a:graphicData uri="http://schemas.openxmlformats.org/presentationml/2006/ole">
            <p:oleObj spid="_x0000_s1040386" name="Equation" r:id="rId6" imgW="1574640" imgH="7110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762000" y="1143000"/>
            <a:ext cx="76209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A rotation matrix is characterized by the following </a:t>
            </a:r>
            <a:endParaRPr lang="en-US" sz="2400" dirty="0" smtClean="0"/>
          </a:p>
          <a:p>
            <a:r>
              <a:rPr lang="en-US" sz="2400" dirty="0" smtClean="0"/>
              <a:t>properties</a:t>
            </a:r>
            <a:r>
              <a:rPr lang="en-US" sz="2400" dirty="0"/>
              <a:t>: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616075" y="2168525"/>
            <a:ext cx="61686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400"/>
              <a:t> Its inverse is equal to its transpose, and</a:t>
            </a:r>
          </a:p>
          <a:p>
            <a:endParaRPr lang="en-US" sz="2400"/>
          </a:p>
          <a:p>
            <a:pPr>
              <a:buFontTx/>
              <a:buChar char="•"/>
            </a:pPr>
            <a:r>
              <a:rPr lang="en-US" sz="2400"/>
              <a:t> its determinant is equal to 1.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854075" y="3844925"/>
            <a:ext cx="24465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Or equivalently: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1692275" y="4835525"/>
            <a:ext cx="64604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400"/>
              <a:t> Its rows (or columns) form a right-handed</a:t>
            </a:r>
          </a:p>
          <a:p>
            <a:r>
              <a:rPr lang="en-US" sz="2400"/>
              <a:t>orthonormal coordinate system.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030239" y="3502026"/>
            <a:ext cx="6900957" cy="317663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316419" y="380080"/>
            <a:ext cx="414728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Coordinate </a:t>
            </a:r>
            <a:r>
              <a:rPr lang="en-US" sz="3200" dirty="0" smtClean="0"/>
              <a:t>changes</a:t>
            </a:r>
            <a:r>
              <a:rPr lang="en-US" sz="3200" dirty="0"/>
              <a:t>: </a:t>
            </a:r>
            <a:endParaRPr lang="en-US" sz="3200" dirty="0" smtClean="0"/>
          </a:p>
          <a:p>
            <a:r>
              <a:rPr lang="en-US" sz="3200" dirty="0" smtClean="0"/>
              <a:t>pure rotations</a:t>
            </a:r>
            <a:endParaRPr lang="en-US" sz="3200" dirty="0"/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7213" y="381000"/>
            <a:ext cx="303371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8900" name="Object 4"/>
          <p:cNvGraphicFramePr>
            <a:graphicFrameLocks noChangeAspect="1"/>
          </p:cNvGraphicFramePr>
          <p:nvPr/>
        </p:nvGraphicFramePr>
        <p:xfrm>
          <a:off x="1143000" y="3657600"/>
          <a:ext cx="6705600" cy="2940050"/>
        </p:xfrm>
        <a:graphic>
          <a:graphicData uri="http://schemas.openxmlformats.org/presentationml/2006/ole">
            <p:oleObj spid="_x0000_s1041410" name="Equation" r:id="rId5" imgW="2781000" imgH="12189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08" y="1124744"/>
            <a:ext cx="4746690" cy="327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888086" y="179343"/>
            <a:ext cx="549541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Advantages of lens systems</a:t>
            </a:r>
            <a:endParaRPr lang="en-US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511" y="4483940"/>
            <a:ext cx="4724826" cy="200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968044" y="5546754"/>
            <a:ext cx="4067944" cy="52322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</a:rPr>
              <a:t>E=(</a:t>
            </a:r>
            <a:r>
              <a:rPr lang="en-US" sz="2800" dirty="0">
                <a:latin typeface="Symbol" pitchFamily="18" charset="2"/>
              </a:rPr>
              <a:t>P</a:t>
            </a:r>
            <a:r>
              <a:rPr lang="en-US" sz="2800" dirty="0">
                <a:latin typeface="Times New Roman" pitchFamily="18" charset="0"/>
              </a:rPr>
              <a:t>/4) [ (d/z’)</a:t>
            </a:r>
            <a:r>
              <a:rPr lang="en-US" sz="2800" baseline="30000" dirty="0">
                <a:latin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</a:rPr>
              <a:t> cos</a:t>
            </a:r>
            <a:r>
              <a:rPr lang="en-US" sz="2800" baseline="30000" dirty="0">
                <a:latin typeface="Times New Roman" pitchFamily="18" charset="0"/>
              </a:rPr>
              <a:t>4</a:t>
            </a:r>
            <a:r>
              <a:rPr lang="en-US" sz="2800" dirty="0">
                <a:latin typeface="Symbol" pitchFamily="18" charset="2"/>
              </a:rPr>
              <a:t>a </a:t>
            </a:r>
            <a:r>
              <a:rPr lang="en-US" sz="2800" dirty="0">
                <a:latin typeface="Times New Roman" pitchFamily="18" charset="0"/>
              </a:rPr>
              <a:t>] 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484825" y="1639863"/>
            <a:ext cx="3249657" cy="387037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/>
              <a:t>Can focus sharply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on close and distanced objects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/>
              <a:t>Transmits more light </a:t>
            </a:r>
            <a:r>
              <a:rPr lang="en-US" sz="2800" kern="0" dirty="0" smtClean="0"/>
              <a:t>than a </a:t>
            </a:r>
            <a:r>
              <a:rPr lang="en-US" sz="2800" kern="0" dirty="0" smtClean="0"/>
              <a:t>pinhole camera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847674" y="4962546"/>
            <a:ext cx="8069373" cy="153354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381000" y="533400"/>
            <a:ext cx="84465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Coordinate Changes: Rigid Transformations</a:t>
            </a:r>
          </a:p>
        </p:txBody>
      </p:sp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524000"/>
            <a:ext cx="8281988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0948" name="Object 4"/>
          <p:cNvGraphicFramePr>
            <a:graphicFrameLocks noChangeAspect="1"/>
          </p:cNvGraphicFramePr>
          <p:nvPr/>
        </p:nvGraphicFramePr>
        <p:xfrm>
          <a:off x="2438400" y="5146675"/>
          <a:ext cx="5562600" cy="1077913"/>
        </p:xfrm>
        <a:graphic>
          <a:graphicData uri="http://schemas.openxmlformats.org/presentationml/2006/ole">
            <p:oleObj spid="_x0000_s1042434" name="Equation" r:id="rId5" imgW="1180800" imgH="228600" progId="Equation.3">
              <p:embed/>
            </p:oleObj>
          </a:graphicData>
        </a:graphic>
      </p:graphicFrame>
      <p:sp>
        <p:nvSpPr>
          <p:cNvPr id="210949" name="Rectangle 5"/>
          <p:cNvSpPr>
            <a:spLocks noChangeArrowheads="1"/>
          </p:cNvSpPr>
          <p:nvPr/>
        </p:nvSpPr>
        <p:spPr bwMode="auto">
          <a:xfrm>
            <a:off x="914400" y="5029200"/>
            <a:ext cx="7924800" cy="1371600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210950" name="Object 6"/>
          <p:cNvGraphicFramePr>
            <a:graphicFrameLocks noChangeAspect="1"/>
          </p:cNvGraphicFramePr>
          <p:nvPr/>
        </p:nvGraphicFramePr>
        <p:xfrm>
          <a:off x="1066800" y="5138738"/>
          <a:ext cx="7543800" cy="1117600"/>
        </p:xfrm>
        <a:graphic>
          <a:graphicData uri="http://schemas.openxmlformats.org/presentationml/2006/ole">
            <p:oleObj spid="_x0000_s1042435" name="Equation" r:id="rId6" imgW="325116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395369" y="4341825"/>
            <a:ext cx="1789137" cy="233683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990600"/>
            <a:ext cx="798195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517525" y="269875"/>
            <a:ext cx="55980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Pinhole </a:t>
            </a:r>
            <a:r>
              <a:rPr lang="en-US" sz="3200" dirty="0" smtClean="0"/>
              <a:t>perspective equation</a:t>
            </a:r>
            <a:endParaRPr lang="en-US" sz="3200" dirty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1447800" y="4419600"/>
          <a:ext cx="1698625" cy="2247900"/>
        </p:xfrm>
        <a:graphic>
          <a:graphicData uri="http://schemas.openxmlformats.org/presentationml/2006/ole">
            <p:oleObj spid="_x0000_s1043458" name="Équation" r:id="rId5" imgW="634680" imgH="838080" progId="Equation.3">
              <p:embed/>
            </p:oleObj>
          </a:graphicData>
        </a:graphic>
      </p:graphicFrame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4403725" y="5299075"/>
            <a:ext cx="42066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NOTE: </a:t>
            </a:r>
            <a:r>
              <a:rPr lang="en-US" sz="2400" i="1"/>
              <a:t>z</a:t>
            </a:r>
            <a:r>
              <a:rPr lang="en-US" sz="2400"/>
              <a:t> is always negative..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55547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The </a:t>
            </a:r>
            <a:r>
              <a:rPr lang="en-US" sz="2400" dirty="0" smtClean="0"/>
              <a:t>intrinsic parameters </a:t>
            </a:r>
            <a:r>
              <a:rPr lang="en-US" sz="2400" dirty="0"/>
              <a:t>of a </a:t>
            </a:r>
            <a:r>
              <a:rPr lang="en-US" sz="2400" dirty="0" smtClean="0"/>
              <a:t>camera</a:t>
            </a:r>
            <a:endParaRPr lang="en-US" sz="2400" dirty="0"/>
          </a:p>
        </p:txBody>
      </p:sp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685800"/>
            <a:ext cx="68580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6308" name="Object 4"/>
          <p:cNvGraphicFramePr>
            <a:graphicFrameLocks noChangeAspect="1"/>
          </p:cNvGraphicFramePr>
          <p:nvPr/>
        </p:nvGraphicFramePr>
        <p:xfrm>
          <a:off x="152400" y="4038600"/>
          <a:ext cx="3200400" cy="1249363"/>
        </p:xfrm>
        <a:graphic>
          <a:graphicData uri="http://schemas.openxmlformats.org/presentationml/2006/ole">
            <p:oleObj spid="_x0000_s1044482" name="Image" r:id="rId5" imgW="3905795" imgH="1523810" progId="">
              <p:embed/>
            </p:oleObj>
          </a:graphicData>
        </a:graphic>
      </p:graphicFrame>
      <p:graphicFrame>
        <p:nvGraphicFramePr>
          <p:cNvPr id="226309" name="Object 5"/>
          <p:cNvGraphicFramePr>
            <a:graphicFrameLocks noChangeAspect="1"/>
          </p:cNvGraphicFramePr>
          <p:nvPr/>
        </p:nvGraphicFramePr>
        <p:xfrm>
          <a:off x="3505200" y="5181600"/>
          <a:ext cx="5486400" cy="1403350"/>
        </p:xfrm>
        <a:graphic>
          <a:graphicData uri="http://schemas.openxmlformats.org/presentationml/2006/ole">
            <p:oleObj spid="_x0000_s1044483" name="Image" r:id="rId6" imgW="6706536" imgH="1714739" progId="">
              <p:embed/>
            </p:oleObj>
          </a:graphicData>
        </a:graphic>
      </p:graphicFrame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304800" y="5334000"/>
            <a:ext cx="27270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Normalized </a:t>
            </a:r>
            <a:r>
              <a:rPr lang="en-US" sz="2400" dirty="0" smtClean="0"/>
              <a:t>image</a:t>
            </a:r>
            <a:endParaRPr lang="en-US" sz="2400" dirty="0"/>
          </a:p>
          <a:p>
            <a:r>
              <a:rPr lang="en-US" sz="2400" dirty="0" smtClean="0"/>
              <a:t>coordinates</a:t>
            </a:r>
            <a:endParaRPr lang="en-US" sz="2400" dirty="0"/>
          </a:p>
        </p:txBody>
      </p:sp>
      <p:sp>
        <p:nvSpPr>
          <p:cNvPr id="226311" name="Text Box 7"/>
          <p:cNvSpPr txBox="1">
            <a:spLocks noChangeArrowheads="1"/>
          </p:cNvSpPr>
          <p:nvPr/>
        </p:nvSpPr>
        <p:spPr bwMode="auto">
          <a:xfrm>
            <a:off x="3657600" y="4572000"/>
            <a:ext cx="4086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Physical </a:t>
            </a:r>
            <a:r>
              <a:rPr lang="en-US" sz="2400" dirty="0" smtClean="0"/>
              <a:t>image coordinates </a:t>
            </a:r>
            <a:endParaRPr lang="en-US" sz="2400" dirty="0"/>
          </a:p>
        </p:txBody>
      </p:sp>
      <p:sp>
        <p:nvSpPr>
          <p:cNvPr id="226312" name="Text Box 8"/>
          <p:cNvSpPr txBox="1">
            <a:spLocks noChangeArrowheads="1"/>
          </p:cNvSpPr>
          <p:nvPr/>
        </p:nvSpPr>
        <p:spPr bwMode="auto">
          <a:xfrm>
            <a:off x="152400" y="990600"/>
            <a:ext cx="10438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Units:</a:t>
            </a:r>
            <a:endParaRPr lang="en-US" sz="2400" i="1"/>
          </a:p>
        </p:txBody>
      </p:sp>
      <p:sp>
        <p:nvSpPr>
          <p:cNvPr id="226313" name="Text Box 9"/>
          <p:cNvSpPr txBox="1">
            <a:spLocks noChangeArrowheads="1"/>
          </p:cNvSpPr>
          <p:nvPr/>
        </p:nvSpPr>
        <p:spPr bwMode="auto">
          <a:xfrm>
            <a:off x="212725" y="1412875"/>
            <a:ext cx="18774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/>
              <a:t>k,l</a:t>
            </a:r>
            <a:r>
              <a:rPr lang="en-US" sz="2400"/>
              <a:t> :</a:t>
            </a:r>
            <a:r>
              <a:rPr lang="en-US" sz="2400" i="1"/>
              <a:t> </a:t>
            </a:r>
            <a:r>
              <a:rPr lang="en-US" sz="2400"/>
              <a:t>pixel/m</a:t>
            </a:r>
            <a:endParaRPr lang="en-US" sz="2400" i="1"/>
          </a:p>
        </p:txBody>
      </p:sp>
      <p:sp>
        <p:nvSpPr>
          <p:cNvPr id="226314" name="Text Box 10"/>
          <p:cNvSpPr txBox="1">
            <a:spLocks noChangeArrowheads="1"/>
          </p:cNvSpPr>
          <p:nvPr/>
        </p:nvSpPr>
        <p:spPr bwMode="auto">
          <a:xfrm>
            <a:off x="228600" y="1905000"/>
            <a:ext cx="9460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/>
              <a:t>f </a:t>
            </a:r>
            <a:r>
              <a:rPr lang="en-US" sz="2400"/>
              <a:t> :</a:t>
            </a:r>
            <a:r>
              <a:rPr lang="en-US" sz="2400" i="1"/>
              <a:t> </a:t>
            </a:r>
            <a:r>
              <a:rPr lang="en-US" sz="2400"/>
              <a:t>m</a:t>
            </a:r>
            <a:endParaRPr lang="en-US" sz="2400" i="1"/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228600" y="2362200"/>
            <a:ext cx="695325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Symbol" pitchFamily="18" charset="2"/>
              </a:rPr>
              <a:t>a,b </a:t>
            </a:r>
          </a:p>
        </p:txBody>
      </p:sp>
      <p:sp>
        <p:nvSpPr>
          <p:cNvPr id="226316" name="Text Box 12"/>
          <p:cNvSpPr txBox="1">
            <a:spLocks noChangeArrowheads="1"/>
          </p:cNvSpPr>
          <p:nvPr/>
        </p:nvSpPr>
        <p:spPr bwMode="auto">
          <a:xfrm>
            <a:off x="762000" y="2362200"/>
            <a:ext cx="10534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: pixel</a:t>
            </a:r>
            <a:endParaRPr lang="en-US" sz="2400">
              <a:latin typeface="Symbol" pitchFamily="18" charset="2"/>
            </a:endParaRPr>
          </a:p>
        </p:txBody>
      </p:sp>
      <p:sp>
        <p:nvSpPr>
          <p:cNvPr id="226317" name="Rectangle 13"/>
          <p:cNvSpPr>
            <a:spLocks noChangeArrowheads="1"/>
          </p:cNvSpPr>
          <p:nvPr/>
        </p:nvSpPr>
        <p:spPr bwMode="auto">
          <a:xfrm>
            <a:off x="4648200" y="5029200"/>
            <a:ext cx="4495800" cy="1676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26318" name="Rectangle 14"/>
          <p:cNvSpPr>
            <a:spLocks noChangeArrowheads="1"/>
          </p:cNvSpPr>
          <p:nvPr/>
        </p:nvSpPr>
        <p:spPr bwMode="auto">
          <a:xfrm>
            <a:off x="6324600" y="5105400"/>
            <a:ext cx="2819400" cy="17526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0" grpId="0" autoUpdateAnimBg="0"/>
      <p:bldP spid="226311" grpId="0" autoUpdateAnimBg="0"/>
      <p:bldP spid="226312" grpId="0" autoUpdateAnimBg="0"/>
      <p:bldP spid="226313" grpId="0" autoUpdateAnimBg="0"/>
      <p:bldP spid="226314" grpId="0" autoUpdateAnimBg="0"/>
      <p:bldP spid="226315" grpId="0" animBg="1" autoUpdateAnimBg="0"/>
      <p:bldP spid="226316" grpId="0" autoUpdateAnimBg="0"/>
      <p:bldP spid="226317" grpId="0" animBg="1"/>
      <p:bldP spid="22631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5527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The </a:t>
            </a:r>
            <a:r>
              <a:rPr lang="en-US" sz="2400" dirty="0" smtClean="0"/>
              <a:t>intrinsic parameters </a:t>
            </a:r>
            <a:r>
              <a:rPr lang="en-US" sz="2400" dirty="0"/>
              <a:t>of a </a:t>
            </a:r>
            <a:r>
              <a:rPr lang="en-US" sz="2400" dirty="0" smtClean="0"/>
              <a:t>camera</a:t>
            </a:r>
            <a:endParaRPr lang="en-US" sz="2400" dirty="0"/>
          </a:p>
        </p:txBody>
      </p:sp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685800"/>
            <a:ext cx="6553200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7332" name="Object 4"/>
          <p:cNvGraphicFramePr>
            <a:graphicFrameLocks noChangeAspect="1"/>
          </p:cNvGraphicFramePr>
          <p:nvPr/>
        </p:nvGraphicFramePr>
        <p:xfrm>
          <a:off x="381000" y="4267200"/>
          <a:ext cx="6783388" cy="1362075"/>
        </p:xfrm>
        <a:graphic>
          <a:graphicData uri="http://schemas.openxmlformats.org/presentationml/2006/ole">
            <p:oleObj spid="_x0000_s1045506" name="Image" r:id="rId5" imgW="6780952" imgH="1362265" progId="">
              <p:embed/>
            </p:oleObj>
          </a:graphicData>
        </a:graphic>
      </p:graphicFrame>
      <p:graphicFrame>
        <p:nvGraphicFramePr>
          <p:cNvPr id="227333" name="Object 5"/>
          <p:cNvGraphicFramePr>
            <a:graphicFrameLocks noChangeAspect="1"/>
          </p:cNvGraphicFramePr>
          <p:nvPr/>
        </p:nvGraphicFramePr>
        <p:xfrm>
          <a:off x="3810000" y="5791200"/>
          <a:ext cx="5105400" cy="873125"/>
        </p:xfrm>
        <a:graphic>
          <a:graphicData uri="http://schemas.openxmlformats.org/presentationml/2006/ole">
            <p:oleObj spid="_x0000_s1045507" name="Image" r:id="rId6" imgW="4123810" imgH="704948" progId="">
              <p:embed/>
            </p:oleObj>
          </a:graphicData>
        </a:graphic>
      </p:graphicFrame>
      <p:sp>
        <p:nvSpPr>
          <p:cNvPr id="227334" name="Text Box 6"/>
          <p:cNvSpPr txBox="1">
            <a:spLocks noChangeArrowheads="1"/>
          </p:cNvSpPr>
          <p:nvPr/>
        </p:nvSpPr>
        <p:spPr bwMode="auto">
          <a:xfrm>
            <a:off x="288925" y="3775075"/>
            <a:ext cx="27879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Calibration </a:t>
            </a:r>
            <a:r>
              <a:rPr lang="en-US" sz="2400" dirty="0" smtClean="0"/>
              <a:t>matrix</a:t>
            </a:r>
            <a:endParaRPr lang="en-US" sz="2400" dirty="0"/>
          </a:p>
        </p:txBody>
      </p:sp>
      <p:sp>
        <p:nvSpPr>
          <p:cNvPr id="227335" name="Text Box 7"/>
          <p:cNvSpPr txBox="1">
            <a:spLocks noChangeArrowheads="1"/>
          </p:cNvSpPr>
          <p:nvPr/>
        </p:nvSpPr>
        <p:spPr bwMode="auto">
          <a:xfrm>
            <a:off x="701622" y="5867400"/>
            <a:ext cx="29562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The </a:t>
            </a:r>
            <a:r>
              <a:rPr lang="en-US" sz="2400" dirty="0" smtClean="0"/>
              <a:t>perspective</a:t>
            </a:r>
            <a:endParaRPr lang="en-US" sz="2400" dirty="0"/>
          </a:p>
          <a:p>
            <a:r>
              <a:rPr lang="en-US" sz="2400" dirty="0" smtClean="0"/>
              <a:t>projection equation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4" grpId="0" autoUpdateAnimBg="0"/>
      <p:bldP spid="227335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75216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The </a:t>
            </a:r>
            <a:r>
              <a:rPr lang="en-US" sz="3200" dirty="0" smtClean="0"/>
              <a:t>extrinsic parameters </a:t>
            </a:r>
            <a:r>
              <a:rPr lang="en-US" sz="3200" dirty="0"/>
              <a:t>of a </a:t>
            </a:r>
            <a:r>
              <a:rPr lang="en-US" sz="3200" dirty="0" smtClean="0"/>
              <a:t>camera</a:t>
            </a:r>
            <a:endParaRPr lang="en-US" sz="3200" dirty="0"/>
          </a:p>
        </p:txBody>
      </p:sp>
      <p:graphicFrame>
        <p:nvGraphicFramePr>
          <p:cNvPr id="16386" name="Object 3"/>
          <p:cNvGraphicFramePr>
            <a:graphicFrameLocks noChangeAspect="1"/>
          </p:cNvGraphicFramePr>
          <p:nvPr/>
        </p:nvGraphicFramePr>
        <p:xfrm>
          <a:off x="1752600" y="838200"/>
          <a:ext cx="5699125" cy="5791200"/>
        </p:xfrm>
        <a:graphic>
          <a:graphicData uri="http://schemas.openxmlformats.org/presentationml/2006/ole">
            <p:oleObj spid="_x0000_s1046530" name="Image" r:id="rId4" imgW="7039958" imgH="7152381" progId="">
              <p:embed/>
            </p:oleObj>
          </a:graphicData>
        </a:graphic>
      </p:graphicFrame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2667000" y="3048000"/>
            <a:ext cx="1295400" cy="7620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592083" y="228600"/>
            <a:ext cx="826059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Perspective </a:t>
            </a:r>
            <a:r>
              <a:rPr lang="en-US" sz="3200" dirty="0" smtClean="0"/>
              <a:t>projections </a:t>
            </a:r>
            <a:r>
              <a:rPr lang="en-US" sz="3200" dirty="0"/>
              <a:t>induce projective </a:t>
            </a:r>
            <a:endParaRPr lang="en-US" sz="3200" dirty="0" smtClean="0"/>
          </a:p>
          <a:p>
            <a:r>
              <a:rPr lang="en-US" sz="3200" dirty="0" smtClean="0"/>
              <a:t>transformations between planes</a:t>
            </a:r>
            <a:endParaRPr lang="en-US" sz="3200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371600"/>
            <a:ext cx="5181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1600200" y="1657350"/>
          <a:ext cx="7315200" cy="2058988"/>
        </p:xfrm>
        <a:graphic>
          <a:graphicData uri="http://schemas.openxmlformats.org/presentationml/2006/ole">
            <p:oleObj spid="_x0000_s1047554" name="Image" r:id="rId4" imgW="12276190" imgH="3457143" progId="">
              <p:embed/>
            </p:oleObj>
          </a:graphicData>
        </a:graphic>
      </p:graphicFrame>
      <p:graphicFrame>
        <p:nvGraphicFramePr>
          <p:cNvPr id="291843" name="Object 3"/>
          <p:cNvGraphicFramePr>
            <a:graphicFrameLocks noChangeAspect="1"/>
          </p:cNvGraphicFramePr>
          <p:nvPr/>
        </p:nvGraphicFramePr>
        <p:xfrm>
          <a:off x="1600200" y="4572000"/>
          <a:ext cx="7315200" cy="2032000"/>
        </p:xfrm>
        <a:graphic>
          <a:graphicData uri="http://schemas.openxmlformats.org/presentationml/2006/ole">
            <p:oleObj spid="_x0000_s1047555" name="Image" r:id="rId5" imgW="12276190" imgH="3409524" progId="">
              <p:embed/>
            </p:oleObj>
          </a:graphicData>
        </a:graphic>
      </p:graphicFrame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93725" y="1127125"/>
            <a:ext cx="43572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Weak-perspective projection</a:t>
            </a:r>
            <a:endParaRPr lang="en-US" sz="2400" dirty="0"/>
          </a:p>
        </p:txBody>
      </p:sp>
      <p:sp>
        <p:nvSpPr>
          <p:cNvPr id="291845" name="Text Box 5"/>
          <p:cNvSpPr txBox="1">
            <a:spLocks noChangeArrowheads="1"/>
          </p:cNvSpPr>
          <p:nvPr/>
        </p:nvSpPr>
        <p:spPr bwMode="auto">
          <a:xfrm>
            <a:off x="609600" y="4016375"/>
            <a:ext cx="40479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/>
              <a:t>Paraperspective</a:t>
            </a:r>
            <a:r>
              <a:rPr lang="en-US" sz="2400" dirty="0"/>
              <a:t> </a:t>
            </a:r>
            <a:r>
              <a:rPr lang="en-US" sz="2400" dirty="0" smtClean="0"/>
              <a:t>projection</a:t>
            </a:r>
            <a:endParaRPr lang="en-US" sz="2400" dirty="0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206750" y="365125"/>
            <a:ext cx="31518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/>
              <a:t>Affine cameras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5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1981200" y="1598613"/>
          <a:ext cx="5686425" cy="2046287"/>
        </p:xfrm>
        <a:graphic>
          <a:graphicData uri="http://schemas.openxmlformats.org/presentationml/2006/ole">
            <p:oleObj spid="_x0000_s1048578" name="Image" r:id="rId4" imgW="9285714" imgH="3343742" progId="">
              <p:embed/>
            </p:oleObj>
          </a:graphicData>
        </a:graphic>
      </p:graphicFrame>
      <p:graphicFrame>
        <p:nvGraphicFramePr>
          <p:cNvPr id="293891" name="Object 3"/>
          <p:cNvGraphicFramePr>
            <a:graphicFrameLocks noChangeAspect="1"/>
          </p:cNvGraphicFramePr>
          <p:nvPr/>
        </p:nvGraphicFramePr>
        <p:xfrm>
          <a:off x="1981200" y="4400550"/>
          <a:ext cx="5686425" cy="2163763"/>
        </p:xfrm>
        <a:graphic>
          <a:graphicData uri="http://schemas.openxmlformats.org/presentationml/2006/ole">
            <p:oleObj spid="_x0000_s1048579" name="Image" r:id="rId5" imgW="9285714" imgH="3847619" progId="">
              <p:embed/>
            </p:oleObj>
          </a:graphicData>
        </a:graphic>
      </p:graphicFrame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09600" y="1098550"/>
            <a:ext cx="36888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Orthographic </a:t>
            </a:r>
            <a:r>
              <a:rPr lang="en-US" sz="2400" dirty="0" smtClean="0"/>
              <a:t>projection</a:t>
            </a:r>
            <a:endParaRPr lang="en-US" sz="2400" dirty="0"/>
          </a:p>
        </p:txBody>
      </p:sp>
      <p:sp>
        <p:nvSpPr>
          <p:cNvPr id="293893" name="Text Box 5"/>
          <p:cNvSpPr txBox="1">
            <a:spLocks noChangeArrowheads="1"/>
          </p:cNvSpPr>
          <p:nvPr/>
        </p:nvSpPr>
        <p:spPr bwMode="auto">
          <a:xfrm>
            <a:off x="609600" y="3871913"/>
            <a:ext cx="28007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Parallel </a:t>
            </a:r>
            <a:r>
              <a:rPr lang="en-US" sz="2400" dirty="0" smtClean="0"/>
              <a:t>projection</a:t>
            </a:r>
            <a:endParaRPr lang="en-US" sz="2400" dirty="0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771775" y="293688"/>
            <a:ext cx="41857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More </a:t>
            </a:r>
            <a:r>
              <a:rPr lang="en-US" sz="3200" dirty="0" smtClean="0"/>
              <a:t>affine cameras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3" grpId="0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1409700" y="581025"/>
            <a:ext cx="70038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/>
              <a:t>Weak-perspective projection model</a:t>
            </a:r>
            <a:endParaRPr lang="en-US" sz="32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42988" y="1917703"/>
            <a:ext cx="2195512" cy="1433515"/>
            <a:chOff x="657" y="1026"/>
            <a:chExt cx="1383" cy="903"/>
          </a:xfrm>
        </p:grpSpPr>
        <p:graphicFrame>
          <p:nvGraphicFramePr>
            <p:cNvPr id="31746" name="Object 2"/>
            <p:cNvGraphicFramePr>
              <a:graphicFrameLocks noChangeAspect="1"/>
            </p:cNvGraphicFramePr>
            <p:nvPr/>
          </p:nvGraphicFramePr>
          <p:xfrm>
            <a:off x="657" y="1026"/>
            <a:ext cx="1383" cy="743"/>
          </p:xfrm>
          <a:graphic>
            <a:graphicData uri="http://schemas.openxmlformats.org/presentationml/2006/ole">
              <p:oleObj spid="_x0000_s1049602" name="Image" r:id="rId4" imgW="7039958" imgH="7152381" progId="">
                <p:embed/>
              </p:oleObj>
            </a:graphicData>
          </a:graphic>
        </p:graphicFrame>
        <p:sp>
          <p:nvSpPr>
            <p:cNvPr id="31756" name="Text Box 5"/>
            <p:cNvSpPr txBox="1">
              <a:spLocks noChangeArrowheads="1"/>
            </p:cNvSpPr>
            <p:nvPr/>
          </p:nvSpPr>
          <p:spPr bwMode="auto">
            <a:xfrm>
              <a:off x="1360" y="1564"/>
              <a:ext cx="20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3300"/>
                  </a:solidFill>
                </a:rPr>
                <a:t>r</a:t>
              </a:r>
            </a:p>
          </p:txBody>
        </p:sp>
      </p:grp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3724275" y="2276475"/>
            <a:ext cx="50898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(</a:t>
            </a:r>
            <a:r>
              <a:rPr lang="en-US" sz="2000" b="1" i="1" dirty="0"/>
              <a:t>p</a:t>
            </a:r>
            <a:r>
              <a:rPr lang="en-US" sz="2000" dirty="0"/>
              <a:t> and </a:t>
            </a:r>
            <a:r>
              <a:rPr lang="en-US" sz="2000" b="1" i="1" dirty="0"/>
              <a:t>P</a:t>
            </a:r>
            <a:r>
              <a:rPr lang="en-US" sz="2000" dirty="0"/>
              <a:t> are in homogeneous coordinates)</a:t>
            </a: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1042988" y="5416550"/>
            <a:ext cx="248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1" dirty="0"/>
              <a:t>p = A </a:t>
            </a:r>
            <a:r>
              <a:rPr lang="en-US" sz="3600" b="1" i="1" dirty="0"/>
              <a:t>P</a:t>
            </a:r>
            <a:r>
              <a:rPr lang="en-US" sz="3600" i="1" dirty="0"/>
              <a:t> + </a:t>
            </a:r>
            <a:r>
              <a:rPr lang="en-US" sz="3600" b="1" i="1" dirty="0"/>
              <a:t>b</a:t>
            </a:r>
            <a:r>
              <a:rPr lang="en-US" dirty="0"/>
              <a:t> </a:t>
            </a: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3743325" y="5513388"/>
            <a:ext cx="48077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(neither </a:t>
            </a:r>
            <a:r>
              <a:rPr lang="en-US" sz="2000" b="1" i="1"/>
              <a:t>p</a:t>
            </a:r>
            <a:r>
              <a:rPr lang="en-US" sz="2000"/>
              <a:t> nor </a:t>
            </a:r>
            <a:r>
              <a:rPr lang="en-US" sz="2000" b="1" i="1"/>
              <a:t>P</a:t>
            </a:r>
            <a:r>
              <a:rPr lang="en-US" sz="2000"/>
              <a:t> is in hom. coordinates)</a:t>
            </a:r>
          </a:p>
        </p:txBody>
      </p:sp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1042988" y="3860800"/>
            <a:ext cx="1724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1"/>
              <a:t>p = M </a:t>
            </a:r>
            <a:r>
              <a:rPr lang="en-US" sz="3600" b="1" i="1"/>
              <a:t>P</a:t>
            </a:r>
            <a:endParaRPr lang="en-US"/>
          </a:p>
        </p:txBody>
      </p:sp>
      <p:sp>
        <p:nvSpPr>
          <p:cNvPr id="31753" name="Text Box 10"/>
          <p:cNvSpPr txBox="1">
            <a:spLocks noChangeArrowheads="1"/>
          </p:cNvSpPr>
          <p:nvPr/>
        </p:nvSpPr>
        <p:spPr bwMode="auto">
          <a:xfrm>
            <a:off x="3746500" y="3932238"/>
            <a:ext cx="41825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(</a:t>
            </a:r>
            <a:r>
              <a:rPr lang="en-US" sz="2000" b="1" i="1"/>
              <a:t>P</a:t>
            </a:r>
            <a:r>
              <a:rPr lang="en-US" sz="2000"/>
              <a:t> is in homogeneous coordinates)</a:t>
            </a:r>
          </a:p>
        </p:txBody>
      </p:sp>
      <p:sp>
        <p:nvSpPr>
          <p:cNvPr id="31754" name="AutoShape 11"/>
          <p:cNvSpPr>
            <a:spLocks noChangeArrowheads="1"/>
          </p:cNvSpPr>
          <p:nvPr/>
        </p:nvSpPr>
        <p:spPr bwMode="auto">
          <a:xfrm>
            <a:off x="395288" y="2817813"/>
            <a:ext cx="574675" cy="1511300"/>
          </a:xfrm>
          <a:prstGeom prst="curvedRightArrow">
            <a:avLst>
              <a:gd name="adj1" fmla="val 52597"/>
              <a:gd name="adj2" fmla="val 105193"/>
              <a:gd name="adj3" fmla="val 33333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1755" name="AutoShape 12"/>
          <p:cNvSpPr>
            <a:spLocks noChangeArrowheads="1"/>
          </p:cNvSpPr>
          <p:nvPr/>
        </p:nvSpPr>
        <p:spPr bwMode="auto">
          <a:xfrm>
            <a:off x="395288" y="4365625"/>
            <a:ext cx="574675" cy="1511300"/>
          </a:xfrm>
          <a:prstGeom prst="curvedRightArrow">
            <a:avLst>
              <a:gd name="adj1" fmla="val 52597"/>
              <a:gd name="adj2" fmla="val 105193"/>
              <a:gd name="adj3" fmla="val 33333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295511" y="325395"/>
            <a:ext cx="65261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Affine projections induce affine </a:t>
            </a:r>
            <a:endParaRPr lang="en-US" sz="3200" dirty="0" smtClean="0"/>
          </a:p>
          <a:p>
            <a:r>
              <a:rPr lang="en-US" sz="3200" dirty="0" smtClean="0"/>
              <a:t>transformations from planes </a:t>
            </a:r>
          </a:p>
          <a:p>
            <a:r>
              <a:rPr lang="en-US" sz="3200" dirty="0" smtClean="0"/>
              <a:t>onto </a:t>
            </a:r>
            <a:r>
              <a:rPr lang="en-US" sz="3200" dirty="0"/>
              <a:t>their images.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297097"/>
            <a:ext cx="3733800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319364"/>
            <a:ext cx="43434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 bwMode="auto">
          <a:xfrm>
            <a:off x="1833525" y="3136897"/>
            <a:ext cx="6134184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Ellipse 16"/>
          <p:cNvSpPr/>
          <p:nvPr/>
        </p:nvSpPr>
        <p:spPr bwMode="auto">
          <a:xfrm>
            <a:off x="3199509" y="2544057"/>
            <a:ext cx="73026" cy="120492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1155700" y="177800"/>
            <a:ext cx="7237879" cy="12157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Fundamental problem I:</a:t>
            </a:r>
            <a:br>
              <a:rPr lang="en-US" sz="3200" dirty="0" smtClean="0"/>
            </a:br>
            <a:r>
              <a:rPr lang="en-US" sz="900" dirty="0" smtClean="0"/>
              <a:t>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3D world is “flattened” to 2D images</a:t>
            </a:r>
            <a:endParaRPr lang="en-US" sz="3200" dirty="0"/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2344707" y="1310679"/>
            <a:ext cx="392126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Loss of information</a:t>
            </a:r>
            <a:endParaRPr lang="en-US" sz="3200" dirty="0"/>
          </a:p>
        </p:txBody>
      </p:sp>
      <p:sp>
        <p:nvSpPr>
          <p:cNvPr id="5" name="Flèche droite 4"/>
          <p:cNvSpPr/>
          <p:nvPr/>
        </p:nvSpPr>
        <p:spPr bwMode="auto">
          <a:xfrm>
            <a:off x="1723986" y="1456731"/>
            <a:ext cx="438156" cy="32861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t="34487" r="6115" b="30362"/>
          <a:stretch>
            <a:fillRect/>
          </a:stretch>
        </p:blipFill>
        <p:spPr bwMode="auto">
          <a:xfrm>
            <a:off x="2784987" y="4471533"/>
            <a:ext cx="3651300" cy="227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4" name="Groupe 33"/>
          <p:cNvGrpSpPr/>
          <p:nvPr/>
        </p:nvGrpSpPr>
        <p:grpSpPr>
          <a:xfrm>
            <a:off x="1848528" y="2625714"/>
            <a:ext cx="3506042" cy="839801"/>
            <a:chOff x="1848528" y="2625714"/>
            <a:chExt cx="3506042" cy="839801"/>
          </a:xfrm>
        </p:grpSpPr>
        <p:cxnSp>
          <p:nvCxnSpPr>
            <p:cNvPr id="11" name="Connecteur droit avec flèche 10"/>
            <p:cNvCxnSpPr/>
            <p:nvPr/>
          </p:nvCxnSpPr>
          <p:spPr bwMode="auto">
            <a:xfrm rot="5400000" flipH="1" flipV="1">
              <a:off x="5098185" y="2881306"/>
              <a:ext cx="511182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4" name="Connecteur droit 13"/>
            <p:cNvCxnSpPr/>
            <p:nvPr/>
          </p:nvCxnSpPr>
          <p:spPr bwMode="auto">
            <a:xfrm flipV="1">
              <a:off x="1848528" y="2625714"/>
              <a:ext cx="3490245" cy="83980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8" name="Connecteur droit 17"/>
          <p:cNvCxnSpPr/>
          <p:nvPr/>
        </p:nvCxnSpPr>
        <p:spPr bwMode="auto">
          <a:xfrm rot="5400000">
            <a:off x="1179209" y="3099589"/>
            <a:ext cx="131446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Connecteur droit avec flèche 20"/>
          <p:cNvCxnSpPr/>
          <p:nvPr/>
        </p:nvCxnSpPr>
        <p:spPr bwMode="auto">
          <a:xfrm rot="5400000">
            <a:off x="1668528" y="3316896"/>
            <a:ext cx="3600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35" name="Groupe 34"/>
          <p:cNvGrpSpPr/>
          <p:nvPr/>
        </p:nvGrpSpPr>
        <p:grpSpPr>
          <a:xfrm>
            <a:off x="1852911" y="2153169"/>
            <a:ext cx="5332488" cy="1314469"/>
            <a:chOff x="2709837" y="3392486"/>
            <a:chExt cx="5332488" cy="1314469"/>
          </a:xfrm>
        </p:grpSpPr>
        <p:cxnSp>
          <p:nvCxnSpPr>
            <p:cNvPr id="31" name="Connecteur droit avec flèche 30"/>
            <p:cNvCxnSpPr/>
            <p:nvPr/>
          </p:nvCxnSpPr>
          <p:spPr bwMode="auto">
            <a:xfrm rot="5400000" flipH="1" flipV="1">
              <a:off x="7530348" y="3866361"/>
              <a:ext cx="985851" cy="3810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32" name="Connecteur droit 31"/>
            <p:cNvCxnSpPr/>
            <p:nvPr/>
          </p:nvCxnSpPr>
          <p:spPr bwMode="auto">
            <a:xfrm flipV="1">
              <a:off x="2709837" y="3429000"/>
              <a:ext cx="5294385" cy="127795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9" name="Groupe 48"/>
          <p:cNvGrpSpPr/>
          <p:nvPr/>
        </p:nvGrpSpPr>
        <p:grpSpPr>
          <a:xfrm>
            <a:off x="4290645" y="2368530"/>
            <a:ext cx="2154273" cy="792000"/>
            <a:chOff x="3513119" y="3525660"/>
            <a:chExt cx="2154273" cy="792000"/>
          </a:xfrm>
        </p:grpSpPr>
        <p:cxnSp>
          <p:nvCxnSpPr>
            <p:cNvPr id="39" name="Connecteur droit avec flèche 38"/>
            <p:cNvCxnSpPr/>
            <p:nvPr/>
          </p:nvCxnSpPr>
          <p:spPr bwMode="auto">
            <a:xfrm rot="5400000" flipH="1" flipV="1">
              <a:off x="4681540" y="4000329"/>
              <a:ext cx="584208" cy="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41" name="Connecteur droit avec flèche 40"/>
            <p:cNvCxnSpPr/>
            <p:nvPr/>
          </p:nvCxnSpPr>
          <p:spPr bwMode="auto">
            <a:xfrm rot="5400000" flipH="1" flipV="1">
              <a:off x="5271391" y="3921659"/>
              <a:ext cx="792000" cy="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43" name="Connecteur droit avec flèche 42"/>
            <p:cNvCxnSpPr/>
            <p:nvPr/>
          </p:nvCxnSpPr>
          <p:spPr bwMode="auto">
            <a:xfrm rot="5400000" flipH="1" flipV="1">
              <a:off x="4024306" y="4086234"/>
              <a:ext cx="438156" cy="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45" name="Connecteur droit avec flèche 44"/>
            <p:cNvCxnSpPr/>
            <p:nvPr/>
          </p:nvCxnSpPr>
          <p:spPr bwMode="auto">
            <a:xfrm rot="5400000" flipH="1" flipV="1">
              <a:off x="3387121" y="4164965"/>
              <a:ext cx="252000" cy="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5083182" y="3282948"/>
            <a:ext cx="127631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/>
              <a:t>3D scene</a:t>
            </a:r>
            <a:endParaRPr lang="en-US" sz="2000" dirty="0"/>
          </a:p>
        </p:txBody>
      </p:sp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2819376" y="3757617"/>
            <a:ext cx="86754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err="1" smtClean="0"/>
              <a:t>Lense</a:t>
            </a:r>
            <a:endParaRPr lang="en-US" sz="2000" dirty="0"/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1350225" y="3757617"/>
            <a:ext cx="93166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/>
              <a:t>Image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Affine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transformations</a:t>
            </a:r>
          </a:p>
        </p:txBody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 affine transformation maps a parallelogram onto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another parallelogram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7781" name="Rectangle 5"/>
          <p:cNvSpPr>
            <a:spLocks noChangeArrowheads="1"/>
          </p:cNvSpPr>
          <p:nvPr/>
        </p:nvSpPr>
        <p:spPr bwMode="auto">
          <a:xfrm>
            <a:off x="2057400" y="3265311"/>
            <a:ext cx="1168400" cy="987778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87782" name="AutoShape 6"/>
          <p:cNvSpPr>
            <a:spLocks noChangeArrowheads="1"/>
          </p:cNvSpPr>
          <p:nvPr/>
        </p:nvSpPr>
        <p:spPr bwMode="auto">
          <a:xfrm>
            <a:off x="3615267" y="3462867"/>
            <a:ext cx="778933" cy="59266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" name="Parallélogramme 9"/>
          <p:cNvSpPr/>
          <p:nvPr/>
        </p:nvSpPr>
        <p:spPr bwMode="auto">
          <a:xfrm rot="18783500">
            <a:off x="4853163" y="2668668"/>
            <a:ext cx="1825650" cy="1862163"/>
          </a:xfrm>
          <a:prstGeom prst="parallelogram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grpSp>
        <p:nvGrpSpPr>
          <p:cNvPr id="2" name="Groupe 12"/>
          <p:cNvGrpSpPr/>
          <p:nvPr/>
        </p:nvGrpSpPr>
        <p:grpSpPr>
          <a:xfrm>
            <a:off x="628596" y="4779981"/>
            <a:ext cx="3687813" cy="1752624"/>
            <a:chOff x="628596" y="4779981"/>
            <a:chExt cx="3687813" cy="1752624"/>
          </a:xfrm>
        </p:grpSpPr>
        <p:sp>
          <p:nvSpPr>
            <p:cNvPr id="12" name="Rectangle 11"/>
            <p:cNvSpPr/>
            <p:nvPr/>
          </p:nvSpPr>
          <p:spPr bwMode="auto">
            <a:xfrm>
              <a:off x="628596" y="4779981"/>
              <a:ext cx="3687813" cy="1752624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fr-FR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11" name="Objet 10"/>
            <p:cNvGraphicFramePr>
              <a:graphicFrameLocks noChangeAspect="1"/>
            </p:cNvGraphicFramePr>
            <p:nvPr/>
          </p:nvGraphicFramePr>
          <p:xfrm>
            <a:off x="738135" y="4889520"/>
            <a:ext cx="3477864" cy="1533546"/>
          </p:xfrm>
          <a:graphic>
            <a:graphicData uri="http://schemas.openxmlformats.org/presentationml/2006/ole">
              <p:oleObj spid="_x0000_s1051650" name="Équation" r:id="rId4" imgW="1612800" imgH="711000" progId="Equation.3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42" name="Rectangle 38"/>
          <p:cNvSpPr>
            <a:spLocks noChangeArrowheads="1"/>
          </p:cNvSpPr>
          <p:nvPr/>
        </p:nvSpPr>
        <p:spPr bwMode="auto">
          <a:xfrm>
            <a:off x="576263" y="1916113"/>
            <a:ext cx="8389937" cy="48974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50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Fitting an affine transformation</a:t>
            </a:r>
          </a:p>
        </p:txBody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Assume we know the correspondences, how do we get the transformation?</a:t>
            </a:r>
          </a:p>
        </p:txBody>
      </p:sp>
      <p:graphicFrame>
        <p:nvGraphicFramePr>
          <p:cNvPr id="507924" name="Object 20"/>
          <p:cNvGraphicFramePr>
            <a:graphicFrameLocks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p:oleObj spid="_x0000_s1162242" name="Equation" r:id="rId4" imgW="1701720" imgH="482400" progId="Equation.3">
              <p:embed/>
            </p:oleObj>
          </a:graphicData>
        </a:graphic>
      </p:graphicFrame>
      <p:graphicFrame>
        <p:nvGraphicFramePr>
          <p:cNvPr id="507925" name="Object 21"/>
          <p:cNvGraphicFramePr>
            <a:graphicFrameLocks noChangeAspect="1"/>
          </p:cNvGraphicFramePr>
          <p:nvPr>
            <p:ph sz="half" idx="4294967295"/>
          </p:nvPr>
        </p:nvGraphicFramePr>
        <p:xfrm>
          <a:off x="4495800" y="4038600"/>
          <a:ext cx="4525963" cy="2797175"/>
        </p:xfrm>
        <a:graphic>
          <a:graphicData uri="http://schemas.openxmlformats.org/presentationml/2006/ole">
            <p:oleObj spid="_x0000_s1162243" name="Equation" r:id="rId5" imgW="2260440" imgH="1396800" progId="Equation.3">
              <p:embed/>
            </p:oleObj>
          </a:graphicData>
        </a:graphic>
      </p:graphicFrame>
      <p:graphicFrame>
        <p:nvGraphicFramePr>
          <p:cNvPr id="507926" name="Object 22"/>
          <p:cNvGraphicFramePr>
            <a:graphicFrameLocks noChangeAspect="1"/>
          </p:cNvGraphicFramePr>
          <p:nvPr/>
        </p:nvGraphicFramePr>
        <p:xfrm>
          <a:off x="5638800" y="2209800"/>
          <a:ext cx="730250" cy="365125"/>
        </p:xfrm>
        <a:graphic>
          <a:graphicData uri="http://schemas.openxmlformats.org/presentationml/2006/ole">
            <p:oleObj spid="_x0000_s1162244" name="Equation" r:id="rId6" imgW="457200" imgH="228600" progId="Equation.3">
              <p:embed/>
            </p:oleObj>
          </a:graphicData>
        </a:graphic>
      </p:graphicFrame>
      <p:sp>
        <p:nvSpPr>
          <p:cNvPr id="507927" name="Line 23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507929" name="AutoShape 25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07930" name="Oval 26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07931" name="Oval 27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07932" name="Oval 28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07933" name="Oval 29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07934" name="Oval 30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07935" name="AutoShape 3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07936" name="Oval 32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07937" name="Oval 33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07938" name="Oval 34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07939" name="Oval 35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07940" name="Oval 36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507941" name="Object 37"/>
          <p:cNvGraphicFramePr>
            <a:graphicFrameLocks noChangeAspect="1"/>
          </p:cNvGraphicFramePr>
          <p:nvPr/>
        </p:nvGraphicFramePr>
        <p:xfrm>
          <a:off x="1981200" y="1981200"/>
          <a:ext cx="730250" cy="365125"/>
        </p:xfrm>
        <a:graphic>
          <a:graphicData uri="http://schemas.openxmlformats.org/presentationml/2006/ole">
            <p:oleObj spid="_x0000_s1162245" name="Equation" r:id="rId7" imgW="45720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Fitting an affine transformation</a:t>
            </a:r>
          </a:p>
        </p:txBody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7772400" cy="22320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Linear system with six unknowns</a:t>
            </a:r>
          </a:p>
          <a:p>
            <a:r>
              <a:rPr lang="en-US">
                <a:solidFill>
                  <a:schemeClr val="bg1"/>
                </a:solidFill>
              </a:rPr>
              <a:t>Each match gives us two linearly independent equations: need at least three to solve for the transformation parameters</a:t>
            </a:r>
          </a:p>
        </p:txBody>
      </p:sp>
      <p:graphicFrame>
        <p:nvGraphicFramePr>
          <p:cNvPr id="509956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1828800" y="1066800"/>
          <a:ext cx="4648200" cy="2873375"/>
        </p:xfrm>
        <a:graphic>
          <a:graphicData uri="http://schemas.openxmlformats.org/presentationml/2006/ole">
            <p:oleObj spid="_x0000_s1163266" name="Equation" r:id="rId4" imgW="2260440" imgH="1396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Beyond affine transformations</a:t>
            </a:r>
          </a:p>
        </p:txBody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What is the transformation between two views of a planar surface?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What is the transformation between images from two cameras that share the same center?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28800" y="4724400"/>
            <a:ext cx="5486400" cy="1981200"/>
            <a:chOff x="288" y="2160"/>
            <a:chExt cx="5192" cy="1901"/>
          </a:xfrm>
        </p:grpSpPr>
        <p:pic>
          <p:nvPicPr>
            <p:cNvPr id="585733" name="Picture 5" descr="fig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" y="2160"/>
              <a:ext cx="2508" cy="1901"/>
            </a:xfrm>
            <a:prstGeom prst="rect">
              <a:avLst/>
            </a:prstGeom>
            <a:noFill/>
          </p:spPr>
        </p:pic>
        <p:pic>
          <p:nvPicPr>
            <p:cNvPr id="585734" name="Picture 6" descr="fig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2" y="2160"/>
              <a:ext cx="2508" cy="1901"/>
            </a:xfrm>
            <a:prstGeom prst="rect">
              <a:avLst/>
            </a:prstGeom>
            <a:noFill/>
          </p:spPr>
        </p:pic>
      </p:grpSp>
      <p:pic>
        <p:nvPicPr>
          <p:cNvPr id="585735" name="Picture 7" descr="graffiti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1739900"/>
            <a:ext cx="2492375" cy="1993900"/>
          </a:xfrm>
          <a:prstGeom prst="rect">
            <a:avLst/>
          </a:prstGeom>
          <a:noFill/>
        </p:spPr>
      </p:pic>
      <p:pic>
        <p:nvPicPr>
          <p:cNvPr id="585736" name="Picture 8" descr="graffiti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9950" y="1739900"/>
            <a:ext cx="2492375" cy="1993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592083" y="228600"/>
            <a:ext cx="826059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Perspective </a:t>
            </a:r>
            <a:r>
              <a:rPr lang="en-US" sz="3200" dirty="0" smtClean="0">
                <a:solidFill>
                  <a:schemeClr val="bg1"/>
                </a:solidFill>
              </a:rPr>
              <a:t>projections </a:t>
            </a:r>
            <a:r>
              <a:rPr lang="en-US" sz="3200" dirty="0">
                <a:solidFill>
                  <a:schemeClr val="bg1"/>
                </a:solidFill>
              </a:rPr>
              <a:t>induce projective </a:t>
            </a:r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transformations between planes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371600"/>
            <a:ext cx="5181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Beyond affine transformations</a:t>
            </a:r>
          </a:p>
        </p:txBody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Homography:</a:t>
            </a:r>
            <a:r>
              <a:rPr lang="en-US">
                <a:solidFill>
                  <a:schemeClr val="bg1"/>
                </a:solidFill>
              </a:rPr>
              <a:t> plane projective transformation (transformation taking a quad to another arbitrary quad)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57400" y="2870200"/>
            <a:ext cx="5257800" cy="1778000"/>
            <a:chOff x="2160" y="2208"/>
            <a:chExt cx="1296" cy="432"/>
          </a:xfrm>
        </p:grpSpPr>
        <p:sp>
          <p:nvSpPr>
            <p:cNvPr id="587781" name="Rectangle 5"/>
            <p:cNvSpPr>
              <a:spLocks noChangeArrowheads="1"/>
            </p:cNvSpPr>
            <p:nvPr/>
          </p:nvSpPr>
          <p:spPr bwMode="auto">
            <a:xfrm>
              <a:off x="2160" y="2304"/>
              <a:ext cx="288" cy="24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7782" name="AutoShape 6"/>
            <p:cNvSpPr>
              <a:spLocks noChangeArrowheads="1"/>
            </p:cNvSpPr>
            <p:nvPr/>
          </p:nvSpPr>
          <p:spPr bwMode="auto">
            <a:xfrm>
              <a:off x="2544" y="2352"/>
              <a:ext cx="192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7783" name="Freeform 7"/>
            <p:cNvSpPr>
              <a:spLocks/>
            </p:cNvSpPr>
            <p:nvPr/>
          </p:nvSpPr>
          <p:spPr bwMode="auto">
            <a:xfrm>
              <a:off x="2880" y="2208"/>
              <a:ext cx="576" cy="432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96" y="96"/>
                </a:cxn>
                <a:cxn ang="0">
                  <a:pos x="528" y="0"/>
                </a:cxn>
                <a:cxn ang="0">
                  <a:pos x="576" y="432"/>
                </a:cxn>
                <a:cxn ang="0">
                  <a:pos x="0" y="384"/>
                </a:cxn>
              </a:cxnLst>
              <a:rect l="0" t="0" r="r" b="b"/>
              <a:pathLst>
                <a:path w="576" h="432">
                  <a:moveTo>
                    <a:pt x="0" y="384"/>
                  </a:moveTo>
                  <a:lnTo>
                    <a:pt x="96" y="96"/>
                  </a:lnTo>
                  <a:lnTo>
                    <a:pt x="528" y="0"/>
                  </a:lnTo>
                  <a:lnTo>
                    <a:pt x="576" y="432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Fitting a homography</a:t>
            </a:r>
          </a:p>
        </p:txBody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Recall: homogenenous coordinates</a:t>
            </a:r>
          </a:p>
        </p:txBody>
      </p:sp>
      <p:sp>
        <p:nvSpPr>
          <p:cNvPr id="589828" name="Text Box 4"/>
          <p:cNvSpPr txBox="1">
            <a:spLocks noChangeArrowheads="1"/>
          </p:cNvSpPr>
          <p:nvPr/>
        </p:nvSpPr>
        <p:spPr bwMode="auto">
          <a:xfrm>
            <a:off x="993775" y="2727325"/>
            <a:ext cx="3514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Converting </a:t>
            </a:r>
            <a:r>
              <a:rPr lang="en-US"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homogenenous</a:t>
            </a:r>
            <a:b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coordinates</a:t>
            </a:r>
          </a:p>
        </p:txBody>
      </p:sp>
      <p:pic>
        <p:nvPicPr>
          <p:cNvPr id="589829" name="Picture 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5763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9830" name="Picture 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07050" y="150018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4949825" y="2719388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Converting </a:t>
            </a:r>
            <a:r>
              <a:rPr lang="en-US"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homogenenous</a:t>
            </a:r>
            <a:b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Fitting a homography</a:t>
            </a:r>
          </a:p>
        </p:txBody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Recall: homogenenous coordinates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Equation for homography:</a:t>
            </a:r>
          </a:p>
        </p:txBody>
      </p:sp>
      <p:sp>
        <p:nvSpPr>
          <p:cNvPr id="591876" name="Text Box 4"/>
          <p:cNvSpPr txBox="1">
            <a:spLocks noChangeArrowheads="1"/>
          </p:cNvSpPr>
          <p:nvPr/>
        </p:nvSpPr>
        <p:spPr bwMode="auto">
          <a:xfrm>
            <a:off x="993775" y="2727325"/>
            <a:ext cx="3514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Converting </a:t>
            </a:r>
            <a:r>
              <a:rPr lang="en-US"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homogenenous</a:t>
            </a:r>
            <a:b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coordinates</a:t>
            </a:r>
          </a:p>
        </p:txBody>
      </p:sp>
      <p:pic>
        <p:nvPicPr>
          <p:cNvPr id="591877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15763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1878" name="Picture 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07050" y="150018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1879" name="Text Box 7"/>
          <p:cNvSpPr txBox="1">
            <a:spLocks noChangeArrowheads="1"/>
          </p:cNvSpPr>
          <p:nvPr/>
        </p:nvSpPr>
        <p:spPr bwMode="auto">
          <a:xfrm>
            <a:off x="4949825" y="2719388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Converting </a:t>
            </a:r>
            <a:r>
              <a:rPr lang="en-US"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homogenenous</a:t>
            </a:r>
            <a:b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coordinates</a:t>
            </a:r>
          </a:p>
        </p:txBody>
      </p:sp>
      <p:graphicFrame>
        <p:nvGraphicFramePr>
          <p:cNvPr id="591880" name="Object 8"/>
          <p:cNvGraphicFramePr>
            <a:graphicFrameLocks noChangeAspect="1"/>
          </p:cNvGraphicFramePr>
          <p:nvPr>
            <p:ph sz="half" idx="4294967295"/>
          </p:nvPr>
        </p:nvGraphicFramePr>
        <p:xfrm>
          <a:off x="2362200" y="4597400"/>
          <a:ext cx="4329113" cy="1782763"/>
        </p:xfrm>
        <a:graphic>
          <a:graphicData uri="http://schemas.openxmlformats.org/presentationml/2006/ole">
            <p:oleObj spid="_x0000_s1052674" name="Equation" r:id="rId8" imgW="1726920" imgH="7110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Fitting a homography</a:t>
            </a:r>
          </a:p>
        </p:txBody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Equation for homography:</a:t>
            </a:r>
          </a:p>
        </p:txBody>
      </p:sp>
      <p:graphicFrame>
        <p:nvGraphicFramePr>
          <p:cNvPr id="593924" name="Object 4"/>
          <p:cNvGraphicFramePr>
            <a:graphicFrameLocks noChangeAspect="1"/>
          </p:cNvGraphicFramePr>
          <p:nvPr>
            <p:ph sz="quarter" idx="4294967295"/>
          </p:nvPr>
        </p:nvGraphicFramePr>
        <p:xfrm>
          <a:off x="5599113" y="1371600"/>
          <a:ext cx="2859087" cy="1641475"/>
        </p:xfrm>
        <a:graphic>
          <a:graphicData uri="http://schemas.openxmlformats.org/presentationml/2006/ole">
            <p:oleObj spid="_x0000_s1053698" name="Equation" r:id="rId4" imgW="1282680" imgH="736560" progId="Equation.3">
              <p:embed/>
            </p:oleObj>
          </a:graphicData>
        </a:graphic>
      </p:graphicFrame>
      <p:graphicFrame>
        <p:nvGraphicFramePr>
          <p:cNvPr id="593925" name="Object 5"/>
          <p:cNvGraphicFramePr>
            <a:graphicFrameLocks noChangeAspect="1"/>
          </p:cNvGraphicFramePr>
          <p:nvPr>
            <p:ph idx="4294967295"/>
          </p:nvPr>
        </p:nvGraphicFramePr>
        <p:xfrm>
          <a:off x="955675" y="1446213"/>
          <a:ext cx="3905250" cy="1573212"/>
        </p:xfrm>
        <a:graphic>
          <a:graphicData uri="http://schemas.openxmlformats.org/presentationml/2006/ole">
            <p:oleObj spid="_x0000_s1053699" name="Equation" r:id="rId5" imgW="1765080" imgH="711000" progId="Equation.3">
              <p:embed/>
            </p:oleObj>
          </a:graphicData>
        </a:graphic>
      </p:graphicFrame>
      <p:graphicFrame>
        <p:nvGraphicFramePr>
          <p:cNvPr id="593926" name="Object 6"/>
          <p:cNvGraphicFramePr>
            <a:graphicFrameLocks noChangeAspect="1"/>
          </p:cNvGraphicFramePr>
          <p:nvPr>
            <p:ph sz="quarter" idx="4294967295"/>
          </p:nvPr>
        </p:nvGraphicFramePr>
        <p:xfrm>
          <a:off x="990600" y="3962400"/>
          <a:ext cx="1828800" cy="530225"/>
        </p:xfrm>
        <a:graphic>
          <a:graphicData uri="http://schemas.openxmlformats.org/presentationml/2006/ole">
            <p:oleObj spid="_x0000_s1053700" name="Equation" r:id="rId6" imgW="787320" imgH="228600" progId="Equation.3">
              <p:embed/>
            </p:oleObj>
          </a:graphicData>
        </a:graphic>
      </p:graphicFrame>
      <p:graphicFrame>
        <p:nvGraphicFramePr>
          <p:cNvPr id="593927" name="Object 7"/>
          <p:cNvGraphicFramePr>
            <a:graphicFrameLocks noChangeAspect="1"/>
          </p:cNvGraphicFramePr>
          <p:nvPr/>
        </p:nvGraphicFramePr>
        <p:xfrm>
          <a:off x="4397375" y="3173409"/>
          <a:ext cx="4183063" cy="1706562"/>
        </p:xfrm>
        <a:graphic>
          <a:graphicData uri="http://schemas.openxmlformats.org/presentationml/2006/ole">
            <p:oleObj spid="_x0000_s1053701" name="Equation" r:id="rId7" imgW="1815840" imgH="736560" progId="Equation.3">
              <p:embed/>
            </p:oleObj>
          </a:graphicData>
        </a:graphic>
      </p:graphicFrame>
      <p:graphicFrame>
        <p:nvGraphicFramePr>
          <p:cNvPr id="593928" name="Object 8"/>
          <p:cNvGraphicFramePr>
            <a:graphicFrameLocks noChangeAspect="1"/>
          </p:cNvGraphicFramePr>
          <p:nvPr/>
        </p:nvGraphicFramePr>
        <p:xfrm>
          <a:off x="596900" y="5010150"/>
          <a:ext cx="4583113" cy="1619250"/>
        </p:xfrm>
        <a:graphic>
          <a:graphicData uri="http://schemas.openxmlformats.org/presentationml/2006/ole">
            <p:oleObj spid="_x0000_s1053702" name="Equation" r:id="rId8" imgW="2095200" imgH="736560" progId="Equation.3">
              <p:embed/>
            </p:oleObj>
          </a:graphicData>
        </a:graphic>
      </p:graphicFrame>
      <p:sp>
        <p:nvSpPr>
          <p:cNvPr id="593929" name="Text Box 9"/>
          <p:cNvSpPr txBox="1">
            <a:spLocks noChangeArrowheads="1"/>
          </p:cNvSpPr>
          <p:nvPr/>
        </p:nvSpPr>
        <p:spPr bwMode="auto">
          <a:xfrm>
            <a:off x="5715000" y="5683250"/>
            <a:ext cx="295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itchFamily="34" charset="0"/>
              </a:rPr>
              <a:t>3 equations, only 2 linearly </a:t>
            </a:r>
            <a:br>
              <a:rPr lang="en-US">
                <a:solidFill>
                  <a:schemeClr val="bg1"/>
                </a:solidFill>
                <a:latin typeface="Arial" pitchFamily="34" charset="0"/>
              </a:rPr>
            </a:br>
            <a:r>
              <a:rPr lang="en-US">
                <a:solidFill>
                  <a:schemeClr val="bg1"/>
                </a:solidFill>
                <a:latin typeface="Arial" pitchFamily="34" charset="0"/>
              </a:rPr>
              <a:t>independent</a:t>
            </a:r>
          </a:p>
        </p:txBody>
      </p:sp>
      <p:sp>
        <p:nvSpPr>
          <p:cNvPr id="593930" name="Text Box 10"/>
          <p:cNvSpPr txBox="1">
            <a:spLocks noChangeArrowheads="1"/>
          </p:cNvSpPr>
          <p:nvPr/>
        </p:nvSpPr>
        <p:spPr bwMode="auto">
          <a:xfrm>
            <a:off x="920700" y="3124200"/>
            <a:ext cx="335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itchFamily="34" charset="0"/>
              </a:rPr>
              <a:t>9 entries, 8 degrees of freedom</a:t>
            </a:r>
            <a:br>
              <a:rPr lang="en-US" dirty="0">
                <a:solidFill>
                  <a:schemeClr val="bg1"/>
                </a:solidFill>
                <a:latin typeface="Arial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itchFamily="34" charset="0"/>
              </a:rPr>
              <a:t>(scale is arbitrary)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29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Direct linear transform</a:t>
            </a:r>
          </a:p>
        </p:txBody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038600"/>
            <a:ext cx="7772400" cy="27066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H has 8 degrees of freedom (9 parameters, but scale is arbitrary)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One match gives us two linearly independent equations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Four matches needed for a minimal solution (null space of 8x9 matrix)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More than four: homogeneous least squares</a:t>
            </a:r>
          </a:p>
        </p:txBody>
      </p:sp>
      <p:graphicFrame>
        <p:nvGraphicFramePr>
          <p:cNvPr id="595972" name="Object 4"/>
          <p:cNvGraphicFramePr>
            <a:graphicFrameLocks noChangeAspect="1"/>
          </p:cNvGraphicFramePr>
          <p:nvPr/>
        </p:nvGraphicFramePr>
        <p:xfrm>
          <a:off x="914400" y="914400"/>
          <a:ext cx="4343400" cy="2932113"/>
        </p:xfrm>
        <a:graphic>
          <a:graphicData uri="http://schemas.openxmlformats.org/presentationml/2006/ole">
            <p:oleObj spid="_x0000_s1054722" name="Equation" r:id="rId4" imgW="1739880" imgH="1168200" progId="Equation.3">
              <p:embed/>
            </p:oleObj>
          </a:graphicData>
        </a:graphic>
      </p:graphicFrame>
      <p:graphicFrame>
        <p:nvGraphicFramePr>
          <p:cNvPr id="595973" name="Object 5"/>
          <p:cNvGraphicFramePr>
            <a:graphicFrameLocks noChangeAspect="1"/>
          </p:cNvGraphicFramePr>
          <p:nvPr/>
        </p:nvGraphicFramePr>
        <p:xfrm>
          <a:off x="6389688" y="2105025"/>
          <a:ext cx="1223962" cy="503238"/>
        </p:xfrm>
        <a:graphic>
          <a:graphicData uri="http://schemas.openxmlformats.org/presentationml/2006/ole">
            <p:oleObj spid="_x0000_s1054723" name="Equation" r:id="rId5" imgW="49500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JEAN20PONCE@CGXBVIMFUVWXY5L9" val="32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5622</TotalTime>
  <Words>2177</Words>
  <Application>Microsoft Office PowerPoint</Application>
  <PresentationFormat>Affichage à l'écran (4:3)</PresentationFormat>
  <Paragraphs>506</Paragraphs>
  <Slides>101</Slides>
  <Notes>98</Notes>
  <HiddenSlides>4</HiddenSlides>
  <MMClips>4</MMClips>
  <ScaleCrop>false</ScaleCrop>
  <HeadingPairs>
    <vt:vector size="6" baseType="variant">
      <vt:variant>
        <vt:lpstr>Thème</vt:lpstr>
      </vt:variant>
      <vt:variant>
        <vt:i4>3</vt:i4>
      </vt:variant>
      <vt:variant>
        <vt:lpstr>Serveurs OLE incorporés</vt:lpstr>
      </vt:variant>
      <vt:variant>
        <vt:i4>5</vt:i4>
      </vt:variant>
      <vt:variant>
        <vt:lpstr>Titres des diapositives</vt:lpstr>
      </vt:variant>
      <vt:variant>
        <vt:i4>101</vt:i4>
      </vt:variant>
    </vt:vector>
  </HeadingPairs>
  <TitlesOfParts>
    <vt:vector size="109" baseType="lpstr">
      <vt:lpstr>Default Design</vt:lpstr>
      <vt:lpstr>Blank Presentation</vt:lpstr>
      <vt:lpstr>1_Blank Presentation</vt:lpstr>
      <vt:lpstr>Image File</vt:lpstr>
      <vt:lpstr>Image</vt:lpstr>
      <vt:lpstr>Équation</vt:lpstr>
      <vt:lpstr>Equation</vt:lpstr>
      <vt:lpstr>Microsoft Equation 3.0</vt:lpstr>
      <vt:lpstr>Diapositive 1</vt:lpstr>
      <vt:lpstr>Diapositive 2</vt:lpstr>
      <vt:lpstr>Diapositive 3</vt:lpstr>
      <vt:lpstr>Outline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Depth cues: Linear perspective</vt:lpstr>
      <vt:lpstr>Diapositive 14</vt:lpstr>
      <vt:lpstr>Depth cues: Aerial perspective</vt:lpstr>
      <vt:lpstr>Diapositive 16</vt:lpstr>
      <vt:lpstr>Shape and lighting cues: Shading</vt:lpstr>
      <vt:lpstr>Diapositive 18</vt:lpstr>
      <vt:lpstr>Diapositive 19</vt:lpstr>
      <vt:lpstr>Diapositive 20</vt:lpstr>
      <vt:lpstr>Challenges or opportunities?</vt:lpstr>
      <vt:lpstr>The goal of computer vision</vt:lpstr>
      <vt:lpstr>The goal of computer vision</vt:lpstr>
      <vt:lpstr>Diapositive 24</vt:lpstr>
      <vt:lpstr>Diapositive 25</vt:lpstr>
      <vt:lpstr>Diapositive 26</vt:lpstr>
      <vt:lpstr>Diapositive 27</vt:lpstr>
      <vt:lpstr>Outline</vt:lpstr>
      <vt:lpstr>Diapositive 29</vt:lpstr>
      <vt:lpstr>Diapositive 30</vt:lpstr>
      <vt:lpstr>Diapositive 31</vt:lpstr>
      <vt:lpstr>Diapositive 32</vt:lpstr>
      <vt:lpstr>Diapositive 33</vt:lpstr>
      <vt:lpstr>Local ambiguity and global scene interpretation</vt:lpstr>
      <vt:lpstr>Diapositive 35</vt:lpstr>
      <vt:lpstr>Diapositive 36</vt:lpstr>
      <vt:lpstr>Diapositive 37</vt:lpstr>
      <vt:lpstr>Outline</vt:lpstr>
      <vt:lpstr>Diapositive 39</vt:lpstr>
      <vt:lpstr>Diapositive 40</vt:lpstr>
      <vt:lpstr>Origins of computer vision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Outline</vt:lpstr>
      <vt:lpstr>Feature-based alignment outline</vt:lpstr>
      <vt:lpstr>Feature-based alignment outline</vt:lpstr>
      <vt:lpstr>Feature-based alignment outline</vt:lpstr>
      <vt:lpstr>Feature-based alignment outline</vt:lpstr>
      <vt:lpstr>Feature-based alignment outline</vt:lpstr>
      <vt:lpstr>Feature-based alignment outline</vt:lpstr>
      <vt:lpstr>2D transformation models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Affine transformations</vt:lpstr>
      <vt:lpstr>Fitting an affine transformation</vt:lpstr>
      <vt:lpstr>Fitting an affine transformation</vt:lpstr>
      <vt:lpstr>Beyond affine transformations</vt:lpstr>
      <vt:lpstr>Diapositive 94</vt:lpstr>
      <vt:lpstr>Beyond affine transformations</vt:lpstr>
      <vt:lpstr>Fitting a homography</vt:lpstr>
      <vt:lpstr>Fitting a homography</vt:lpstr>
      <vt:lpstr>Fitting a homography</vt:lpstr>
      <vt:lpstr>Direct linear transform</vt:lpstr>
      <vt:lpstr>Application: Panorama stitching</vt:lpstr>
      <vt:lpstr>Diapositive 101</vt:lpstr>
    </vt:vector>
  </TitlesOfParts>
  <Company>Dell Computer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Jean Ponce</dc:creator>
  <cp:lastModifiedBy>Jean Ponce</cp:lastModifiedBy>
  <cp:revision>2452</cp:revision>
  <dcterms:created xsi:type="dcterms:W3CDTF">2007-09-04T06:51:48Z</dcterms:created>
  <dcterms:modified xsi:type="dcterms:W3CDTF">2010-09-28T14:01:23Z</dcterms:modified>
</cp:coreProperties>
</file>