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5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Override PartName="/ppt/notesSlides/notesSlide4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3" r:id="rId1"/>
    <p:sldMasterId id="2147483654" r:id="rId2"/>
  </p:sldMasterIdLst>
  <p:notesMasterIdLst>
    <p:notesMasterId r:id="rId76"/>
  </p:notesMasterIdLst>
  <p:handoutMasterIdLst>
    <p:handoutMasterId r:id="rId77"/>
  </p:handoutMasterIdLst>
  <p:sldIdLst>
    <p:sldId id="2189" r:id="rId3"/>
    <p:sldId id="2233" r:id="rId4"/>
    <p:sldId id="2234" r:id="rId5"/>
    <p:sldId id="2242" r:id="rId6"/>
    <p:sldId id="2009" r:id="rId7"/>
    <p:sldId id="2010" r:id="rId8"/>
    <p:sldId id="2238" r:id="rId9"/>
    <p:sldId id="2235" r:id="rId10"/>
    <p:sldId id="2239" r:id="rId11"/>
    <p:sldId id="2236" r:id="rId12"/>
    <p:sldId id="2240" r:id="rId13"/>
    <p:sldId id="2237" r:id="rId14"/>
    <p:sldId id="2244" r:id="rId15"/>
    <p:sldId id="2245" r:id="rId16"/>
    <p:sldId id="2246" r:id="rId17"/>
    <p:sldId id="2247" r:id="rId18"/>
    <p:sldId id="2248" r:id="rId19"/>
    <p:sldId id="2216" r:id="rId20"/>
    <p:sldId id="2204" r:id="rId21"/>
    <p:sldId id="2217" r:id="rId22"/>
    <p:sldId id="2206" r:id="rId23"/>
    <p:sldId id="2207" r:id="rId24"/>
    <p:sldId id="2208" r:id="rId25"/>
    <p:sldId id="2209" r:id="rId26"/>
    <p:sldId id="2210" r:id="rId27"/>
    <p:sldId id="2211" r:id="rId28"/>
    <p:sldId id="2212" r:id="rId29"/>
    <p:sldId id="1999" r:id="rId30"/>
    <p:sldId id="2214" r:id="rId31"/>
    <p:sldId id="2215" r:id="rId32"/>
    <p:sldId id="2218" r:id="rId33"/>
    <p:sldId id="2219" r:id="rId34"/>
    <p:sldId id="2220" r:id="rId35"/>
    <p:sldId id="2221" r:id="rId36"/>
    <p:sldId id="2222" r:id="rId37"/>
    <p:sldId id="2223" r:id="rId38"/>
    <p:sldId id="2224" r:id="rId39"/>
    <p:sldId id="2230" r:id="rId40"/>
    <p:sldId id="2231" r:id="rId41"/>
    <p:sldId id="2225" r:id="rId42"/>
    <p:sldId id="2226" r:id="rId43"/>
    <p:sldId id="2227" r:id="rId44"/>
    <p:sldId id="2228" r:id="rId45"/>
    <p:sldId id="2249" r:id="rId46"/>
    <p:sldId id="2250" r:id="rId47"/>
    <p:sldId id="2251" r:id="rId48"/>
    <p:sldId id="2252" r:id="rId49"/>
    <p:sldId id="2229" r:id="rId50"/>
    <p:sldId id="2167" r:id="rId51"/>
    <p:sldId id="2163" r:id="rId52"/>
    <p:sldId id="2147" r:id="rId53"/>
    <p:sldId id="2105" r:id="rId54"/>
    <p:sldId id="2253" r:id="rId55"/>
    <p:sldId id="2102" r:id="rId56"/>
    <p:sldId id="2103" r:id="rId57"/>
    <p:sldId id="2104" r:id="rId58"/>
    <p:sldId id="2197" r:id="rId59"/>
    <p:sldId id="2241" r:id="rId60"/>
    <p:sldId id="2148" r:id="rId61"/>
    <p:sldId id="2155" r:id="rId62"/>
    <p:sldId id="2156" r:id="rId63"/>
    <p:sldId id="2157" r:id="rId64"/>
    <p:sldId id="2158" r:id="rId65"/>
    <p:sldId id="2159" r:id="rId66"/>
    <p:sldId id="2150" r:id="rId67"/>
    <p:sldId id="2151" r:id="rId68"/>
    <p:sldId id="2152" r:id="rId69"/>
    <p:sldId id="2161" r:id="rId70"/>
    <p:sldId id="2162" r:id="rId71"/>
    <p:sldId id="2153" r:id="rId72"/>
    <p:sldId id="2154" r:id="rId73"/>
    <p:sldId id="2160" r:id="rId74"/>
    <p:sldId id="2175" r:id="rId75"/>
  </p:sldIdLst>
  <p:sldSz cx="9144000" cy="6858000" type="screen4x3"/>
  <p:notesSz cx="9601200" cy="7315200"/>
  <p:custDataLst>
    <p:tags r:id="rId7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CC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CC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CC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CC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CC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rgbClr val="0000CC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rgbClr val="0000CC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rgbClr val="0000CC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rgbClr val="0000CC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scaleToFitPaper="1" frameSlides="1"/>
  <p:showPr showNarration="1" useTimings="0">
    <p:present/>
    <p:sldAll/>
    <p:penClr>
      <a:schemeClr val="tx1"/>
    </p:penClr>
  </p:showPr>
  <p:clrMru>
    <a:srgbClr val="FF0000"/>
    <a:srgbClr val="009900"/>
    <a:srgbClr val="05FB17"/>
    <a:srgbClr val="0000CC"/>
    <a:srgbClr val="777777"/>
    <a:srgbClr val="FBFBFB"/>
    <a:srgbClr val="F5F5F5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79305" autoAdjust="0"/>
  </p:normalViewPr>
  <p:slideViewPr>
    <p:cSldViewPr snapToGrid="0">
      <p:cViewPr>
        <p:scale>
          <a:sx n="100" d="100"/>
          <a:sy n="100" d="100"/>
        </p:scale>
        <p:origin x="-1088" y="-88"/>
      </p:cViewPr>
      <p:guideLst>
        <p:guide orient="horz" pos="2397"/>
        <p:guide pos="2865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7632"/>
    </p:cViewPr>
  </p:sorterViewPr>
  <p:notesViewPr>
    <p:cSldViewPr snapToGrid="0">
      <p:cViewPr varScale="1">
        <p:scale>
          <a:sx n="70" d="100"/>
          <a:sy n="70" d="100"/>
        </p:scale>
        <p:origin x="-566" y="-62"/>
      </p:cViewPr>
      <p:guideLst>
        <p:guide orient="horz" pos="2303"/>
        <p:guide pos="30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2.xml"/><Relationship Id="rId60" Type="http://schemas.openxmlformats.org/officeDocument/2006/relationships/slide" Target="slides/slide58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74" Type="http://schemas.openxmlformats.org/officeDocument/2006/relationships/slide" Target="slides/slide72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77" Type="http://schemas.openxmlformats.org/officeDocument/2006/relationships/handoutMaster" Target="handoutMasters/handoutMaster1.xml"/><Relationship Id="rId63" Type="http://schemas.openxmlformats.org/officeDocument/2006/relationships/slide" Target="slides/slide61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71" Type="http://schemas.openxmlformats.org/officeDocument/2006/relationships/slide" Target="slides/slide69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slide" Target="slides/slide56.xml"/><Relationship Id="rId42" Type="http://schemas.openxmlformats.org/officeDocument/2006/relationships/slide" Target="slides/slide40.xml"/><Relationship Id="rId73" Type="http://schemas.openxmlformats.org/officeDocument/2006/relationships/slide" Target="slides/slide71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82" Type="http://schemas.openxmlformats.org/officeDocument/2006/relationships/theme" Target="theme/theme1.xml"/><Relationship Id="rId69" Type="http://schemas.openxmlformats.org/officeDocument/2006/relationships/slide" Target="slides/slide67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slide" Target="slides/slide57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slide" Target="slides/slide60.xml"/><Relationship Id="rId66" Type="http://schemas.openxmlformats.org/officeDocument/2006/relationships/slide" Target="slides/slide64.xml"/><Relationship Id="rId36" Type="http://schemas.openxmlformats.org/officeDocument/2006/relationships/slide" Target="slides/slide34.xml"/><Relationship Id="rId72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75" Type="http://schemas.openxmlformats.org/officeDocument/2006/relationships/slide" Target="slides/slide7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65" Type="http://schemas.openxmlformats.org/officeDocument/2006/relationships/slide" Target="slides/slide63.xml"/><Relationship Id="rId67" Type="http://schemas.openxmlformats.org/officeDocument/2006/relationships/slide" Target="slides/slide65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76" Type="http://schemas.openxmlformats.org/officeDocument/2006/relationships/notesMaster" Target="notesMasters/notesMaster1.xml"/><Relationship Id="rId79" Type="http://schemas.openxmlformats.org/officeDocument/2006/relationships/tags" Target="tags/tag1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61" Type="http://schemas.openxmlformats.org/officeDocument/2006/relationships/slide" Target="slides/slide59.xml"/><Relationship Id="rId53" Type="http://schemas.openxmlformats.org/officeDocument/2006/relationships/slide" Target="slides/slide5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68" Type="http://schemas.openxmlformats.org/officeDocument/2006/relationships/slide" Target="slides/slide66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83" Type="http://schemas.openxmlformats.org/officeDocument/2006/relationships/tableStyles" Target="tableStyles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78" Type="http://schemas.openxmlformats.org/officeDocument/2006/relationships/printerSettings" Target="printerSettings/printerSettings1.bin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ctr" anchorCtr="0" compatLnSpc="1">
            <a:prstTxWarp prst="textNoShape">
              <a:avLst/>
            </a:prstTxWarp>
            <a:flatTx/>
          </a:bodyPr>
          <a:lstStyle>
            <a:lvl1pPr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ctr" anchorCtr="0" compatLnSpc="1">
            <a:prstTxWarp prst="textNoShape">
              <a:avLst/>
            </a:prstTxWarp>
            <a:flatTx/>
          </a:bodyPr>
          <a:lstStyle>
            <a:lvl1pPr algn="r"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b" anchorCtr="0" compatLnSpc="1">
            <a:prstTxWarp prst="textNoShape">
              <a:avLst/>
            </a:prstTxWarp>
            <a:flatTx/>
          </a:bodyPr>
          <a:lstStyle>
            <a:lvl1pPr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b" anchorCtr="0" compatLnSpc="1">
            <a:prstTxWarp prst="textNoShape">
              <a:avLst/>
            </a:prstTxWarp>
            <a:flatTx/>
          </a:bodyPr>
          <a:lstStyle>
            <a:lvl1pPr algn="r"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fld id="{EEF48162-F141-024D-B0F0-B47305BD6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ctr" anchorCtr="0" compatLnSpc="1">
            <a:prstTxWarp prst="textNoShape">
              <a:avLst/>
            </a:prstTxWarp>
            <a:flatTx/>
          </a:bodyPr>
          <a:lstStyle>
            <a:lvl1pPr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ctr" anchorCtr="0" compatLnSpc="1">
            <a:prstTxWarp prst="textNoShape">
              <a:avLst/>
            </a:prstTxWarp>
            <a:flatTx/>
          </a:bodyPr>
          <a:lstStyle>
            <a:lvl1pPr algn="r"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3388" y="547688"/>
            <a:ext cx="3659187" cy="2744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3" y="3475038"/>
            <a:ext cx="7038975" cy="329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ctr" anchorCtr="0" compatLnSpc="1">
            <a:prstTxWarp prst="textNoShape">
              <a:avLst/>
            </a:prstTxWarp>
            <a:flatTx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b" anchorCtr="0" compatLnSpc="1">
            <a:prstTxWarp prst="textNoShape">
              <a:avLst/>
            </a:prstTxWarp>
            <a:flatTx/>
          </a:bodyPr>
          <a:lstStyle>
            <a:lvl1pPr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7333" tIns="48668" rIns="97333" bIns="48668" numCol="1" anchor="b" anchorCtr="0" compatLnSpc="1">
            <a:prstTxWarp prst="textNoShape">
              <a:avLst/>
            </a:prstTxWarp>
            <a:flatTx/>
          </a:bodyPr>
          <a:lstStyle>
            <a:lvl1pPr algn="r" defTabSz="969963">
              <a:defRPr sz="12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fld id="{BAE2F110-F1D1-FE4E-A2E8-07FA16334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Arial" pitchFamily="-110" charset="0"/>
        <a:cs typeface="Arial" pitchFamily="-110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Arial" pitchFamily="-110" charset="0"/>
        <a:cs typeface="Arial" pitchFamily="-110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Arial" pitchFamily="-110" charset="0"/>
        <a:cs typeface="Arial" pitchFamily="-110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Arial" pitchFamily="-110" charset="0"/>
        <a:cs typeface="Arial" pitchFamily="-110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Arial" pitchFamily="-110" charset="0"/>
        <a:cs typeface="Arial" pitchFamily="-110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22815-4F9C-A149-9A4F-0C050CACF4C9}" type="slidenum">
              <a:rPr lang="en-US">
                <a:latin typeface="Times New Roman" charset="0"/>
              </a:rPr>
              <a:pPr/>
              <a:t>1</a:t>
            </a:fld>
            <a:endParaRPr lang="en-US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4975" y="547688"/>
            <a:ext cx="3659188" cy="2744787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F2B5D-5463-684D-A40D-039F330DDD8F}" type="slidenum">
              <a:rPr lang="en-US">
                <a:latin typeface="Times New Roman" charset="0"/>
              </a:rPr>
              <a:pPr/>
              <a:t>20</a:t>
            </a:fld>
            <a:endParaRPr lang="en-US">
              <a:latin typeface="Times New Roman" charset="0"/>
            </a:endParaRPr>
          </a:p>
        </p:txBody>
      </p:sp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2974034" y="547987"/>
            <a:ext cx="3659089" cy="274319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24" name="Text Box 3"/>
          <p:cNvSpPr>
            <a:spLocks noGrp="1" noChangeArrowheads="1"/>
          </p:cNvSpPr>
          <p:nvPr>
            <p:ph type="body"/>
          </p:nvPr>
        </p:nvSpPr>
        <p:spPr>
          <a:xfrm>
            <a:off x="1277777" y="3269921"/>
            <a:ext cx="7042667" cy="3701765"/>
          </a:xfrm>
          <a:noFill/>
          <a:ln w="9525"/>
        </p:spPr>
        <p:txBody>
          <a:bodyPr wrap="square" lIns="93960" tIns="46800" rIns="93960" bIns="46800"/>
          <a:lstStyle/>
          <a:p>
            <a:pPr defTabSz="457200"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700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9373-4B43-034A-9FFB-B3AED78DA289}" type="slidenum">
              <a:rPr lang="en-US"/>
              <a:pPr/>
              <a:t>21</a:t>
            </a:fld>
            <a:endParaRPr lang="en-US"/>
          </a:p>
        </p:txBody>
      </p:sp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2BAE9-2C45-7346-B9DB-AD0BD1F88834}" type="slidenum">
              <a:rPr lang="en-US"/>
              <a:pPr/>
              <a:t>22</a:t>
            </a:fld>
            <a:endParaRPr lang="en-US"/>
          </a:p>
        </p:txBody>
      </p:sp>
      <p:sp>
        <p:nvSpPr>
          <p:cNvPr id="34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926D8-1278-1A40-AEB5-FDD867FF44D8}" type="slidenum">
              <a:rPr lang="en-US"/>
              <a:pPr/>
              <a:t>23</a:t>
            </a:fld>
            <a:endParaRPr lang="en-US"/>
          </a:p>
        </p:txBody>
      </p:sp>
      <p:sp>
        <p:nvSpPr>
          <p:cNvPr id="34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F5CBF-0C3A-FB49-A5FF-C2A24BE2AB77}" type="slidenum">
              <a:rPr lang="en-US"/>
              <a:pPr/>
              <a:t>24</a:t>
            </a:fld>
            <a:endParaRPr lang="en-US"/>
          </a:p>
        </p:txBody>
      </p:sp>
      <p:sp>
        <p:nvSpPr>
          <p:cNvPr id="34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77483-358D-E045-86A7-2BFBEB8B862E}" type="slidenum">
              <a:rPr lang="en-US"/>
              <a:pPr/>
              <a:t>25</a:t>
            </a:fld>
            <a:endParaRPr lang="en-US"/>
          </a:p>
        </p:txBody>
      </p:sp>
      <p:sp>
        <p:nvSpPr>
          <p:cNvPr id="34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94914E-0192-1846-A87F-41BBF73D5815}" type="slidenum">
              <a:rPr lang="en-US"/>
              <a:pPr/>
              <a:t>26</a:t>
            </a:fld>
            <a:endParaRPr lang="en-US"/>
          </a:p>
        </p:txBody>
      </p:sp>
      <p:sp>
        <p:nvSpPr>
          <p:cNvPr id="34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3A962-3E5A-E745-BB2D-1A232DCD5044}" type="slidenum">
              <a:rPr lang="en-US"/>
              <a:pPr/>
              <a:t>27</a:t>
            </a:fld>
            <a:endParaRPr lang="en-US"/>
          </a:p>
        </p:txBody>
      </p:sp>
      <p:sp>
        <p:nvSpPr>
          <p:cNvPr id="34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029AEC-02D5-ED44-A265-28EF598298D3}" type="slidenum">
              <a:rPr lang="en-US">
                <a:latin typeface="Times New Roman" charset="0"/>
              </a:rPr>
              <a:pPr/>
              <a:t>28</a:t>
            </a:fld>
            <a:endParaRPr lang="en-US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buFontTx/>
              <a:buChar char="-"/>
            </a:pPr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D5F5E9-BB22-7447-BBF8-7E74390D63E6}" type="slidenum">
              <a:rPr lang="en-US"/>
              <a:pPr/>
              <a:t>29</a:t>
            </a:fld>
            <a:endParaRPr lang="en-US"/>
          </a:p>
        </p:txBody>
      </p:sp>
      <p:sp>
        <p:nvSpPr>
          <p:cNvPr id="34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4C7F3-5961-4043-A6D8-A50F0D52D1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515B11-B78D-574D-A839-49021153FB59}" type="slidenum">
              <a:rPr lang="en-US"/>
              <a:pPr/>
              <a:t>30</a:t>
            </a:fld>
            <a:endParaRPr lang="en-US"/>
          </a:p>
        </p:txBody>
      </p:sp>
      <p:sp>
        <p:nvSpPr>
          <p:cNvPr id="34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endParaRPr lang="en-US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409B3-D5D0-6747-8D2F-5F0FC23BA89D}" type="slidenum">
              <a:rPr lang="en-US" smtClean="0">
                <a:latin typeface="Times New Roman" charset="0"/>
              </a:rPr>
              <a:pPr/>
              <a:t>34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CC6C1D-54FB-5C46-A85F-8CD7C57344A9}" type="slidenum">
              <a:rPr lang="en-US" smtClean="0">
                <a:latin typeface="Times New Roman" charset="0"/>
              </a:rPr>
              <a:pPr/>
              <a:t>36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F1885-A1EE-4D4A-B445-E356511D7C14}" type="slidenum">
              <a:rPr lang="en-US" smtClean="0">
                <a:latin typeface="Times New Roman" charset="0"/>
              </a:rPr>
              <a:pPr/>
              <a:t>37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5BF13-F2B5-794F-BB31-F3C37EEA4C95}" type="slidenum">
              <a:rPr lang="en-US">
                <a:latin typeface="Times New Roman" charset="0"/>
              </a:rPr>
              <a:pPr/>
              <a:t>43</a:t>
            </a:fld>
            <a:endParaRPr lang="en-US">
              <a:latin typeface="Times New Roman" charset="0"/>
            </a:endParaRPr>
          </a:p>
        </p:txBody>
      </p:sp>
      <p:sp>
        <p:nvSpPr>
          <p:cNvPr id="172035" name="Text Box 2"/>
          <p:cNvSpPr txBox="1">
            <a:spLocks noChangeArrowheads="1"/>
          </p:cNvSpPr>
          <p:nvPr/>
        </p:nvSpPr>
        <p:spPr bwMode="auto">
          <a:xfrm>
            <a:off x="1697746" y="554530"/>
            <a:ext cx="6210176" cy="2743199"/>
          </a:xfrm>
          <a:prstGeom prst="rect">
            <a:avLst/>
          </a:prstGeom>
          <a:solidFill>
            <a:srgbClr val="FFFFFF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036" name="Text Box 3"/>
          <p:cNvSpPr>
            <a:spLocks noGrp="1" noChangeArrowheads="1"/>
          </p:cNvSpPr>
          <p:nvPr>
            <p:ph type="body"/>
          </p:nvPr>
        </p:nvSpPr>
        <p:spPr>
          <a:xfrm>
            <a:off x="960567" y="3472758"/>
            <a:ext cx="7659216" cy="3286278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1"/>
          <p:cNvSpPr txBox="1">
            <a:spLocks noChangeArrowheads="1"/>
          </p:cNvSpPr>
          <p:nvPr/>
        </p:nvSpPr>
        <p:spPr bwMode="auto">
          <a:xfrm>
            <a:off x="3000841" y="556164"/>
            <a:ext cx="3599519" cy="27432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07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60567" y="3474393"/>
            <a:ext cx="7602625" cy="3278099"/>
          </a:xfrm>
          <a:noFill/>
          <a:ln w="9525"/>
        </p:spPr>
        <p:txBody>
          <a:bodyPr/>
          <a:lstStyle/>
          <a:p>
            <a:endParaRPr lang="en-US">
              <a:latin typeface="Times New Roman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50E7F-D900-C74F-BA29-E27F9109674A}" type="slidenum">
              <a:rPr lang="en-US">
                <a:latin typeface="Times New Roman" charset="0"/>
              </a:rPr>
              <a:pPr/>
              <a:t>49</a:t>
            </a:fld>
            <a:endParaRPr lang="en-US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buFontTx/>
              <a:buChar char="-"/>
            </a:pPr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A2E44-585D-F64A-9BB9-66D351693FE5}" type="slidenum">
              <a:rPr lang="en-US">
                <a:latin typeface="Times New Roman" charset="0"/>
              </a:rPr>
              <a:pPr/>
              <a:t>50</a:t>
            </a:fld>
            <a:endParaRPr lang="en-US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buFontTx/>
              <a:buChar char="-"/>
            </a:pPr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B8DAA-436D-C849-871D-A9C68CE3322F}" type="slidenum">
              <a:rPr lang="en-US">
                <a:latin typeface="Times New Roman" charset="0"/>
              </a:rPr>
              <a:pPr/>
              <a:t>51</a:t>
            </a:fld>
            <a:endParaRPr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 w="9525"/>
        </p:spPr>
        <p:txBody>
          <a:bodyPr wrap="square" lIns="92884" tIns="46441" rIns="92884" bIns="46441" anchor="t"/>
          <a:lstStyle/>
          <a:p>
            <a:pPr eaLnBrk="1" hangingPunct="1"/>
            <a:endParaRPr lang="de-DE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70911-2E8F-624B-869B-954499BF5114}" type="slidenum">
              <a:rPr lang="en-US">
                <a:latin typeface="Times New Roman" charset="0"/>
              </a:rPr>
              <a:pPr/>
              <a:t>52</a:t>
            </a:fld>
            <a:endParaRPr lang="en-US">
              <a:latin typeface="Times New Roman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 w="9525"/>
        </p:spPr>
        <p:txBody>
          <a:bodyPr wrap="square" lIns="92884" tIns="46441" rIns="92884" bIns="46441" anchor="t"/>
          <a:lstStyle/>
          <a:p>
            <a:pPr eaLnBrk="1" hangingPunct="1"/>
            <a:endParaRPr lang="de-DE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C5BC-C56F-1A47-9164-150EFE3AFF87}" type="slidenum">
              <a:rPr lang="en-US">
                <a:latin typeface="Times New Roman" charset="0"/>
              </a:rPr>
              <a:pPr/>
              <a:t>3</a:t>
            </a:fld>
            <a:endParaRPr lang="en-US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A024A5-0AEA-E445-A981-B556DC7FED95}" type="slidenum">
              <a:rPr lang="en-US"/>
              <a:pPr/>
              <a:t>53</a:t>
            </a:fld>
            <a:endParaRPr lang="en-US"/>
          </a:p>
        </p:txBody>
      </p:sp>
      <p:sp>
        <p:nvSpPr>
          <p:cNvPr id="314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DD962D-7002-A44E-A036-AAEB8564D542}" type="slidenum">
              <a:rPr lang="en-US">
                <a:latin typeface="Times New Roman" charset="0"/>
              </a:rPr>
              <a:pPr/>
              <a:t>54</a:t>
            </a:fld>
            <a:endParaRPr lang="en-US">
              <a:latin typeface="Times New Roman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 w="9525"/>
        </p:spPr>
        <p:txBody>
          <a:bodyPr wrap="square" lIns="92884" tIns="46441" rIns="92884" bIns="46441" anchor="t"/>
          <a:lstStyle/>
          <a:p>
            <a:pPr eaLnBrk="1" hangingPunct="1"/>
            <a:endParaRPr lang="de-DE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BADCD-9FDD-484C-B2AC-960CE94F0E21}" type="slidenum">
              <a:rPr lang="en-US">
                <a:latin typeface="Times New Roman" charset="0"/>
              </a:rPr>
              <a:pPr/>
              <a:t>55</a:t>
            </a:fld>
            <a:endParaRPr lang="en-US">
              <a:latin typeface="Times New Roman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D4812-B6B5-5342-9DC2-261D049CBFDF}" type="slidenum">
              <a:rPr lang="en-US">
                <a:latin typeface="Times New Roman" charset="0"/>
              </a:rPr>
              <a:pPr/>
              <a:t>56</a:t>
            </a:fld>
            <a:endParaRPr lang="en-US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ADCF76-A074-574E-966A-208D804E8E1E}" type="slidenum">
              <a:rPr lang="en-US">
                <a:latin typeface="Times New Roman" charset="0"/>
              </a:rPr>
              <a:pPr/>
              <a:t>59</a:t>
            </a:fld>
            <a:endParaRPr lang="en-US">
              <a:latin typeface="Times New Roman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noFill/>
          </a:ln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51556" name="Rectangle 30"/>
          <p:cNvSpPr>
            <a:spLocks noChangeArrowheads="1"/>
          </p:cNvSpPr>
          <p:nvPr/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E1A8C61A-A7D2-A646-AC8F-7E65CD986194}" type="datetime1">
              <a:rPr lang="en-US" sz="1800"/>
              <a:pPr/>
              <a:t>10/26/10</a:t>
            </a:fld>
            <a:endParaRPr lang="en-US" sz="1800"/>
          </a:p>
        </p:txBody>
      </p:sp>
      <p:sp>
        <p:nvSpPr>
          <p:cNvPr id="151557" name="Rectangle 26"/>
          <p:cNvSpPr>
            <a:spLocks noChangeArrowheads="1"/>
          </p:cNvSpPr>
          <p:nvPr/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51558" name="Rectangle 13"/>
          <p:cNvSpPr>
            <a:spLocks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EB777C80-8359-CC4E-835A-3C76C835D277}" type="slidenum">
              <a:rPr lang="en-US" sz="1800"/>
              <a:pPr/>
              <a:t>61</a:t>
            </a:fld>
            <a:endParaRPr lang="en-US" sz="1800"/>
          </a:p>
        </p:txBody>
      </p:sp>
      <p:sp>
        <p:nvSpPr>
          <p:cNvPr id="151559" name="Rectangle 23"/>
          <p:cNvSpPr>
            <a:spLocks noChangeArrowheads="1"/>
          </p:cNvSpPr>
          <p:nvPr/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Our system takes as input an unordered set of photos, either from an Internet search or from a large personal collection.  We assume the photos are largely from the same static scene.  </a:t>
            </a:r>
          </a:p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The first step of our system is to apply a computer vision techniques to reconstruct the geometry of the scene.  The output of this procedure is the relative positions and orientation for the cameras used to take a connected set of the photographs, as well as a point cloud representing the geometry of the scene, and a sparse set of correspondences between the photos.</a:t>
            </a:r>
          </a:p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This information is then loaded into our interactive photo explorer tool.</a:t>
            </a:r>
          </a:p>
          <a:p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18B16-193A-5E49-BBE8-ED90D951938A}" type="slidenum">
              <a:rPr lang="en-US">
                <a:latin typeface="Times New Roman" charset="0"/>
              </a:rPr>
              <a:pPr/>
              <a:t>5</a:t>
            </a:fld>
            <a:endParaRPr lang="en-US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  <a:noFill/>
          <a:ln w="9525"/>
        </p:spPr>
        <p:txBody>
          <a:bodyPr/>
          <a:lstStyle/>
          <a:p>
            <a:pPr eaLnBrk="1" hangingPunct="1"/>
            <a:endParaRPr lang="en-GB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Next, we match features across each pair of photos using approximate nearest neighbor matching.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The matches are refined by using RANSAC, which is a robust model-fitting technique, to estimate a fundamental matrix between each pair of matching images and keeping only matches consistent with that fundamental matrix.</a:t>
            </a:r>
          </a:p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We then link connected components of pairwise feature matches together to form correspondences across multiple images.</a:t>
            </a:r>
          </a:p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Once we have correspondences, we run structure from motion to recover the camera and scene geometry.  Structure from motion solves the following problem:</a:t>
            </a:r>
          </a:p>
          <a:p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F6F18-1399-1141-9E84-593208A1F368}" type="slidenum">
              <a:rPr lang="en-US">
                <a:latin typeface="Times New Roman" charset="0"/>
              </a:rPr>
              <a:pPr/>
              <a:t>73</a:t>
            </a:fld>
            <a:endParaRPr lang="en-US">
              <a:latin typeface="Times New Roman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FE2DC5-AB59-4F4C-9B4F-86C20CA9997A}" type="slidenum">
              <a:rPr lang="en-US">
                <a:latin typeface="Times New Roman" charset="0"/>
              </a:rPr>
              <a:pPr/>
              <a:t>6</a:t>
            </a:fld>
            <a:endParaRPr lang="en-US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9188" cy="27447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1113" y="3476625"/>
            <a:ext cx="7038975" cy="3290888"/>
          </a:xfrm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9226082" y="7099769"/>
            <a:ext cx="375118" cy="205962"/>
          </a:xfrm>
        </p:spPr>
        <p:txBody>
          <a:bodyPr/>
          <a:lstStyle/>
          <a:p>
            <a:fld id="{FCC4F5FC-3FF7-4948-819E-A2ACABC7D5EC}" type="slidenum">
              <a:rPr lang="en-US"/>
              <a:pPr/>
              <a:t>8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656" y="5011740"/>
            <a:ext cx="264654" cy="204779"/>
          </a:xfrm>
          <a:ln/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2931911" y="469925"/>
            <a:ext cx="2849062" cy="23448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30" tIns="44115" rIns="88230" bIns="44115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74755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1162179" y="4277854"/>
            <a:ext cx="262353" cy="205962"/>
          </a:xfrm>
          <a:ln/>
        </p:spPr>
        <p:txBody>
          <a:bodyPr/>
          <a:lstStyle/>
          <a:p>
            <a:pPr>
              <a:defRPr/>
            </a:pPr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029AEC-02D5-ED44-A265-28EF598298D3}" type="slidenum">
              <a:rPr lang="en-US">
                <a:latin typeface="Times New Roman" charset="0"/>
              </a:rPr>
              <a:pPr/>
              <a:t>14</a:t>
            </a:fld>
            <a:endParaRPr lang="en-US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buFontTx/>
              <a:buNone/>
            </a:pPr>
            <a:endParaRPr lang="en-US" dirty="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1BE23-0BEB-2B40-A907-7FC2E052BDD4}" type="slidenum">
              <a:rPr lang="en-US"/>
              <a:pPr/>
              <a:t>19</a:t>
            </a:fld>
            <a:endParaRPr lang="en-US"/>
          </a:p>
        </p:txBody>
      </p:sp>
      <p:sp>
        <p:nvSpPr>
          <p:cNvPr id="34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6625"/>
            <a:ext cx="7042150" cy="32908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3038" y="568325"/>
            <a:ext cx="1949450" cy="5654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8325"/>
            <a:ext cx="5699125" cy="5654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fld id="{D36560DB-B5C9-BA45-8D60-68CB18FAD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655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4287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6588"/>
            <a:ext cx="3824288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09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097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l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2pPr>
      <a:lvl3pPr algn="l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3pPr>
      <a:lvl4pPr algn="l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4pPr>
      <a:lvl5pPr algn="l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5pPr>
      <a:lvl6pPr marL="457200" algn="l" defTabSz="4143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6pPr>
      <a:lvl7pPr marL="914400" algn="l" defTabSz="4143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7pPr>
      <a:lvl8pPr marL="1371600" algn="l" defTabSz="4143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8pPr>
      <a:lvl9pPr marL="1828800" algn="l" defTabSz="4143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10" charset="0"/>
          <a:ea typeface="Arial" pitchFamily="-110" charset="0"/>
          <a:cs typeface="Arial" pitchFamily="-110" charset="0"/>
        </a:defRPr>
      </a:lvl9pPr>
    </p:titleStyle>
    <p:bodyStyle>
      <a:lvl1pPr marL="382588" indent="-287338" algn="l" defTabSz="414338" rtl="0" eaLnBrk="0" fontAlgn="base" hangingPunct="0">
        <a:spcBef>
          <a:spcPct val="0"/>
        </a:spcBef>
        <a:spcAft>
          <a:spcPts val="1213"/>
        </a:spcAft>
        <a:buClr>
          <a:srgbClr val="000000"/>
        </a:buClr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4700" indent="-257175" algn="l" defTabSz="414338" rtl="0" eaLnBrk="0" fontAlgn="base" hangingPunct="0">
        <a:spcBef>
          <a:spcPct val="0"/>
        </a:spcBef>
        <a:spcAft>
          <a:spcPts val="950"/>
        </a:spcAft>
        <a:buClr>
          <a:srgbClr val="000000"/>
        </a:buClr>
        <a:buChar char="•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66813" indent="-193675" algn="l" defTabSz="414338" rtl="0" eaLnBrk="0" fontAlgn="base" hangingPunct="0">
        <a:spcBef>
          <a:spcPct val="0"/>
        </a:spcBef>
        <a:spcAft>
          <a:spcPts val="700"/>
        </a:spcAft>
        <a:buClr>
          <a:srgbClr val="000000"/>
        </a:buClr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58925" indent="-187325" algn="l" defTabSz="414338" rtl="0" eaLnBrk="0" fontAlgn="base" hangingPunct="0">
        <a:spcBef>
          <a:spcPct val="0"/>
        </a:spcBef>
        <a:spcAft>
          <a:spcPts val="43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949450" indent="-187325" algn="l" defTabSz="414338" rtl="0" eaLnBrk="0" fontAlgn="base" hangingPunct="0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406650" indent="-187325" algn="l" defTabSz="414338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863850" indent="-187325" algn="l" defTabSz="414338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321050" indent="-187325" algn="l" defTabSz="414338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778250" indent="-187325" algn="l" defTabSz="414338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this is a test this is a test this is a test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  <a:ea typeface="ＭＳ Ｐゴシック" pitchFamily="-11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robots.ox.ac.uk/~vgg/research/oxbuildings/index.html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://www.di.ens.fr/willow/teaching/recvis10/assignment2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di.ens.fr/willow/teaching/recvis1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6.jpeg"/><Relationship Id="rId4" Type="http://schemas.openxmlformats.org/officeDocument/2006/relationships/image" Target="../media/image16.wmf"/><Relationship Id="rId7" Type="http://schemas.openxmlformats.org/officeDocument/2006/relationships/image" Target="../media/image19.png"/><Relationship Id="rId11" Type="http://schemas.openxmlformats.org/officeDocument/2006/relationships/image" Target="../media/image23.jpeg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0" Type="http://schemas.openxmlformats.org/officeDocument/2006/relationships/image" Target="../media/image22.png"/><Relationship Id="rId5" Type="http://schemas.openxmlformats.org/officeDocument/2006/relationships/image" Target="../media/image17.pn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9" Type="http://schemas.openxmlformats.org/officeDocument/2006/relationships/image" Target="../media/image21.png"/><Relationship Id="rId3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5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<Relationship Id="rId5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6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robots.ox.ac.uk/~vgg/research/oxbuildings/index.html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4" Type="http://schemas.openxmlformats.org/officeDocument/2006/relationships/image" Target="../media/image39.wmf"/><Relationship Id="rId10" Type="http://schemas.openxmlformats.org/officeDocument/2006/relationships/image" Target="../media/image45.wmf"/><Relationship Id="rId5" Type="http://schemas.openxmlformats.org/officeDocument/2006/relationships/image" Target="../media/image40.wmf"/><Relationship Id="rId7" Type="http://schemas.openxmlformats.org/officeDocument/2006/relationships/image" Target="../media/image42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9" Type="http://schemas.openxmlformats.org/officeDocument/2006/relationships/image" Target="../media/image44.png"/><Relationship Id="rId3" Type="http://schemas.openxmlformats.org/officeDocument/2006/relationships/image" Target="../media/image38.png"/><Relationship Id="rId6" Type="http://schemas.openxmlformats.org/officeDocument/2006/relationships/image" Target="../media/image41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6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5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5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5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jpeg"/><Relationship Id="rId5" Type="http://schemas.openxmlformats.org/officeDocument/2006/relationships/image" Target="../media/image63.jpe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jpeg"/><Relationship Id="rId3" Type="http://schemas.openxmlformats.org/officeDocument/2006/relationships/image" Target="../media/image65.jpeg"/><Relationship Id="rId6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4" Type="http://schemas.openxmlformats.org/officeDocument/2006/relationships/image" Target="../media/image68.jpeg"/><Relationship Id="rId10" Type="http://schemas.openxmlformats.org/officeDocument/2006/relationships/image" Target="../media/image64.jpeg"/><Relationship Id="rId5" Type="http://schemas.openxmlformats.org/officeDocument/2006/relationships/image" Target="../media/image66.jpeg"/><Relationship Id="rId7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jpeg"/><Relationship Id="rId9" Type="http://schemas.openxmlformats.org/officeDocument/2006/relationships/image" Target="../media/image67.jpeg"/><Relationship Id="rId3" Type="http://schemas.openxmlformats.org/officeDocument/2006/relationships/image" Target="../media/image65.jpeg"/><Relationship Id="rId6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3.jpeg"/><Relationship Id="rId4" Type="http://schemas.openxmlformats.org/officeDocument/2006/relationships/image" Target="../media/image73.png"/><Relationship Id="rId7" Type="http://schemas.openxmlformats.org/officeDocument/2006/relationships/image" Target="../media/image76.jpeg"/><Relationship Id="rId11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0" Type="http://schemas.openxmlformats.org/officeDocument/2006/relationships/image" Target="../media/image79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2" Type="http://schemas.openxmlformats.org/officeDocument/2006/relationships/image" Target="../media/image81.jpeg"/><Relationship Id="rId2" Type="http://schemas.openxmlformats.org/officeDocument/2006/relationships/image" Target="../media/image71.png"/><Relationship Id="rId9" Type="http://schemas.openxmlformats.org/officeDocument/2006/relationships/image" Target="../media/image78.jpeg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7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5.jpeg"/><Relationship Id="rId6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7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6.jpeg"/><Relationship Id="rId5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2.png"/><Relationship Id="rId6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hyperlink" Target="http://www.iccv2009.org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grail.cs.washington.edu/rom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2.jpeg"/><Relationship Id="rId4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9.png"/><Relationship Id="rId5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3.png"/><Relationship Id="rId1" Type="http://schemas.openxmlformats.org/officeDocument/2006/relationships/video" Target="file://localhost/D/%5Csnavely%5Ctalk%5CPhotoTourismTalk%5CFlickrSearch2.wmv" TargetMode="External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36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4.png"/><Relationship Id="rId5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0.png"/><Relationship Id="rId4" Type="http://schemas.openxmlformats.org/officeDocument/2006/relationships/image" Target="../media/image120.png"/><Relationship Id="rId7" Type="http://schemas.openxmlformats.org/officeDocument/2006/relationships/image" Target="../media/image123.png"/><Relationship Id="rId11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6" Type="http://schemas.openxmlformats.org/officeDocument/2006/relationships/image" Target="../media/image132.png"/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0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41.xml"/><Relationship Id="rId9" Type="http://schemas.openxmlformats.org/officeDocument/2006/relationships/image" Target="../media/image125.png"/><Relationship Id="rId3" Type="http://schemas.openxmlformats.org/officeDocument/2006/relationships/image" Target="../media/image119.png"/><Relationship Id="rId18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0.png"/><Relationship Id="rId4" Type="http://schemas.openxmlformats.org/officeDocument/2006/relationships/image" Target="../media/image120.png"/><Relationship Id="rId7" Type="http://schemas.openxmlformats.org/officeDocument/2006/relationships/image" Target="../media/image123.png"/><Relationship Id="rId11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6" Type="http://schemas.openxmlformats.org/officeDocument/2006/relationships/image" Target="../media/image132.png"/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0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42.xml"/><Relationship Id="rId9" Type="http://schemas.openxmlformats.org/officeDocument/2006/relationships/image" Target="../media/image125.png"/><Relationship Id="rId3" Type="http://schemas.openxmlformats.org/officeDocument/2006/relationships/image" Target="../media/image119.png"/><Relationship Id="rId18" Type="http://schemas.openxmlformats.org/officeDocument/2006/relationships/image" Target="../media/image13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0.png"/><Relationship Id="rId4" Type="http://schemas.openxmlformats.org/officeDocument/2006/relationships/image" Target="../media/image120.png"/><Relationship Id="rId7" Type="http://schemas.openxmlformats.org/officeDocument/2006/relationships/image" Target="../media/image123.png"/><Relationship Id="rId11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6" Type="http://schemas.openxmlformats.org/officeDocument/2006/relationships/image" Target="../media/image132.png"/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0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44.xml"/><Relationship Id="rId9" Type="http://schemas.openxmlformats.org/officeDocument/2006/relationships/image" Target="../media/image125.png"/><Relationship Id="rId3" Type="http://schemas.openxmlformats.org/officeDocument/2006/relationships/image" Target="../media/image119.png"/><Relationship Id="rId18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0.png"/><Relationship Id="rId4" Type="http://schemas.openxmlformats.org/officeDocument/2006/relationships/image" Target="../media/image120.png"/><Relationship Id="rId7" Type="http://schemas.openxmlformats.org/officeDocument/2006/relationships/image" Target="../media/image123.png"/><Relationship Id="rId11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6" Type="http://schemas.openxmlformats.org/officeDocument/2006/relationships/image" Target="../media/image132.png"/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0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9" Type="http://schemas.openxmlformats.org/officeDocument/2006/relationships/image" Target="../media/image125.png"/><Relationship Id="rId3" Type="http://schemas.openxmlformats.org/officeDocument/2006/relationships/image" Target="../media/image119.png"/><Relationship Id="rId18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0.png"/><Relationship Id="rId4" Type="http://schemas.openxmlformats.org/officeDocument/2006/relationships/image" Target="../media/image120.png"/><Relationship Id="rId7" Type="http://schemas.openxmlformats.org/officeDocument/2006/relationships/image" Target="../media/image123.png"/><Relationship Id="rId11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6" Type="http://schemas.openxmlformats.org/officeDocument/2006/relationships/image" Target="../media/image132.png"/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0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46.xml"/><Relationship Id="rId9" Type="http://schemas.openxmlformats.org/officeDocument/2006/relationships/image" Target="../media/image125.png"/><Relationship Id="rId3" Type="http://schemas.openxmlformats.org/officeDocument/2006/relationships/image" Target="../media/image119.png"/><Relationship Id="rId18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6.png"/><Relationship Id="rId1" Type="http://schemas.openxmlformats.org/officeDocument/2006/relationships/video" Target="file://localhost/Users/josef/teaching/ENS/RecVis2009/visual_search/dubrovnik.avi" TargetMode="Externa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98638"/>
            <a:ext cx="9143999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</a:rPr>
              <a:t>Instance-level recognition </a:t>
            </a:r>
            <a:r>
              <a:rPr lang="en-US" sz="3600" dirty="0" smtClean="0">
                <a:solidFill>
                  <a:srgbClr val="0000CC"/>
                </a:solidFill>
              </a:rPr>
              <a:t>III.</a:t>
            </a:r>
            <a:br>
              <a:rPr lang="en-US" sz="3600" dirty="0" smtClean="0">
                <a:solidFill>
                  <a:srgbClr val="0000CC"/>
                </a:solidFill>
              </a:rPr>
            </a:br>
            <a:r>
              <a:rPr lang="en-US" sz="3600" dirty="0" smtClean="0">
                <a:solidFill>
                  <a:srgbClr val="0000CC"/>
                </a:solidFill>
              </a:rPr>
              <a:t>Visual search: extensions and applications</a:t>
            </a:r>
            <a:endParaRPr lang="en-GB" sz="3600" dirty="0" smtClean="0">
              <a:solidFill>
                <a:srgbClr val="0000CC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98838"/>
            <a:ext cx="9144000" cy="1019175"/>
          </a:xfrm>
        </p:spPr>
        <p:txBody>
          <a:bodyPr/>
          <a:lstStyle/>
          <a:p>
            <a:pPr marL="457200" indent="-457200"/>
            <a:r>
              <a:rPr lang="en-US" sz="3200" dirty="0">
                <a:solidFill>
                  <a:schemeClr val="tx1"/>
                </a:solidFill>
              </a:rPr>
              <a:t>Josef </a:t>
            </a:r>
            <a:r>
              <a:rPr lang="en-US" sz="3200" dirty="0" err="1">
                <a:solidFill>
                  <a:schemeClr val="tx1"/>
                </a:solidFill>
              </a:rPr>
              <a:t>Sivic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/>
            <a:r>
              <a:rPr lang="en-US" dirty="0">
                <a:solidFill>
                  <a:schemeClr val="tx1"/>
                </a:solidFill>
              </a:rPr>
              <a:t>http://</a:t>
            </a:r>
            <a:r>
              <a:rPr lang="en-US" dirty="0" err="1">
                <a:solidFill>
                  <a:schemeClr val="tx1"/>
                </a:solidFill>
              </a:rPr>
              <a:t>www.di.ens.fr</a:t>
            </a:r>
            <a:r>
              <a:rPr lang="en-US" dirty="0">
                <a:solidFill>
                  <a:schemeClr val="tx1"/>
                </a:solidFill>
              </a:rPr>
              <a:t>/~josef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indent="-457200"/>
            <a:r>
              <a:rPr lang="en-US" dirty="0" smtClean="0">
                <a:solidFill>
                  <a:schemeClr val="tx1"/>
                </a:solidFill>
              </a:rPr>
              <a:t>INRIA, </a:t>
            </a:r>
            <a:r>
              <a:rPr lang="en-US" dirty="0">
                <a:solidFill>
                  <a:schemeClr val="tx1"/>
                </a:solidFill>
              </a:rPr>
              <a:t>WILLOW, ENS/INRIA/CNRS UMR 8548</a:t>
            </a:r>
          </a:p>
          <a:p>
            <a:pPr marL="457200" indent="-457200"/>
            <a:r>
              <a:rPr lang="en-US" dirty="0" err="1">
                <a:solidFill>
                  <a:schemeClr val="tx1"/>
                </a:solidFill>
              </a:rPr>
              <a:t>Laboratoire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d’Informatique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Ecole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Normale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Supérieure</a:t>
            </a:r>
            <a:r>
              <a:rPr lang="en-US" dirty="0">
                <a:solidFill>
                  <a:schemeClr val="tx1"/>
                </a:solidFill>
              </a:rPr>
              <a:t>, Paris</a:t>
            </a:r>
          </a:p>
          <a:p>
            <a:pPr marL="457200" indent="-457200"/>
            <a:endParaRPr lang="en-GB" dirty="0">
              <a:solidFill>
                <a:schemeClr val="tx1"/>
              </a:solidFill>
            </a:endParaRPr>
          </a:p>
          <a:p>
            <a:pPr marL="457200" indent="-457200"/>
            <a:r>
              <a:rPr lang="en-GB" sz="2000" dirty="0">
                <a:solidFill>
                  <a:schemeClr val="tx1"/>
                </a:solidFill>
              </a:rPr>
              <a:t>With slides from: O. Chum, K. </a:t>
            </a:r>
            <a:r>
              <a:rPr lang="en-GB" sz="2000" dirty="0" err="1">
                <a:solidFill>
                  <a:schemeClr val="tx1"/>
                </a:solidFill>
              </a:rPr>
              <a:t>Grauman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  <a:r>
              <a:rPr lang="en-GB" sz="2000" dirty="0" smtClean="0">
                <a:solidFill>
                  <a:schemeClr val="tx1"/>
                </a:solidFill>
              </a:rPr>
              <a:t> S. </a:t>
            </a:r>
            <a:r>
              <a:rPr lang="en-GB" sz="2000" dirty="0" err="1" smtClean="0">
                <a:solidFill>
                  <a:schemeClr val="tx1"/>
                </a:solidFill>
              </a:rPr>
              <a:t>Lazebnik</a:t>
            </a:r>
            <a:r>
              <a:rPr lang="en-GB" sz="2000" dirty="0" smtClean="0">
                <a:solidFill>
                  <a:schemeClr val="tx1"/>
                </a:solidFill>
              </a:rPr>
              <a:t>, B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  <a:r>
              <a:rPr lang="en-GB" sz="2000" dirty="0" err="1">
                <a:solidFill>
                  <a:schemeClr val="tx1"/>
                </a:solidFill>
              </a:rPr>
              <a:t>Leibe</a:t>
            </a:r>
            <a:r>
              <a:rPr lang="en-GB" sz="2000" dirty="0">
                <a:solidFill>
                  <a:schemeClr val="tx1"/>
                </a:solidFill>
              </a:rPr>
              <a:t>, D. </a:t>
            </a:r>
            <a:r>
              <a:rPr lang="en-GB" sz="2000" dirty="0" smtClean="0">
                <a:solidFill>
                  <a:schemeClr val="tx1"/>
                </a:solidFill>
              </a:rPr>
              <a:t>Lowe, </a:t>
            </a:r>
            <a:r>
              <a:rPr lang="en-GB" sz="2000" dirty="0">
                <a:solidFill>
                  <a:schemeClr val="tx1"/>
                </a:solidFill>
              </a:rPr>
              <a:t>J. </a:t>
            </a:r>
            <a:r>
              <a:rPr lang="en-GB" sz="2000" dirty="0" err="1">
                <a:solidFill>
                  <a:schemeClr val="tx1"/>
                </a:solidFill>
              </a:rPr>
              <a:t>Philbin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  <a:r>
              <a:rPr lang="en-GB" sz="2000" dirty="0" smtClean="0">
                <a:solidFill>
                  <a:schemeClr val="tx1"/>
                </a:solidFill>
              </a:rPr>
              <a:t> J. Ponce, D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  <a:r>
              <a:rPr lang="en-GB" sz="2000" dirty="0" err="1">
                <a:solidFill>
                  <a:schemeClr val="tx1"/>
                </a:solidFill>
              </a:rPr>
              <a:t>Nister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  <a:r>
              <a:rPr lang="en-GB" sz="2000" dirty="0" smtClean="0">
                <a:solidFill>
                  <a:schemeClr val="tx1"/>
                </a:solidFill>
              </a:rPr>
              <a:t> C. </a:t>
            </a:r>
            <a:r>
              <a:rPr lang="en-GB" sz="2000" dirty="0" err="1" smtClean="0">
                <a:solidFill>
                  <a:schemeClr val="tx1"/>
                </a:solidFill>
              </a:rPr>
              <a:t>Schmid</a:t>
            </a:r>
            <a:r>
              <a:rPr lang="en-GB" sz="2000" dirty="0" smtClean="0">
                <a:solidFill>
                  <a:schemeClr val="tx1"/>
                </a:solidFill>
              </a:rPr>
              <a:t>, N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  <a:r>
              <a:rPr lang="en-GB" sz="2000" dirty="0" err="1">
                <a:solidFill>
                  <a:schemeClr val="tx1"/>
                </a:solidFill>
              </a:rPr>
              <a:t>Snavely</a:t>
            </a:r>
            <a:r>
              <a:rPr lang="en-GB" sz="2000" dirty="0">
                <a:solidFill>
                  <a:schemeClr val="tx1"/>
                </a:solidFill>
              </a:rPr>
              <a:t>, A. </a:t>
            </a:r>
            <a:r>
              <a:rPr lang="en-GB" sz="2000" dirty="0" err="1">
                <a:solidFill>
                  <a:schemeClr val="tx1"/>
                </a:solidFill>
              </a:rPr>
              <a:t>Zisserman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247650"/>
            <a:ext cx="9144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>
                <a:solidFill>
                  <a:schemeClr val="tx1"/>
                </a:solidFill>
              </a:rPr>
              <a:t>Reconnaissance d’objets et vision artificielle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4900" y="1411288"/>
            <a:ext cx="4030663" cy="25828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793750" y="412750"/>
            <a:ext cx="7339013" cy="676275"/>
          </a:xfrm>
        </p:spPr>
        <p:txBody>
          <a:bodyPr/>
          <a:lstStyle/>
          <a:p>
            <a:pPr algn="r"/>
            <a:r>
              <a:rPr lang="en-US" dirty="0" smtClean="0"/>
              <a:t>Beyond visual words: Hamming </a:t>
            </a:r>
            <a:r>
              <a:rPr lang="en-US" dirty="0"/>
              <a:t>Embedding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800" dirty="0" smtClean="0"/>
              <a:t>[</a:t>
            </a:r>
            <a:r>
              <a:rPr lang="en-US" sz="1800" dirty="0" err="1"/>
              <a:t>Jegou</a:t>
            </a:r>
            <a:r>
              <a:rPr lang="en-US" sz="1800" dirty="0"/>
              <a:t> et al. ECCV’08]</a:t>
            </a:r>
            <a:endParaRPr lang="fr-FR" sz="180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4975" y="3986213"/>
            <a:ext cx="8112125" cy="2219325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1800" dirty="0"/>
              <a:t>Representation of a descriptor </a:t>
            </a:r>
            <a:r>
              <a:rPr lang="en-US" sz="1800" i="1" dirty="0" err="1"/>
              <a:t>x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Vector-quantized to </a:t>
            </a:r>
            <a:r>
              <a:rPr lang="en-US" sz="1800" i="1" dirty="0" err="1"/>
              <a:t>q(x</a:t>
            </a:r>
            <a:r>
              <a:rPr lang="en-US" sz="1800" i="1" dirty="0"/>
              <a:t>)</a:t>
            </a:r>
            <a:r>
              <a:rPr lang="en-US" sz="1800" dirty="0"/>
              <a:t> as in standard BOF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+</a:t>
            </a:r>
            <a:r>
              <a:rPr lang="en-US" sz="1800" dirty="0">
                <a:solidFill>
                  <a:srgbClr val="FF0000"/>
                </a:solidFill>
              </a:rPr>
              <a:t>	short binary vector </a:t>
            </a:r>
            <a:r>
              <a:rPr lang="en-US" sz="1800" i="1" dirty="0" err="1">
                <a:solidFill>
                  <a:srgbClr val="FF0000"/>
                </a:solidFill>
              </a:rPr>
              <a:t>b(x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 for an additional localization in the </a:t>
            </a:r>
            <a:r>
              <a:rPr lang="en-US" sz="1800" dirty="0" err="1"/>
              <a:t>Voronoi</a:t>
            </a:r>
            <a:r>
              <a:rPr lang="en-US" sz="1800" dirty="0"/>
              <a:t> cell</a:t>
            </a:r>
          </a:p>
          <a:p>
            <a:pPr marL="0" indent="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1800" dirty="0"/>
              <a:t>Two descriptors </a:t>
            </a:r>
            <a:r>
              <a:rPr lang="en-US" sz="1800" dirty="0" err="1"/>
              <a:t>x</a:t>
            </a:r>
            <a:r>
              <a:rPr lang="en-US" sz="1800" dirty="0"/>
              <a:t> and </a:t>
            </a:r>
            <a:r>
              <a:rPr lang="en-US" sz="1800" dirty="0" err="1"/>
              <a:t>y</a:t>
            </a:r>
            <a:r>
              <a:rPr lang="en-US" sz="1800" dirty="0"/>
              <a:t> match </a:t>
            </a:r>
            <a:r>
              <a:rPr lang="en-US" sz="1800" dirty="0" err="1" smtClean="0"/>
              <a:t>iff</a:t>
            </a:r>
            <a:endParaRPr lang="en-US" sz="18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1800" dirty="0"/>
              <a:t>									</a:t>
            </a:r>
          </a:p>
          <a:p>
            <a:pPr marL="0" indent="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5497513"/>
            <a:ext cx="61642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6226175" y="6437313"/>
            <a:ext cx="2881313" cy="825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dirty="0">
                <a:latin typeface="+mj-lt"/>
              </a:rPr>
              <a:t>where h(</a:t>
            </a:r>
            <a:r>
              <a:rPr lang="en-US" sz="1400" i="1" dirty="0" err="1">
                <a:latin typeface="+mj-lt"/>
              </a:rPr>
              <a:t>a</a:t>
            </a:r>
            <a:r>
              <a:rPr lang="en-US" sz="1400" dirty="0" err="1">
                <a:latin typeface="+mj-lt"/>
              </a:rPr>
              <a:t>,</a:t>
            </a:r>
            <a:r>
              <a:rPr lang="en-US" sz="1400" i="1" dirty="0" err="1">
                <a:latin typeface="+mj-lt"/>
              </a:rPr>
              <a:t>b</a:t>
            </a:r>
            <a:r>
              <a:rPr lang="en-US" sz="1400" dirty="0">
                <a:latin typeface="+mj-lt"/>
              </a:rPr>
              <a:t>)  Hamming distance</a:t>
            </a:r>
          </a:p>
          <a:p>
            <a:pPr>
              <a:defRPr/>
            </a:pPr>
            <a:r>
              <a:rPr lang="en-US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12" charset="-128"/>
                <a:cs typeface="ＭＳ Ｐゴシック" pitchFamily="-112" charset="-128"/>
              </a:rPr>
              <a:t>Recent approaches for very large scale indexing  </a:t>
            </a:r>
          </a:p>
        </p:txBody>
      </p:sp>
      <p:pic>
        <p:nvPicPr>
          <p:cNvPr id="54275" name="Picture 3" descr="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76413"/>
            <a:ext cx="1079500" cy="1079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276" name="Picture 4" descr="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776413"/>
            <a:ext cx="1079500" cy="1079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3708400" y="231616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1476375" y="231616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1692275" y="2025650"/>
            <a:ext cx="2016125" cy="5826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Hessian-Affine</a:t>
            </a:r>
            <a:br>
              <a:rPr lang="en-US" sz="1200" b="1">
                <a:solidFill>
                  <a:srgbClr val="00175B"/>
                </a:solidFill>
                <a:latin typeface="Arial" pitchFamily="-112" charset="0"/>
              </a:rPr>
            </a:b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regions + SIFT descriptors</a:t>
            </a:r>
            <a:endParaRPr lang="fr-FR" sz="1200" b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292725" y="2028825"/>
            <a:ext cx="1295400" cy="576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Bag-of-features</a:t>
            </a:r>
            <a:br>
              <a:rPr lang="en-US" sz="1200" b="1">
                <a:solidFill>
                  <a:srgbClr val="00175B"/>
                </a:solidFill>
                <a:latin typeface="Arial" pitchFamily="-112" charset="0"/>
              </a:rPr>
            </a:b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processing</a:t>
            </a:r>
            <a:br>
              <a:rPr lang="en-US" sz="1200" b="1">
                <a:solidFill>
                  <a:srgbClr val="00175B"/>
                </a:solidFill>
                <a:latin typeface="Arial" pitchFamily="-112" charset="0"/>
              </a:rPr>
            </a:b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+</a:t>
            </a:r>
            <a:r>
              <a:rPr lang="en-US" sz="1200" b="1" i="1">
                <a:solidFill>
                  <a:srgbClr val="00175B"/>
                </a:solidFill>
                <a:latin typeface="Arial" pitchFamily="-112" charset="0"/>
              </a:rPr>
              <a:t>tf-idf</a:t>
            </a: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 weighting</a:t>
            </a:r>
            <a:endParaRPr lang="fr-FR" sz="1200" b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5076825" y="231616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948488" y="2173288"/>
            <a:ext cx="1584325" cy="287337"/>
            <a:chOff x="5057" y="482"/>
            <a:chExt cx="998" cy="181"/>
          </a:xfrm>
        </p:grpSpPr>
        <p:sp>
          <p:nvSpPr>
            <p:cNvPr id="54299" name="Line 11"/>
            <p:cNvSpPr>
              <a:spLocks noChangeShapeType="1"/>
            </p:cNvSpPr>
            <p:nvPr/>
          </p:nvSpPr>
          <p:spPr bwMode="auto">
            <a:xfrm>
              <a:off x="5057" y="663"/>
              <a:ext cx="998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0" name="Rectangle 12"/>
            <p:cNvSpPr>
              <a:spLocks noChangeArrowheads="1"/>
            </p:cNvSpPr>
            <p:nvPr/>
          </p:nvSpPr>
          <p:spPr bwMode="auto">
            <a:xfrm>
              <a:off x="5057" y="482"/>
              <a:ext cx="91" cy="18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>
                  <a:srgbClr val="00175B"/>
                </a:buClr>
                <a:buFontTx/>
                <a:buChar char="•"/>
              </a:pPr>
              <a:endParaRPr lang="en-US" sz="2400" b="1">
                <a:solidFill>
                  <a:srgbClr val="00175B"/>
                </a:solidFill>
                <a:latin typeface="Arial" pitchFamily="-112" charset="0"/>
              </a:endParaRPr>
            </a:p>
          </p:txBody>
        </p:sp>
        <p:sp>
          <p:nvSpPr>
            <p:cNvPr id="54301" name="Rectangle 13"/>
            <p:cNvSpPr>
              <a:spLocks noChangeArrowheads="1"/>
            </p:cNvSpPr>
            <p:nvPr/>
          </p:nvSpPr>
          <p:spPr bwMode="auto">
            <a:xfrm>
              <a:off x="5239" y="572"/>
              <a:ext cx="90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>
                  <a:srgbClr val="00175B"/>
                </a:buClr>
                <a:buFontTx/>
                <a:buChar char="•"/>
              </a:pPr>
              <a:endParaRPr lang="en-US" sz="2400" b="1">
                <a:solidFill>
                  <a:srgbClr val="00175B"/>
                </a:solidFill>
                <a:latin typeface="Arial" pitchFamily="-112" charset="0"/>
              </a:endParaRPr>
            </a:p>
          </p:txBody>
        </p:sp>
        <p:sp>
          <p:nvSpPr>
            <p:cNvPr id="54302" name="Rectangle 14"/>
            <p:cNvSpPr>
              <a:spLocks noChangeArrowheads="1"/>
            </p:cNvSpPr>
            <p:nvPr/>
          </p:nvSpPr>
          <p:spPr bwMode="auto">
            <a:xfrm>
              <a:off x="5692" y="527"/>
              <a:ext cx="91" cy="1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>
                  <a:srgbClr val="00175B"/>
                </a:buClr>
                <a:buFontTx/>
                <a:buChar char="•"/>
              </a:pPr>
              <a:endParaRPr lang="en-US" sz="2400" b="1">
                <a:solidFill>
                  <a:srgbClr val="00175B"/>
                </a:solidFill>
                <a:latin typeface="Arial" pitchFamily="-112" charset="0"/>
              </a:endParaRPr>
            </a:p>
          </p:txBody>
        </p:sp>
        <p:sp>
          <p:nvSpPr>
            <p:cNvPr id="54303" name="Rectangle 15"/>
            <p:cNvSpPr>
              <a:spLocks noChangeArrowheads="1"/>
            </p:cNvSpPr>
            <p:nvPr/>
          </p:nvSpPr>
          <p:spPr bwMode="auto">
            <a:xfrm>
              <a:off x="5874" y="572"/>
              <a:ext cx="90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>
                  <a:srgbClr val="00175B"/>
                </a:buClr>
                <a:buFontTx/>
                <a:buChar char="•"/>
              </a:pPr>
              <a:endParaRPr lang="en-US" sz="2400" b="1">
                <a:solidFill>
                  <a:srgbClr val="00175B"/>
                </a:solidFill>
                <a:latin typeface="Arial" pitchFamily="-112" charset="0"/>
              </a:endParaRPr>
            </a:p>
          </p:txBody>
        </p:sp>
        <p:sp>
          <p:nvSpPr>
            <p:cNvPr id="54304" name="Rectangle 16"/>
            <p:cNvSpPr>
              <a:spLocks noChangeArrowheads="1"/>
            </p:cNvSpPr>
            <p:nvPr/>
          </p:nvSpPr>
          <p:spPr bwMode="auto">
            <a:xfrm>
              <a:off x="5602" y="618"/>
              <a:ext cx="91" cy="45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>
                  <a:srgbClr val="00175B"/>
                </a:buClr>
                <a:buFontTx/>
                <a:buChar char="•"/>
              </a:pPr>
              <a:endParaRPr lang="en-US" sz="2400" b="1">
                <a:solidFill>
                  <a:srgbClr val="00175B"/>
                </a:solidFill>
                <a:latin typeface="Arial" pitchFamily="-112" charset="0"/>
              </a:endParaRPr>
            </a:p>
          </p:txBody>
        </p:sp>
      </p:grpSp>
      <p:sp>
        <p:nvSpPr>
          <p:cNvPr id="54283" name="Line 17"/>
          <p:cNvSpPr>
            <a:spLocks noChangeShapeType="1"/>
          </p:cNvSpPr>
          <p:nvPr/>
        </p:nvSpPr>
        <p:spPr bwMode="auto">
          <a:xfrm>
            <a:off x="6588125" y="2316163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4" name="Rectangle 18"/>
          <p:cNvSpPr>
            <a:spLocks noChangeArrowheads="1"/>
          </p:cNvSpPr>
          <p:nvPr/>
        </p:nvSpPr>
        <p:spPr bwMode="auto">
          <a:xfrm>
            <a:off x="7092950" y="3141663"/>
            <a:ext cx="1152525" cy="5762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Vector 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compression</a:t>
            </a:r>
          </a:p>
        </p:txBody>
      </p:sp>
      <p:sp>
        <p:nvSpPr>
          <p:cNvPr id="54285" name="Line 19"/>
          <p:cNvSpPr>
            <a:spLocks noChangeShapeType="1"/>
          </p:cNvSpPr>
          <p:nvPr/>
        </p:nvSpPr>
        <p:spPr bwMode="auto">
          <a:xfrm flipH="1">
            <a:off x="7667625" y="2492375"/>
            <a:ext cx="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6" name="Text Box 20"/>
          <p:cNvSpPr txBox="1">
            <a:spLocks noChangeArrowheads="1"/>
          </p:cNvSpPr>
          <p:nvPr/>
        </p:nvSpPr>
        <p:spPr bwMode="auto">
          <a:xfrm>
            <a:off x="6753225" y="1746250"/>
            <a:ext cx="1890713" cy="212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sparse frequency vector</a:t>
            </a:r>
            <a:endParaRPr lang="fr-FR" sz="1400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87" name="AutoShape 21"/>
          <p:cNvSpPr>
            <a:spLocks noChangeArrowheads="1"/>
          </p:cNvSpPr>
          <p:nvPr/>
        </p:nvSpPr>
        <p:spPr bwMode="auto">
          <a:xfrm>
            <a:off x="5327650" y="981075"/>
            <a:ext cx="1152525" cy="5397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FF0000"/>
                </a:solidFill>
                <a:latin typeface="Arial" pitchFamily="-112" charset="0"/>
              </a:rPr>
              <a:t>centroids</a:t>
            </a:r>
            <a:br>
              <a:rPr lang="en-US" sz="1400" i="1">
                <a:solidFill>
                  <a:srgbClr val="FF0000"/>
                </a:solidFill>
                <a:latin typeface="Arial" pitchFamily="-112" charset="0"/>
              </a:rPr>
            </a:br>
            <a:r>
              <a:rPr lang="en-US" sz="1400" i="1">
                <a:solidFill>
                  <a:srgbClr val="FF0000"/>
                </a:solidFill>
                <a:latin typeface="Arial" pitchFamily="-112" charset="0"/>
              </a:rPr>
              <a:t>(visual words)</a:t>
            </a:r>
            <a:endParaRPr lang="fr-FR" sz="1400" i="1">
              <a:solidFill>
                <a:srgbClr val="FF0000"/>
              </a:solidFill>
              <a:latin typeface="Arial" pitchFamily="-112" charset="0"/>
            </a:endParaRPr>
          </a:p>
        </p:txBody>
      </p:sp>
      <p:sp>
        <p:nvSpPr>
          <p:cNvPr id="54288" name="Line 22"/>
          <p:cNvSpPr>
            <a:spLocks noChangeShapeType="1"/>
          </p:cNvSpPr>
          <p:nvPr/>
        </p:nvSpPr>
        <p:spPr bwMode="auto">
          <a:xfrm flipH="1">
            <a:off x="5940425" y="1631950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9" name="Text Box 27"/>
          <p:cNvSpPr txBox="1">
            <a:spLocks noChangeArrowheads="1"/>
          </p:cNvSpPr>
          <p:nvPr/>
        </p:nvSpPr>
        <p:spPr bwMode="auto">
          <a:xfrm>
            <a:off x="7192963" y="5916613"/>
            <a:ext cx="1143000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ranked image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short-list</a:t>
            </a:r>
            <a:endParaRPr lang="fr-FR" sz="1400" b="1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90" name="Text Box 28"/>
          <p:cNvSpPr txBox="1">
            <a:spLocks noChangeArrowheads="1"/>
          </p:cNvSpPr>
          <p:nvPr/>
        </p:nvSpPr>
        <p:spPr bwMode="auto">
          <a:xfrm>
            <a:off x="4084638" y="1279525"/>
            <a:ext cx="896937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Set of SIFT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descriptors</a:t>
            </a:r>
            <a:endParaRPr lang="fr-FR" sz="1400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91" name="Text Box 29"/>
          <p:cNvSpPr txBox="1">
            <a:spLocks noChangeArrowheads="1"/>
          </p:cNvSpPr>
          <p:nvPr/>
        </p:nvSpPr>
        <p:spPr bwMode="auto">
          <a:xfrm>
            <a:off x="676275" y="1273175"/>
            <a:ext cx="482600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Query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image</a:t>
            </a:r>
            <a:endParaRPr lang="fr-FR" sz="1400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92" name="Line 30"/>
          <p:cNvSpPr>
            <a:spLocks noChangeShapeType="1"/>
          </p:cNvSpPr>
          <p:nvPr/>
        </p:nvSpPr>
        <p:spPr bwMode="auto">
          <a:xfrm flipH="1">
            <a:off x="6553200" y="6132513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3" name="Rectangle 31"/>
          <p:cNvSpPr>
            <a:spLocks noChangeArrowheads="1"/>
          </p:cNvSpPr>
          <p:nvPr/>
        </p:nvSpPr>
        <p:spPr bwMode="auto">
          <a:xfrm>
            <a:off x="5364163" y="5845175"/>
            <a:ext cx="1152525" cy="576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Geometric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verification</a:t>
            </a:r>
            <a:endParaRPr lang="fr-FR" sz="1200" b="1" baseline="-25000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94" name="Line 32"/>
          <p:cNvSpPr>
            <a:spLocks noChangeShapeType="1"/>
          </p:cNvSpPr>
          <p:nvPr/>
        </p:nvSpPr>
        <p:spPr bwMode="auto">
          <a:xfrm flipH="1">
            <a:off x="4787900" y="6132513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5" name="Text Box 33"/>
          <p:cNvSpPr txBox="1">
            <a:spLocks noChangeArrowheads="1"/>
          </p:cNvSpPr>
          <p:nvPr/>
        </p:nvSpPr>
        <p:spPr bwMode="auto">
          <a:xfrm>
            <a:off x="3779838" y="5916613"/>
            <a:ext cx="915987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Re-ranked 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list</a:t>
            </a:r>
            <a:endParaRPr lang="fr-FR" sz="1400" b="1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54296" name="Rectangle 18"/>
          <p:cNvSpPr>
            <a:spLocks noChangeArrowheads="1"/>
          </p:cNvSpPr>
          <p:nvPr/>
        </p:nvSpPr>
        <p:spPr bwMode="auto">
          <a:xfrm>
            <a:off x="7092950" y="4365625"/>
            <a:ext cx="1152525" cy="576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Vector 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search</a:t>
            </a:r>
          </a:p>
        </p:txBody>
      </p:sp>
      <p:sp>
        <p:nvSpPr>
          <p:cNvPr id="54297" name="Line 19"/>
          <p:cNvSpPr>
            <a:spLocks noChangeShapeType="1"/>
          </p:cNvSpPr>
          <p:nvPr/>
        </p:nvSpPr>
        <p:spPr bwMode="auto">
          <a:xfrm flipH="1">
            <a:off x="7667625" y="3716338"/>
            <a:ext cx="0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8" name="Line 19"/>
          <p:cNvSpPr>
            <a:spLocks noChangeShapeType="1"/>
          </p:cNvSpPr>
          <p:nvPr/>
        </p:nvSpPr>
        <p:spPr bwMode="auto">
          <a:xfrm flipH="1">
            <a:off x="7667625" y="5084763"/>
            <a:ext cx="0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457200" y="122238"/>
            <a:ext cx="8218488" cy="56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63360" anchor="b">
            <a:prstTxWarp prst="textNoShape">
              <a:avLst/>
            </a:prstTxWarp>
          </a:bodyPr>
          <a:lstStyle/>
          <a:p>
            <a:pPr algn="l"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>
                <a:solidFill>
                  <a:srgbClr val="3333CC"/>
                </a:solidFill>
                <a:latin typeface="Arial" pitchFamily="-112" charset="0"/>
              </a:rPr>
              <a:t>VLAD : vector of locally aggregated descriptors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457200" y="981075"/>
            <a:ext cx="8229600" cy="547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61596">
            <a:prstTxWarp prst="textNoShape">
              <a:avLst/>
            </a:prstTxWarp>
          </a:bodyPr>
          <a:lstStyle/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buFont typeface="Wingdings" pitchFamily="-112" charset="2"/>
              <a:buChar char="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Simplification of Fisher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kernels</a:t>
            </a:r>
            <a:endParaRPr lang="fr-FR" sz="18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buFont typeface="Wingdings" pitchFamily="-112" charset="2"/>
              <a:buChar char="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Learning: a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vector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 pitchFamily="-112" charset="0"/>
              </a:rPr>
              <a:t>quantizer</a:t>
            </a:r>
            <a:r>
              <a:rPr lang="fr-FR" sz="1800" dirty="0" smtClean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(</a:t>
            </a:r>
            <a:r>
              <a:rPr lang="fr-FR" sz="1800" i="1" dirty="0" err="1">
                <a:solidFill>
                  <a:srgbClr val="000000"/>
                </a:solidFill>
                <a:latin typeface="Arial" pitchFamily="-112" charset="0"/>
              </a:rPr>
              <a:t>k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-means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)</a:t>
            </a:r>
          </a:p>
          <a:p>
            <a:pPr marL="690563" lvl="1" indent="-347663" algn="l" eaLnBrk="1" hangingPunct="1">
              <a:lnSpc>
                <a:spcPct val="93000"/>
              </a:lnSpc>
              <a:spcBef>
                <a:spcPts val="450"/>
              </a:spcBef>
              <a:buClr>
                <a:srgbClr val="669999"/>
              </a:buClr>
              <a:buSzPct val="60000"/>
              <a:buFont typeface="Arial" pitchFamily="-112" charset="0"/>
              <a:buChar char="►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output: </a:t>
            </a:r>
            <a:r>
              <a:rPr lang="fr-FR" sz="1800" i="1" dirty="0">
                <a:solidFill>
                  <a:srgbClr val="000000"/>
                </a:solidFill>
                <a:latin typeface="Arial" pitchFamily="-112" charset="0"/>
              </a:rPr>
              <a:t>k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centroids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(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visual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words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): c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1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,…,c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i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,…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c</a:t>
            </a:r>
            <a:r>
              <a:rPr lang="fr-FR" sz="1800" baseline="-25000" dirty="0" err="1">
                <a:solidFill>
                  <a:srgbClr val="000000"/>
                </a:solidFill>
                <a:latin typeface="Arial" pitchFamily="-112" charset="0"/>
              </a:rPr>
              <a:t>k</a:t>
            </a:r>
            <a:endParaRPr lang="fr-FR" sz="1800" baseline="-25000" dirty="0">
              <a:solidFill>
                <a:srgbClr val="000000"/>
              </a:solidFill>
              <a:latin typeface="Arial" pitchFamily="-112" charset="0"/>
            </a:endParaRPr>
          </a:p>
          <a:p>
            <a:pPr marL="690563" lvl="1" indent="-347663" algn="l" eaLnBrk="1" hangingPunct="1">
              <a:lnSpc>
                <a:spcPct val="93000"/>
              </a:lnSpc>
              <a:spcBef>
                <a:spcPts val="450"/>
              </a:spcBef>
              <a:buClr>
                <a:srgbClr val="669999"/>
              </a:buClr>
              <a:buSzPct val="60000"/>
              <a:buFont typeface="Arial" pitchFamily="-112" charset="0"/>
              <a:buChar char="►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centroid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c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i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has dimension </a:t>
            </a:r>
            <a:r>
              <a:rPr lang="fr-FR" sz="1800" i="1" dirty="0">
                <a:solidFill>
                  <a:srgbClr val="000000"/>
                </a:solidFill>
                <a:latin typeface="Arial" pitchFamily="-112" charset="0"/>
              </a:rPr>
              <a:t>d</a:t>
            </a:r>
            <a:endParaRPr lang="fr-FR" sz="1800" baseline="-250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buFont typeface="Wingdings" pitchFamily="-112" charset="2"/>
              <a:buChar char="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For a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given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image </a:t>
            </a:r>
          </a:p>
          <a:p>
            <a:pPr marL="690563" lvl="1" indent="-347663" algn="l" eaLnBrk="1" hangingPunct="1">
              <a:lnSpc>
                <a:spcPct val="93000"/>
              </a:lnSpc>
              <a:spcBef>
                <a:spcPts val="450"/>
              </a:spcBef>
              <a:buClr>
                <a:srgbClr val="669999"/>
              </a:buClr>
              <a:buSzPct val="60000"/>
              <a:buFont typeface="Arial" pitchFamily="-112" charset="0"/>
              <a:buChar char="►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assign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each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descriptor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closest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center c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i</a:t>
            </a:r>
            <a:endParaRPr lang="fr-FR" sz="1800" dirty="0">
              <a:solidFill>
                <a:srgbClr val="000000"/>
              </a:solidFill>
              <a:latin typeface="Arial" pitchFamily="-112" charset="0"/>
            </a:endParaRPr>
          </a:p>
          <a:p>
            <a:pPr marL="690563" lvl="1" indent="-347663" algn="l" eaLnBrk="1" hangingPunct="1">
              <a:lnSpc>
                <a:spcPct val="93000"/>
              </a:lnSpc>
              <a:spcBef>
                <a:spcPts val="450"/>
              </a:spcBef>
              <a:buClr>
                <a:srgbClr val="669999"/>
              </a:buClr>
              <a:buSzPct val="60000"/>
              <a:buFont typeface="Arial" pitchFamily="-112" charset="0"/>
              <a:buChar char="►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accumulate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(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sum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)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descriptors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per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cell</a:t>
            </a:r>
            <a:endParaRPr lang="fr-FR" sz="1800" baseline="-250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		v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i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:= v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i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+ (x - c</a:t>
            </a:r>
            <a:r>
              <a:rPr lang="fr-FR" sz="1800" baseline="-25000" dirty="0">
                <a:solidFill>
                  <a:srgbClr val="000000"/>
                </a:solidFill>
                <a:latin typeface="Arial" pitchFamily="-112" charset="0"/>
              </a:rPr>
              <a:t>i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)</a:t>
            </a:r>
            <a:endParaRPr lang="fr-FR" sz="1800" baseline="-250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buFont typeface="Wingdings" pitchFamily="-112" charset="2"/>
              <a:buChar char="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buFont typeface="Wingdings" pitchFamily="-112" charset="2"/>
              <a:buChar char="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VLAD (dimension </a:t>
            </a:r>
            <a:r>
              <a:rPr lang="fr-FR" sz="1800" i="1" dirty="0">
                <a:solidFill>
                  <a:srgbClr val="000000"/>
                </a:solidFill>
                <a:latin typeface="Arial" pitchFamily="-112" charset="0"/>
              </a:rPr>
              <a:t>D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= </a:t>
            </a:r>
            <a:r>
              <a:rPr lang="fr-FR" sz="1800" i="1" dirty="0">
                <a:solidFill>
                  <a:srgbClr val="000000"/>
                </a:solidFill>
                <a:latin typeface="Arial" pitchFamily="-112" charset="0"/>
              </a:rPr>
              <a:t>k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x </a:t>
            </a:r>
            <a:r>
              <a:rPr lang="fr-FR" sz="1800" i="1" dirty="0">
                <a:solidFill>
                  <a:srgbClr val="000000"/>
                </a:solidFill>
                <a:latin typeface="Arial" pitchFamily="-112" charset="0"/>
              </a:rPr>
              <a:t>d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)</a:t>
            </a:r>
          </a:p>
          <a:p>
            <a:pPr marL="341313" indent="-341313" algn="l" eaLnBrk="1" hangingPunct="1">
              <a:lnSpc>
                <a:spcPct val="93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dirty="0">
              <a:solidFill>
                <a:srgbClr val="000000"/>
              </a:solidFill>
              <a:latin typeface="Arial" pitchFamily="-112" charset="0"/>
            </a:endParaRPr>
          </a:p>
          <a:p>
            <a:pPr marL="341313" indent="-341313" algn="l" eaLnBrk="1" hangingPunct="1">
              <a:lnSpc>
                <a:spcPct val="93000"/>
              </a:lnSpc>
              <a:spcBef>
                <a:spcPts val="450"/>
              </a:spcBef>
              <a:buClr>
                <a:srgbClr val="330066"/>
              </a:buClr>
              <a:buSzPct val="70000"/>
              <a:buFont typeface="Wingdings" pitchFamily="-112" charset="2"/>
              <a:buChar char="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The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vector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itchFamily="-112" charset="0"/>
              </a:rPr>
              <a:t>is</a:t>
            </a:r>
            <a:r>
              <a:rPr lang="fr-FR" sz="1800" dirty="0">
                <a:solidFill>
                  <a:srgbClr val="000000"/>
                </a:solidFill>
                <a:latin typeface="Arial" pitchFamily="-112" charset="0"/>
              </a:rPr>
              <a:t> L2-normalized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5942013" y="3886200"/>
            <a:ext cx="917575" cy="8382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5562600" y="4572000"/>
            <a:ext cx="381000" cy="1524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6858000" y="3886200"/>
            <a:ext cx="685800" cy="12192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6627813" y="5105400"/>
            <a:ext cx="917575" cy="7620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7543800" y="5105400"/>
            <a:ext cx="609600" cy="1524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 flipV="1">
            <a:off x="5942013" y="4722813"/>
            <a:ext cx="688975" cy="1146175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8" name="Oval 9"/>
          <p:cNvSpPr>
            <a:spLocks noChangeArrowheads="1"/>
          </p:cNvSpPr>
          <p:nvPr/>
        </p:nvSpPr>
        <p:spPr bwMode="auto">
          <a:xfrm>
            <a:off x="6553200" y="4800600"/>
            <a:ext cx="76200" cy="76200"/>
          </a:xfrm>
          <a:prstGeom prst="ellipse">
            <a:avLst/>
          </a:prstGeom>
          <a:solidFill>
            <a:srgbClr val="CCCC00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58379" name="Oval 10"/>
          <p:cNvSpPr>
            <a:spLocks noChangeArrowheads="1"/>
          </p:cNvSpPr>
          <p:nvPr/>
        </p:nvSpPr>
        <p:spPr bwMode="auto">
          <a:xfrm>
            <a:off x="5715000" y="5257800"/>
            <a:ext cx="76200" cy="76200"/>
          </a:xfrm>
          <a:prstGeom prst="ellipse">
            <a:avLst/>
          </a:prstGeom>
          <a:solidFill>
            <a:srgbClr val="CCCC00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58380" name="Oval 11"/>
          <p:cNvSpPr>
            <a:spLocks noChangeArrowheads="1"/>
          </p:cNvSpPr>
          <p:nvPr/>
        </p:nvSpPr>
        <p:spPr bwMode="auto">
          <a:xfrm>
            <a:off x="5943600" y="4038600"/>
            <a:ext cx="76200" cy="76200"/>
          </a:xfrm>
          <a:prstGeom prst="ellipse">
            <a:avLst/>
          </a:prstGeom>
          <a:solidFill>
            <a:srgbClr val="CCCC00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58381" name="Oval 12"/>
          <p:cNvSpPr>
            <a:spLocks noChangeArrowheads="1"/>
          </p:cNvSpPr>
          <p:nvPr/>
        </p:nvSpPr>
        <p:spPr bwMode="auto">
          <a:xfrm>
            <a:off x="7467600" y="6248400"/>
            <a:ext cx="76200" cy="76200"/>
          </a:xfrm>
          <a:prstGeom prst="ellipse">
            <a:avLst/>
          </a:prstGeom>
          <a:solidFill>
            <a:srgbClr val="CCCC00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58382" name="Oval 13"/>
          <p:cNvSpPr>
            <a:spLocks noChangeArrowheads="1"/>
          </p:cNvSpPr>
          <p:nvPr/>
        </p:nvSpPr>
        <p:spPr bwMode="auto">
          <a:xfrm>
            <a:off x="7848600" y="3962400"/>
            <a:ext cx="76200" cy="76200"/>
          </a:xfrm>
          <a:prstGeom prst="ellipse">
            <a:avLst/>
          </a:prstGeom>
          <a:solidFill>
            <a:srgbClr val="CCCC00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6475413" y="5867400"/>
            <a:ext cx="155575" cy="4572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6854825" y="3582988"/>
            <a:ext cx="6350" cy="304800"/>
          </a:xfrm>
          <a:prstGeom prst="line">
            <a:avLst/>
          </a:prstGeom>
          <a:noFill/>
          <a:ln w="25560">
            <a:solidFill>
              <a:srgbClr val="669999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5" name="Text Box 16"/>
          <p:cNvSpPr txBox="1">
            <a:spLocks noChangeArrowheads="1"/>
          </p:cNvSpPr>
          <p:nvPr/>
        </p:nvSpPr>
        <p:spPr bwMode="auto">
          <a:xfrm>
            <a:off x="6330950" y="4724400"/>
            <a:ext cx="3270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2676" rIns="90000" bIns="46800">
            <a:prstTxWarp prst="textNoShape">
              <a:avLst/>
            </a:prstTxWarp>
            <a:spAutoFit/>
          </a:bodyPr>
          <a:lstStyle/>
          <a:p>
            <a:pPr algn="l" eaLnBrk="1" hangingPunct="1">
              <a:lnSpc>
                <a:spcPct val="93000"/>
              </a:lnSpc>
              <a:spcBef>
                <a:spcPct val="0"/>
              </a:spcBef>
            </a:pPr>
            <a:r>
              <a:rPr lang="fr-FR" sz="1800">
                <a:solidFill>
                  <a:srgbClr val="000000"/>
                </a:solidFill>
              </a:rPr>
              <a:t>c</a:t>
            </a:r>
            <a:r>
              <a:rPr lang="fr-FR" sz="1800" baseline="-250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58386" name="Text Box 17"/>
          <p:cNvSpPr txBox="1">
            <a:spLocks noChangeArrowheads="1"/>
          </p:cNvSpPr>
          <p:nvPr/>
        </p:nvSpPr>
        <p:spPr bwMode="auto">
          <a:xfrm>
            <a:off x="6677025" y="3962400"/>
            <a:ext cx="2968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2676" rIns="90000" bIns="46800">
            <a:prstTxWarp prst="textNoShape">
              <a:avLst/>
            </a:prstTxWarp>
            <a:spAutoFit/>
          </a:bodyPr>
          <a:lstStyle/>
          <a:p>
            <a:pPr algn="l" eaLnBrk="1" hangingPunct="1">
              <a:lnSpc>
                <a:spcPct val="93000"/>
              </a:lnSpc>
              <a:spcBef>
                <a:spcPct val="0"/>
              </a:spcBef>
            </a:pPr>
            <a:r>
              <a:rPr lang="fr-FR" sz="180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58387" name="Oval 18"/>
          <p:cNvSpPr>
            <a:spLocks noChangeArrowheads="1"/>
          </p:cNvSpPr>
          <p:nvPr/>
        </p:nvSpPr>
        <p:spPr bwMode="auto">
          <a:xfrm>
            <a:off x="6705600" y="4267200"/>
            <a:ext cx="76200" cy="76200"/>
          </a:xfrm>
          <a:prstGeom prst="ellipse">
            <a:avLst/>
          </a:prstGeom>
          <a:solidFill>
            <a:srgbClr val="FF0000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pitchFamily="-112" charset="0"/>
            </a:endParaRPr>
          </a:p>
        </p:txBody>
      </p:sp>
      <p:cxnSp>
        <p:nvCxnSpPr>
          <p:cNvPr id="58388" name="AutoShape 19"/>
          <p:cNvCxnSpPr>
            <a:cxnSpLocks noChangeShapeType="1"/>
          </p:cNvCxnSpPr>
          <p:nvPr/>
        </p:nvCxnSpPr>
        <p:spPr bwMode="auto">
          <a:xfrm flipV="1">
            <a:off x="6610350" y="4351338"/>
            <a:ext cx="117475" cy="444500"/>
          </a:xfrm>
          <a:prstGeom prst="straightConnector1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search using local regions (references)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</a:rPr>
              <a:t>C. </a:t>
            </a:r>
            <a:r>
              <a:rPr lang="en-US" sz="1600" dirty="0" err="1" smtClean="0">
                <a:solidFill>
                  <a:schemeClr val="tx2"/>
                </a:solidFill>
              </a:rPr>
              <a:t>Schmid</a:t>
            </a:r>
            <a:r>
              <a:rPr lang="en-US" sz="1600" dirty="0" smtClean="0">
                <a:solidFill>
                  <a:schemeClr val="tx2"/>
                </a:solidFill>
              </a:rPr>
              <a:t>, R. Mohr, Local </a:t>
            </a:r>
            <a:r>
              <a:rPr lang="en-US" sz="1600" dirty="0" err="1" smtClean="0">
                <a:solidFill>
                  <a:schemeClr val="tx2"/>
                </a:solidFill>
              </a:rPr>
              <a:t>Greyvalue</a:t>
            </a:r>
            <a:r>
              <a:rPr lang="en-US" sz="1600" dirty="0" smtClean="0">
                <a:solidFill>
                  <a:schemeClr val="tx2"/>
                </a:solidFill>
              </a:rPr>
              <a:t> Invariants for Image Retrieval, PAMI, 1997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tx2"/>
                </a:solidFill>
              </a:rPr>
              <a:t>J. </a:t>
            </a:r>
            <a:r>
              <a:rPr lang="en-US" sz="1600" dirty="0" err="1" smtClean="0">
                <a:solidFill>
                  <a:schemeClr val="tx2"/>
                </a:solidFill>
              </a:rPr>
              <a:t>Sivic</a:t>
            </a:r>
            <a:r>
              <a:rPr lang="en-US" sz="1600" dirty="0" smtClean="0">
                <a:solidFill>
                  <a:schemeClr val="tx2"/>
                </a:solidFill>
              </a:rPr>
              <a:t>, A. </a:t>
            </a:r>
            <a:r>
              <a:rPr lang="en-US" sz="1600" dirty="0" err="1" smtClean="0">
                <a:solidFill>
                  <a:schemeClr val="tx2"/>
                </a:solidFill>
              </a:rPr>
              <a:t>Zisserman</a:t>
            </a:r>
            <a:r>
              <a:rPr lang="en-US" sz="1600" dirty="0" smtClean="0">
                <a:solidFill>
                  <a:schemeClr val="tx2"/>
                </a:solidFill>
              </a:rPr>
              <a:t>, Text retrieval approach to object matching in videos, ICCV, 2003</a:t>
            </a:r>
            <a:endParaRPr lang="en-US" sz="16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D. </a:t>
            </a:r>
            <a:r>
              <a:rPr lang="en-US" sz="1600" dirty="0" err="1" smtClean="0">
                <a:solidFill>
                  <a:srgbClr val="000000"/>
                </a:solidFill>
              </a:rPr>
              <a:t>Nister</a:t>
            </a:r>
            <a:r>
              <a:rPr lang="en-US" sz="1600" dirty="0" smtClean="0">
                <a:solidFill>
                  <a:srgbClr val="000000"/>
                </a:solidFill>
              </a:rPr>
              <a:t>, H. </a:t>
            </a:r>
            <a:r>
              <a:rPr lang="en-US" sz="1600" dirty="0" err="1" smtClean="0">
                <a:solidFill>
                  <a:srgbClr val="000000"/>
                </a:solidFill>
              </a:rPr>
              <a:t>Stewenius</a:t>
            </a:r>
            <a:r>
              <a:rPr lang="en-US" sz="1600" dirty="0" smtClean="0">
                <a:solidFill>
                  <a:srgbClr val="000000"/>
                </a:solidFill>
              </a:rPr>
              <a:t>, Scalable Recognition with a Vocabulary Tree, CVPR, 2006.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J. </a:t>
            </a:r>
            <a:r>
              <a:rPr lang="en-US" sz="1600" dirty="0" err="1" smtClean="0">
                <a:solidFill>
                  <a:srgbClr val="000000"/>
                </a:solidFill>
              </a:rPr>
              <a:t>Philbin</a:t>
            </a:r>
            <a:r>
              <a:rPr lang="en-US" sz="1600" dirty="0" smtClean="0">
                <a:solidFill>
                  <a:srgbClr val="000000"/>
                </a:solidFill>
              </a:rPr>
              <a:t>, O. Chum, M. </a:t>
            </a:r>
            <a:r>
              <a:rPr lang="en-US" sz="1600" dirty="0" err="1" smtClean="0">
                <a:solidFill>
                  <a:srgbClr val="000000"/>
                </a:solidFill>
              </a:rPr>
              <a:t>Isard</a:t>
            </a:r>
            <a:r>
              <a:rPr lang="en-US" sz="1600" dirty="0" smtClean="0">
                <a:solidFill>
                  <a:srgbClr val="000000"/>
                </a:solidFill>
              </a:rPr>
              <a:t>, J. </a:t>
            </a:r>
            <a:r>
              <a:rPr lang="en-US" sz="1600" dirty="0" err="1" smtClean="0">
                <a:solidFill>
                  <a:srgbClr val="000000"/>
                </a:solidFill>
              </a:rPr>
              <a:t>Sivic</a:t>
            </a:r>
            <a:r>
              <a:rPr lang="en-US" sz="1600" dirty="0" smtClean="0">
                <a:solidFill>
                  <a:srgbClr val="000000"/>
                </a:solidFill>
              </a:rPr>
              <a:t>, A. </a:t>
            </a:r>
            <a:r>
              <a:rPr lang="en-US" sz="1600" dirty="0" err="1" smtClean="0">
                <a:solidFill>
                  <a:srgbClr val="000000"/>
                </a:solidFill>
              </a:rPr>
              <a:t>Zisserman</a:t>
            </a:r>
            <a:r>
              <a:rPr lang="en-US" sz="1600" dirty="0" smtClean="0">
                <a:solidFill>
                  <a:srgbClr val="000000"/>
                </a:solidFill>
              </a:rPr>
              <a:t>, Object retrieval with large vocabularies and fast spatial matching, CVPR, 2007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O. Chum, J. </a:t>
            </a:r>
            <a:r>
              <a:rPr lang="en-US" sz="1600" dirty="0" err="1" smtClean="0">
                <a:solidFill>
                  <a:srgbClr val="000000"/>
                </a:solidFill>
              </a:rPr>
              <a:t>Philbin</a:t>
            </a:r>
            <a:r>
              <a:rPr lang="en-US" sz="1600" dirty="0" smtClean="0">
                <a:solidFill>
                  <a:srgbClr val="000000"/>
                </a:solidFill>
              </a:rPr>
              <a:t>, M. </a:t>
            </a:r>
            <a:r>
              <a:rPr lang="en-US" sz="1600" dirty="0" err="1" smtClean="0">
                <a:solidFill>
                  <a:srgbClr val="000000"/>
                </a:solidFill>
              </a:rPr>
              <a:t>Isard</a:t>
            </a:r>
            <a:r>
              <a:rPr lang="en-US" sz="1600" dirty="0" smtClean="0">
                <a:solidFill>
                  <a:srgbClr val="000000"/>
                </a:solidFill>
              </a:rPr>
              <a:t>, J. </a:t>
            </a:r>
            <a:r>
              <a:rPr lang="en-US" sz="1600" dirty="0" err="1" smtClean="0">
                <a:solidFill>
                  <a:srgbClr val="000000"/>
                </a:solidFill>
              </a:rPr>
              <a:t>Sivic</a:t>
            </a:r>
            <a:r>
              <a:rPr lang="en-US" sz="1600" dirty="0" smtClean="0">
                <a:solidFill>
                  <a:srgbClr val="000000"/>
                </a:solidFill>
              </a:rPr>
              <a:t>, A. </a:t>
            </a:r>
            <a:r>
              <a:rPr lang="en-US" sz="1600" dirty="0" err="1" smtClean="0">
                <a:solidFill>
                  <a:srgbClr val="000000"/>
                </a:solidFill>
              </a:rPr>
              <a:t>Zisserman</a:t>
            </a:r>
            <a:r>
              <a:rPr lang="en-US" sz="1600" dirty="0" smtClean="0">
                <a:solidFill>
                  <a:srgbClr val="000000"/>
                </a:solidFill>
              </a:rPr>
              <a:t>, Total Recall: Automatic Query Expansion with a Generative Feature Model for Object Retrieval, ICCV, 2007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H. </a:t>
            </a:r>
            <a:r>
              <a:rPr lang="en-US" sz="1600" dirty="0" err="1" smtClean="0">
                <a:solidFill>
                  <a:srgbClr val="000000"/>
                </a:solidFill>
              </a:rPr>
              <a:t>Jegou</a:t>
            </a:r>
            <a:r>
              <a:rPr lang="en-US" sz="1600" dirty="0" smtClean="0">
                <a:solidFill>
                  <a:srgbClr val="000000"/>
                </a:solidFill>
              </a:rPr>
              <a:t>, M. </a:t>
            </a:r>
            <a:r>
              <a:rPr lang="en-US" sz="1600" dirty="0" err="1" smtClean="0">
                <a:solidFill>
                  <a:srgbClr val="000000"/>
                </a:solidFill>
              </a:rPr>
              <a:t>Douze</a:t>
            </a:r>
            <a:r>
              <a:rPr lang="en-US" sz="1600" dirty="0" smtClean="0">
                <a:solidFill>
                  <a:srgbClr val="000000"/>
                </a:solidFill>
              </a:rPr>
              <a:t>, C. </a:t>
            </a:r>
            <a:r>
              <a:rPr lang="en-US" sz="1600" dirty="0" err="1" smtClean="0">
                <a:solidFill>
                  <a:srgbClr val="000000"/>
                </a:solidFill>
              </a:rPr>
              <a:t>Schmid</a:t>
            </a:r>
            <a:r>
              <a:rPr lang="en-US" sz="1600" dirty="0" smtClean="0">
                <a:solidFill>
                  <a:srgbClr val="000000"/>
                </a:solidFill>
              </a:rPr>
              <a:t>, Hamming embedding and weak geometric consistency for large scale image search, ECCV’2008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O. Chum, M. </a:t>
            </a:r>
            <a:r>
              <a:rPr lang="en-US" sz="1600" dirty="0" err="1" smtClean="0">
                <a:solidFill>
                  <a:srgbClr val="000000"/>
                </a:solidFill>
              </a:rPr>
              <a:t>Perdoch</a:t>
            </a:r>
            <a:r>
              <a:rPr lang="en-US" sz="1600" dirty="0" smtClean="0">
                <a:solidFill>
                  <a:srgbClr val="000000"/>
                </a:solidFill>
              </a:rPr>
              <a:t>, J. </a:t>
            </a:r>
            <a:r>
              <a:rPr lang="en-US" sz="1600" dirty="0" err="1" smtClean="0">
                <a:solidFill>
                  <a:srgbClr val="000000"/>
                </a:solidFill>
              </a:rPr>
              <a:t>Matas</a:t>
            </a:r>
            <a:r>
              <a:rPr lang="en-US" sz="1600" dirty="0" smtClean="0">
                <a:solidFill>
                  <a:srgbClr val="000000"/>
                </a:solidFill>
              </a:rPr>
              <a:t>: Geometric min-Hashing: Finding a (Thick) Needle in a Haystack, CVPR 2009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H. </a:t>
            </a:r>
            <a:r>
              <a:rPr lang="en-US" sz="1600" dirty="0" err="1" smtClean="0">
                <a:solidFill>
                  <a:srgbClr val="000000"/>
                </a:solidFill>
              </a:rPr>
              <a:t>Jégou</a:t>
            </a:r>
            <a:r>
              <a:rPr lang="en-US" sz="1600" dirty="0" smtClean="0">
                <a:solidFill>
                  <a:srgbClr val="000000"/>
                </a:solidFill>
              </a:rPr>
              <a:t>, M. </a:t>
            </a:r>
            <a:r>
              <a:rPr lang="en-US" sz="1600" dirty="0" err="1" smtClean="0">
                <a:solidFill>
                  <a:srgbClr val="000000"/>
                </a:solidFill>
              </a:rPr>
              <a:t>Douze</a:t>
            </a:r>
            <a:r>
              <a:rPr lang="en-US" sz="1600" dirty="0" smtClean="0">
                <a:solidFill>
                  <a:srgbClr val="000000"/>
                </a:solidFill>
              </a:rPr>
              <a:t> and C. </a:t>
            </a:r>
            <a:r>
              <a:rPr lang="en-US" sz="1600" dirty="0" err="1" smtClean="0">
                <a:solidFill>
                  <a:srgbClr val="000000"/>
                </a:solidFill>
              </a:rPr>
              <a:t>Schmid</a:t>
            </a:r>
            <a:r>
              <a:rPr lang="en-US" sz="1600" dirty="0" smtClean="0">
                <a:solidFill>
                  <a:srgbClr val="000000"/>
                </a:solidFill>
              </a:rPr>
              <a:t>, On the </a:t>
            </a:r>
            <a:r>
              <a:rPr lang="en-US" sz="1600" dirty="0" err="1" smtClean="0">
                <a:solidFill>
                  <a:srgbClr val="000000"/>
                </a:solidFill>
              </a:rPr>
              <a:t>burstiness</a:t>
            </a:r>
            <a:r>
              <a:rPr lang="en-US" sz="1600" dirty="0" smtClean="0">
                <a:solidFill>
                  <a:srgbClr val="000000"/>
                </a:solidFill>
              </a:rPr>
              <a:t> of visual elements, CVPR, 2009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H. </a:t>
            </a:r>
            <a:r>
              <a:rPr lang="en-US" sz="1600" dirty="0" err="1" smtClean="0">
                <a:solidFill>
                  <a:srgbClr val="000000"/>
                </a:solidFill>
              </a:rPr>
              <a:t>Jégou</a:t>
            </a:r>
            <a:r>
              <a:rPr lang="en-US" sz="1600" dirty="0" smtClean="0">
                <a:solidFill>
                  <a:srgbClr val="000000"/>
                </a:solidFill>
              </a:rPr>
              <a:t>, M. </a:t>
            </a:r>
            <a:r>
              <a:rPr lang="en-US" sz="1600" dirty="0" err="1" smtClean="0">
                <a:solidFill>
                  <a:srgbClr val="000000"/>
                </a:solidFill>
              </a:rPr>
              <a:t>Douze</a:t>
            </a:r>
            <a:r>
              <a:rPr lang="en-US" sz="1600" dirty="0" smtClean="0">
                <a:solidFill>
                  <a:srgbClr val="000000"/>
                </a:solidFill>
              </a:rPr>
              <a:t>, C. </a:t>
            </a:r>
            <a:r>
              <a:rPr lang="en-US" sz="1600" dirty="0" err="1" smtClean="0">
                <a:solidFill>
                  <a:srgbClr val="000000"/>
                </a:solidFill>
              </a:rPr>
              <a:t>Schmid</a:t>
            </a:r>
            <a:r>
              <a:rPr lang="en-US" sz="1600" dirty="0" smtClean="0">
                <a:solidFill>
                  <a:srgbClr val="000000"/>
                </a:solidFill>
              </a:rPr>
              <a:t> and P. </a:t>
            </a:r>
            <a:r>
              <a:rPr lang="en-US" sz="1600" dirty="0" err="1" smtClean="0">
                <a:solidFill>
                  <a:srgbClr val="000000"/>
                </a:solidFill>
              </a:rPr>
              <a:t>Pérez</a:t>
            </a:r>
            <a:r>
              <a:rPr lang="en-US" sz="1600" dirty="0" smtClean="0">
                <a:solidFill>
                  <a:srgbClr val="000000"/>
                </a:solidFill>
              </a:rPr>
              <a:t>, Aggregating local descriptors into a compact image representation, CVPR’2010</a:t>
            </a:r>
          </a:p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Efficient visual search for objects and places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Oxford Buildings Search - demo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>
                <a:hlinkClick r:id="rId3"/>
              </a:rPr>
              <a:t>http://www.robots.ox.ac.uk/~vgg/research/oxbuildings/index.html</a:t>
            </a:r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ＭＳ Ｐゴシック" pitchFamily="-112" charset="-128"/>
                <a:cs typeface="ＭＳ Ｐゴシック" pitchFamily="-112" charset="-128"/>
              </a:rPr>
              <a:t>Example</a:t>
            </a:r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/>
          <a:srcRect l="11604" r="22688" b="3125"/>
          <a:stretch>
            <a:fillRect/>
          </a:stretch>
        </p:blipFill>
        <p:spPr bwMode="auto">
          <a:xfrm>
            <a:off x="2916238" y="188913"/>
            <a:ext cx="6030912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/>
          <a:srcRect t="16536" r="13818" b="3125"/>
          <a:stretch>
            <a:fillRect/>
          </a:stretch>
        </p:blipFill>
        <p:spPr bwMode="auto">
          <a:xfrm>
            <a:off x="395288" y="692150"/>
            <a:ext cx="8405812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/>
          <a:srcRect l="5159" r="13818" b="6250"/>
          <a:stretch>
            <a:fillRect/>
          </a:stretch>
        </p:blipFill>
        <p:spPr bwMode="auto">
          <a:xfrm>
            <a:off x="1042988" y="0"/>
            <a:ext cx="790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200" y="2387600"/>
            <a:ext cx="8647112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 Visual search - extensions</a:t>
            </a:r>
            <a:endParaRPr lang="en-US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873500"/>
            <a:ext cx="745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Query expansion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Pre-computing matching graph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Overcoming quantization </a:t>
            </a:r>
            <a:r>
              <a:rPr lang="en-US" dirty="0" smtClean="0"/>
              <a:t>errors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Retrieval in structured databases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Expansion in text</a:t>
            </a:r>
            <a:endParaRPr lang="en-US" dirty="0"/>
          </a:p>
        </p:txBody>
      </p:sp>
      <p:sp>
        <p:nvSpPr>
          <p:cNvPr id="34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In text :</a:t>
            </a:r>
          </a:p>
          <a:p>
            <a:pPr lvl="1"/>
            <a:r>
              <a:rPr lang="en-GB"/>
              <a:t> Reissue top n responses as queries</a:t>
            </a:r>
          </a:p>
          <a:p>
            <a:pPr lvl="1"/>
            <a:r>
              <a:rPr lang="en-GB"/>
              <a:t> Pseudo/blind relevance feedback</a:t>
            </a:r>
          </a:p>
          <a:p>
            <a:pPr lvl="1"/>
            <a:r>
              <a:rPr lang="en-GB"/>
              <a:t> Danger of topic drift</a:t>
            </a:r>
          </a:p>
          <a:p>
            <a:pPr lvl="1"/>
            <a:endParaRPr lang="en-GB"/>
          </a:p>
          <a:p>
            <a:r>
              <a:rPr lang="en-GB"/>
              <a:t> In vision:</a:t>
            </a:r>
          </a:p>
          <a:p>
            <a:pPr lvl="1"/>
            <a:r>
              <a:rPr lang="en-GB"/>
              <a:t>Reissue </a:t>
            </a:r>
            <a:r>
              <a:rPr lang="en-GB">
                <a:solidFill>
                  <a:srgbClr val="0000CC"/>
                </a:solidFill>
              </a:rPr>
              <a:t>spatially verified</a:t>
            </a:r>
            <a:r>
              <a:rPr lang="en-GB"/>
              <a:t> image regions as queries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web-page:</a:t>
            </a:r>
          </a:p>
          <a:p>
            <a:r>
              <a:rPr lang="en-US" dirty="0" smtClean="0">
                <a:hlinkClick r:id="rId3"/>
              </a:rPr>
              <a:t>http://www.di.ens.fr/willow/teaching/recvis10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Email list: Please add your name and email.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Assignment 1</a:t>
            </a:r>
            <a:r>
              <a:rPr lang="en-US" dirty="0" smtClean="0"/>
              <a:t> deadline </a:t>
            </a:r>
            <a:r>
              <a:rPr lang="en-US" dirty="0" smtClean="0"/>
              <a:t>was extended to </a:t>
            </a:r>
          </a:p>
          <a:p>
            <a:r>
              <a:rPr lang="en-US" dirty="0" smtClean="0"/>
              <a:t>Next </a:t>
            </a:r>
            <a:r>
              <a:rPr lang="en-US" dirty="0" smtClean="0"/>
              <a:t>Tuesday</a:t>
            </a:r>
            <a:r>
              <a:rPr lang="en-US" dirty="0" smtClean="0"/>
              <a:t>,</a:t>
            </a:r>
            <a:r>
              <a:rPr lang="en-US" dirty="0" smtClean="0"/>
              <a:t> Nov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2010!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Assignment </a:t>
            </a:r>
            <a:r>
              <a:rPr lang="en-US" dirty="0" smtClean="0"/>
              <a:t>2: </a:t>
            </a:r>
            <a:r>
              <a:rPr lang="en-US" dirty="0" smtClean="0"/>
              <a:t>Stitching photo-mosaics</a:t>
            </a:r>
          </a:p>
          <a:p>
            <a:r>
              <a:rPr lang="en-US" dirty="0" smtClean="0">
                <a:hlinkClick r:id="rId4"/>
              </a:rPr>
              <a:t>http://www.di.ens.fr/willow/teaching/recvis10/assignment2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smtClean="0"/>
              <a:t>is due next Tuesday, Nov 2</a:t>
            </a:r>
            <a:r>
              <a:rPr lang="en-US" baseline="30000" dirty="0" smtClean="0"/>
              <a:t>nd</a:t>
            </a:r>
            <a:r>
              <a:rPr lang="en-US" dirty="0" smtClean="0"/>
              <a:t> 2010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834" name="Rectangle 2"/>
          <p:cNvSpPr>
            <a:spLocks noGrp="1" noChangeArrowheads="1"/>
          </p:cNvSpPr>
          <p:nvPr>
            <p:ph type="body"/>
          </p:nvPr>
        </p:nvSpPr>
        <p:spPr>
          <a:xfrm>
            <a:off x="544513" y="1635125"/>
            <a:ext cx="8234362" cy="476250"/>
          </a:xfrm>
        </p:spPr>
        <p:txBody>
          <a:bodyPr lIns="91440" tIns="45720" rIns="91440" bIns="45720" anchor="t"/>
          <a:lstStyle/>
          <a:p>
            <a:pPr marL="414338" indent="-309563" defTabSz="457200">
              <a:lnSpc>
                <a:spcPct val="93000"/>
              </a:lnSpc>
              <a:spcBef>
                <a:spcPts val="450"/>
              </a:spcBef>
              <a:buClr>
                <a:srgbClr val="0000CC"/>
              </a:buClr>
              <a:buSzPct val="100000"/>
              <a:buFont typeface="Arial" pitchFamily="-10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>
                <a:solidFill>
                  <a:srgbClr val="0000CC"/>
                </a:solidFill>
                <a:ea typeface="+mj-ea"/>
                <a:cs typeface="+mj-cs"/>
              </a:rPr>
              <a:t>Original query: </a:t>
            </a:r>
            <a:r>
              <a:rPr lang="en-GB" sz="2000">
                <a:solidFill>
                  <a:schemeClr val="tx1"/>
                </a:solidFill>
                <a:ea typeface="+mj-ea"/>
                <a:cs typeface="+mj-cs"/>
              </a:rPr>
              <a:t>Hubble Telescope Achievements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190500" y="6448425"/>
            <a:ext cx="83915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1">
              <a:spcBef>
                <a:spcPts val="750"/>
              </a:spcBef>
              <a:buClr>
                <a:srgbClr val="0000CC"/>
              </a:buClr>
              <a:buSzPct val="100000"/>
              <a:buFont typeface="Arial" charset="0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1200"/>
              <a:t>Example from: Jimmy Lin, University of Maryland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61975" y="2193925"/>
            <a:ext cx="8582025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eaLnBrk="1">
              <a:spcBef>
                <a:spcPts val="450"/>
              </a:spcBef>
              <a:buClr>
                <a:srgbClr val="0000CC"/>
              </a:buClr>
              <a:buSzPct val="100000"/>
              <a:buFont typeface="Arial" charset="0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1800"/>
              <a:t> </a:t>
            </a:r>
            <a:r>
              <a:rPr lang="en-GB" sz="2000"/>
              <a:t>Query expansion: </a:t>
            </a:r>
            <a:r>
              <a:rPr lang="en-GB" sz="1800">
                <a:solidFill>
                  <a:srgbClr val="000000"/>
                </a:solidFill>
              </a:rPr>
              <a:t>Select top 20 terms from top 20 documents according to tf-idf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2420938" y="2932113"/>
            <a:ext cx="4665662" cy="161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</a:pPr>
            <a:r>
              <a:rPr lang="en-GB" sz="2000">
                <a:solidFill>
                  <a:srgbClr val="000000"/>
                </a:solidFill>
              </a:rPr>
              <a:t>Telescope, hubble, </a:t>
            </a:r>
            <a:r>
              <a:rPr lang="en-GB" sz="2000"/>
              <a:t>space</a:t>
            </a:r>
            <a:r>
              <a:rPr lang="en-GB" sz="2000">
                <a:solidFill>
                  <a:srgbClr val="000000"/>
                </a:solidFill>
              </a:rPr>
              <a:t>, </a:t>
            </a:r>
            <a:r>
              <a:rPr lang="en-GB" sz="2000"/>
              <a:t>nasa</a:t>
            </a:r>
            <a:r>
              <a:rPr lang="en-GB" sz="2000">
                <a:solidFill>
                  <a:srgbClr val="000000"/>
                </a:solidFill>
              </a:rPr>
              <a:t>, ultraviolet, </a:t>
            </a:r>
            <a:r>
              <a:rPr lang="en-GB" sz="2000"/>
              <a:t>shuttle</a:t>
            </a:r>
            <a:r>
              <a:rPr lang="en-GB" sz="2000">
                <a:solidFill>
                  <a:srgbClr val="000000"/>
                </a:solidFill>
              </a:rPr>
              <a:t>, </a:t>
            </a:r>
            <a:r>
              <a:rPr lang="en-GB" sz="2000"/>
              <a:t>mirror</a:t>
            </a:r>
            <a:r>
              <a:rPr lang="en-GB" sz="2000">
                <a:solidFill>
                  <a:srgbClr val="000000"/>
                </a:solidFill>
              </a:rPr>
              <a:t>, </a:t>
            </a:r>
            <a:r>
              <a:rPr lang="en-GB" sz="2000"/>
              <a:t>telescopes</a:t>
            </a:r>
            <a:r>
              <a:rPr lang="en-GB" sz="2000">
                <a:solidFill>
                  <a:srgbClr val="000000"/>
                </a:solidFill>
              </a:rPr>
              <a:t>, earth, discovery, orbit, </a:t>
            </a:r>
            <a:r>
              <a:rPr lang="en-GB" sz="2000">
                <a:solidFill>
                  <a:schemeClr val="hlink"/>
                </a:solidFill>
              </a:rPr>
              <a:t>flaw</a:t>
            </a:r>
            <a:r>
              <a:rPr lang="en-GB" sz="2000">
                <a:solidFill>
                  <a:srgbClr val="000000"/>
                </a:solidFill>
              </a:rPr>
              <a:t>, scientists, launch, stars, universe, mirrors, light, optical, </a:t>
            </a:r>
            <a:r>
              <a:rPr lang="en-GB" sz="2000">
                <a:solidFill>
                  <a:schemeClr val="hlink"/>
                </a:solidFill>
              </a:rPr>
              <a:t>species</a:t>
            </a:r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711200" y="2913063"/>
            <a:ext cx="177165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1">
              <a:spcBef>
                <a:spcPts val="1125"/>
              </a:spcBef>
              <a:buClr>
                <a:srgbClr val="0000CC"/>
              </a:buClr>
              <a:buSzPct val="100000"/>
              <a:buFont typeface="Arial" charset="0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2000"/>
              <a:t>Added terms:</a:t>
            </a:r>
            <a:r>
              <a:rPr lang="en-GB" sz="1800"/>
              <a:t> 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4699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Expansion: Text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354013"/>
            <a:ext cx="8229600" cy="468312"/>
          </a:xfrm>
        </p:spPr>
        <p:txBody>
          <a:bodyPr/>
          <a:lstStyle/>
          <a:p>
            <a:r>
              <a:rPr lang="en-GB" sz="3600">
                <a:solidFill>
                  <a:srgbClr val="0000CC"/>
                </a:solidFill>
              </a:rPr>
              <a:t>  Automatic query expansion</a:t>
            </a:r>
            <a:endParaRPr lang="en-US" sz="3600">
              <a:solidFill>
                <a:srgbClr val="0000CC"/>
              </a:solidFill>
            </a:endParaRPr>
          </a:p>
        </p:txBody>
      </p:sp>
      <p:sp>
        <p:nvSpPr>
          <p:cNvPr id="34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23975"/>
            <a:ext cx="8569325" cy="4646613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en-GB">
                <a:solidFill>
                  <a:schemeClr val="tx1"/>
                </a:solidFill>
              </a:rPr>
              <a:t> Visual word representations of two images of the same object may differ (due to e.g. detection/quantization noise) resulting in missed returns</a:t>
            </a:r>
          </a:p>
          <a:p>
            <a:pPr>
              <a:spcBef>
                <a:spcPct val="40000"/>
              </a:spcBef>
            </a:pPr>
            <a:endParaRPr lang="en-GB">
              <a:solidFill>
                <a:schemeClr val="tx1"/>
              </a:solidFill>
            </a:endParaRPr>
          </a:p>
          <a:p>
            <a:pPr>
              <a:spcBef>
                <a:spcPct val="40000"/>
              </a:spcBef>
            </a:pPr>
            <a:r>
              <a:rPr lang="en-GB">
                <a:solidFill>
                  <a:schemeClr val="tx1"/>
                </a:solidFill>
              </a:rPr>
              <a:t> Initial returns may be used to add new relevant visual words to the query</a:t>
            </a:r>
          </a:p>
          <a:p>
            <a:pPr>
              <a:spcBef>
                <a:spcPct val="40000"/>
              </a:spcBef>
            </a:pPr>
            <a:endParaRPr lang="en-GB">
              <a:solidFill>
                <a:schemeClr val="tx1"/>
              </a:solidFill>
            </a:endParaRPr>
          </a:p>
          <a:p>
            <a:pPr>
              <a:spcBef>
                <a:spcPct val="40000"/>
              </a:spcBef>
            </a:pPr>
            <a:r>
              <a:rPr lang="en-GB">
                <a:solidFill>
                  <a:schemeClr val="tx1"/>
                </a:solidFill>
              </a:rPr>
              <a:t> Strong spatial model prevents ‘drift’ by discarding false positives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431428" name="Text Box 4"/>
          <p:cNvSpPr txBox="1">
            <a:spLocks noChangeArrowheads="1"/>
          </p:cNvSpPr>
          <p:nvPr/>
        </p:nvSpPr>
        <p:spPr bwMode="auto">
          <a:xfrm>
            <a:off x="404813" y="6338888"/>
            <a:ext cx="72929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/>
          </a:p>
        </p:txBody>
      </p:sp>
      <p:sp>
        <p:nvSpPr>
          <p:cNvPr id="3431429" name="Text Box 5"/>
          <p:cNvSpPr txBox="1">
            <a:spLocks noChangeArrowheads="1"/>
          </p:cNvSpPr>
          <p:nvPr/>
        </p:nvSpPr>
        <p:spPr bwMode="auto">
          <a:xfrm>
            <a:off x="306388" y="6400800"/>
            <a:ext cx="81978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[Chum, Philbin, Sivic, Isard, Zisserman, ICCV’07]</a:t>
            </a:r>
            <a:endParaRPr lang="en-US" sz="2000"/>
          </a:p>
        </p:txBody>
      </p:sp>
    </p:spTree>
  </p:cSld>
  <p:clrMapOvr>
    <a:masterClrMapping/>
  </p:clrMapOvr>
  <p:transition advTm="16039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19125"/>
          </a:xfrm>
        </p:spPr>
        <p:txBody>
          <a:bodyPr/>
          <a:lstStyle/>
          <a:p>
            <a:r>
              <a:rPr lang="en-GB" sz="3600">
                <a:solidFill>
                  <a:srgbClr val="0000CC"/>
                </a:solidFill>
              </a:rPr>
              <a:t>Visual query expansion - overview</a:t>
            </a:r>
            <a:endParaRPr lang="en-US" sz="3600">
              <a:solidFill>
                <a:srgbClr val="0000CC"/>
              </a:solidFill>
            </a:endParaRPr>
          </a:p>
        </p:txBody>
      </p:sp>
      <p:pic>
        <p:nvPicPr>
          <p:cNvPr id="3433475" name="Picture 3"/>
          <p:cNvPicPr>
            <a:picLocks noChangeAspect="1" noChangeArrowheads="1"/>
          </p:cNvPicPr>
          <p:nvPr/>
        </p:nvPicPr>
        <p:blipFill>
          <a:blip r:embed="rId4"/>
          <a:srcRect r="75461" b="49939"/>
          <a:stretch>
            <a:fillRect/>
          </a:stretch>
        </p:blipFill>
        <p:spPr bwMode="auto">
          <a:xfrm>
            <a:off x="0" y="768350"/>
            <a:ext cx="21558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2388" y="2970213"/>
            <a:ext cx="6551612" cy="1414462"/>
            <a:chOff x="1456" y="1794"/>
            <a:chExt cx="4127" cy="891"/>
          </a:xfrm>
        </p:grpSpPr>
        <p:pic>
          <p:nvPicPr>
            <p:cNvPr id="3433477" name="Picture 5"/>
            <p:cNvPicPr>
              <a:picLocks noChangeAspect="1" noChangeArrowheads="1"/>
            </p:cNvPicPr>
            <p:nvPr/>
          </p:nvPicPr>
          <p:blipFill>
            <a:blip r:embed="rId4"/>
            <a:srcRect l="26419" r="33267" b="75035"/>
            <a:stretch>
              <a:fillRect/>
            </a:stretch>
          </p:blipFill>
          <p:spPr bwMode="auto">
            <a:xfrm>
              <a:off x="1456" y="1812"/>
              <a:ext cx="2354" cy="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33478" name="Picture 6"/>
            <p:cNvPicPr>
              <a:picLocks noChangeAspect="1" noChangeArrowheads="1"/>
            </p:cNvPicPr>
            <p:nvPr/>
          </p:nvPicPr>
          <p:blipFill>
            <a:blip r:embed="rId4"/>
            <a:srcRect l="26419" t="24051" r="61336" b="49939"/>
            <a:stretch>
              <a:fillRect/>
            </a:stretch>
          </p:blipFill>
          <p:spPr bwMode="auto">
            <a:xfrm>
              <a:off x="3820" y="1794"/>
              <a:ext cx="715" cy="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33479" name="Picture 7"/>
            <p:cNvPicPr>
              <a:picLocks noChangeAspect="1" noChangeArrowheads="1"/>
            </p:cNvPicPr>
            <p:nvPr/>
          </p:nvPicPr>
          <p:blipFill>
            <a:blip r:embed="rId4"/>
            <a:srcRect l="48965" t="24051" r="33267" b="49939"/>
            <a:stretch>
              <a:fillRect/>
            </a:stretch>
          </p:blipFill>
          <p:spPr bwMode="auto">
            <a:xfrm>
              <a:off x="4546" y="1794"/>
              <a:ext cx="1037" cy="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3975100"/>
            <a:ext cx="2246313" cy="1565275"/>
            <a:chOff x="0" y="2126"/>
            <a:chExt cx="1415" cy="986"/>
          </a:xfrm>
        </p:grpSpPr>
        <p:pic>
          <p:nvPicPr>
            <p:cNvPr id="3433481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" y="2126"/>
              <a:ext cx="1113" cy="8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82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5" y="2153"/>
              <a:ext cx="1143" cy="8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83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" y="2216"/>
              <a:ext cx="1149" cy="8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84" name="Picture 12"/>
            <p:cNvPicPr>
              <a:picLocks noChangeAspect="1" noChangeArrowheads="1"/>
            </p:cNvPicPr>
            <p:nvPr/>
          </p:nvPicPr>
          <p:blipFill>
            <a:blip r:embed="rId4"/>
            <a:srcRect l="1627" t="12007" r="76436" b="61946"/>
            <a:stretch>
              <a:fillRect/>
            </a:stretch>
          </p:blipFill>
          <p:spPr bwMode="auto">
            <a:xfrm>
              <a:off x="0" y="2266"/>
              <a:ext cx="1214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33485" name="Text Box 13"/>
          <p:cNvSpPr txBox="1">
            <a:spLocks noChangeArrowheads="1"/>
          </p:cNvSpPr>
          <p:nvPr/>
        </p:nvSpPr>
        <p:spPr bwMode="auto">
          <a:xfrm>
            <a:off x="219075" y="1085850"/>
            <a:ext cx="16668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1. Original query</a:t>
            </a:r>
            <a:endParaRPr lang="en-US" sz="1400"/>
          </a:p>
        </p:txBody>
      </p:sp>
      <p:sp>
        <p:nvSpPr>
          <p:cNvPr id="3433486" name="Text Box 14"/>
          <p:cNvSpPr txBox="1">
            <a:spLocks noChangeArrowheads="1"/>
          </p:cNvSpPr>
          <p:nvPr/>
        </p:nvSpPr>
        <p:spPr bwMode="auto">
          <a:xfrm>
            <a:off x="5343525" y="2598738"/>
            <a:ext cx="19145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3. Spatial verification</a:t>
            </a:r>
            <a:endParaRPr lang="en-US" sz="1400"/>
          </a:p>
        </p:txBody>
      </p:sp>
      <p:sp>
        <p:nvSpPr>
          <p:cNvPr id="3433487" name="Line 15"/>
          <p:cNvSpPr>
            <a:spLocks noChangeShapeType="1"/>
          </p:cNvSpPr>
          <p:nvPr/>
        </p:nvSpPr>
        <p:spPr bwMode="auto">
          <a:xfrm>
            <a:off x="2133600" y="2047875"/>
            <a:ext cx="23812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3488" name="Line 16"/>
          <p:cNvSpPr>
            <a:spLocks noChangeShapeType="1"/>
          </p:cNvSpPr>
          <p:nvPr/>
        </p:nvSpPr>
        <p:spPr bwMode="auto">
          <a:xfrm>
            <a:off x="5229225" y="2617788"/>
            <a:ext cx="9525" cy="295275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3489" name="Line 17"/>
          <p:cNvSpPr>
            <a:spLocks noChangeShapeType="1"/>
          </p:cNvSpPr>
          <p:nvPr/>
        </p:nvSpPr>
        <p:spPr bwMode="auto">
          <a:xfrm flipH="1">
            <a:off x="2343150" y="3829050"/>
            <a:ext cx="247650" cy="238125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3490" name="Text Box 18"/>
          <p:cNvSpPr txBox="1">
            <a:spLocks noChangeArrowheads="1"/>
          </p:cNvSpPr>
          <p:nvPr/>
        </p:nvSpPr>
        <p:spPr bwMode="auto">
          <a:xfrm>
            <a:off x="0" y="3619500"/>
            <a:ext cx="21526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4. New enhanced query</a:t>
            </a:r>
            <a:endParaRPr lang="en-US" sz="140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628900" y="1333500"/>
            <a:ext cx="6515100" cy="1120775"/>
            <a:chOff x="1656" y="840"/>
            <a:chExt cx="4104" cy="706"/>
          </a:xfrm>
        </p:grpSpPr>
        <p:pic>
          <p:nvPicPr>
            <p:cNvPr id="3433492" name="Picture 2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56" y="1053"/>
              <a:ext cx="663" cy="4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93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35" y="1047"/>
              <a:ext cx="663" cy="4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94" name="Picture 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23" y="1049"/>
              <a:ext cx="372" cy="4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95" name="Picture 2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30" y="1051"/>
              <a:ext cx="663" cy="4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96" name="Picture 2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21" y="1046"/>
              <a:ext cx="665" cy="4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33497" name="Picture 2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15" y="1042"/>
              <a:ext cx="745" cy="4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3433498" name="Text Box 26"/>
            <p:cNvSpPr txBox="1">
              <a:spLocks noChangeArrowheads="1"/>
            </p:cNvSpPr>
            <p:nvPr/>
          </p:nvSpPr>
          <p:spPr bwMode="auto">
            <a:xfrm>
              <a:off x="4037" y="1119"/>
              <a:ext cx="28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/>
                <a:t>…</a:t>
              </a:r>
              <a:endParaRPr lang="en-US" sz="2800"/>
            </a:p>
          </p:txBody>
        </p:sp>
        <p:sp>
          <p:nvSpPr>
            <p:cNvPr id="3433499" name="Text Box 27"/>
            <p:cNvSpPr txBox="1">
              <a:spLocks noChangeArrowheads="1"/>
            </p:cNvSpPr>
            <p:nvPr/>
          </p:nvSpPr>
          <p:spPr bwMode="auto">
            <a:xfrm>
              <a:off x="3294" y="840"/>
              <a:ext cx="120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/>
                <a:t>2. Initial retrieval set</a:t>
              </a:r>
              <a:endParaRPr lang="en-US" sz="1400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800850" y="1598613"/>
            <a:ext cx="2343150" cy="895350"/>
            <a:chOff x="4284" y="1014"/>
            <a:chExt cx="1476" cy="564"/>
          </a:xfrm>
        </p:grpSpPr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284" y="1014"/>
              <a:ext cx="720" cy="564"/>
              <a:chOff x="4284" y="1014"/>
              <a:chExt cx="720" cy="564"/>
            </a:xfrm>
          </p:grpSpPr>
          <p:sp>
            <p:nvSpPr>
              <p:cNvPr id="3433502" name="Line 30"/>
              <p:cNvSpPr>
                <a:spLocks noChangeShapeType="1"/>
              </p:cNvSpPr>
              <p:nvPr/>
            </p:nvSpPr>
            <p:spPr bwMode="auto">
              <a:xfrm flipV="1">
                <a:off x="4290" y="1032"/>
                <a:ext cx="708" cy="534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3503" name="Line 31"/>
              <p:cNvSpPr>
                <a:spLocks noChangeShapeType="1"/>
              </p:cNvSpPr>
              <p:nvPr/>
            </p:nvSpPr>
            <p:spPr bwMode="auto">
              <a:xfrm>
                <a:off x="4284" y="1014"/>
                <a:ext cx="720" cy="564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5040" y="1014"/>
              <a:ext cx="720" cy="564"/>
              <a:chOff x="4284" y="1014"/>
              <a:chExt cx="720" cy="564"/>
            </a:xfrm>
          </p:grpSpPr>
          <p:sp>
            <p:nvSpPr>
              <p:cNvPr id="3433505" name="Line 33"/>
              <p:cNvSpPr>
                <a:spLocks noChangeShapeType="1"/>
              </p:cNvSpPr>
              <p:nvPr/>
            </p:nvSpPr>
            <p:spPr bwMode="auto">
              <a:xfrm flipV="1">
                <a:off x="4290" y="1032"/>
                <a:ext cx="708" cy="534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3506" name="Line 34"/>
              <p:cNvSpPr>
                <a:spLocks noChangeShapeType="1"/>
              </p:cNvSpPr>
              <p:nvPr/>
            </p:nvSpPr>
            <p:spPr bwMode="auto">
              <a:xfrm>
                <a:off x="4284" y="1014"/>
                <a:ext cx="720" cy="564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598738" y="5106988"/>
            <a:ext cx="6545262" cy="1333500"/>
            <a:chOff x="1637" y="3260"/>
            <a:chExt cx="4123" cy="840"/>
          </a:xfrm>
        </p:grpSpPr>
        <p:pic>
          <p:nvPicPr>
            <p:cNvPr id="3433508" name="Picture 36" descr="herE4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637" y="3262"/>
              <a:ext cx="1105" cy="831"/>
            </a:xfrm>
            <a:prstGeom prst="rect">
              <a:avLst/>
            </a:prstGeom>
            <a:noFill/>
          </p:spPr>
        </p:pic>
        <p:pic>
          <p:nvPicPr>
            <p:cNvPr id="3433509" name="Picture 37" descr="herE4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22" y="3261"/>
              <a:ext cx="1105" cy="831"/>
            </a:xfrm>
            <a:prstGeom prst="rect">
              <a:avLst/>
            </a:prstGeom>
            <a:noFill/>
          </p:spPr>
        </p:pic>
        <p:pic>
          <p:nvPicPr>
            <p:cNvPr id="3433510" name="Picture 38" descr="herE4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983" y="3260"/>
              <a:ext cx="615" cy="821"/>
            </a:xfrm>
            <a:prstGeom prst="rect">
              <a:avLst/>
            </a:prstGeom>
            <a:noFill/>
          </p:spPr>
        </p:pic>
        <p:pic>
          <p:nvPicPr>
            <p:cNvPr id="3433511" name="Picture 39" descr="herE5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49" y="3265"/>
              <a:ext cx="1111" cy="835"/>
            </a:xfrm>
            <a:prstGeom prst="rect">
              <a:avLst/>
            </a:prstGeom>
            <a:noFill/>
          </p:spPr>
        </p:pic>
      </p:grpSp>
      <p:sp>
        <p:nvSpPr>
          <p:cNvPr id="3433512" name="Text Box 40"/>
          <p:cNvSpPr txBox="1">
            <a:spLocks noChangeArrowheads="1"/>
          </p:cNvSpPr>
          <p:nvPr/>
        </p:nvSpPr>
        <p:spPr bwMode="auto">
          <a:xfrm>
            <a:off x="5343525" y="4776788"/>
            <a:ext cx="259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5. Additional retrieved images </a:t>
            </a:r>
            <a:endParaRPr lang="en-US" sz="1400"/>
          </a:p>
        </p:txBody>
      </p:sp>
      <p:sp>
        <p:nvSpPr>
          <p:cNvPr id="3433513" name="Line 41"/>
          <p:cNvSpPr>
            <a:spLocks noChangeShapeType="1"/>
          </p:cNvSpPr>
          <p:nvPr/>
        </p:nvSpPr>
        <p:spPr bwMode="auto">
          <a:xfrm>
            <a:off x="2403475" y="4814888"/>
            <a:ext cx="265113" cy="211137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3486" grpId="0"/>
      <p:bldP spid="3433488" grpId="0" animBg="1"/>
      <p:bldP spid="3433489" grpId="0" animBg="1"/>
      <p:bldP spid="3433490" grpId="0"/>
      <p:bldP spid="3433512" grpId="0"/>
      <p:bldP spid="34335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7570" name="Picture 2" descr="allsouls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1675" y="2128838"/>
            <a:ext cx="2211388" cy="2943225"/>
          </a:xfrm>
          <a:prstGeom prst="rect">
            <a:avLst/>
          </a:prstGeom>
          <a:noFill/>
        </p:spPr>
      </p:pic>
      <p:pic>
        <p:nvPicPr>
          <p:cNvPr id="3437571" name="Picture 3" descr="allsouls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8" y="2143125"/>
            <a:ext cx="1925637" cy="2928938"/>
          </a:xfrm>
          <a:prstGeom prst="rect">
            <a:avLst/>
          </a:prstGeom>
          <a:noFill/>
        </p:spPr>
      </p:pic>
      <p:sp>
        <p:nvSpPr>
          <p:cNvPr id="3437572" name="Text Box 4"/>
          <p:cNvSpPr txBox="1">
            <a:spLocks noChangeArrowheads="1"/>
          </p:cNvSpPr>
          <p:nvPr/>
        </p:nvSpPr>
        <p:spPr bwMode="auto">
          <a:xfrm>
            <a:off x="712788" y="5072063"/>
            <a:ext cx="150495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Query Image</a:t>
            </a:r>
          </a:p>
        </p:txBody>
      </p:sp>
      <p:sp>
        <p:nvSpPr>
          <p:cNvPr id="3437573" name="Text Box 5"/>
          <p:cNvSpPr txBox="1">
            <a:spLocks noChangeArrowheads="1"/>
          </p:cNvSpPr>
          <p:nvPr/>
        </p:nvSpPr>
        <p:spPr bwMode="auto">
          <a:xfrm>
            <a:off x="2994025" y="5072063"/>
            <a:ext cx="277495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Originally retrieved image</a:t>
            </a:r>
          </a:p>
        </p:txBody>
      </p:sp>
      <p:sp>
        <p:nvSpPr>
          <p:cNvPr id="3437574" name="Text Box 6"/>
          <p:cNvSpPr txBox="1">
            <a:spLocks noChangeArrowheads="1"/>
          </p:cNvSpPr>
          <p:nvPr/>
        </p:nvSpPr>
        <p:spPr bwMode="auto">
          <a:xfrm>
            <a:off x="6067425" y="5072063"/>
            <a:ext cx="247015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Originally not retrieved</a:t>
            </a:r>
          </a:p>
        </p:txBody>
      </p:sp>
      <p:pic>
        <p:nvPicPr>
          <p:cNvPr id="3437575" name="Picture 7" descr="?id=oxc1_oxford_0002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5975" y="2930525"/>
            <a:ext cx="2859088" cy="2144713"/>
          </a:xfrm>
          <a:prstGeom prst="rect">
            <a:avLst/>
          </a:prstGeom>
          <a:noFill/>
        </p:spPr>
      </p:pic>
      <p:sp>
        <p:nvSpPr>
          <p:cNvPr id="3437576" name="Text Box 8"/>
          <p:cNvSpPr txBox="1">
            <a:spLocks noChangeArrowheads="1"/>
          </p:cNvSpPr>
          <p:nvPr/>
        </p:nvSpPr>
        <p:spPr bwMode="auto">
          <a:xfrm>
            <a:off x="4699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9618" name="Picture 2" descr="allsoul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2166938"/>
            <a:ext cx="4548187" cy="3243262"/>
          </a:xfrm>
          <a:prstGeom prst="rect">
            <a:avLst/>
          </a:prstGeom>
          <a:noFill/>
        </p:spPr>
      </p:pic>
      <p:pic>
        <p:nvPicPr>
          <p:cNvPr id="3439619" name="Picture 3" descr="?id=oxc1_oxford_0002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3019425"/>
            <a:ext cx="2082800" cy="1563688"/>
          </a:xfrm>
          <a:prstGeom prst="rect">
            <a:avLst/>
          </a:prstGeom>
          <a:noFill/>
        </p:spPr>
      </p:pic>
      <p:sp>
        <p:nvSpPr>
          <p:cNvPr id="3439620" name="Text Box 4"/>
          <p:cNvSpPr txBox="1">
            <a:spLocks noChangeArrowheads="1"/>
          </p:cNvSpPr>
          <p:nvPr/>
        </p:nvSpPr>
        <p:spPr bwMode="auto">
          <a:xfrm>
            <a:off x="4699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1666" name="Picture 2" descr="allsoul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0463" y="2398713"/>
            <a:ext cx="4465637" cy="2808287"/>
          </a:xfrm>
          <a:prstGeom prst="rect">
            <a:avLst/>
          </a:prstGeom>
          <a:noFill/>
        </p:spPr>
      </p:pic>
      <p:pic>
        <p:nvPicPr>
          <p:cNvPr id="3441667" name="Picture 3" descr="allsoulsA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6675" y="2166938"/>
            <a:ext cx="2136775" cy="3233737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65300" y="2794000"/>
            <a:ext cx="950913" cy="1357313"/>
            <a:chOff x="1066" y="559"/>
            <a:chExt cx="606" cy="920"/>
          </a:xfrm>
        </p:grpSpPr>
        <p:sp>
          <p:nvSpPr>
            <p:cNvPr id="3441669" name="Oval 5"/>
            <p:cNvSpPr>
              <a:spLocks noChangeArrowheads="1"/>
            </p:cNvSpPr>
            <p:nvPr/>
          </p:nvSpPr>
          <p:spPr bwMode="auto">
            <a:xfrm rot="467102">
              <a:off x="1103" y="813"/>
              <a:ext cx="123" cy="6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0" name="Oval 6"/>
            <p:cNvSpPr>
              <a:spLocks noChangeArrowheads="1"/>
            </p:cNvSpPr>
            <p:nvPr/>
          </p:nvSpPr>
          <p:spPr bwMode="auto">
            <a:xfrm>
              <a:off x="1188" y="559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1" name="Oval 7"/>
            <p:cNvSpPr>
              <a:spLocks noChangeArrowheads="1"/>
            </p:cNvSpPr>
            <p:nvPr/>
          </p:nvSpPr>
          <p:spPr bwMode="auto">
            <a:xfrm rot="1080000">
              <a:off x="1520" y="572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2" name="Oval 8"/>
            <p:cNvSpPr>
              <a:spLocks noChangeArrowheads="1"/>
            </p:cNvSpPr>
            <p:nvPr/>
          </p:nvSpPr>
          <p:spPr bwMode="auto">
            <a:xfrm>
              <a:off x="1076" y="970"/>
              <a:ext cx="212" cy="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3" name="Oval 9"/>
            <p:cNvSpPr>
              <a:spLocks noChangeArrowheads="1"/>
            </p:cNvSpPr>
            <p:nvPr/>
          </p:nvSpPr>
          <p:spPr bwMode="auto">
            <a:xfrm rot="459039">
              <a:off x="1245" y="1035"/>
              <a:ext cx="272" cy="13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4" name="Oval 10"/>
            <p:cNvSpPr>
              <a:spLocks noChangeArrowheads="1"/>
            </p:cNvSpPr>
            <p:nvPr/>
          </p:nvSpPr>
          <p:spPr bwMode="auto">
            <a:xfrm>
              <a:off x="1066" y="1298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5" name="Oval 11"/>
            <p:cNvSpPr>
              <a:spLocks noChangeArrowheads="1"/>
            </p:cNvSpPr>
            <p:nvPr/>
          </p:nvSpPr>
          <p:spPr bwMode="auto">
            <a:xfrm rot="20580000">
              <a:off x="1247" y="663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6" name="Oval 12"/>
            <p:cNvSpPr>
              <a:spLocks noChangeArrowheads="1"/>
            </p:cNvSpPr>
            <p:nvPr/>
          </p:nvSpPr>
          <p:spPr bwMode="auto">
            <a:xfrm rot="4680000">
              <a:off x="1338" y="844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7" name="Oval 13"/>
            <p:cNvSpPr>
              <a:spLocks noChangeArrowheads="1"/>
            </p:cNvSpPr>
            <p:nvPr/>
          </p:nvSpPr>
          <p:spPr bwMode="auto">
            <a:xfrm>
              <a:off x="1553" y="1146"/>
              <a:ext cx="35" cy="1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8" name="Oval 14"/>
            <p:cNvSpPr>
              <a:spLocks noChangeArrowheads="1"/>
            </p:cNvSpPr>
            <p:nvPr/>
          </p:nvSpPr>
          <p:spPr bwMode="auto">
            <a:xfrm rot="-2049582">
              <a:off x="1110" y="1397"/>
              <a:ext cx="103" cy="6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79" name="Oval 15"/>
            <p:cNvSpPr>
              <a:spLocks noChangeArrowheads="1"/>
            </p:cNvSpPr>
            <p:nvPr/>
          </p:nvSpPr>
          <p:spPr bwMode="auto">
            <a:xfrm rot="6420000">
              <a:off x="1347" y="1184"/>
              <a:ext cx="77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80" name="Oval 16"/>
            <p:cNvSpPr>
              <a:spLocks noChangeArrowheads="1"/>
            </p:cNvSpPr>
            <p:nvPr/>
          </p:nvSpPr>
          <p:spPr bwMode="auto">
            <a:xfrm>
              <a:off x="1637" y="1150"/>
              <a:ext cx="35" cy="1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1681" name="Oval 17"/>
            <p:cNvSpPr>
              <a:spLocks noChangeArrowheads="1"/>
            </p:cNvSpPr>
            <p:nvPr/>
          </p:nvSpPr>
          <p:spPr bwMode="auto">
            <a:xfrm>
              <a:off x="1209" y="1010"/>
              <a:ext cx="35" cy="1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41682" name="Text Box 18"/>
          <p:cNvSpPr txBox="1">
            <a:spLocks noChangeArrowheads="1"/>
          </p:cNvSpPr>
          <p:nvPr/>
        </p:nvSpPr>
        <p:spPr bwMode="auto">
          <a:xfrm>
            <a:off x="4699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84 -0.01132 L 4.72222E-6 -4.7398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3714" name="Picture 2" descr="allsouls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166938"/>
            <a:ext cx="2136775" cy="3233737"/>
          </a:xfrm>
          <a:prstGeom prst="rect">
            <a:avLst/>
          </a:prstGeom>
          <a:noFill/>
        </p:spPr>
      </p:pic>
      <p:pic>
        <p:nvPicPr>
          <p:cNvPr id="3443715" name="Picture 3" descr="allsouls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4725" y="3008313"/>
            <a:ext cx="2133600" cy="1606550"/>
          </a:xfrm>
          <a:prstGeom prst="rect">
            <a:avLst/>
          </a:prstGeom>
          <a:noFill/>
        </p:spPr>
      </p:pic>
      <p:sp>
        <p:nvSpPr>
          <p:cNvPr id="3443716" name="Line 4"/>
          <p:cNvSpPr>
            <a:spLocks noChangeShapeType="1"/>
          </p:cNvSpPr>
          <p:nvPr/>
        </p:nvSpPr>
        <p:spPr bwMode="auto">
          <a:xfrm flipV="1">
            <a:off x="3371850" y="3862388"/>
            <a:ext cx="2660650" cy="174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60538" y="2781300"/>
            <a:ext cx="950912" cy="1357313"/>
            <a:chOff x="1066" y="559"/>
            <a:chExt cx="606" cy="920"/>
          </a:xfrm>
        </p:grpSpPr>
        <p:sp>
          <p:nvSpPr>
            <p:cNvPr id="3443718" name="Oval 6"/>
            <p:cNvSpPr>
              <a:spLocks noChangeArrowheads="1"/>
            </p:cNvSpPr>
            <p:nvPr/>
          </p:nvSpPr>
          <p:spPr bwMode="auto">
            <a:xfrm rot="467102">
              <a:off x="1103" y="813"/>
              <a:ext cx="123" cy="6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19" name="Oval 7"/>
            <p:cNvSpPr>
              <a:spLocks noChangeArrowheads="1"/>
            </p:cNvSpPr>
            <p:nvPr/>
          </p:nvSpPr>
          <p:spPr bwMode="auto">
            <a:xfrm>
              <a:off x="1188" y="559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0" name="Oval 8"/>
            <p:cNvSpPr>
              <a:spLocks noChangeArrowheads="1"/>
            </p:cNvSpPr>
            <p:nvPr/>
          </p:nvSpPr>
          <p:spPr bwMode="auto">
            <a:xfrm rot="1080000">
              <a:off x="1520" y="572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1" name="Oval 9"/>
            <p:cNvSpPr>
              <a:spLocks noChangeArrowheads="1"/>
            </p:cNvSpPr>
            <p:nvPr/>
          </p:nvSpPr>
          <p:spPr bwMode="auto">
            <a:xfrm>
              <a:off x="1076" y="970"/>
              <a:ext cx="212" cy="1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2" name="Oval 10"/>
            <p:cNvSpPr>
              <a:spLocks noChangeArrowheads="1"/>
            </p:cNvSpPr>
            <p:nvPr/>
          </p:nvSpPr>
          <p:spPr bwMode="auto">
            <a:xfrm rot="459039">
              <a:off x="1245" y="1035"/>
              <a:ext cx="272" cy="13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3" name="Oval 11"/>
            <p:cNvSpPr>
              <a:spLocks noChangeArrowheads="1"/>
            </p:cNvSpPr>
            <p:nvPr/>
          </p:nvSpPr>
          <p:spPr bwMode="auto">
            <a:xfrm>
              <a:off x="1066" y="1298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4" name="Oval 12"/>
            <p:cNvSpPr>
              <a:spLocks noChangeArrowheads="1"/>
            </p:cNvSpPr>
            <p:nvPr/>
          </p:nvSpPr>
          <p:spPr bwMode="auto">
            <a:xfrm rot="20580000">
              <a:off x="1247" y="663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5" name="Oval 13"/>
            <p:cNvSpPr>
              <a:spLocks noChangeArrowheads="1"/>
            </p:cNvSpPr>
            <p:nvPr/>
          </p:nvSpPr>
          <p:spPr bwMode="auto">
            <a:xfrm rot="4680000">
              <a:off x="1338" y="844"/>
              <a:ext cx="90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6" name="Oval 14"/>
            <p:cNvSpPr>
              <a:spLocks noChangeArrowheads="1"/>
            </p:cNvSpPr>
            <p:nvPr/>
          </p:nvSpPr>
          <p:spPr bwMode="auto">
            <a:xfrm>
              <a:off x="1553" y="1146"/>
              <a:ext cx="35" cy="1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7" name="Oval 15"/>
            <p:cNvSpPr>
              <a:spLocks noChangeArrowheads="1"/>
            </p:cNvSpPr>
            <p:nvPr/>
          </p:nvSpPr>
          <p:spPr bwMode="auto">
            <a:xfrm rot="-2049582">
              <a:off x="1110" y="1397"/>
              <a:ext cx="103" cy="6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8" name="Oval 16"/>
            <p:cNvSpPr>
              <a:spLocks noChangeArrowheads="1"/>
            </p:cNvSpPr>
            <p:nvPr/>
          </p:nvSpPr>
          <p:spPr bwMode="auto">
            <a:xfrm rot="6420000">
              <a:off x="1347" y="1184"/>
              <a:ext cx="77" cy="18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29" name="Oval 17"/>
            <p:cNvSpPr>
              <a:spLocks noChangeArrowheads="1"/>
            </p:cNvSpPr>
            <p:nvPr/>
          </p:nvSpPr>
          <p:spPr bwMode="auto">
            <a:xfrm>
              <a:off x="1637" y="1150"/>
              <a:ext cx="35" cy="1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3730" name="Oval 18"/>
            <p:cNvSpPr>
              <a:spLocks noChangeArrowheads="1"/>
            </p:cNvSpPr>
            <p:nvPr/>
          </p:nvSpPr>
          <p:spPr bwMode="auto">
            <a:xfrm>
              <a:off x="1209" y="1010"/>
              <a:ext cx="35" cy="14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43731" name="Text Box 19"/>
          <p:cNvSpPr txBox="1">
            <a:spLocks noChangeArrowheads="1"/>
          </p:cNvSpPr>
          <p:nvPr/>
        </p:nvSpPr>
        <p:spPr bwMode="auto">
          <a:xfrm>
            <a:off x="4699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762" name="Text Box 2"/>
          <p:cNvSpPr txBox="1">
            <a:spLocks noChangeArrowheads="1"/>
          </p:cNvSpPr>
          <p:nvPr/>
        </p:nvSpPr>
        <p:spPr bwMode="auto">
          <a:xfrm>
            <a:off x="0" y="322263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</a:t>
            </a:r>
          </a:p>
        </p:txBody>
      </p:sp>
      <p:pic>
        <p:nvPicPr>
          <p:cNvPr id="3445763" name="Picture 3"/>
          <p:cNvPicPr>
            <a:picLocks noChangeAspect="1" noChangeArrowheads="1"/>
          </p:cNvPicPr>
          <p:nvPr/>
        </p:nvPicPr>
        <p:blipFill>
          <a:blip r:embed="rId3"/>
          <a:srcRect l="52667" t="6230" b="5919"/>
          <a:stretch>
            <a:fillRect/>
          </a:stretch>
        </p:blipFill>
        <p:spPr bwMode="auto">
          <a:xfrm>
            <a:off x="3057525" y="1531938"/>
            <a:ext cx="1187450" cy="157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445764" name="Picture 4"/>
          <p:cNvPicPr>
            <a:picLocks noChangeAspect="1" noChangeArrowheads="1"/>
          </p:cNvPicPr>
          <p:nvPr/>
        </p:nvPicPr>
        <p:blipFill>
          <a:blip r:embed="rId4"/>
          <a:srcRect l="52888" t="6230" r="111" b="6075"/>
          <a:stretch>
            <a:fillRect/>
          </a:stretch>
        </p:blipFill>
        <p:spPr bwMode="auto">
          <a:xfrm>
            <a:off x="5734050" y="1541463"/>
            <a:ext cx="1162050" cy="154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445765" name="Picture 5"/>
          <p:cNvPicPr>
            <a:picLocks noChangeAspect="1" noChangeArrowheads="1"/>
          </p:cNvPicPr>
          <p:nvPr/>
        </p:nvPicPr>
        <p:blipFill>
          <a:blip r:embed="rId5"/>
          <a:srcRect l="53000" t="25700" r="333" b="25233"/>
          <a:stretch>
            <a:fillRect/>
          </a:stretch>
        </p:blipFill>
        <p:spPr bwMode="auto">
          <a:xfrm>
            <a:off x="7029450" y="1730375"/>
            <a:ext cx="1489075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445766" name="Picture 6"/>
          <p:cNvPicPr>
            <a:picLocks noChangeAspect="1" noChangeArrowheads="1"/>
          </p:cNvPicPr>
          <p:nvPr/>
        </p:nvPicPr>
        <p:blipFill>
          <a:blip r:embed="rId6"/>
          <a:srcRect l="52888" t="9190" r="667" b="8566"/>
          <a:stretch>
            <a:fillRect/>
          </a:stretch>
        </p:blipFill>
        <p:spPr bwMode="auto">
          <a:xfrm>
            <a:off x="4376738" y="1543050"/>
            <a:ext cx="1225550" cy="154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445767" name="Text Box 7"/>
          <p:cNvSpPr txBox="1">
            <a:spLocks noChangeArrowheads="1"/>
          </p:cNvSpPr>
          <p:nvPr/>
        </p:nvSpPr>
        <p:spPr bwMode="auto">
          <a:xfrm>
            <a:off x="8534400" y="2085975"/>
            <a:ext cx="4476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…</a:t>
            </a:r>
            <a:endParaRPr lang="en-US" sz="2800"/>
          </a:p>
        </p:txBody>
      </p:sp>
      <p:sp>
        <p:nvSpPr>
          <p:cNvPr id="3445768" name="Text Box 8"/>
          <p:cNvSpPr txBox="1">
            <a:spLocks noChangeArrowheads="1"/>
          </p:cNvSpPr>
          <p:nvPr/>
        </p:nvSpPr>
        <p:spPr bwMode="auto">
          <a:xfrm>
            <a:off x="200025" y="5089525"/>
            <a:ext cx="8658225" cy="176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New expanded query is formed as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the average of visual word vectors of spatially verified returns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only inliers are considered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regions are back-projected to the original query image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45769" name="Text Box 9"/>
          <p:cNvSpPr txBox="1">
            <a:spLocks noChangeArrowheads="1"/>
          </p:cNvSpPr>
          <p:nvPr/>
        </p:nvSpPr>
        <p:spPr bwMode="auto">
          <a:xfrm>
            <a:off x="3162300" y="1123950"/>
            <a:ext cx="53816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chemeClr val="tx1"/>
                </a:solidFill>
              </a:rPr>
              <a:t>Spatially verified retrievals with matching regions overlaid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445770" name="Text Box 10"/>
          <p:cNvSpPr txBox="1">
            <a:spLocks noChangeArrowheads="1"/>
          </p:cNvSpPr>
          <p:nvPr/>
        </p:nvSpPr>
        <p:spPr bwMode="auto">
          <a:xfrm>
            <a:off x="6715125" y="4314825"/>
            <a:ext cx="22955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chemeClr val="tx1"/>
                </a:solidFill>
              </a:rPr>
              <a:t>New expanded query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445771" name="Picture 11" descr="allsouls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188" y="1431925"/>
            <a:ext cx="1116012" cy="1697038"/>
          </a:xfrm>
          <a:prstGeom prst="rect">
            <a:avLst/>
          </a:prstGeom>
          <a:noFill/>
        </p:spPr>
      </p:pic>
      <p:sp>
        <p:nvSpPr>
          <p:cNvPr id="3445772" name="Text Box 12"/>
          <p:cNvSpPr txBox="1">
            <a:spLocks noChangeArrowheads="1"/>
          </p:cNvSpPr>
          <p:nvPr/>
        </p:nvSpPr>
        <p:spPr bwMode="auto">
          <a:xfrm>
            <a:off x="347663" y="1065213"/>
            <a:ext cx="1360487" cy="3365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600">
                <a:solidFill>
                  <a:schemeClr val="tx1"/>
                </a:solidFill>
              </a:rPr>
              <a:t>Query Image</a:t>
            </a:r>
          </a:p>
        </p:txBody>
      </p:sp>
      <p:sp>
        <p:nvSpPr>
          <p:cNvPr id="3445773" name="AutoShape 13"/>
          <p:cNvSpPr>
            <a:spLocks/>
          </p:cNvSpPr>
          <p:nvPr/>
        </p:nvSpPr>
        <p:spPr bwMode="auto">
          <a:xfrm rot="5400000">
            <a:off x="5795962" y="442913"/>
            <a:ext cx="238125" cy="5695950"/>
          </a:xfrm>
          <a:prstGeom prst="rightBrace">
            <a:avLst>
              <a:gd name="adj1" fmla="val 199333"/>
              <a:gd name="adj2" fmla="val 50000"/>
            </a:avLst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774" name="Line 14"/>
          <p:cNvSpPr>
            <a:spLocks noChangeShapeType="1"/>
          </p:cNvSpPr>
          <p:nvPr/>
        </p:nvSpPr>
        <p:spPr bwMode="auto">
          <a:xfrm>
            <a:off x="2038350" y="2238375"/>
            <a:ext cx="447675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105400" y="3562350"/>
            <a:ext cx="1638300" cy="1676400"/>
            <a:chOff x="3192" y="2250"/>
            <a:chExt cx="1032" cy="1056"/>
          </a:xfrm>
        </p:grpSpPr>
        <p:pic>
          <p:nvPicPr>
            <p:cNvPr id="3445776" name="Picture 16"/>
            <p:cNvPicPr>
              <a:picLocks noChangeAspect="1" noChangeArrowheads="1"/>
            </p:cNvPicPr>
            <p:nvPr/>
          </p:nvPicPr>
          <p:blipFill>
            <a:blip r:embed="rId5"/>
            <a:srcRect l="53000" t="25700" r="333" b="25233"/>
            <a:stretch>
              <a:fillRect/>
            </a:stretch>
          </p:blipFill>
          <p:spPr bwMode="auto">
            <a:xfrm>
              <a:off x="3468" y="2610"/>
              <a:ext cx="736" cy="5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45777" name="Picture 17"/>
            <p:cNvPicPr>
              <a:picLocks noChangeAspect="1" noChangeArrowheads="1"/>
            </p:cNvPicPr>
            <p:nvPr/>
          </p:nvPicPr>
          <p:blipFill>
            <a:blip r:embed="rId3"/>
            <a:srcRect l="52667" t="6230" b="5919"/>
            <a:stretch>
              <a:fillRect/>
            </a:stretch>
          </p:blipFill>
          <p:spPr bwMode="auto">
            <a:xfrm>
              <a:off x="3384" y="2266"/>
              <a:ext cx="735" cy="9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45778" name="Picture 18"/>
            <p:cNvPicPr>
              <a:picLocks noChangeAspect="1" noChangeArrowheads="1"/>
            </p:cNvPicPr>
            <p:nvPr/>
          </p:nvPicPr>
          <p:blipFill>
            <a:blip r:embed="rId4"/>
            <a:srcRect l="52888" t="6230" r="111" b="6075"/>
            <a:stretch>
              <a:fillRect/>
            </a:stretch>
          </p:blipFill>
          <p:spPr bwMode="auto">
            <a:xfrm>
              <a:off x="3318" y="2271"/>
              <a:ext cx="719" cy="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445779" name="Picture 19"/>
            <p:cNvPicPr>
              <a:picLocks noChangeAspect="1" noChangeArrowheads="1"/>
            </p:cNvPicPr>
            <p:nvPr/>
          </p:nvPicPr>
          <p:blipFill>
            <a:blip r:embed="rId6"/>
            <a:srcRect l="52888" t="9190" r="667" b="8566"/>
            <a:stretch>
              <a:fillRect/>
            </a:stretch>
          </p:blipFill>
          <p:spPr bwMode="auto">
            <a:xfrm>
              <a:off x="3222" y="2326"/>
              <a:ext cx="759" cy="9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3445780" name="Rectangle 20"/>
            <p:cNvSpPr>
              <a:spLocks noChangeArrowheads="1"/>
            </p:cNvSpPr>
            <p:nvPr/>
          </p:nvSpPr>
          <p:spPr bwMode="auto">
            <a:xfrm>
              <a:off x="3192" y="2250"/>
              <a:ext cx="1032" cy="10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Efficient visual search for objects and places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Oxford Buildings Search - demo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>
                <a:hlinkClick r:id="rId3"/>
              </a:rPr>
              <a:t>http://www.robots.ox.ac.uk/~vgg/research/oxbuildings/index.html</a:t>
            </a:r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9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8785225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49859" name="Text Box 3"/>
          <p:cNvSpPr txBox="1">
            <a:spLocks noChangeArrowheads="1"/>
          </p:cNvSpPr>
          <p:nvPr/>
        </p:nvSpPr>
        <p:spPr bwMode="auto">
          <a:xfrm>
            <a:off x="534988" y="1039813"/>
            <a:ext cx="149225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Query image</a:t>
            </a:r>
          </a:p>
        </p:txBody>
      </p:sp>
      <p:sp>
        <p:nvSpPr>
          <p:cNvPr id="3449860" name="Text Box 4"/>
          <p:cNvSpPr txBox="1">
            <a:spLocks noChangeArrowheads="1"/>
          </p:cNvSpPr>
          <p:nvPr/>
        </p:nvSpPr>
        <p:spPr bwMode="auto">
          <a:xfrm>
            <a:off x="3335338" y="1006475"/>
            <a:ext cx="2089150" cy="3667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Originally retrieved</a:t>
            </a:r>
          </a:p>
        </p:txBody>
      </p:sp>
      <p:sp>
        <p:nvSpPr>
          <p:cNvPr id="3449861" name="Text Box 5"/>
          <p:cNvSpPr txBox="1">
            <a:spLocks noChangeArrowheads="1"/>
          </p:cNvSpPr>
          <p:nvPr/>
        </p:nvSpPr>
        <p:spPr bwMode="auto">
          <a:xfrm>
            <a:off x="6915150" y="927100"/>
            <a:ext cx="1746250" cy="641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Retrieved only </a:t>
            </a:r>
          </a:p>
          <a:p>
            <a:pPr algn="ctr" eaLnBrk="1" hangingPunct="1"/>
            <a:r>
              <a:rPr lang="en-US" sz="1800">
                <a:solidFill>
                  <a:schemeClr val="tx1"/>
                </a:solidFill>
              </a:rPr>
              <a:t>after expansion</a:t>
            </a:r>
          </a:p>
        </p:txBody>
      </p:sp>
      <p:sp>
        <p:nvSpPr>
          <p:cNvPr id="3449862" name="Text Box 6"/>
          <p:cNvSpPr txBox="1">
            <a:spLocks noChangeArrowheads="1"/>
          </p:cNvSpPr>
          <p:nvPr/>
        </p:nvSpPr>
        <p:spPr bwMode="auto">
          <a:xfrm>
            <a:off x="4699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</a:tabLst>
            </a:pPr>
            <a:r>
              <a:rPr lang="en-GB" sz="3200" b="1">
                <a:solidFill>
                  <a:srgbClr val="280099"/>
                </a:solidFill>
              </a:rPr>
              <a:t>Query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CC"/>
                </a:solidFill>
              </a:rPr>
              <a:t>Lecture plan</a:t>
            </a:r>
            <a:endParaRPr lang="en-US" dirty="0" smtClean="0">
              <a:solidFill>
                <a:srgbClr val="0000CC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</p:spPr>
        <p:txBody>
          <a:bodyPr/>
          <a:lstStyle/>
          <a:p>
            <a:pPr marL="0" indent="0">
              <a:defRPr/>
            </a:pPr>
            <a:r>
              <a:rPr lang="en-GB" sz="2000" dirty="0" smtClean="0"/>
              <a:t>Lecture 2:</a:t>
            </a:r>
            <a:endParaRPr lang="en-GB" sz="2000" dirty="0" smtClean="0"/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Local invariant features </a:t>
            </a:r>
            <a:r>
              <a:rPr lang="en-GB" sz="2000" dirty="0" smtClean="0">
                <a:solidFill>
                  <a:schemeClr val="bg1"/>
                </a:solidFill>
              </a:rPr>
              <a:t>(</a:t>
            </a:r>
            <a:r>
              <a:rPr lang="en-GB" sz="2000" dirty="0" err="1" smtClean="0">
                <a:solidFill>
                  <a:schemeClr val="bg1"/>
                </a:solidFill>
              </a:rPr>
              <a:t>C</a:t>
            </a:r>
            <a:r>
              <a:rPr lang="en-GB" sz="2000" dirty="0" err="1" smtClean="0">
                <a:solidFill>
                  <a:schemeClr val="bg1"/>
                </a:solidFill>
              </a:rPr>
              <a:t>.Schmid</a:t>
            </a:r>
            <a:r>
              <a:rPr lang="en-GB" sz="2000" dirty="0" smtClean="0">
                <a:solidFill>
                  <a:schemeClr val="bg1"/>
                </a:solidFill>
              </a:rPr>
              <a:t>) </a:t>
            </a:r>
          </a:p>
          <a:p>
            <a:pPr marL="457200" indent="-457200">
              <a:defRPr/>
            </a:pPr>
            <a:endParaRPr lang="en-GB" sz="2000" dirty="0" smtClean="0">
              <a:solidFill>
                <a:schemeClr val="tx1"/>
              </a:solidFill>
            </a:endParaRPr>
          </a:p>
          <a:p>
            <a:pPr marL="457200" indent="-457200">
              <a:defRPr/>
            </a:pPr>
            <a:r>
              <a:rPr lang="en-GB" sz="2000" dirty="0" smtClean="0"/>
              <a:t>Lecture 3:</a:t>
            </a:r>
            <a:endParaRPr lang="en-GB" sz="2000" dirty="0" smtClean="0"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Camera geometry – review (J. Ponce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  <a:endParaRPr lang="en-GB" sz="2000" b="1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18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Correspondence</a:t>
            </a:r>
            <a:r>
              <a:rPr lang="en-GB" sz="2000" dirty="0" smtClean="0">
                <a:solidFill>
                  <a:schemeClr val="tx1"/>
                </a:solidFill>
              </a:rPr>
              <a:t>, matching and recognition with local features, efficient visual search (J. </a:t>
            </a:r>
            <a:r>
              <a:rPr lang="en-GB" sz="2000" dirty="0" err="1" smtClean="0">
                <a:solidFill>
                  <a:schemeClr val="tx1"/>
                </a:solidFill>
              </a:rPr>
              <a:t>Sivic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defRPr/>
            </a:pPr>
            <a:r>
              <a:rPr lang="en-GB" sz="2000" dirty="0" smtClean="0"/>
              <a:t>Lecture 4: </a:t>
            </a:r>
            <a:r>
              <a:rPr lang="en-GB" sz="2000" dirty="0" smtClean="0">
                <a:solidFill>
                  <a:schemeClr val="tx1"/>
                </a:solidFill>
              </a:rPr>
              <a:t>(C. </a:t>
            </a:r>
            <a:r>
              <a:rPr lang="en-GB" sz="2000" dirty="0" err="1" smtClean="0">
                <a:solidFill>
                  <a:schemeClr val="tx1"/>
                </a:solidFill>
              </a:rPr>
              <a:t>Schmid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  <a:r>
              <a:rPr lang="en-GB" sz="2000" dirty="0" smtClean="0"/>
              <a:t>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Very </a:t>
            </a:r>
            <a:r>
              <a:rPr lang="en-GB" sz="2000" dirty="0" smtClean="0">
                <a:solidFill>
                  <a:schemeClr val="tx1"/>
                </a:solidFill>
              </a:rPr>
              <a:t>large scale visual </a:t>
            </a:r>
            <a:r>
              <a:rPr lang="en-GB" sz="2000" dirty="0" smtClean="0">
                <a:solidFill>
                  <a:schemeClr val="tx1"/>
                </a:solidFill>
              </a:rPr>
              <a:t>indexing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777777"/>
                </a:solidFill>
              </a:rPr>
              <a:t>Bag-of-feature models for category-level </a:t>
            </a:r>
            <a:r>
              <a:rPr lang="en-GB" sz="2000" dirty="0" smtClean="0">
                <a:solidFill>
                  <a:srgbClr val="777777"/>
                </a:solidFill>
              </a:rPr>
              <a:t>recognition</a:t>
            </a:r>
            <a:endParaRPr lang="en-GB" sz="2000" dirty="0" smtClean="0">
              <a:solidFill>
                <a:srgbClr val="777777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sz="2000" dirty="0" smtClean="0">
              <a:solidFill>
                <a:schemeClr val="tx1"/>
              </a:solidFill>
            </a:endParaRPr>
          </a:p>
          <a:p>
            <a:pPr marL="457200" indent="-457200">
              <a:defRPr/>
            </a:pPr>
            <a:r>
              <a:rPr lang="en-GB" sz="2000" dirty="0" smtClean="0"/>
              <a:t>Lecture</a:t>
            </a:r>
            <a:r>
              <a:rPr lang="en-GB" sz="2000" dirty="0" smtClean="0"/>
              <a:t> 5 (today):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777777"/>
                </a:solidFill>
              </a:rPr>
              <a:t>Sparse coding and dictionary learning (J. Ponce)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</a:rPr>
              <a:t>Visual search – extensions and applications (J. </a:t>
            </a:r>
            <a:r>
              <a:rPr lang="en-GB" sz="2000" dirty="0" err="1" smtClean="0">
                <a:solidFill>
                  <a:srgbClr val="000000"/>
                </a:solidFill>
              </a:rPr>
              <a:t>Sivic</a:t>
            </a:r>
            <a:r>
              <a:rPr lang="en-GB" sz="2000" dirty="0" smtClean="0">
                <a:solidFill>
                  <a:srgbClr val="000000"/>
                </a:solidFill>
              </a:rPr>
              <a:t>)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777777"/>
                </a:solidFill>
              </a:rPr>
              <a:t>Category-level localization (J. </a:t>
            </a:r>
            <a:r>
              <a:rPr lang="en-GB" sz="2000" dirty="0" err="1" smtClean="0">
                <a:solidFill>
                  <a:srgbClr val="777777"/>
                </a:solidFill>
              </a:rPr>
              <a:t>Sivic</a:t>
            </a:r>
            <a:r>
              <a:rPr lang="en-GB" sz="2000" dirty="0" smtClean="0">
                <a:solidFill>
                  <a:srgbClr val="777777"/>
                </a:solidFill>
              </a:rPr>
              <a:t>)</a:t>
            </a:r>
          </a:p>
          <a:p>
            <a:pPr marL="457200" indent="-457200">
              <a:defRPr/>
            </a:pPr>
            <a:endParaRPr lang="en-GB" sz="2000" dirty="0" smtClean="0"/>
          </a:p>
          <a:p>
            <a:pPr marL="457200" indent="-457200">
              <a:buFont typeface="Arial"/>
              <a:buChar char="•"/>
              <a:defRPr/>
            </a:pPr>
            <a:endParaRPr lang="en-GB" sz="20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906" name="Rectangle 2"/>
          <p:cNvSpPr>
            <a:spLocks noChangeArrowheads="1"/>
          </p:cNvSpPr>
          <p:nvPr/>
        </p:nvSpPr>
        <p:spPr bwMode="auto">
          <a:xfrm>
            <a:off x="323850" y="3860800"/>
            <a:ext cx="8640763" cy="2808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519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25" y="620713"/>
            <a:ext cx="31845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3713" y="4005263"/>
            <a:ext cx="33194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04813"/>
            <a:ext cx="1374775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9838" y="1916113"/>
            <a:ext cx="11255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1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620713"/>
            <a:ext cx="104775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1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3838" y="620713"/>
            <a:ext cx="1074737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1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59238" y="1989138"/>
            <a:ext cx="10239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191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213" y="4221163"/>
            <a:ext cx="42481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51915" name="Text Box 11"/>
          <p:cNvSpPr txBox="1">
            <a:spLocks noChangeArrowheads="1"/>
          </p:cNvSpPr>
          <p:nvPr/>
        </p:nvSpPr>
        <p:spPr bwMode="auto">
          <a:xfrm>
            <a:off x="539750" y="1989138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</a:rPr>
              <a:t>Query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3451916" name="Text Box 12"/>
          <p:cNvSpPr txBox="1">
            <a:spLocks noChangeArrowheads="1"/>
          </p:cNvSpPr>
          <p:nvPr/>
        </p:nvSpPr>
        <p:spPr bwMode="auto">
          <a:xfrm>
            <a:off x="3101975" y="3709988"/>
            <a:ext cx="2940050" cy="3667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Expanded results (better)</a:t>
            </a:r>
          </a:p>
        </p:txBody>
      </p:sp>
      <p:sp>
        <p:nvSpPr>
          <p:cNvPr id="3451917" name="Rectangle 13"/>
          <p:cNvSpPr>
            <a:spLocks noChangeArrowheads="1"/>
          </p:cNvSpPr>
          <p:nvPr/>
        </p:nvSpPr>
        <p:spPr bwMode="auto">
          <a:xfrm>
            <a:off x="2051050" y="333375"/>
            <a:ext cx="6911975" cy="2951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918" name="Text Box 14"/>
          <p:cNvSpPr txBox="1">
            <a:spLocks noChangeArrowheads="1"/>
          </p:cNvSpPr>
          <p:nvPr/>
        </p:nvSpPr>
        <p:spPr bwMode="auto">
          <a:xfrm>
            <a:off x="4160838" y="182563"/>
            <a:ext cx="2635250" cy="3667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Original results (good)</a:t>
            </a:r>
          </a:p>
        </p:txBody>
      </p:sp>
      <p:sp>
        <p:nvSpPr>
          <p:cNvPr id="3451919" name="Line 15"/>
          <p:cNvSpPr>
            <a:spLocks noChangeShapeType="1"/>
          </p:cNvSpPr>
          <p:nvPr/>
        </p:nvSpPr>
        <p:spPr bwMode="auto">
          <a:xfrm>
            <a:off x="7308850" y="3141663"/>
            <a:ext cx="0" cy="863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920" name="Line 16"/>
          <p:cNvSpPr>
            <a:spLocks noChangeShapeType="1"/>
          </p:cNvSpPr>
          <p:nvPr/>
        </p:nvSpPr>
        <p:spPr bwMode="auto">
          <a:xfrm>
            <a:off x="6732588" y="5661025"/>
            <a:ext cx="1366837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921" name="Text Box 17"/>
          <p:cNvSpPr txBox="1">
            <a:spLocks noChangeArrowheads="1"/>
          </p:cNvSpPr>
          <p:nvPr/>
        </p:nvSpPr>
        <p:spPr bwMode="auto">
          <a:xfrm>
            <a:off x="5164138" y="831850"/>
            <a:ext cx="784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Prec.</a:t>
            </a:r>
            <a:endParaRPr lang="en-US" sz="1600"/>
          </a:p>
        </p:txBody>
      </p:sp>
      <p:sp>
        <p:nvSpPr>
          <p:cNvPr id="3451922" name="Text Box 18"/>
          <p:cNvSpPr txBox="1">
            <a:spLocks noChangeArrowheads="1"/>
          </p:cNvSpPr>
          <p:nvPr/>
        </p:nvSpPr>
        <p:spPr bwMode="auto">
          <a:xfrm>
            <a:off x="5126038" y="4159250"/>
            <a:ext cx="784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Prec.</a:t>
            </a:r>
            <a:endParaRPr lang="en-US" sz="1600"/>
          </a:p>
        </p:txBody>
      </p:sp>
      <p:sp>
        <p:nvSpPr>
          <p:cNvPr id="3451923" name="Text Box 19"/>
          <p:cNvSpPr txBox="1">
            <a:spLocks noChangeArrowheads="1"/>
          </p:cNvSpPr>
          <p:nvPr/>
        </p:nvSpPr>
        <p:spPr bwMode="auto">
          <a:xfrm>
            <a:off x="8139113" y="6286500"/>
            <a:ext cx="784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Rec.</a:t>
            </a:r>
            <a:endParaRPr lang="en-US" sz="1600"/>
          </a:p>
        </p:txBody>
      </p:sp>
      <p:sp>
        <p:nvSpPr>
          <p:cNvPr id="3451924" name="Text Box 20"/>
          <p:cNvSpPr txBox="1">
            <a:spLocks noChangeArrowheads="1"/>
          </p:cNvSpPr>
          <p:nvPr/>
        </p:nvSpPr>
        <p:spPr bwMode="auto">
          <a:xfrm>
            <a:off x="8150225" y="2927350"/>
            <a:ext cx="784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Rec.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Pre-compute query expansion?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Char char="-"/>
            </a:pPr>
            <a:r>
              <a:rPr lang="en-GB" smtClean="0">
                <a:ea typeface="ＭＳ Ｐゴシック" charset="-128"/>
                <a:cs typeface="ＭＳ Ｐゴシック" charset="-128"/>
              </a:rPr>
              <a:t> Query expansion works well, however, at an additional cost at the query time.</a:t>
            </a:r>
          </a:p>
          <a:p>
            <a:pPr marL="0" indent="0">
              <a:buFontTx/>
              <a:buChar char="-"/>
            </a:pPr>
            <a:endParaRPr lang="en-GB" smtClean="0">
              <a:ea typeface="ＭＳ Ｐゴシック" charset="-128"/>
              <a:cs typeface="ＭＳ Ｐゴシック" charset="-128"/>
            </a:endParaRPr>
          </a:p>
          <a:p>
            <a:pPr marL="0" indent="0">
              <a:buFontTx/>
              <a:buChar char="-"/>
            </a:pPr>
            <a:r>
              <a:rPr lang="en-GB" smtClean="0">
                <a:ea typeface="ＭＳ Ｐゴシック" charset="-128"/>
                <a:cs typeface="ＭＳ Ｐゴシック" charset="-128"/>
              </a:rPr>
              <a:t> Can we offline pre-process the database and pre-compute the query expansion?</a:t>
            </a:r>
          </a:p>
          <a:p>
            <a:pPr marL="0" indent="0">
              <a:buFontTx/>
              <a:buChar char="-"/>
            </a:pPr>
            <a:endParaRPr lang="en-GB" smtClean="0">
              <a:ea typeface="ＭＳ Ｐゴシック" charset="-128"/>
              <a:cs typeface="ＭＳ Ｐゴシック" charset="-128"/>
            </a:endParaRPr>
          </a:p>
          <a:p>
            <a:pPr marL="0" indent="0"/>
            <a:r>
              <a:rPr lang="en-GB" smtClean="0">
                <a:ea typeface="ＭＳ Ｐゴシック" charset="-128"/>
                <a:cs typeface="ＭＳ Ｐゴシック" charset="-128"/>
              </a:rPr>
              <a:t>Solution: Compute and build a </a:t>
            </a:r>
            <a:r>
              <a:rPr lang="en-GB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matching graph</a:t>
            </a:r>
            <a:r>
              <a:rPr lang="en-GB" smtClean="0">
                <a:ea typeface="ＭＳ Ｐゴシック" charset="-128"/>
                <a:cs typeface="ＭＳ Ｐゴシック" charset="-128"/>
              </a:rPr>
              <a:t>.</a:t>
            </a:r>
          </a:p>
          <a:p>
            <a:pPr marL="0" indent="0">
              <a:buFontTx/>
              <a:buChar char="-"/>
            </a:pPr>
            <a:endParaRPr lang="en-GB" smtClean="0">
              <a:ea typeface="ＭＳ Ｐゴシック" charset="-128"/>
              <a:cs typeface="ＭＳ Ｐゴシック" charset="-128"/>
            </a:endParaRPr>
          </a:p>
          <a:p>
            <a:pPr marL="0" indent="0">
              <a:buFontTx/>
              <a:buChar char="-"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4088"/>
            <a:ext cx="8229600" cy="2733675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Build a ‘matching graph’ over all the images in the dataset</a:t>
            </a:r>
          </a:p>
          <a:p>
            <a:pPr marL="0" indent="0">
              <a:lnSpc>
                <a:spcPct val="90000"/>
              </a:lnSpc>
            </a:pPr>
            <a:endParaRPr lang="en-GB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Each image is a node and a link represents two images having some object in common</a:t>
            </a:r>
          </a:p>
          <a:p>
            <a:pPr marL="0" indent="0">
              <a:lnSpc>
                <a:spcPct val="90000"/>
              </a:lnSpc>
            </a:pPr>
            <a:endParaRPr lang="en-GB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Instead of expanding the query, traverse links of this graph</a:t>
            </a:r>
            <a:endParaRPr lang="en-US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42988" y="3889375"/>
            <a:ext cx="6873875" cy="2457450"/>
            <a:chOff x="340" y="2205"/>
            <a:chExt cx="5010" cy="1791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39" y="2568"/>
              <a:ext cx="4037" cy="1089"/>
              <a:chOff x="839" y="2568"/>
              <a:chExt cx="4037" cy="1089"/>
            </a:xfrm>
          </p:grpSpPr>
          <p:sp>
            <p:nvSpPr>
              <p:cNvPr id="155661" name="Line 6"/>
              <p:cNvSpPr>
                <a:spLocks noChangeShapeType="1"/>
              </p:cNvSpPr>
              <p:nvPr/>
            </p:nvSpPr>
            <p:spPr bwMode="auto">
              <a:xfrm flipH="1">
                <a:off x="839" y="2614"/>
                <a:ext cx="45" cy="998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62" name="Line 7"/>
              <p:cNvSpPr>
                <a:spLocks noChangeShapeType="1"/>
              </p:cNvSpPr>
              <p:nvPr/>
            </p:nvSpPr>
            <p:spPr bwMode="auto">
              <a:xfrm>
                <a:off x="884" y="2614"/>
                <a:ext cx="1089" cy="453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63" name="Line 8"/>
              <p:cNvSpPr>
                <a:spLocks noChangeShapeType="1"/>
              </p:cNvSpPr>
              <p:nvPr/>
            </p:nvSpPr>
            <p:spPr bwMode="auto">
              <a:xfrm flipV="1">
                <a:off x="839" y="3067"/>
                <a:ext cx="1134" cy="545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64" name="Line 9"/>
              <p:cNvSpPr>
                <a:spLocks noChangeShapeType="1"/>
              </p:cNvSpPr>
              <p:nvPr/>
            </p:nvSpPr>
            <p:spPr bwMode="auto">
              <a:xfrm>
                <a:off x="1973" y="3067"/>
                <a:ext cx="1497" cy="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65" name="Line 10"/>
              <p:cNvSpPr>
                <a:spLocks noChangeShapeType="1"/>
              </p:cNvSpPr>
              <p:nvPr/>
            </p:nvSpPr>
            <p:spPr bwMode="auto">
              <a:xfrm flipV="1">
                <a:off x="3470" y="2568"/>
                <a:ext cx="1406" cy="49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66" name="Line 11"/>
              <p:cNvSpPr>
                <a:spLocks noChangeShapeType="1"/>
              </p:cNvSpPr>
              <p:nvPr/>
            </p:nvSpPr>
            <p:spPr bwMode="auto">
              <a:xfrm>
                <a:off x="3470" y="3067"/>
                <a:ext cx="1360" cy="59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67" name="Line 12"/>
              <p:cNvSpPr>
                <a:spLocks noChangeShapeType="1"/>
              </p:cNvSpPr>
              <p:nvPr/>
            </p:nvSpPr>
            <p:spPr bwMode="auto">
              <a:xfrm flipH="1">
                <a:off x="4830" y="2568"/>
                <a:ext cx="46" cy="108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55655" name="Picture 13" descr="blah-00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" y="3294"/>
              <a:ext cx="1024" cy="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6" name="Picture 14" descr="blah-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205"/>
              <a:ext cx="998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7" name="Picture 15" descr="blah-0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0" y="2523"/>
              <a:ext cx="817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8" name="Picture 16" descr="blah-0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16" y="2704"/>
              <a:ext cx="952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9" name="Picture 17" descr="blah-0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32" y="3249"/>
              <a:ext cx="973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60" name="Picture 18" descr="blah-00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32" y="2205"/>
              <a:ext cx="1018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09600" y="-2222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>
                <a:solidFill>
                  <a:srgbClr val="FF00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M</a:t>
            </a:r>
            <a:r>
              <a:rPr lang="en-US" kern="0" dirty="0" err="1">
                <a:solidFill>
                  <a:srgbClr val="FF00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atching</a:t>
            </a:r>
            <a:r>
              <a:rPr lang="en-US" kern="0" dirty="0">
                <a:solidFill>
                  <a:srgbClr val="FF00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 graph</a:t>
            </a:r>
          </a:p>
        </p:txBody>
      </p:sp>
      <p:sp>
        <p:nvSpPr>
          <p:cNvPr id="155653" name="TextBox 21"/>
          <p:cNvSpPr txBox="1">
            <a:spLocks noChangeArrowheads="1"/>
          </p:cNvSpPr>
          <p:nvPr/>
        </p:nvSpPr>
        <p:spPr bwMode="auto">
          <a:xfrm>
            <a:off x="1352550" y="6457950"/>
            <a:ext cx="779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/>
              <a:t>[Chum et al. 2008, Philbin et al. IJCV 2010, Turcot and Lowe 2009]</a:t>
            </a:r>
          </a:p>
        </p:txBody>
      </p:sp>
    </p:spTree>
  </p:cSld>
  <p:clrMapOvr>
    <a:masterClrMapping/>
  </p:clrMapOvr>
  <p:transition advTm="3914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charset="-128"/>
                <a:cs typeface="ＭＳ Ｐゴシック" charset="-128"/>
              </a:rPr>
              <a:t>Example:</a:t>
            </a: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6675" name="Picture 4" descr="comp_ashmolean_hertford_fu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1350" y="0"/>
            <a:ext cx="4513263" cy="725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57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Quantization errors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457200" y="1163638"/>
            <a:ext cx="8229600" cy="2667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Typically, quantization has a significant impact on the final performance of the system </a:t>
            </a:r>
            <a:r>
              <a:rPr lang="en-US" sz="1600" b="1">
                <a:ea typeface="ＭＳ Ｐゴシック" charset="-128"/>
                <a:cs typeface="ＭＳ Ｐゴシック" charset="-128"/>
              </a:rPr>
              <a:t>[Sivic03,Nister06,Philbin07]</a:t>
            </a:r>
          </a:p>
          <a:p>
            <a:pPr eaLnBrk="1" hangingPunct="1"/>
            <a:endParaRPr lang="en-US" sz="1600" b="1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Quantization errors split features that should be grouped together and confuse features that should be separated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819400" y="3998913"/>
            <a:ext cx="3871913" cy="2462212"/>
            <a:chOff x="2819400" y="4272198"/>
            <a:chExt cx="3352800" cy="2068412"/>
          </a:xfrm>
        </p:grpSpPr>
        <p:cxnSp>
          <p:nvCxnSpPr>
            <p:cNvPr id="7" name="Straight Connector 6"/>
            <p:cNvCxnSpPr/>
            <p:nvPr/>
          </p:nvCxnSpPr>
          <p:spPr>
            <a:xfrm rot="5400000">
              <a:off x="4151711" y="5150331"/>
              <a:ext cx="686803" cy="27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496487" y="4272198"/>
              <a:ext cx="684581" cy="5347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0800000">
              <a:off x="3733550" y="4272198"/>
              <a:ext cx="762937" cy="5347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 flipV="1">
              <a:off x="3733550" y="5495108"/>
              <a:ext cx="764312" cy="6081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96487" y="5495108"/>
              <a:ext cx="684581" cy="6081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43900" y="4959001"/>
              <a:ext cx="75606" cy="7734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572094" y="4959001"/>
              <a:ext cx="75606" cy="7734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580963" y="5340411"/>
              <a:ext cx="76981" cy="7601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pic>
          <p:nvPicPr>
            <p:cNvPr id="158733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43563" y="4311885"/>
              <a:ext cx="528637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734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8800" y="5080235"/>
              <a:ext cx="533400" cy="48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735" name="Picture 2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9400" y="5073885"/>
              <a:ext cx="461963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>
              <a:endCxn id="19" idx="0"/>
            </p:cNvCxnSpPr>
            <p:nvPr/>
          </p:nvCxnSpPr>
          <p:spPr>
            <a:xfrm>
              <a:off x="3281286" y="5321740"/>
              <a:ext cx="338167" cy="1867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7" idx="0"/>
            </p:cNvCxnSpPr>
            <p:nvPr/>
          </p:nvCxnSpPr>
          <p:spPr>
            <a:xfrm rot="10800000" flipV="1">
              <a:off x="4381016" y="4558921"/>
              <a:ext cx="1261939" cy="40008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18" idx="6"/>
            </p:cNvCxnSpPr>
            <p:nvPr/>
          </p:nvCxnSpPr>
          <p:spPr>
            <a:xfrm rot="10800000">
              <a:off x="4647700" y="4997676"/>
              <a:ext cx="991131" cy="326731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739" name="TextBox 29"/>
            <p:cNvSpPr txBox="1">
              <a:spLocks noChangeArrowheads="1"/>
            </p:cNvSpPr>
            <p:nvPr/>
          </p:nvSpPr>
          <p:spPr bwMode="auto">
            <a:xfrm>
              <a:off x="3971925" y="5797785"/>
              <a:ext cx="981075" cy="54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>
                  <a:solidFill>
                    <a:srgbClr val="008000"/>
                  </a:solidFill>
                </a:rPr>
                <a:t>Voronoi</a:t>
              </a:r>
            </a:p>
            <a:p>
              <a:pPr algn="ctr"/>
              <a:r>
                <a:rPr lang="en-US" sz="1800">
                  <a:solidFill>
                    <a:srgbClr val="008000"/>
                  </a:solidFill>
                </a:rPr>
                <a:t>cells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9144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Overcoming quantization errors</a:t>
            </a:r>
          </a:p>
        </p:txBody>
      </p:sp>
      <p:sp>
        <p:nvSpPr>
          <p:cNvPr id="160771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Query expansion. [Chum et al. 2007]</a:t>
            </a:r>
          </a:p>
          <a:p>
            <a:pPr>
              <a:buFontTx/>
              <a:buChar char="•"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Char char="•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Soft-assignment. [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Philbin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et al. 2008]</a:t>
            </a: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Char char="•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Hamming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embedding / VLAD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[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Jegou&amp;Schmid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/>
              <a:t>’08, ‘10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]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0772" name="Rectangle 5"/>
          <p:cNvSpPr>
            <a:spLocks noChangeArrowheads="1"/>
          </p:cNvSpPr>
          <p:nvPr/>
        </p:nvSpPr>
        <p:spPr bwMode="auto">
          <a:xfrm>
            <a:off x="82550" y="5849938"/>
            <a:ext cx="9061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40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Overcome errors </a:t>
            </a:r>
            <a:r>
              <a:rPr lang="en-GB" sz="24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given </a:t>
            </a:r>
            <a:r>
              <a:rPr lang="en-GB" sz="240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 quantization.</a:t>
            </a:r>
          </a:p>
          <a:p>
            <a:pPr eaLnBrk="1" hangingPunct="1"/>
            <a:r>
              <a:rPr lang="en-GB" sz="240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Have cost in terms of space and/or time complexity at query-time</a:t>
            </a:r>
          </a:p>
        </p:txBody>
      </p:sp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188" y="3362325"/>
            <a:ext cx="2808287" cy="2454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0774" name="AutoShape 6"/>
          <p:cNvSpPr>
            <a:spLocks noChangeArrowheads="1"/>
          </p:cNvSpPr>
          <p:nvPr/>
        </p:nvSpPr>
        <p:spPr bwMode="auto">
          <a:xfrm>
            <a:off x="4222750" y="4313238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5" name="AutoShape 7"/>
          <p:cNvSpPr>
            <a:spLocks/>
          </p:cNvSpPr>
          <p:nvPr/>
        </p:nvSpPr>
        <p:spPr bwMode="auto">
          <a:xfrm>
            <a:off x="5270500" y="4776788"/>
            <a:ext cx="76200" cy="687387"/>
          </a:xfrm>
          <a:prstGeom prst="leftBracket">
            <a:avLst>
              <a:gd name="adj" fmla="val 75174"/>
            </a:avLst>
          </a:prstGeom>
          <a:noFill/>
          <a:ln w="3672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6" name="AutoShape 8"/>
          <p:cNvSpPr>
            <a:spLocks/>
          </p:cNvSpPr>
          <p:nvPr/>
        </p:nvSpPr>
        <p:spPr bwMode="auto">
          <a:xfrm rot="10800000">
            <a:off x="6229350" y="4779963"/>
            <a:ext cx="76200" cy="685800"/>
          </a:xfrm>
          <a:prstGeom prst="leftBracket">
            <a:avLst>
              <a:gd name="adj" fmla="val 49583"/>
            </a:avLst>
          </a:prstGeom>
          <a:noFill/>
          <a:ln w="3672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4852988" y="4549775"/>
            <a:ext cx="1828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34880" tIns="217440" rIns="434880" bIns="217440">
            <a:prstTxWarp prst="textNoShape">
              <a:avLst/>
            </a:prstTxWarp>
          </a:bodyPr>
          <a:lstStyle/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2400">
                <a:solidFill>
                  <a:srgbClr val="000000"/>
                </a:solidFill>
              </a:rPr>
              <a:t>A: 0.1</a:t>
            </a:r>
          </a:p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2400">
                <a:solidFill>
                  <a:srgbClr val="000000"/>
                </a:solidFill>
              </a:rPr>
              <a:t>B: 0.5</a:t>
            </a:r>
          </a:p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2400">
                <a:solidFill>
                  <a:srgbClr val="000000"/>
                </a:solidFill>
              </a:rPr>
              <a:t>C: 0.4</a:t>
            </a:r>
          </a:p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60778" name="AutoShape 10"/>
          <p:cNvSpPr>
            <a:spLocks/>
          </p:cNvSpPr>
          <p:nvPr/>
        </p:nvSpPr>
        <p:spPr bwMode="auto">
          <a:xfrm>
            <a:off x="5270500" y="3859213"/>
            <a:ext cx="76200" cy="350837"/>
          </a:xfrm>
          <a:prstGeom prst="leftBracket">
            <a:avLst>
              <a:gd name="adj" fmla="val 38368"/>
            </a:avLst>
          </a:prstGeom>
          <a:noFill/>
          <a:ln w="3672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9" name="AutoShape 11"/>
          <p:cNvSpPr>
            <a:spLocks/>
          </p:cNvSpPr>
          <p:nvPr/>
        </p:nvSpPr>
        <p:spPr bwMode="auto">
          <a:xfrm rot="10800000">
            <a:off x="6229350" y="3862388"/>
            <a:ext cx="76200" cy="350837"/>
          </a:xfrm>
          <a:prstGeom prst="leftBracket">
            <a:avLst>
              <a:gd name="adj" fmla="val 25366"/>
            </a:avLst>
          </a:prstGeom>
          <a:noFill/>
          <a:ln w="3672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4889500" y="3692525"/>
            <a:ext cx="1828800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34880" tIns="217440" rIns="434880" bIns="217440">
            <a:prstTxWarp prst="textNoShape">
              <a:avLst/>
            </a:prstTxWarp>
          </a:bodyPr>
          <a:lstStyle/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2400">
                <a:solidFill>
                  <a:srgbClr val="000000"/>
                </a:solidFill>
              </a:rPr>
              <a:t>B: 1.0</a:t>
            </a:r>
          </a:p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5897563" y="3749675"/>
            <a:ext cx="2789237" cy="804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34880" tIns="217440" rIns="434880" bIns="217440">
            <a:prstTxWarp prst="textNoShape">
              <a:avLst/>
            </a:prstTxWarp>
          </a:bodyPr>
          <a:lstStyle/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1600">
                <a:solidFill>
                  <a:srgbClr val="DC2300"/>
                </a:solidFill>
              </a:rPr>
              <a:t>Hard Assignment</a:t>
            </a: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5897563" y="4822825"/>
            <a:ext cx="2789237" cy="804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34880" tIns="217440" rIns="434880" bIns="217440">
            <a:prstTxWarp prst="textNoShape">
              <a:avLst/>
            </a:prstTxWarp>
          </a:bodyPr>
          <a:lstStyle/>
          <a:p>
            <a:pPr algn="ctr" defTabSz="457200" eaLnBrk="1" hangingPunct="1">
              <a:lnSpc>
                <a:spcPct val="7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1600">
                <a:solidFill>
                  <a:srgbClr val="DC2300"/>
                </a:solidFill>
              </a:rPr>
              <a:t>Soft Assignment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Descriptor learning for efficient retrieval</a:t>
            </a:r>
          </a:p>
        </p:txBody>
      </p:sp>
      <p:sp>
        <p:nvSpPr>
          <p:cNvPr id="16179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524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The aim of this work is to reduce these errors </a:t>
            </a:r>
            <a:r>
              <a:rPr lang="en-US" b="1" i="1">
                <a:ea typeface="ＭＳ Ｐゴシック" charset="-128"/>
                <a:cs typeface="ＭＳ Ｐゴシック" charset="-128"/>
              </a:rPr>
              <a:t>at source</a:t>
            </a:r>
            <a:r>
              <a:rPr lang="en-US">
                <a:ea typeface="ＭＳ Ｐゴシック" charset="-128"/>
                <a:cs typeface="ＭＳ Ｐゴシック" charset="-128"/>
              </a:rPr>
              <a:t>, by learning a projection function that actively reduces this error:</a:t>
            </a:r>
          </a:p>
        </p:txBody>
      </p:sp>
      <p:pic>
        <p:nvPicPr>
          <p:cNvPr id="16179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2763" y="2759075"/>
            <a:ext cx="13223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0913" y="2805113"/>
            <a:ext cx="22177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00" y="3354388"/>
            <a:ext cx="52578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9" name="Content Placeholder 2"/>
          <p:cNvSpPr txBox="1">
            <a:spLocks/>
          </p:cNvSpPr>
          <p:nvPr/>
        </p:nvSpPr>
        <p:spPr bwMode="auto">
          <a:xfrm>
            <a:off x="457200" y="3962400"/>
            <a:ext cx="822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Arial (body)" charset="0"/>
                <a:ea typeface="Arial (body)" charset="0"/>
                <a:cs typeface="Arial (body)" charset="0"/>
              </a:rPr>
              <a:t>    can be linear or non-linear and we can choose keep the descriptor dimensionality the same or reduce it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Arial (body)" charset="0"/>
                <a:ea typeface="Arial (body)" charset="0"/>
                <a:cs typeface="Arial (body)" charset="0"/>
              </a:rPr>
              <a:t>After this projection, use the same visual words architecture</a:t>
            </a:r>
          </a:p>
        </p:txBody>
      </p:sp>
      <p:pic>
        <p:nvPicPr>
          <p:cNvPr id="161800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886"/>
          <a:stretch>
            <a:fillRect/>
          </a:stretch>
        </p:blipFill>
        <p:spPr bwMode="auto">
          <a:xfrm>
            <a:off x="803275" y="3951288"/>
            <a:ext cx="357188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Rectangle 8"/>
          <p:cNvSpPr>
            <a:spLocks noChangeArrowheads="1"/>
          </p:cNvSpPr>
          <p:nvPr/>
        </p:nvSpPr>
        <p:spPr bwMode="auto">
          <a:xfrm>
            <a:off x="2811463" y="6335713"/>
            <a:ext cx="6359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/>
              <a:t>[Philbin, Isard, Sivic, Zisserman, ECCV 2010]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 additional query-time cost over BOW</a:t>
            </a:r>
          </a:p>
          <a:p>
            <a:pPr eaLnBrk="1" hangingPunct="1">
              <a:buFontTx/>
              <a:buChar char="•"/>
            </a:pPr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Char char="•"/>
            </a:pPr>
            <a:r>
              <a:rPr lang="en-US" smtClean="0">
                <a:ea typeface="ＭＳ Ｐゴシック" charset="-128"/>
                <a:cs typeface="ＭＳ Ｐゴシック" charset="-128"/>
              </a:rPr>
              <a:t>For particular object retrieval, we can leverage the spatial consistency between object instances to automatically generate large amounts of training data (matched / non matched point pairs)</a:t>
            </a: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42307" y="5220494"/>
            <a:ext cx="6858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286000" y="4341813"/>
            <a:ext cx="685800" cy="534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1524000" y="4341813"/>
            <a:ext cx="762000" cy="534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 flipV="1">
            <a:off x="1524000" y="5564188"/>
            <a:ext cx="763588" cy="608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0" y="5564188"/>
            <a:ext cx="685800" cy="608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133600" y="5029200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62200" y="5029200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71600" y="5410200"/>
            <a:ext cx="76200" cy="76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6385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3763" y="4381500"/>
            <a:ext cx="528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5149850"/>
            <a:ext cx="533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5143500"/>
            <a:ext cx="4619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>
            <a:stCxn id="14" idx="3"/>
            <a:endCxn id="11" idx="0"/>
          </p:cNvCxnSpPr>
          <p:nvPr/>
        </p:nvCxnSpPr>
        <p:spPr>
          <a:xfrm>
            <a:off x="1071563" y="5391150"/>
            <a:ext cx="338137" cy="190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1"/>
            <a:endCxn id="9" idx="0"/>
          </p:cNvCxnSpPr>
          <p:nvPr/>
        </p:nvCxnSpPr>
        <p:spPr>
          <a:xfrm rot="10800000" flipV="1">
            <a:off x="2171700" y="4629150"/>
            <a:ext cx="1262063" cy="4000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1"/>
            <a:endCxn id="10" idx="6"/>
          </p:cNvCxnSpPr>
          <p:nvPr/>
        </p:nvCxnSpPr>
        <p:spPr>
          <a:xfrm rot="10800000">
            <a:off x="2438400" y="5067300"/>
            <a:ext cx="990600" cy="32702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437313" y="5221288"/>
            <a:ext cx="6873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81800" y="4343400"/>
            <a:ext cx="685800" cy="534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019800" y="4343400"/>
            <a:ext cx="762000" cy="534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6019800" y="5564188"/>
            <a:ext cx="763588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81800" y="5564188"/>
            <a:ext cx="6858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010400" y="4953000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86600" y="5105400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67400" y="5411788"/>
            <a:ext cx="76200" cy="76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6386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4383088"/>
            <a:ext cx="528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151438"/>
            <a:ext cx="533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5145088"/>
            <a:ext cx="4619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>
            <a:off x="5562600" y="5391150"/>
            <a:ext cx="338138" cy="190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6" idx="1"/>
            <a:endCxn id="23" idx="0"/>
          </p:cNvCxnSpPr>
          <p:nvPr/>
        </p:nvCxnSpPr>
        <p:spPr>
          <a:xfrm rot="10800000" flipV="1">
            <a:off x="7048500" y="4630738"/>
            <a:ext cx="881063" cy="32226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7" idx="1"/>
            <a:endCxn id="24" idx="6"/>
          </p:cNvCxnSpPr>
          <p:nvPr/>
        </p:nvCxnSpPr>
        <p:spPr>
          <a:xfrm rot="10800000">
            <a:off x="7162800" y="5143500"/>
            <a:ext cx="762000" cy="25241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4267200" y="4954588"/>
            <a:ext cx="609600" cy="6080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72" name="TextBox 32"/>
          <p:cNvSpPr txBox="1">
            <a:spLocks noChangeArrowheads="1"/>
          </p:cNvSpPr>
          <p:nvPr/>
        </p:nvSpPr>
        <p:spPr bwMode="auto">
          <a:xfrm>
            <a:off x="985838" y="6324600"/>
            <a:ext cx="2519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Confusion and splitting</a:t>
            </a:r>
          </a:p>
        </p:txBody>
      </p:sp>
      <p:sp>
        <p:nvSpPr>
          <p:cNvPr id="163873" name="TextBox 33"/>
          <p:cNvSpPr txBox="1">
            <a:spLocks noChangeArrowheads="1"/>
          </p:cNvSpPr>
          <p:nvPr/>
        </p:nvSpPr>
        <p:spPr bwMode="auto">
          <a:xfrm>
            <a:off x="5481638" y="6324600"/>
            <a:ext cx="264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No confusion or splitting</a:t>
            </a:r>
          </a:p>
        </p:txBody>
      </p:sp>
      <p:sp>
        <p:nvSpPr>
          <p:cNvPr id="163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Descriptor learning for efficient retrieval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85938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Choose form of                 :</a:t>
            </a:r>
          </a:p>
          <a:p>
            <a:pPr lvl="1"/>
            <a:r>
              <a:rPr lang="en-US" smtClean="0"/>
              <a:t>Can be linear: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Or non-linear  (DBN-style formulation):</a:t>
            </a:r>
          </a:p>
        </p:txBody>
      </p:sp>
      <p:pic>
        <p:nvPicPr>
          <p:cNvPr id="1658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325" y="1592263"/>
            <a:ext cx="1314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1350" y="2128838"/>
            <a:ext cx="18256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703"/>
          <a:stretch>
            <a:fillRect/>
          </a:stretch>
        </p:blipFill>
        <p:spPr bwMode="auto">
          <a:xfrm>
            <a:off x="2038350" y="3444875"/>
            <a:ext cx="42846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97"/>
          <a:stretch>
            <a:fillRect/>
          </a:stretch>
        </p:blipFill>
        <p:spPr bwMode="auto">
          <a:xfrm>
            <a:off x="3409950" y="4173538"/>
            <a:ext cx="49688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5" name="Content Placeholder 2"/>
          <p:cNvSpPr txBox="1">
            <a:spLocks/>
          </p:cNvSpPr>
          <p:nvPr/>
        </p:nvSpPr>
        <p:spPr bwMode="auto">
          <a:xfrm>
            <a:off x="457200" y="5427663"/>
            <a:ext cx="822960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Non-linear model gives better results.</a:t>
            </a:r>
          </a:p>
        </p:txBody>
      </p:sp>
      <p:sp>
        <p:nvSpPr>
          <p:cNvPr id="1658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Descriptor learning for efficient retrieval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Learning</a:t>
            </a:r>
          </a:p>
        </p:txBody>
      </p:sp>
      <p:sp>
        <p:nvSpPr>
          <p:cNvPr id="166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Function is non-linear, non-convex</a:t>
            </a:r>
          </a:p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We can’t expect to find the global optimum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…but this doesn’t mean we shouldn’t use non-convex models!</a:t>
            </a:r>
          </a:p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We use pseudo-second order method called Stochastic Meta Descent (SMD)</a:t>
            </a:r>
            <a:r>
              <a:rPr lang="en-US" sz="1600" b="1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800" b="1" smtClean="0">
                <a:ea typeface="ＭＳ Ｐゴシック" charset="-128"/>
                <a:cs typeface="ＭＳ Ｐゴシック" charset="-128"/>
              </a:rPr>
              <a:t>[Bray04]</a:t>
            </a:r>
          </a:p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Can fully train over 3M point pairs (50 epochs) in </a:t>
            </a:r>
            <a:r>
              <a:rPr lang="en-US" sz="2000" smtClean="0">
                <a:ea typeface="ＭＳ Ｐゴシック" charset="-128"/>
                <a:cs typeface="ＭＳ Ｐゴシック" charset="-128"/>
              </a:rPr>
              <a:t>~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24 hours on one machine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603500"/>
            <a:ext cx="8229600" cy="914400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1. Review: Large-scale recognition </a:t>
            </a:r>
            <a:r>
              <a:rPr lang="en-GB" dirty="0" smtClean="0">
                <a:solidFill>
                  <a:srgbClr val="000000"/>
                </a:solidFill>
              </a:rPr>
              <a:t>with local features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Results: Spatial Verification</a:t>
            </a:r>
          </a:p>
        </p:txBody>
      </p:sp>
      <p:pic>
        <p:nvPicPr>
          <p:cNvPr id="167939" name="Picture 4" descr="qual_match_03_std_2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143000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8" descr="qual_match_06_std_38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2632075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13" descr="qual_match_09_lrn_6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4419600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TextBox 23"/>
          <p:cNvSpPr txBox="1">
            <a:spLocks noChangeArrowheads="1"/>
          </p:cNvSpPr>
          <p:nvPr/>
        </p:nvSpPr>
        <p:spPr bwMode="auto">
          <a:xfrm>
            <a:off x="4038600" y="2209800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26 inliers</a:t>
            </a:r>
          </a:p>
        </p:txBody>
      </p:sp>
      <p:sp>
        <p:nvSpPr>
          <p:cNvPr id="167943" name="TextBox 24"/>
          <p:cNvSpPr txBox="1">
            <a:spLocks noChangeArrowheads="1"/>
          </p:cNvSpPr>
          <p:nvPr/>
        </p:nvSpPr>
        <p:spPr bwMode="auto">
          <a:xfrm>
            <a:off x="4038600" y="3970338"/>
            <a:ext cx="103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38 inliers</a:t>
            </a:r>
          </a:p>
        </p:txBody>
      </p:sp>
      <p:sp>
        <p:nvSpPr>
          <p:cNvPr id="167944" name="TextBox 25"/>
          <p:cNvSpPr txBox="1">
            <a:spLocks noChangeArrowheads="1"/>
          </p:cNvSpPr>
          <p:nvPr/>
        </p:nvSpPr>
        <p:spPr bwMode="auto">
          <a:xfrm>
            <a:off x="4038600" y="5756275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49 inliers</a:t>
            </a:r>
          </a:p>
        </p:txBody>
      </p:sp>
      <p:sp>
        <p:nvSpPr>
          <p:cNvPr id="167945" name="TextBox 33"/>
          <p:cNvSpPr txBox="1">
            <a:spLocks noChangeArrowheads="1"/>
          </p:cNvSpPr>
          <p:nvPr/>
        </p:nvSpPr>
        <p:spPr bwMode="auto">
          <a:xfrm>
            <a:off x="3227388" y="6096000"/>
            <a:ext cx="2640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charset="0"/>
              </a:rPr>
              <a:t>Quantized 128-D SIFT descriptors (K=1M)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Results: Spatial Verification</a:t>
            </a:r>
          </a:p>
        </p:txBody>
      </p:sp>
      <p:pic>
        <p:nvPicPr>
          <p:cNvPr id="168963" name="Picture 4" descr="qual_match_03_std_2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5800" y="1143000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5" descr="qual_match_03_sft_48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6013" y="1143000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7" descr="qual_match_06_sft_6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6013" y="2632075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6" name="Picture 8" descr="qual_match_06_std_3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5800" y="2632075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7" name="Picture 12" descr="qual_match_09_sft_114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6013" y="4419600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8" name="Picture 13" descr="qual_match_09_lrn_64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4213" y="4419600"/>
            <a:ext cx="2286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 rot="5400000">
            <a:off x="2120107" y="3772694"/>
            <a:ext cx="4953000" cy="1587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8970" name="TextBox 23"/>
          <p:cNvSpPr txBox="1">
            <a:spLocks noChangeArrowheads="1"/>
          </p:cNvSpPr>
          <p:nvPr/>
        </p:nvSpPr>
        <p:spPr bwMode="auto">
          <a:xfrm>
            <a:off x="2563813" y="2209800"/>
            <a:ext cx="1033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26 inliers</a:t>
            </a:r>
          </a:p>
        </p:txBody>
      </p:sp>
      <p:sp>
        <p:nvSpPr>
          <p:cNvPr id="168971" name="TextBox 24"/>
          <p:cNvSpPr txBox="1">
            <a:spLocks noChangeArrowheads="1"/>
          </p:cNvSpPr>
          <p:nvPr/>
        </p:nvSpPr>
        <p:spPr bwMode="auto">
          <a:xfrm>
            <a:off x="2563813" y="3970338"/>
            <a:ext cx="1033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38 inliers</a:t>
            </a:r>
          </a:p>
        </p:txBody>
      </p:sp>
      <p:sp>
        <p:nvSpPr>
          <p:cNvPr id="168972" name="TextBox 25"/>
          <p:cNvSpPr txBox="1">
            <a:spLocks noChangeArrowheads="1"/>
          </p:cNvSpPr>
          <p:nvPr/>
        </p:nvSpPr>
        <p:spPr bwMode="auto">
          <a:xfrm>
            <a:off x="2563813" y="5756275"/>
            <a:ext cx="1033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49 inliers</a:t>
            </a:r>
          </a:p>
        </p:txBody>
      </p:sp>
      <p:sp>
        <p:nvSpPr>
          <p:cNvPr id="168973" name="TextBox 29"/>
          <p:cNvSpPr txBox="1">
            <a:spLocks noChangeArrowheads="1"/>
          </p:cNvSpPr>
          <p:nvPr/>
        </p:nvSpPr>
        <p:spPr bwMode="auto">
          <a:xfrm>
            <a:off x="5535613" y="2209800"/>
            <a:ext cx="1033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48 inliers</a:t>
            </a:r>
          </a:p>
        </p:txBody>
      </p:sp>
      <p:sp>
        <p:nvSpPr>
          <p:cNvPr id="168974" name="TextBox 30"/>
          <p:cNvSpPr txBox="1">
            <a:spLocks noChangeArrowheads="1"/>
          </p:cNvSpPr>
          <p:nvPr/>
        </p:nvSpPr>
        <p:spPr bwMode="auto">
          <a:xfrm>
            <a:off x="5535613" y="3970338"/>
            <a:ext cx="1033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61 inliers</a:t>
            </a:r>
          </a:p>
        </p:txBody>
      </p:sp>
      <p:sp>
        <p:nvSpPr>
          <p:cNvPr id="168975" name="TextBox 31"/>
          <p:cNvSpPr txBox="1">
            <a:spLocks noChangeArrowheads="1"/>
          </p:cNvSpPr>
          <p:nvPr/>
        </p:nvSpPr>
        <p:spPr bwMode="auto">
          <a:xfrm>
            <a:off x="5535613" y="5756275"/>
            <a:ext cx="1150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114 inliers</a:t>
            </a:r>
          </a:p>
        </p:txBody>
      </p:sp>
      <p:sp>
        <p:nvSpPr>
          <p:cNvPr id="168976" name="TextBox 33"/>
          <p:cNvSpPr txBox="1">
            <a:spLocks noChangeArrowheads="1"/>
          </p:cNvSpPr>
          <p:nvPr/>
        </p:nvSpPr>
        <p:spPr bwMode="auto">
          <a:xfrm>
            <a:off x="1752600" y="6096000"/>
            <a:ext cx="2640013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charset="0"/>
              </a:rPr>
              <a:t>Quantized 128-D SIFT descriptors (K=1M)</a:t>
            </a:r>
          </a:p>
        </p:txBody>
      </p:sp>
      <p:sp>
        <p:nvSpPr>
          <p:cNvPr id="168977" name="TextBox 35"/>
          <p:cNvSpPr txBox="1">
            <a:spLocks noChangeArrowheads="1"/>
          </p:cNvSpPr>
          <p:nvPr/>
        </p:nvSpPr>
        <p:spPr bwMode="auto">
          <a:xfrm>
            <a:off x="4724400" y="6096000"/>
            <a:ext cx="2640013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charset="0"/>
              </a:rPr>
              <a:t>Raw 128-D SIFT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Results: Spatial Verification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57200" y="1143000"/>
            <a:ext cx="8229600" cy="1406525"/>
            <a:chOff x="457201" y="1143000"/>
            <a:chExt cx="8229599" cy="1406770"/>
          </a:xfrm>
        </p:grpSpPr>
        <p:pic>
          <p:nvPicPr>
            <p:cNvPr id="170010" name="Picture 4" descr="qual_match_03_std_26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1" y="1143001"/>
              <a:ext cx="2286000" cy="1406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11" name="Picture 5" descr="qual_match_03_sft_48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143001"/>
              <a:ext cx="2286000" cy="1406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12" name="Picture 6" descr="qual_match_03_lrn_37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29001" y="1143000"/>
              <a:ext cx="2286000" cy="1406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57200" y="2632075"/>
            <a:ext cx="8229600" cy="1406525"/>
            <a:chOff x="457201" y="2482363"/>
            <a:chExt cx="8229599" cy="1406769"/>
          </a:xfrm>
        </p:grpSpPr>
        <p:pic>
          <p:nvPicPr>
            <p:cNvPr id="170007" name="Picture 7" descr="qual_match_06_sft_6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2482363"/>
              <a:ext cx="2286000" cy="140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08" name="Picture 8" descr="qual_match_06_std_38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EFB"/>
                </a:clrFrom>
                <a:clrTo>
                  <a:srgbClr val="FFFE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1" y="2482363"/>
              <a:ext cx="2286000" cy="140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09" name="Picture 9" descr="qual_match_06_lrn_56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29000" y="2482363"/>
              <a:ext cx="2286000" cy="140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57200" y="4419600"/>
            <a:ext cx="8229600" cy="1406525"/>
            <a:chOff x="457200" y="4419600"/>
            <a:chExt cx="8229600" cy="1406769"/>
          </a:xfrm>
        </p:grpSpPr>
        <p:pic>
          <p:nvPicPr>
            <p:cNvPr id="170004" name="Picture 11" descr="qual_match_09_std_49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29000" y="4419600"/>
              <a:ext cx="2286000" cy="140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05" name="Picture 12" descr="qual_match_09_sft_114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4419600"/>
              <a:ext cx="2286000" cy="140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006" name="Picture 13" descr="qual_match_09_lrn_64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4419600"/>
              <a:ext cx="2286000" cy="140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Straight Connector 18"/>
          <p:cNvCxnSpPr/>
          <p:nvPr/>
        </p:nvCxnSpPr>
        <p:spPr>
          <a:xfrm rot="5400000">
            <a:off x="622301" y="3771900"/>
            <a:ext cx="4953000" cy="3175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606007" y="3772694"/>
            <a:ext cx="4953000" cy="1587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9992" name="TextBox 23"/>
          <p:cNvSpPr txBox="1">
            <a:spLocks noChangeArrowheads="1"/>
          </p:cNvSpPr>
          <p:nvPr/>
        </p:nvSpPr>
        <p:spPr bwMode="auto">
          <a:xfrm>
            <a:off x="1066800" y="2209800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26 inliers</a:t>
            </a:r>
          </a:p>
        </p:txBody>
      </p:sp>
      <p:sp>
        <p:nvSpPr>
          <p:cNvPr id="169993" name="TextBox 24"/>
          <p:cNvSpPr txBox="1">
            <a:spLocks noChangeArrowheads="1"/>
          </p:cNvSpPr>
          <p:nvPr/>
        </p:nvSpPr>
        <p:spPr bwMode="auto">
          <a:xfrm>
            <a:off x="1066800" y="3970338"/>
            <a:ext cx="103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38 inliers</a:t>
            </a:r>
          </a:p>
        </p:txBody>
      </p:sp>
      <p:sp>
        <p:nvSpPr>
          <p:cNvPr id="169994" name="TextBox 25"/>
          <p:cNvSpPr txBox="1">
            <a:spLocks noChangeArrowheads="1"/>
          </p:cNvSpPr>
          <p:nvPr/>
        </p:nvSpPr>
        <p:spPr bwMode="auto">
          <a:xfrm>
            <a:off x="1066800" y="5756275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49 inliers</a:t>
            </a:r>
          </a:p>
        </p:txBody>
      </p:sp>
      <p:sp>
        <p:nvSpPr>
          <p:cNvPr id="169995" name="TextBox 26"/>
          <p:cNvSpPr txBox="1">
            <a:spLocks noChangeArrowheads="1"/>
          </p:cNvSpPr>
          <p:nvPr/>
        </p:nvSpPr>
        <p:spPr bwMode="auto">
          <a:xfrm>
            <a:off x="4038600" y="2209800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37 inliers</a:t>
            </a:r>
          </a:p>
        </p:txBody>
      </p:sp>
      <p:sp>
        <p:nvSpPr>
          <p:cNvPr id="169996" name="TextBox 27"/>
          <p:cNvSpPr txBox="1">
            <a:spLocks noChangeArrowheads="1"/>
          </p:cNvSpPr>
          <p:nvPr/>
        </p:nvSpPr>
        <p:spPr bwMode="auto">
          <a:xfrm>
            <a:off x="4038600" y="3970338"/>
            <a:ext cx="103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56 inliers</a:t>
            </a:r>
          </a:p>
        </p:txBody>
      </p:sp>
      <p:sp>
        <p:nvSpPr>
          <p:cNvPr id="169997" name="TextBox 28"/>
          <p:cNvSpPr txBox="1">
            <a:spLocks noChangeArrowheads="1"/>
          </p:cNvSpPr>
          <p:nvPr/>
        </p:nvSpPr>
        <p:spPr bwMode="auto">
          <a:xfrm>
            <a:off x="4038600" y="5756275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64 inliers</a:t>
            </a:r>
          </a:p>
        </p:txBody>
      </p:sp>
      <p:sp>
        <p:nvSpPr>
          <p:cNvPr id="169998" name="TextBox 29"/>
          <p:cNvSpPr txBox="1">
            <a:spLocks noChangeArrowheads="1"/>
          </p:cNvSpPr>
          <p:nvPr/>
        </p:nvSpPr>
        <p:spPr bwMode="auto">
          <a:xfrm>
            <a:off x="7010400" y="2209800"/>
            <a:ext cx="103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48 inliers</a:t>
            </a:r>
          </a:p>
        </p:txBody>
      </p:sp>
      <p:sp>
        <p:nvSpPr>
          <p:cNvPr id="169999" name="TextBox 30"/>
          <p:cNvSpPr txBox="1">
            <a:spLocks noChangeArrowheads="1"/>
          </p:cNvSpPr>
          <p:nvPr/>
        </p:nvSpPr>
        <p:spPr bwMode="auto">
          <a:xfrm>
            <a:off x="7010400" y="3970338"/>
            <a:ext cx="103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61 inliers</a:t>
            </a:r>
          </a:p>
        </p:txBody>
      </p:sp>
      <p:sp>
        <p:nvSpPr>
          <p:cNvPr id="170000" name="TextBox 31"/>
          <p:cNvSpPr txBox="1">
            <a:spLocks noChangeArrowheads="1"/>
          </p:cNvSpPr>
          <p:nvPr/>
        </p:nvSpPr>
        <p:spPr bwMode="auto">
          <a:xfrm>
            <a:off x="7010400" y="5756275"/>
            <a:ext cx="1149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114 inliers</a:t>
            </a:r>
          </a:p>
        </p:txBody>
      </p:sp>
      <p:sp>
        <p:nvSpPr>
          <p:cNvPr id="170001" name="TextBox 33"/>
          <p:cNvSpPr txBox="1">
            <a:spLocks noChangeArrowheads="1"/>
          </p:cNvSpPr>
          <p:nvPr/>
        </p:nvSpPr>
        <p:spPr bwMode="auto">
          <a:xfrm>
            <a:off x="255588" y="6096000"/>
            <a:ext cx="2640012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charset="0"/>
              </a:rPr>
              <a:t>Quantized 128-D SIFT descriptors (K=1M)</a:t>
            </a:r>
          </a:p>
        </p:txBody>
      </p:sp>
      <p:sp>
        <p:nvSpPr>
          <p:cNvPr id="170002" name="TextBox 34"/>
          <p:cNvSpPr txBox="1">
            <a:spLocks noChangeArrowheads="1"/>
          </p:cNvSpPr>
          <p:nvPr/>
        </p:nvSpPr>
        <p:spPr bwMode="auto">
          <a:xfrm>
            <a:off x="3227388" y="6096000"/>
            <a:ext cx="2640012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charset="0"/>
              </a:rPr>
              <a:t>Quantized 32-D learnt descriptors (K=1M)</a:t>
            </a:r>
          </a:p>
        </p:txBody>
      </p:sp>
      <p:sp>
        <p:nvSpPr>
          <p:cNvPr id="170003" name="TextBox 35"/>
          <p:cNvSpPr txBox="1">
            <a:spLocks noChangeArrowheads="1"/>
          </p:cNvSpPr>
          <p:nvPr/>
        </p:nvSpPr>
        <p:spPr bwMode="auto">
          <a:xfrm>
            <a:off x="6199188" y="6096000"/>
            <a:ext cx="2640012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charset="0"/>
              </a:rPr>
              <a:t>Raw 128-D SIFT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685800" y="322263"/>
            <a:ext cx="7772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34975" algn="l"/>
                <a:tab pos="892175" algn="l"/>
                <a:tab pos="1349375" algn="l"/>
                <a:tab pos="1806575" algn="l"/>
                <a:tab pos="2263775" algn="l"/>
                <a:tab pos="2720975" algn="l"/>
                <a:tab pos="3178175" algn="l"/>
                <a:tab pos="3635375" algn="l"/>
                <a:tab pos="4092575" algn="l"/>
                <a:tab pos="4549775" algn="l"/>
                <a:tab pos="5006975" algn="l"/>
                <a:tab pos="5464175" algn="l"/>
                <a:tab pos="5921375" algn="l"/>
                <a:tab pos="6378575" algn="l"/>
                <a:tab pos="6835775" algn="l"/>
                <a:tab pos="7292975" algn="l"/>
                <a:tab pos="7750175" algn="l"/>
                <a:tab pos="8207375" algn="l"/>
                <a:tab pos="8664575" algn="l"/>
                <a:tab pos="9121775" algn="l"/>
              </a:tabLst>
            </a:pPr>
            <a:r>
              <a:rPr lang="en-GB" sz="3200" b="1">
                <a:solidFill>
                  <a:srgbClr val="280099"/>
                </a:solidFill>
              </a:rPr>
              <a:t>Results: Baseline to State of the Art</a:t>
            </a: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754063" y="1658938"/>
            <a:ext cx="4470400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1. Baseline Method K = 10K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5364163" y="1670050"/>
            <a:ext cx="1404937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4C4C4C"/>
                </a:solidFill>
              </a:rPr>
              <a:t>0.389</a:t>
            </a:r>
          </a:p>
        </p:txBody>
      </p:sp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754063" y="2343150"/>
            <a:ext cx="421005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2. Large Vocabulary K=1M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5364163" y="2354263"/>
            <a:ext cx="1404937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4C4C4C"/>
                </a:solidFill>
              </a:rPr>
              <a:t>0.618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754063" y="3027363"/>
            <a:ext cx="3448050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3. Spatial Re-ranking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5364163" y="3038475"/>
            <a:ext cx="140335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4C4C4C"/>
                </a:solidFill>
              </a:rPr>
              <a:t>0.653</a:t>
            </a: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754063" y="3748088"/>
            <a:ext cx="3962400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4. Soft Assignment (SA)</a:t>
            </a:r>
          </a:p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     </a:t>
            </a:r>
          </a:p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Learnt descriptors  </a:t>
            </a:r>
          </a:p>
        </p:txBody>
      </p:sp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5364163" y="3757613"/>
            <a:ext cx="1404937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4C4C4C"/>
                </a:solidFill>
              </a:rPr>
              <a:t>0.731</a:t>
            </a:r>
          </a:p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endParaRPr lang="en-GB" sz="2400" b="1">
              <a:solidFill>
                <a:srgbClr val="4C4C4C"/>
              </a:solidFill>
            </a:endParaRPr>
          </a:p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4C4C4C"/>
                </a:solidFill>
              </a:rPr>
              <a:t>0.707</a:t>
            </a: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754063" y="4822825"/>
            <a:ext cx="3165475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4C4C4C"/>
                </a:solidFill>
              </a:rPr>
              <a:t>5. Query Expansion (QE)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5365750" y="4833938"/>
            <a:ext cx="1403350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4C4C4C"/>
                </a:solidFill>
              </a:rPr>
              <a:t>0.801</a:t>
            </a:r>
          </a:p>
        </p:txBody>
      </p:sp>
      <p:sp>
        <p:nvSpPr>
          <p:cNvPr id="171021" name="Text Box 13"/>
          <p:cNvSpPr txBox="1">
            <a:spLocks noChangeArrowheads="1"/>
          </p:cNvSpPr>
          <p:nvPr/>
        </p:nvSpPr>
        <p:spPr bwMode="auto">
          <a:xfrm>
            <a:off x="4394200" y="927100"/>
            <a:ext cx="346392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000">
                <a:solidFill>
                  <a:srgbClr val="000000"/>
                </a:solidFill>
              </a:rPr>
              <a:t>Mean </a:t>
            </a:r>
          </a:p>
          <a:p>
            <a:pPr marL="476250" algn="ctr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000">
                <a:solidFill>
                  <a:srgbClr val="000000"/>
                </a:solidFill>
              </a:rPr>
              <a:t>Average Precision</a:t>
            </a:r>
          </a:p>
        </p:txBody>
      </p:sp>
      <p:sp>
        <p:nvSpPr>
          <p:cNvPr id="171022" name="Text Box 14"/>
          <p:cNvSpPr txBox="1">
            <a:spLocks noChangeArrowheads="1"/>
          </p:cNvSpPr>
          <p:nvPr/>
        </p:nvSpPr>
        <p:spPr bwMode="auto">
          <a:xfrm>
            <a:off x="754063" y="5561013"/>
            <a:ext cx="316547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>
                <a:solidFill>
                  <a:srgbClr val="000000"/>
                </a:solidFill>
              </a:rPr>
              <a:t>6. SA &amp; QE</a:t>
            </a:r>
          </a:p>
        </p:txBody>
      </p:sp>
      <p:sp>
        <p:nvSpPr>
          <p:cNvPr id="171023" name="Text Box 15"/>
          <p:cNvSpPr txBox="1">
            <a:spLocks noChangeArrowheads="1"/>
          </p:cNvSpPr>
          <p:nvPr/>
        </p:nvSpPr>
        <p:spPr bwMode="auto">
          <a:xfrm>
            <a:off x="5359400" y="5572125"/>
            <a:ext cx="140335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76250" defTabSz="457200" eaLnBrk="1">
              <a:lnSpc>
                <a:spcPct val="44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7625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sz="2400" b="1">
                <a:solidFill>
                  <a:srgbClr val="000000"/>
                </a:solidFill>
              </a:rPr>
              <a:t>0.825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rc 153"/>
          <p:cNvSpPr>
            <a:spLocks noChangeAspect="1"/>
          </p:cNvSpPr>
          <p:nvPr/>
        </p:nvSpPr>
        <p:spPr bwMode="auto">
          <a:xfrm>
            <a:off x="1044575" y="3014663"/>
            <a:ext cx="720725" cy="712787"/>
          </a:xfrm>
          <a:custGeom>
            <a:avLst/>
            <a:gdLst>
              <a:gd name="T0" fmla="*/ 7273800 w 43200"/>
              <a:gd name="T1" fmla="*/ 0 h 42719"/>
              <a:gd name="T2" fmla="*/ 0 w 43200"/>
              <a:gd name="T3" fmla="*/ 5879646 h 42719"/>
              <a:gd name="T4" fmla="*/ 6012081 w 43200"/>
              <a:gd name="T5" fmla="*/ 5879646 h 42719"/>
              <a:gd name="T6" fmla="*/ 0 60000 65536"/>
              <a:gd name="T7" fmla="*/ 0 60000 65536"/>
              <a:gd name="T8" fmla="*/ 0 60000 65536"/>
              <a:gd name="T9" fmla="*/ 0 w 43200"/>
              <a:gd name="T10" fmla="*/ 0 h 42719"/>
              <a:gd name="T11" fmla="*/ 43200 w 43200"/>
              <a:gd name="T12" fmla="*/ 42719 h 427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719" fill="none" extrusionOk="0">
                <a:moveTo>
                  <a:pt x="26132" y="0"/>
                </a:moveTo>
                <a:cubicBezTo>
                  <a:pt x="36088" y="2136"/>
                  <a:pt x="43200" y="10936"/>
                  <a:pt x="43200" y="21119"/>
                </a:cubicBezTo>
                <a:cubicBezTo>
                  <a:pt x="43200" y="33048"/>
                  <a:pt x="33529" y="42719"/>
                  <a:pt x="21600" y="42719"/>
                </a:cubicBezTo>
                <a:cubicBezTo>
                  <a:pt x="9670" y="42718"/>
                  <a:pt x="-1" y="33048"/>
                  <a:pt x="-1" y="21118"/>
                </a:cubicBezTo>
              </a:path>
              <a:path w="43200" h="42719" stroke="0" extrusionOk="0">
                <a:moveTo>
                  <a:pt x="26132" y="0"/>
                </a:moveTo>
                <a:cubicBezTo>
                  <a:pt x="36088" y="2136"/>
                  <a:pt x="43200" y="10936"/>
                  <a:pt x="43200" y="21119"/>
                </a:cubicBezTo>
                <a:cubicBezTo>
                  <a:pt x="43200" y="33048"/>
                  <a:pt x="33529" y="42719"/>
                  <a:pt x="21600" y="42719"/>
                </a:cubicBezTo>
                <a:cubicBezTo>
                  <a:pt x="9670" y="42718"/>
                  <a:pt x="-1" y="33048"/>
                  <a:pt x="-1" y="21118"/>
                </a:cubicBezTo>
                <a:lnTo>
                  <a:pt x="21600" y="21119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59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889317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P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lace recognition: </a:t>
            </a:r>
            <a:b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retrieval 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in a </a:t>
            </a:r>
            <a:r>
              <a:rPr lang="en-US" b="1" dirty="0" smtClean="0">
                <a:ea typeface="ＭＳ Ｐゴシック" pitchFamily="-112" charset="-128"/>
                <a:cs typeface="ＭＳ Ｐゴシック" pitchFamily="-112" charset="-128"/>
              </a:rPr>
              <a:t>structured 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(on a map) 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database</a:t>
            </a:r>
            <a:endParaRPr lang="el-GR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5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085975" y="6410325"/>
            <a:ext cx="7058025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2200" dirty="0">
                <a:latin typeface="+mn-lt"/>
              </a:rPr>
              <a:t>[</a:t>
            </a:r>
            <a:r>
              <a:rPr lang="en-US" sz="2200" dirty="0" err="1">
                <a:latin typeface="+mn-lt"/>
              </a:rPr>
              <a:t>Knopp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Sivic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Pajdla</a:t>
            </a:r>
            <a:r>
              <a:rPr lang="en-US" sz="2200" dirty="0">
                <a:latin typeface="+mn-lt"/>
              </a:rPr>
              <a:t>, ECCV 2010]</a:t>
            </a:r>
          </a:p>
        </p:txBody>
      </p:sp>
      <p:sp>
        <p:nvSpPr>
          <p:cNvPr id="173061" name="Text Box 92"/>
          <p:cNvSpPr txBox="1">
            <a:spLocks noChangeArrowheads="1"/>
          </p:cNvSpPr>
          <p:nvPr/>
        </p:nvSpPr>
        <p:spPr bwMode="auto">
          <a:xfrm>
            <a:off x="395288" y="1708150"/>
            <a:ext cx="830262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4720" tIns="28260" rIns="54720" bIns="27000">
            <a:prstTxWarp prst="textNoShape">
              <a:avLst/>
            </a:prstTxWarp>
          </a:bodyPr>
          <a:lstStyle/>
          <a:p>
            <a:pPr algn="ctr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6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Query</a:t>
            </a:r>
          </a:p>
        </p:txBody>
      </p:sp>
      <p:sp>
        <p:nvSpPr>
          <p:cNvPr id="173062" name="Freeform 37"/>
          <p:cNvSpPr>
            <a:spLocks/>
          </p:cNvSpPr>
          <p:nvPr/>
        </p:nvSpPr>
        <p:spPr bwMode="auto">
          <a:xfrm flipV="1">
            <a:off x="1476375" y="2636838"/>
            <a:ext cx="576263" cy="71437"/>
          </a:xfrm>
          <a:custGeom>
            <a:avLst/>
            <a:gdLst>
              <a:gd name="T0" fmla="*/ 0 w 562"/>
              <a:gd name="T1" fmla="*/ 0 h 1"/>
              <a:gd name="T2" fmla="*/ 2147483647 w 562"/>
              <a:gd name="T3" fmla="*/ 0 h 1"/>
              <a:gd name="T4" fmla="*/ 2147483647 w 562"/>
              <a:gd name="T5" fmla="*/ 0 h 1"/>
              <a:gd name="T6" fmla="*/ 0 60000 65536"/>
              <a:gd name="T7" fmla="*/ 0 60000 65536"/>
              <a:gd name="T8" fmla="*/ 0 60000 65536"/>
              <a:gd name="T9" fmla="*/ 0 w 562"/>
              <a:gd name="T10" fmla="*/ 0 h 1"/>
              <a:gd name="T11" fmla="*/ 562 w 56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2" h="1">
                <a:moveTo>
                  <a:pt x="0" y="0"/>
                </a:moveTo>
                <a:lnTo>
                  <a:pt x="233" y="0"/>
                </a:lnTo>
                <a:cubicBezTo>
                  <a:pt x="468" y="0"/>
                  <a:pt x="561" y="0"/>
                  <a:pt x="561" y="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3063" name="Picture 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363913"/>
            <a:ext cx="441325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3064" name="Picture 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2068513"/>
            <a:ext cx="2808288" cy="1668462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173065" name="Picture 1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508375"/>
            <a:ext cx="463550" cy="5762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3066" name="Text Box 98"/>
          <p:cNvSpPr txBox="1">
            <a:spLocks noChangeArrowheads="1"/>
          </p:cNvSpPr>
          <p:nvPr/>
        </p:nvSpPr>
        <p:spPr bwMode="auto">
          <a:xfrm>
            <a:off x="179388" y="3346450"/>
            <a:ext cx="995362" cy="94615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lIns="18000" tIns="3600" rIns="18000" bIns="3600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4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Query Expansion</a:t>
            </a:r>
          </a:p>
          <a:p>
            <a: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4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(Panoramio,   </a:t>
            </a:r>
          </a:p>
          <a:p>
            <a: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4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  Flickr, … )</a:t>
            </a:r>
          </a:p>
        </p:txBody>
      </p:sp>
      <p:sp>
        <p:nvSpPr>
          <p:cNvPr id="173067" name="Text Box 92"/>
          <p:cNvSpPr txBox="1">
            <a:spLocks noChangeArrowheads="1"/>
          </p:cNvSpPr>
          <p:nvPr/>
        </p:nvSpPr>
        <p:spPr bwMode="auto">
          <a:xfrm>
            <a:off x="7165975" y="1700213"/>
            <a:ext cx="1727200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4720" tIns="28260" rIns="54720" bIns="270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6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Best match </a:t>
            </a:r>
          </a:p>
        </p:txBody>
      </p:sp>
      <p:sp>
        <p:nvSpPr>
          <p:cNvPr id="173068" name="Text Box 92"/>
          <p:cNvSpPr txBox="1">
            <a:spLocks noChangeArrowheads="1"/>
          </p:cNvSpPr>
          <p:nvPr/>
        </p:nvSpPr>
        <p:spPr bwMode="auto">
          <a:xfrm>
            <a:off x="5148263" y="2228850"/>
            <a:ext cx="1873250" cy="77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4720" tIns="28260" rIns="54720" bIns="270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6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Image indexing</a:t>
            </a:r>
          </a:p>
          <a:p>
            <a:pPr algn="ctr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6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with spatial verification  </a:t>
            </a:r>
          </a:p>
        </p:txBody>
      </p:sp>
      <p:sp>
        <p:nvSpPr>
          <p:cNvPr id="173069" name="Freeform 37"/>
          <p:cNvSpPr>
            <a:spLocks/>
          </p:cNvSpPr>
          <p:nvPr/>
        </p:nvSpPr>
        <p:spPr bwMode="auto">
          <a:xfrm flipV="1">
            <a:off x="5076825" y="2635250"/>
            <a:ext cx="431800" cy="73025"/>
          </a:xfrm>
          <a:custGeom>
            <a:avLst/>
            <a:gdLst>
              <a:gd name="T0" fmla="*/ 0 w 562"/>
              <a:gd name="T1" fmla="*/ 0 h 1"/>
              <a:gd name="T2" fmla="*/ 2147483647 w 562"/>
              <a:gd name="T3" fmla="*/ 0 h 1"/>
              <a:gd name="T4" fmla="*/ 2147483647 w 562"/>
              <a:gd name="T5" fmla="*/ 0 h 1"/>
              <a:gd name="T6" fmla="*/ 0 60000 65536"/>
              <a:gd name="T7" fmla="*/ 0 60000 65536"/>
              <a:gd name="T8" fmla="*/ 0 60000 65536"/>
              <a:gd name="T9" fmla="*/ 0 w 562"/>
              <a:gd name="T10" fmla="*/ 0 h 1"/>
              <a:gd name="T11" fmla="*/ 562 w 56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2" h="1">
                <a:moveTo>
                  <a:pt x="0" y="0"/>
                </a:moveTo>
                <a:lnTo>
                  <a:pt x="233" y="0"/>
                </a:lnTo>
                <a:cubicBezTo>
                  <a:pt x="468" y="0"/>
                  <a:pt x="561" y="0"/>
                  <a:pt x="561" y="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9" name="Text Box 92"/>
          <p:cNvSpPr txBox="1">
            <a:spLocks noChangeArrowheads="1"/>
          </p:cNvSpPr>
          <p:nvPr/>
        </p:nvSpPr>
        <p:spPr bwMode="auto">
          <a:xfrm>
            <a:off x="2268538" y="1708150"/>
            <a:ext cx="2557462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4720" tIns="28260" rIns="54720" bIns="270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600">
                <a:solidFill>
                  <a:srgbClr val="FF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Optimized image database</a:t>
            </a:r>
          </a:p>
        </p:txBody>
      </p:sp>
      <p:sp>
        <p:nvSpPr>
          <p:cNvPr id="173071" name="Line 199"/>
          <p:cNvSpPr>
            <a:spLocks noChangeShapeType="1"/>
          </p:cNvSpPr>
          <p:nvPr/>
        </p:nvSpPr>
        <p:spPr bwMode="auto">
          <a:xfrm>
            <a:off x="2555875" y="2481263"/>
            <a:ext cx="71438" cy="165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72" name="Oval 196"/>
          <p:cNvSpPr>
            <a:spLocks noChangeAspect="1" noChangeArrowheads="1"/>
          </p:cNvSpPr>
          <p:nvPr/>
        </p:nvSpPr>
        <p:spPr bwMode="auto">
          <a:xfrm>
            <a:off x="2503488" y="2427288"/>
            <a:ext cx="107950" cy="10795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3073" name="Picture 216" descr="444_14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4005263"/>
            <a:ext cx="917575" cy="5254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73074" name="Line 232"/>
          <p:cNvSpPr>
            <a:spLocks noChangeShapeType="1"/>
          </p:cNvSpPr>
          <p:nvPr/>
        </p:nvSpPr>
        <p:spPr bwMode="auto">
          <a:xfrm flipH="1">
            <a:off x="3468688" y="3273425"/>
            <a:ext cx="576262" cy="86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75" name="Line 233"/>
          <p:cNvSpPr>
            <a:spLocks noChangeShapeType="1"/>
          </p:cNvSpPr>
          <p:nvPr/>
        </p:nvSpPr>
        <p:spPr bwMode="auto">
          <a:xfrm>
            <a:off x="3259138" y="3113088"/>
            <a:ext cx="1079500" cy="10795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76" name="Oval 234"/>
          <p:cNvSpPr>
            <a:spLocks noChangeAspect="1" noChangeArrowheads="1"/>
          </p:cNvSpPr>
          <p:nvPr/>
        </p:nvSpPr>
        <p:spPr bwMode="auto">
          <a:xfrm>
            <a:off x="3203575" y="3068638"/>
            <a:ext cx="107950" cy="107950"/>
          </a:xfrm>
          <a:prstGeom prst="ellipse">
            <a:avLst/>
          </a:prstGeom>
          <a:solidFill>
            <a:srgbClr val="33CC33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77" name="Oval 235"/>
          <p:cNvSpPr>
            <a:spLocks noChangeAspect="1" noChangeArrowheads="1"/>
          </p:cNvSpPr>
          <p:nvPr/>
        </p:nvSpPr>
        <p:spPr bwMode="auto">
          <a:xfrm>
            <a:off x="3995738" y="3213100"/>
            <a:ext cx="107950" cy="10795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3078" name="Picture 217" descr="444_12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4005263"/>
            <a:ext cx="906462" cy="5175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73079" name="Picture 218" descr="444_998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175" y="4005263"/>
            <a:ext cx="936625" cy="534987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</p:spPr>
      </p:pic>
      <p:sp>
        <p:nvSpPr>
          <p:cNvPr id="173080" name="Freeform 37"/>
          <p:cNvSpPr>
            <a:spLocks/>
          </p:cNvSpPr>
          <p:nvPr/>
        </p:nvSpPr>
        <p:spPr bwMode="auto">
          <a:xfrm flipV="1">
            <a:off x="6732588" y="2636838"/>
            <a:ext cx="360362" cy="71437"/>
          </a:xfrm>
          <a:custGeom>
            <a:avLst/>
            <a:gdLst>
              <a:gd name="T0" fmla="*/ 0 w 562"/>
              <a:gd name="T1" fmla="*/ 0 h 1"/>
              <a:gd name="T2" fmla="*/ 2147483647 w 562"/>
              <a:gd name="T3" fmla="*/ 0 h 1"/>
              <a:gd name="T4" fmla="*/ 2147483647 w 562"/>
              <a:gd name="T5" fmla="*/ 0 h 1"/>
              <a:gd name="T6" fmla="*/ 0 60000 65536"/>
              <a:gd name="T7" fmla="*/ 0 60000 65536"/>
              <a:gd name="T8" fmla="*/ 0 60000 65536"/>
              <a:gd name="T9" fmla="*/ 0 w 562"/>
              <a:gd name="T10" fmla="*/ 0 h 1"/>
              <a:gd name="T11" fmla="*/ 562 w 56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2" h="1">
                <a:moveTo>
                  <a:pt x="0" y="0"/>
                </a:moveTo>
                <a:lnTo>
                  <a:pt x="233" y="0"/>
                </a:lnTo>
                <a:cubicBezTo>
                  <a:pt x="468" y="0"/>
                  <a:pt x="561" y="0"/>
                  <a:pt x="561" y="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3081" name="Picture 239" descr="0160ori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2060575"/>
            <a:ext cx="1223962" cy="12239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3082" name="Picture 240" descr="0160_BC2-to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388" y="2060575"/>
            <a:ext cx="1728787" cy="1233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79388" y="4675188"/>
            <a:ext cx="4824412" cy="1233487"/>
            <a:chOff x="179388" y="4675188"/>
            <a:chExt cx="4824412" cy="1233487"/>
          </a:xfrm>
        </p:grpSpPr>
        <p:sp>
          <p:nvSpPr>
            <p:cNvPr id="173085" name="Arc 192"/>
            <p:cNvSpPr>
              <a:spLocks noChangeAspect="1"/>
            </p:cNvSpPr>
            <p:nvPr/>
          </p:nvSpPr>
          <p:spPr bwMode="auto">
            <a:xfrm rot="10800000">
              <a:off x="1547813" y="4941888"/>
              <a:ext cx="422275" cy="720725"/>
            </a:xfrm>
            <a:custGeom>
              <a:avLst/>
              <a:gdLst>
                <a:gd name="T0" fmla="*/ 0 w 25329"/>
                <a:gd name="T1" fmla="*/ 90174 h 43200"/>
                <a:gd name="T2" fmla="*/ 10570 w 25329"/>
                <a:gd name="T3" fmla="*/ 11935673 h 43200"/>
                <a:gd name="T4" fmla="*/ 1036440 w 25329"/>
                <a:gd name="T5" fmla="*/ 6012081 h 43200"/>
                <a:gd name="T6" fmla="*/ 0 60000 65536"/>
                <a:gd name="T7" fmla="*/ 0 60000 65536"/>
                <a:gd name="T8" fmla="*/ 0 60000 65536"/>
                <a:gd name="T9" fmla="*/ 0 w 25329"/>
                <a:gd name="T10" fmla="*/ 0 h 43200"/>
                <a:gd name="T11" fmla="*/ 25329 w 2532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29" h="43200" fill="none" extrusionOk="0">
                  <a:moveTo>
                    <a:pt x="0" y="324"/>
                  </a:moveTo>
                  <a:cubicBezTo>
                    <a:pt x="1231" y="108"/>
                    <a:pt x="2478" y="-1"/>
                    <a:pt x="3729" y="-1"/>
                  </a:cubicBezTo>
                  <a:cubicBezTo>
                    <a:pt x="15658" y="0"/>
                    <a:pt x="25329" y="9670"/>
                    <a:pt x="25329" y="21600"/>
                  </a:cubicBezTo>
                  <a:cubicBezTo>
                    <a:pt x="25329" y="33529"/>
                    <a:pt x="15658" y="43200"/>
                    <a:pt x="3729" y="43200"/>
                  </a:cubicBezTo>
                  <a:cubicBezTo>
                    <a:pt x="2491" y="43199"/>
                    <a:pt x="1256" y="43093"/>
                    <a:pt x="37" y="42882"/>
                  </a:cubicBezTo>
                </a:path>
                <a:path w="25329" h="43200" stroke="0" extrusionOk="0">
                  <a:moveTo>
                    <a:pt x="0" y="324"/>
                  </a:moveTo>
                  <a:cubicBezTo>
                    <a:pt x="1231" y="108"/>
                    <a:pt x="2478" y="-1"/>
                    <a:pt x="3729" y="-1"/>
                  </a:cubicBezTo>
                  <a:cubicBezTo>
                    <a:pt x="15658" y="0"/>
                    <a:pt x="25329" y="9670"/>
                    <a:pt x="25329" y="21600"/>
                  </a:cubicBezTo>
                  <a:cubicBezTo>
                    <a:pt x="25329" y="33529"/>
                    <a:pt x="15658" y="43200"/>
                    <a:pt x="3729" y="43200"/>
                  </a:cubicBezTo>
                  <a:cubicBezTo>
                    <a:pt x="2491" y="43199"/>
                    <a:pt x="1256" y="43093"/>
                    <a:pt x="37" y="42882"/>
                  </a:cubicBezTo>
                  <a:lnTo>
                    <a:pt x="3729" y="21600"/>
                  </a:lnTo>
                  <a:close/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 type="triangle" w="lg" len="lg"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6" name="Text Box 98"/>
            <p:cNvSpPr txBox="1">
              <a:spLocks noChangeArrowheads="1"/>
            </p:cNvSpPr>
            <p:nvPr/>
          </p:nvSpPr>
          <p:spPr bwMode="auto">
            <a:xfrm>
              <a:off x="179388" y="4941888"/>
              <a:ext cx="1295400" cy="86360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r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-112" charset="0"/>
                <a:buNone/>
              </a:pPr>
              <a:r>
                <a:rPr lang="en-US" sz="1600">
                  <a:solidFill>
                    <a:srgbClr val="FF3300"/>
                  </a:solidFill>
                  <a:latin typeface="Tahoma" pitchFamily="-112" charset="0"/>
                  <a:ea typeface="ＭＳ Ｐゴシック" pitchFamily="-112" charset="-128"/>
                  <a:cs typeface="ＭＳ Ｐゴシック" pitchFamily="-112" charset="-128"/>
                </a:rPr>
                <a:t>Confuser</a:t>
              </a:r>
            </a:p>
            <a:p>
              <a:pPr algn="r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-112" charset="0"/>
                <a:buNone/>
              </a:pPr>
              <a:r>
                <a:rPr lang="en-US" sz="1600">
                  <a:solidFill>
                    <a:srgbClr val="FF3300"/>
                  </a:solidFill>
                  <a:latin typeface="Tahoma" pitchFamily="-112" charset="0"/>
                  <a:ea typeface="ＭＳ Ｐゴシック" pitchFamily="-112" charset="-128"/>
                  <a:cs typeface="ＭＳ Ｐゴシック" pitchFamily="-112" charset="-128"/>
                </a:rPr>
                <a:t>Suppression</a:t>
              </a:r>
            </a:p>
            <a:p>
              <a:pPr algn="r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-112" charset="0"/>
                <a:buNone/>
              </a:pPr>
              <a:r>
                <a:rPr lang="en-US" sz="1400">
                  <a:solidFill>
                    <a:srgbClr val="000000"/>
                  </a:solidFill>
                  <a:latin typeface="Tahoma" pitchFamily="-112" charset="0"/>
                  <a:ea typeface="ＭＳ Ｐゴシック" pitchFamily="-112" charset="-128"/>
                  <a:cs typeface="ＭＳ Ｐゴシック" pitchFamily="-112" charset="-128"/>
                </a:rPr>
                <a:t>Only negative training data</a:t>
              </a:r>
            </a:p>
            <a:p>
              <a:pPr algn="r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-112" charset="0"/>
                <a:buNone/>
              </a:pPr>
              <a:r>
                <a:rPr lang="en-US" sz="1400">
                  <a:solidFill>
                    <a:srgbClr val="000000"/>
                  </a:solidFill>
                  <a:latin typeface="Tahoma" pitchFamily="-112" charset="0"/>
                  <a:ea typeface="ＭＳ Ｐゴシック" pitchFamily="-112" charset="-128"/>
                  <a:cs typeface="ＭＳ Ｐゴシック" pitchFamily="-112" charset="-128"/>
                </a:rPr>
                <a:t>(from geotags)</a:t>
              </a:r>
            </a:p>
          </p:txBody>
        </p:sp>
        <p:pic>
          <p:nvPicPr>
            <p:cNvPr id="173087" name="Picture 222" descr="445_120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59113" y="5360988"/>
              <a:ext cx="936625" cy="5349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73088" name="Picture 223" descr="445_147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051050" y="5360988"/>
              <a:ext cx="935038" cy="5349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73089" name="Picture 224" descr="445_998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067175" y="5373688"/>
              <a:ext cx="936625" cy="5349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73090" name="Picture 242" descr="445_120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059113" y="4694238"/>
              <a:ext cx="936625" cy="53498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73091" name="Picture 243" descr="445_147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051050" y="4694238"/>
              <a:ext cx="936625" cy="53498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73092" name="Picture 244" descr="445_998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067175" y="4675188"/>
              <a:ext cx="936625" cy="53498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2486025" y="1720850"/>
            <a:ext cx="2170113" cy="204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4720" tIns="28260" rIns="54720" bIns="27000">
            <a:prstTxWarp prst="textNoShape">
              <a:avLst/>
            </a:prstTxWarp>
          </a:bodyPr>
          <a:lstStyle/>
          <a:p>
            <a:pPr algn="ctr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2" charset="0"/>
              <a:buNone/>
            </a:pPr>
            <a:r>
              <a:rPr lang="en-US" sz="1600">
                <a:solidFill>
                  <a:srgbClr val="000000"/>
                </a:solidFill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Image database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/>
      <p:bldP spid="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8640763" y="6480175"/>
            <a:ext cx="503237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000" tIns="64800" rIns="108000" bIns="64800">
            <a:prstTxWarp prst="textNoShape">
              <a:avLst/>
            </a:prstTxWarp>
          </a:bodyPr>
          <a:lstStyle/>
          <a:p>
            <a:pPr marL="285750" indent="-285750" algn="ctr">
              <a:spcBef>
                <a:spcPts val="1500"/>
              </a:spcBef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</a:pPr>
            <a:fld id="{5F4BE31D-5ECB-CF45-81A7-845D9740E745}" type="slidenum">
              <a:rPr lang="en-GB" sz="1800">
                <a:solidFill>
                  <a:srgbClr val="000000"/>
                </a:solidFill>
                <a:latin typeface="Tahoma" pitchFamily="-112" charset="0"/>
                <a:ea typeface="Arial Unicode MS" pitchFamily="-112" charset="0"/>
                <a:cs typeface="Arial Unicode MS" pitchFamily="-112" charset="0"/>
              </a:rPr>
              <a:pPr marL="285750" indent="-285750" algn="ctr">
                <a:spcBef>
                  <a:spcPts val="1500"/>
                </a:spcBef>
                <a:tabLst>
                  <a:tab pos="285750" algn="l"/>
                  <a:tab pos="733425" algn="l"/>
                  <a:tab pos="1182688" algn="l"/>
                  <a:tab pos="1631950" algn="l"/>
                  <a:tab pos="2081213" algn="l"/>
                  <a:tab pos="2530475" algn="l"/>
                  <a:tab pos="2979738" algn="l"/>
                  <a:tab pos="3429000" algn="l"/>
                  <a:tab pos="3878263" algn="l"/>
                  <a:tab pos="4327525" algn="l"/>
                  <a:tab pos="4776788" algn="l"/>
                  <a:tab pos="5226050" algn="l"/>
                  <a:tab pos="5675313" algn="l"/>
                  <a:tab pos="6124575" algn="l"/>
                  <a:tab pos="6573838" algn="l"/>
                  <a:tab pos="7023100" algn="l"/>
                  <a:tab pos="7472363" algn="l"/>
                  <a:tab pos="7921625" algn="l"/>
                  <a:tab pos="8370888" algn="l"/>
                  <a:tab pos="8820150" algn="l"/>
                  <a:tab pos="9269413" algn="l"/>
                </a:tabLst>
              </a:pPr>
              <a:t>45</a:t>
            </a:fld>
            <a:endParaRPr lang="en-GB" sz="1800">
              <a:solidFill>
                <a:srgbClr val="000000"/>
              </a:solidFill>
              <a:latin typeface="Tahoma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2339975"/>
            <a:ext cx="2339975" cy="1439863"/>
          </a:xfrm>
          <a:prstGeom prst="rect">
            <a:avLst/>
          </a:prstGeom>
          <a:noFill/>
          <a:ln w="36000">
            <a:solidFill>
              <a:srgbClr val="333333"/>
            </a:solidFill>
            <a:round/>
            <a:headEnd/>
            <a:tailEnd/>
          </a:ln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63" y="4319588"/>
            <a:ext cx="2519362" cy="1979612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2339975"/>
            <a:ext cx="1439863" cy="1439863"/>
          </a:xfrm>
          <a:prstGeom prst="rect">
            <a:avLst/>
          </a:prstGeom>
          <a:noFill/>
          <a:ln w="36000">
            <a:solidFill>
              <a:srgbClr val="333333"/>
            </a:solidFill>
            <a:round/>
            <a:headEnd/>
            <a:tailEnd/>
          </a:ln>
        </p:spPr>
      </p:pic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4319588"/>
            <a:ext cx="2519362" cy="1979612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</p:pic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2339975"/>
            <a:ext cx="2339975" cy="1439863"/>
          </a:xfrm>
          <a:prstGeom prst="rect">
            <a:avLst/>
          </a:prstGeom>
          <a:noFill/>
          <a:ln w="36000">
            <a:solidFill>
              <a:srgbClr val="333333"/>
            </a:solidFill>
            <a:round/>
            <a:headEnd/>
            <a:tailEnd/>
          </a:ln>
        </p:spPr>
      </p:pic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7763" y="4319588"/>
            <a:ext cx="2519362" cy="1979612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Correctly recognized examples</a:t>
            </a:r>
            <a:endParaRPr lang="en-US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977900"/>
            <a:ext cx="8124825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More correctly recognized examples</a:t>
            </a:r>
            <a:endParaRPr lang="en-US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141288" y="2047875"/>
            <a:ext cx="10036176" cy="3016250"/>
            <a:chOff x="-140910" y="2048197"/>
            <a:chExt cx="10035283" cy="3015549"/>
          </a:xfrm>
        </p:grpSpPr>
        <p:pic>
          <p:nvPicPr>
            <p:cNvPr id="176133" name="Picture 3"/>
            <p:cNvPicPr>
              <a:picLocks noChangeAspect="1"/>
            </p:cNvPicPr>
            <p:nvPr/>
          </p:nvPicPr>
          <p:blipFill>
            <a:blip r:embed="rId2"/>
            <a:srcRect t="77312" r="50864"/>
            <a:stretch>
              <a:fillRect/>
            </a:stretch>
          </p:blipFill>
          <p:spPr bwMode="auto">
            <a:xfrm>
              <a:off x="-140910" y="2048197"/>
              <a:ext cx="10035283" cy="3015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6134" name="Rectangle 4"/>
            <p:cNvSpPr>
              <a:spLocks noChangeArrowheads="1"/>
            </p:cNvSpPr>
            <p:nvPr/>
          </p:nvSpPr>
          <p:spPr bwMode="auto">
            <a:xfrm>
              <a:off x="2567213" y="3604802"/>
              <a:ext cx="1870790" cy="107871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35" name="Rectangle 5"/>
            <p:cNvSpPr>
              <a:spLocks noChangeArrowheads="1"/>
            </p:cNvSpPr>
            <p:nvPr/>
          </p:nvSpPr>
          <p:spPr bwMode="auto">
            <a:xfrm>
              <a:off x="4970564" y="2730911"/>
              <a:ext cx="3004192" cy="191163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evaluation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3282668"/>
            <a:ext cx="8403166" cy="228628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 200 challenging test queries downloaded from </a:t>
            </a:r>
            <a:r>
              <a:rPr lang="en-US" dirty="0" err="1" smtClean="0"/>
              <a:t>Panoramio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~17,000 </a:t>
            </a:r>
            <a:r>
              <a:rPr lang="en-US" dirty="0" err="1" smtClean="0"/>
              <a:t>geotagged</a:t>
            </a:r>
            <a:r>
              <a:rPr lang="en-US" dirty="0" smtClean="0"/>
              <a:t> images downloaded from Google Street </a:t>
            </a:r>
            <a:r>
              <a:rPr lang="en-US" dirty="0" smtClean="0"/>
              <a:t>View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Other recent work</a:t>
            </a:r>
          </a:p>
        </p:txBody>
      </p:sp>
      <p:sp>
        <p:nvSpPr>
          <p:cNvPr id="177155" name="Content Placeholder 2"/>
          <p:cNvSpPr>
            <a:spLocks noGrp="1"/>
          </p:cNvSpPr>
          <p:nvPr>
            <p:ph idx="1"/>
          </p:nvPr>
        </p:nvSpPr>
        <p:spPr>
          <a:xfrm>
            <a:off x="457200" y="1611313"/>
            <a:ext cx="8229600" cy="5094287"/>
          </a:xfrm>
        </p:spPr>
        <p:txBody>
          <a:bodyPr/>
          <a:lstStyle/>
          <a:p>
            <a:r>
              <a:rPr lang="en-US" sz="2200" dirty="0" smtClean="0">
                <a:ea typeface="ＭＳ Ｐゴシック" charset="-128"/>
                <a:cs typeface="ＭＳ Ｐゴシック" charset="-128"/>
              </a:rPr>
              <a:t>Learning a vocabulary to overcome quantization errors</a:t>
            </a:r>
          </a:p>
          <a:p>
            <a:r>
              <a:rPr lang="en-US" sz="2200" dirty="0" smtClean="0">
                <a:ea typeface="ＭＳ Ｐゴシック" charset="-128"/>
                <a:cs typeface="ＭＳ Ｐゴシック" charset="-128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Mikulik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et al. ECCV 2010]</a:t>
            </a:r>
          </a:p>
          <a:p>
            <a:endParaRPr lang="en-US" sz="22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2200" dirty="0" smtClean="0">
                <a:ea typeface="ＭＳ Ｐゴシック" charset="-128"/>
                <a:cs typeface="ＭＳ Ｐゴシック" charset="-128"/>
              </a:rPr>
              <a:t>Large scale image clustering 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[Chum et al. CVPR 2009, </a:t>
            </a:r>
            <a:r>
              <a:rPr lang="en-US" sz="22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Philbin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et al. IJCV 2010, Li et al., ECCV 2008]</a:t>
            </a:r>
          </a:p>
          <a:p>
            <a:endParaRPr lang="en-US" sz="22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2200" dirty="0" smtClean="0">
                <a:ea typeface="ＭＳ Ｐゴシック" charset="-128"/>
                <a:cs typeface="ＭＳ Ｐゴシック" charset="-128"/>
              </a:rPr>
              <a:t>Very large scale retrieval -- towards 1 billion images </a:t>
            </a:r>
          </a:p>
          <a:p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	[</a:t>
            </a:r>
            <a:r>
              <a:rPr lang="en-US" sz="22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Jegou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et al. CVPR 2010]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Last </a:t>
            </a:r>
            <a:r>
              <a:rPr lang="en-US" sz="22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lecture!</a:t>
            </a:r>
          </a:p>
          <a:p>
            <a:endParaRPr lang="en-US" sz="22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2200" dirty="0" smtClean="0">
                <a:ea typeface="ＭＳ Ｐゴシック" charset="-128"/>
                <a:cs typeface="ＭＳ Ｐゴシック" charset="-128"/>
              </a:rPr>
              <a:t>Matching in structured datasets (3D landmarks or street-view images) </a:t>
            </a:r>
          </a:p>
          <a:p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	[</a:t>
            </a:r>
            <a:r>
              <a:rPr lang="en-US" sz="22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Knopp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et al. ECCV 2010, </a:t>
            </a:r>
            <a:r>
              <a:rPr lang="en-US" sz="22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Zamir&amp;Shah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ECCV 2010, Li et al. ECCV 2010, </a:t>
            </a:r>
            <a:r>
              <a:rPr lang="en-US" sz="22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Baatz</a:t>
            </a:r>
            <a:r>
              <a:rPr lang="en-US" sz="2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et al. ECCV 2010 ]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34400" cy="914400"/>
          </a:xfrm>
        </p:spPr>
        <p:txBody>
          <a:bodyPr/>
          <a:lstStyle/>
          <a:p>
            <a:r>
              <a:rPr lang="en-GB" smtClean="0"/>
              <a:t>What objects/scenes local regions do not work on?</a:t>
            </a:r>
            <a:endParaRPr lang="en-US" smtClean="0"/>
          </a:p>
        </p:txBody>
      </p:sp>
      <p:pic>
        <p:nvPicPr>
          <p:cNvPr id="132099" name="Picture 5" descr="0530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447800"/>
            <a:ext cx="744696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71475" y="107950"/>
            <a:ext cx="877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 anchor="ctr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rgbClr val="000000"/>
                </a:solidFill>
              </a:rPr>
              <a:t>Review: recognition with local features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47700" y="5992813"/>
            <a:ext cx="3605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1000+ descriptors per</a:t>
            </a:r>
            <a:r>
              <a:rPr lang="en-US" sz="2000" dirty="0" smtClean="0">
                <a:solidFill>
                  <a:schemeClr val="tx1"/>
                </a:solidFill>
              </a:rPr>
              <a:t> image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3800" name="Picture 8" descr="fe_0712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8075" y="3295650"/>
            <a:ext cx="401161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fo_07129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2375" y="693738"/>
            <a:ext cx="3768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0" descr="fe_0718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286125"/>
            <a:ext cx="401161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fo_0718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" y="696913"/>
            <a:ext cx="3768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3260" name="Rectangle 12"/>
          <p:cNvSpPr>
            <a:spLocks noChangeArrowheads="1"/>
          </p:cNvSpPr>
          <p:nvPr/>
        </p:nvSpPr>
        <p:spPr bwMode="auto">
          <a:xfrm>
            <a:off x="1809750" y="3513138"/>
            <a:ext cx="1535113" cy="223996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4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326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3325"/>
            <a:ext cx="91440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Text Box 7"/>
          <p:cNvSpPr txBox="1">
            <a:spLocks noChangeArrowheads="1"/>
          </p:cNvSpPr>
          <p:nvPr/>
        </p:nvSpPr>
        <p:spPr bwMode="auto">
          <a:xfrm>
            <a:off x="-119063" y="5867400"/>
            <a:ext cx="9263063" cy="74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marL="487363" defTabSz="457200" eaLnBrk="1">
              <a:lnSpc>
                <a:spcPct val="87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487363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>
                <a:solidFill>
                  <a:srgbClr val="000000"/>
                </a:solidFill>
                <a:ea typeface="Arial" charset="0"/>
                <a:cs typeface="Arial" charset="0"/>
              </a:rPr>
              <a:t>E.g. texture-less objects, objects defined by shape, deformable objects, wiry objects.</a:t>
            </a:r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34400" cy="914400"/>
          </a:xfrm>
        </p:spPr>
        <p:txBody>
          <a:bodyPr/>
          <a:lstStyle/>
          <a:p>
            <a:r>
              <a:rPr lang="en-GB" smtClean="0"/>
              <a:t>What objects/scenes local regions do not work on?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09875"/>
            <a:ext cx="8229600" cy="561975"/>
          </a:xfrm>
        </p:spPr>
        <p:txBody>
          <a:bodyPr lIns="91440" tIns="45720" rIns="91440" bIns="45720" anchor="b"/>
          <a:lstStyle/>
          <a:p>
            <a:pPr algn="ctr"/>
            <a:r>
              <a:rPr lang="en-US" dirty="0" smtClean="0"/>
              <a:t>3. Example </a:t>
            </a:r>
            <a:r>
              <a:rPr lang="en-US" dirty="0" smtClean="0"/>
              <a:t>applications of </a:t>
            </a:r>
            <a:br>
              <a:rPr lang="en-US" dirty="0" smtClean="0"/>
            </a:br>
            <a:r>
              <a:rPr lang="en-US" dirty="0" smtClean="0"/>
              <a:t>large scale visual search and matching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3863975"/>
            <a:ext cx="84201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800" kern="0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Slide Number Placeholder 3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7D225809-7E33-324D-B6DF-70E346587898}" type="slidenum">
              <a:rPr lang="de-DE" sz="1400">
                <a:solidFill>
                  <a:schemeClr val="bg2"/>
                </a:solidFill>
                <a:latin typeface="Trebuchet MS" charset="0"/>
              </a:rPr>
              <a:pPr algn="r"/>
              <a:t>52</a:t>
            </a:fld>
            <a:endParaRPr lang="de-DE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138244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de-DE" sz="1200">
                <a:solidFill>
                  <a:schemeClr val="bg2"/>
                </a:solidFill>
                <a:latin typeface="Trebuchet MS" charset="0"/>
              </a:rPr>
              <a:t>K. Grauman, B. Leibe</a:t>
            </a:r>
          </a:p>
        </p:txBody>
      </p:sp>
      <p:sp>
        <p:nvSpPr>
          <p:cNvPr id="1382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0975"/>
            <a:ext cx="8229600" cy="561975"/>
          </a:xfrm>
        </p:spPr>
        <p:txBody>
          <a:bodyPr lIns="91440" tIns="45720" rIns="91440" bIns="45720" anchor="b"/>
          <a:lstStyle/>
          <a:p>
            <a:r>
              <a:rPr lang="en-US" smtClean="0"/>
              <a:t>Sony Aibo (Evolution Robotics)</a:t>
            </a:r>
          </a:p>
        </p:txBody>
      </p:sp>
      <p:sp>
        <p:nvSpPr>
          <p:cNvPr id="1382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686800" cy="5094288"/>
          </a:xfrm>
        </p:spPr>
        <p:txBody>
          <a:bodyPr lIns="91440" tIns="45720" rIns="91440" bIns="45720"/>
          <a:lstStyle/>
          <a:p>
            <a:pPr marL="0" indent="0"/>
            <a:r>
              <a:rPr lang="en-US" smtClean="0"/>
              <a:t>SIFT usage</a:t>
            </a:r>
          </a:p>
          <a:p>
            <a:pPr lvl="1"/>
            <a:r>
              <a:rPr lang="en-US" smtClean="0"/>
              <a:t>Recognize </a:t>
            </a:r>
            <a:br>
              <a:rPr lang="en-US" smtClean="0"/>
            </a:br>
            <a:r>
              <a:rPr lang="en-US" smtClean="0"/>
              <a:t>docking station</a:t>
            </a:r>
          </a:p>
          <a:p>
            <a:pPr lvl="1"/>
            <a:r>
              <a:rPr lang="en-US" smtClean="0"/>
              <a:t>Communicate </a:t>
            </a:r>
            <a:br>
              <a:rPr lang="en-US" smtClean="0"/>
            </a:br>
            <a:r>
              <a:rPr lang="en-US" smtClean="0"/>
              <a:t>with visual cards</a:t>
            </a:r>
          </a:p>
          <a:p>
            <a:pPr lvl="1"/>
            <a:endParaRPr lang="en-US" smtClean="0"/>
          </a:p>
          <a:p>
            <a:pPr marL="0" indent="0"/>
            <a:r>
              <a:rPr lang="en-US" smtClean="0"/>
              <a:t>Other uses</a:t>
            </a:r>
          </a:p>
          <a:p>
            <a:pPr lvl="1"/>
            <a:r>
              <a:rPr lang="en-US" smtClean="0"/>
              <a:t>Place recognition</a:t>
            </a:r>
          </a:p>
          <a:p>
            <a:pPr lvl="1"/>
            <a:r>
              <a:rPr lang="en-US" smtClean="0"/>
              <a:t>Loop closure in SLAM</a:t>
            </a:r>
          </a:p>
        </p:txBody>
      </p:sp>
      <p:graphicFrame>
        <p:nvGraphicFramePr>
          <p:cNvPr id="138242" name="Object 4"/>
          <p:cNvGraphicFramePr>
            <a:graphicFrameLocks noChangeAspect="1"/>
          </p:cNvGraphicFramePr>
          <p:nvPr/>
        </p:nvGraphicFramePr>
        <p:xfrm>
          <a:off x="3998913" y="1196975"/>
          <a:ext cx="4862512" cy="5148263"/>
        </p:xfrm>
        <a:graphic>
          <a:graphicData uri="http://schemas.openxmlformats.org/presentationml/2006/ole">
            <p:oleObj spid="_x0000_s138242" name="Bitmap Image" r:id="rId4" imgW="4715533" imgH="4990476" progId="">
              <p:embed/>
            </p:oleObj>
          </a:graphicData>
        </a:graphic>
      </p:graphicFrame>
      <p:sp>
        <p:nvSpPr>
          <p:cNvPr id="138247" name="Text Box 5"/>
          <p:cNvSpPr txBox="1">
            <a:spLocks noChangeArrowheads="1"/>
          </p:cNvSpPr>
          <p:nvPr/>
        </p:nvSpPr>
        <p:spPr bwMode="auto">
          <a:xfrm>
            <a:off x="6624638" y="6553200"/>
            <a:ext cx="21193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 credit: David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998" y="2161392"/>
            <a:ext cx="3523935" cy="4696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791" y="2159000"/>
            <a:ext cx="3525730" cy="469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4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Application: Internet-based </a:t>
            </a:r>
            <a:r>
              <a:rPr lang="en-GB" sz="3200" dirty="0" err="1" smtClean="0"/>
              <a:t>i</a:t>
            </a:r>
            <a:r>
              <a:rPr lang="en-GB" sz="3200" dirty="0" err="1" smtClean="0"/>
              <a:t>npainting</a:t>
            </a:r>
            <a:endParaRPr lang="en-US" sz="3200" dirty="0"/>
          </a:p>
        </p:txBody>
      </p:sp>
      <p:sp>
        <p:nvSpPr>
          <p:cNvPr id="314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5445"/>
            <a:ext cx="8229600" cy="5562600"/>
          </a:xfrm>
        </p:spPr>
        <p:txBody>
          <a:bodyPr/>
          <a:lstStyle/>
          <a:p>
            <a:r>
              <a:rPr lang="en-US" sz="2800" dirty="0" smtClean="0"/>
              <a:t>Photo-editing using images of the same place</a:t>
            </a:r>
          </a:p>
          <a:p>
            <a:r>
              <a:rPr lang="en-US" sz="1600" dirty="0" smtClean="0"/>
              <a:t>[Whyte, </a:t>
            </a:r>
            <a:r>
              <a:rPr lang="en-US" sz="1600" dirty="0" err="1" smtClean="0"/>
              <a:t>Sivic</a:t>
            </a:r>
            <a:r>
              <a:rPr lang="en-US" sz="1600" dirty="0" smtClean="0"/>
              <a:t> and </a:t>
            </a:r>
            <a:r>
              <a:rPr lang="en-US" sz="1600" dirty="0" err="1" smtClean="0"/>
              <a:t>Zisserman</a:t>
            </a:r>
            <a:r>
              <a:rPr lang="en-US" sz="1600" dirty="0" smtClean="0"/>
              <a:t>, 2009]</a:t>
            </a:r>
            <a:endParaRPr lang="en-US" sz="1600" dirty="0" smtClean="0"/>
          </a:p>
          <a:p>
            <a:endParaRPr lang="en-US" sz="28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0475" y="1986100"/>
            <a:ext cx="3941414" cy="487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3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272BCE88-7FA0-A043-A412-F81C9097F701}" type="slidenum">
              <a:rPr lang="de-DE" sz="1400">
                <a:solidFill>
                  <a:schemeClr val="bg2"/>
                </a:solidFill>
                <a:latin typeface="Trebuchet MS" charset="0"/>
              </a:rPr>
              <a:pPr algn="r"/>
              <a:t>54</a:t>
            </a:fld>
            <a:endParaRPr lang="de-DE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140291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de-DE" sz="1200">
                <a:solidFill>
                  <a:schemeClr val="bg2"/>
                </a:solidFill>
                <a:latin typeface="Trebuchet MS" charset="0"/>
              </a:rPr>
              <a:t>B. Leibe</a:t>
            </a:r>
          </a:p>
        </p:txBody>
      </p:sp>
      <p:sp>
        <p:nvSpPr>
          <p:cNvPr id="14029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 anchor="b"/>
          <a:lstStyle/>
          <a:p>
            <a:r>
              <a:rPr lang="en-US" smtClean="0"/>
              <a:t>Mobile tourist guide</a:t>
            </a:r>
          </a:p>
        </p:txBody>
      </p:sp>
      <p:sp>
        <p:nvSpPr>
          <p:cNvPr id="140293" name="Text Box 4"/>
          <p:cNvSpPr txBox="1">
            <a:spLocks noChangeArrowheads="1"/>
          </p:cNvSpPr>
          <p:nvPr/>
        </p:nvSpPr>
        <p:spPr bwMode="auto">
          <a:xfrm>
            <a:off x="1233488" y="4162425"/>
            <a:ext cx="3662362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Trebuchet MS" charset="0"/>
              </a:rPr>
              <a:t>Mobile tourist guide</a:t>
            </a:r>
          </a:p>
          <a:p>
            <a:pPr>
              <a:buClr>
                <a:schemeClr val="bg1"/>
              </a:buClr>
              <a:buFontTx/>
              <a:buChar char="•"/>
            </a:pPr>
            <a:r>
              <a:rPr lang="en-US" sz="2000" b="1">
                <a:solidFill>
                  <a:schemeClr val="tx1"/>
                </a:solidFill>
                <a:latin typeface="Trebuchet MS" charset="0"/>
              </a:rPr>
              <a:t> Self-localization</a:t>
            </a:r>
          </a:p>
          <a:p>
            <a:pPr>
              <a:buClr>
                <a:schemeClr val="bg1"/>
              </a:buClr>
              <a:buFontTx/>
              <a:buChar char="•"/>
            </a:pPr>
            <a:r>
              <a:rPr lang="en-US" sz="2000" b="1">
                <a:solidFill>
                  <a:schemeClr val="tx1"/>
                </a:solidFill>
                <a:latin typeface="Trebuchet MS" charset="0"/>
              </a:rPr>
              <a:t> Object/building recognition</a:t>
            </a:r>
          </a:p>
          <a:p>
            <a:pPr>
              <a:buClr>
                <a:schemeClr val="bg1"/>
              </a:buClr>
              <a:buFontTx/>
              <a:buChar char="•"/>
            </a:pPr>
            <a:r>
              <a:rPr lang="en-US" sz="2000" b="1">
                <a:solidFill>
                  <a:schemeClr val="tx1"/>
                </a:solidFill>
                <a:latin typeface="Trebuchet MS" charset="0"/>
              </a:rPr>
              <a:t> Photo/video augmentation</a:t>
            </a:r>
          </a:p>
        </p:txBody>
      </p:sp>
      <p:pic>
        <p:nvPicPr>
          <p:cNvPr id="140294" name="Picture 5" descr="wearable-computing-segm-whit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1663" y="1557338"/>
            <a:ext cx="159543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304925"/>
            <a:ext cx="3600450" cy="2700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624638" y="1377950"/>
            <a:ext cx="1589087" cy="2484438"/>
            <a:chOff x="4173" y="913"/>
            <a:chExt cx="1001" cy="1565"/>
          </a:xfrm>
        </p:grpSpPr>
        <p:grpSp>
          <p:nvGrpSpPr>
            <p:cNvPr id="140298" name="Group 14"/>
            <p:cNvGrpSpPr>
              <a:grpSpLocks/>
            </p:cNvGrpSpPr>
            <p:nvPr/>
          </p:nvGrpSpPr>
          <p:grpSpPr bwMode="auto">
            <a:xfrm>
              <a:off x="4195" y="1071"/>
              <a:ext cx="953" cy="1407"/>
              <a:chOff x="4195" y="1071"/>
              <a:chExt cx="953" cy="1407"/>
            </a:xfrm>
          </p:grpSpPr>
          <p:sp>
            <p:nvSpPr>
              <p:cNvPr id="140300" name="Line 10"/>
              <p:cNvSpPr>
                <a:spLocks noChangeShapeType="1"/>
              </p:cNvSpPr>
              <p:nvPr/>
            </p:nvSpPr>
            <p:spPr bwMode="auto">
              <a:xfrm flipV="1">
                <a:off x="4195" y="2432"/>
                <a:ext cx="953" cy="45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0301" name="Line 11"/>
              <p:cNvSpPr>
                <a:spLocks noChangeShapeType="1"/>
              </p:cNvSpPr>
              <p:nvPr/>
            </p:nvSpPr>
            <p:spPr bwMode="auto">
              <a:xfrm flipV="1">
                <a:off x="4195" y="1117"/>
                <a:ext cx="0" cy="1361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0302" name="Line 12"/>
              <p:cNvSpPr>
                <a:spLocks noChangeShapeType="1"/>
              </p:cNvSpPr>
              <p:nvPr/>
            </p:nvSpPr>
            <p:spPr bwMode="auto">
              <a:xfrm flipV="1">
                <a:off x="4195" y="1071"/>
                <a:ext cx="953" cy="45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0303" name="Line 13"/>
              <p:cNvSpPr>
                <a:spLocks noChangeShapeType="1"/>
              </p:cNvSpPr>
              <p:nvPr/>
            </p:nvSpPr>
            <p:spPr bwMode="auto">
              <a:xfrm>
                <a:off x="5148" y="1071"/>
                <a:ext cx="0" cy="1361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0299" name="Text Box 15"/>
            <p:cNvSpPr txBox="1">
              <a:spLocks noChangeArrowheads="1"/>
            </p:cNvSpPr>
            <p:nvPr/>
          </p:nvSpPr>
          <p:spPr bwMode="auto">
            <a:xfrm rot="-166250">
              <a:off x="4173" y="913"/>
              <a:ext cx="1001" cy="19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Trebuchet MS" charset="0"/>
                </a:rPr>
                <a:t>Aachen Cathedral</a:t>
              </a:r>
            </a:p>
          </p:txBody>
        </p:sp>
      </p:grpSp>
      <p:sp>
        <p:nvSpPr>
          <p:cNvPr id="140297" name="Text Box 17"/>
          <p:cNvSpPr txBox="1">
            <a:spLocks noChangeArrowheads="1"/>
          </p:cNvSpPr>
          <p:nvPr/>
        </p:nvSpPr>
        <p:spPr bwMode="auto">
          <a:xfrm>
            <a:off x="5537200" y="6405563"/>
            <a:ext cx="33162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kumimoji="1" lang="en-US" sz="1600">
                <a:solidFill>
                  <a:schemeClr val="tx1"/>
                </a:solidFill>
                <a:latin typeface="Trebuchet MS" charset="0"/>
              </a:rPr>
              <a:t>[Quack, Leibe, Van Gool, CIVR’08]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5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b"/>
          <a:lstStyle/>
          <a:p>
            <a:pPr eaLnBrk="1" hangingPunct="1"/>
            <a:r>
              <a:rPr lang="en-US"/>
              <a:t>Web Demo: Movie Poster Recognition</a:t>
            </a:r>
            <a:endParaRPr lang="de-CH"/>
          </a:p>
        </p:txBody>
      </p:sp>
      <p:sp>
        <p:nvSpPr>
          <p:cNvPr id="142339" name="Slide Number Placeholder 3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B394107-D1FE-C340-ACB8-8C5D4543D48E}" type="slidenum">
              <a:rPr lang="de-DE" sz="1400">
                <a:solidFill>
                  <a:schemeClr val="tx1"/>
                </a:solidFill>
                <a:latin typeface="Trebuchet MS" charset="0"/>
              </a:rPr>
              <a:pPr algn="r"/>
              <a:t>55</a:t>
            </a:fld>
            <a:endParaRPr lang="de-DE" sz="14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234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de-DE" sz="1200">
                <a:solidFill>
                  <a:schemeClr val="tx1"/>
                </a:solidFill>
                <a:latin typeface="Trebuchet MS" charset="0"/>
              </a:rPr>
              <a:t>K. Grauman, B. Leibe</a:t>
            </a:r>
          </a:p>
        </p:txBody>
      </p:sp>
      <p:grpSp>
        <p:nvGrpSpPr>
          <p:cNvPr id="142341" name="Group 10"/>
          <p:cNvGrpSpPr>
            <a:grpSpLocks/>
          </p:cNvGrpSpPr>
          <p:nvPr/>
        </p:nvGrpSpPr>
        <p:grpSpPr bwMode="auto">
          <a:xfrm>
            <a:off x="2286000" y="1092200"/>
            <a:ext cx="6265863" cy="5403850"/>
            <a:chOff x="1760499" y="1092168"/>
            <a:chExt cx="6265918" cy="5403924"/>
          </a:xfrm>
        </p:grpSpPr>
        <p:sp>
          <p:nvSpPr>
            <p:cNvPr id="142344" name="Rectangle 7"/>
            <p:cNvSpPr>
              <a:spLocks noChangeArrowheads="1"/>
            </p:cNvSpPr>
            <p:nvPr/>
          </p:nvSpPr>
          <p:spPr bwMode="auto">
            <a:xfrm>
              <a:off x="1760499" y="6126760"/>
              <a:ext cx="62659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CH" sz="1800" u="sng">
                  <a:solidFill>
                    <a:schemeClr val="bg1"/>
                  </a:solidFill>
                  <a:latin typeface="Trebuchet MS" charset="0"/>
                </a:rPr>
                <a:t>http://www.kooaba.com/en/products_engine.html#</a:t>
              </a:r>
            </a:p>
          </p:txBody>
        </p:sp>
        <p:pic>
          <p:nvPicPr>
            <p:cNvPr id="14234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3962" y="1092168"/>
              <a:ext cx="5618992" cy="496262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142342" name="Rectangle 9"/>
          <p:cNvSpPr>
            <a:spLocks noChangeArrowheads="1"/>
          </p:cNvSpPr>
          <p:nvPr/>
        </p:nvSpPr>
        <p:spPr bwMode="auto">
          <a:xfrm>
            <a:off x="373063" y="4013200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Trebuchet MS" charset="0"/>
              </a:rPr>
              <a:t>50’000 movie</a:t>
            </a:r>
            <a:br>
              <a:rPr lang="en-US" sz="1800">
                <a:solidFill>
                  <a:schemeClr val="tx1"/>
                </a:solidFill>
                <a:latin typeface="Trebuchet MS" charset="0"/>
              </a:rPr>
            </a:br>
            <a:r>
              <a:rPr lang="en-US" sz="1800">
                <a:solidFill>
                  <a:schemeClr val="tx1"/>
                </a:solidFill>
                <a:latin typeface="Trebuchet MS" charset="0"/>
              </a:rPr>
              <a:t>posters indexed</a:t>
            </a:r>
            <a:endParaRPr lang="de-CH" sz="18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2343" name="Rectangle 11"/>
          <p:cNvSpPr>
            <a:spLocks noChangeArrowheads="1"/>
          </p:cNvSpPr>
          <p:nvPr/>
        </p:nvSpPr>
        <p:spPr bwMode="auto">
          <a:xfrm>
            <a:off x="373063" y="4889500"/>
            <a:ext cx="22780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Trebuchet MS" charset="0"/>
              </a:rPr>
              <a:t>Query-by-image</a:t>
            </a:r>
            <a:br>
              <a:rPr lang="en-US" sz="1800">
                <a:solidFill>
                  <a:schemeClr val="tx1"/>
                </a:solidFill>
                <a:latin typeface="Trebuchet MS" charset="0"/>
              </a:rPr>
            </a:br>
            <a:r>
              <a:rPr lang="en-US" sz="1800">
                <a:solidFill>
                  <a:schemeClr val="tx1"/>
                </a:solidFill>
                <a:latin typeface="Trebuchet MS" charset="0"/>
              </a:rPr>
              <a:t>from mobile phone</a:t>
            </a:r>
            <a:br>
              <a:rPr lang="en-US" sz="1800">
                <a:solidFill>
                  <a:schemeClr val="tx1"/>
                </a:solidFill>
                <a:latin typeface="Trebuchet MS" charset="0"/>
              </a:rPr>
            </a:br>
            <a:r>
              <a:rPr lang="en-US" sz="1800">
                <a:solidFill>
                  <a:schemeClr val="tx1"/>
                </a:solidFill>
                <a:latin typeface="Trebuchet MS" charset="0"/>
              </a:rPr>
              <a:t>available in Switzer-</a:t>
            </a:r>
            <a:br>
              <a:rPr lang="en-US" sz="1800">
                <a:solidFill>
                  <a:schemeClr val="tx1"/>
                </a:solidFill>
                <a:latin typeface="Trebuchet MS" charset="0"/>
              </a:rPr>
            </a:br>
            <a:r>
              <a:rPr lang="en-US" sz="1800">
                <a:solidFill>
                  <a:schemeClr val="tx1"/>
                </a:solidFill>
                <a:latin typeface="Trebuchet MS" charset="0"/>
              </a:rPr>
              <a:t>land</a:t>
            </a:r>
            <a:endParaRPr lang="de-CH" sz="1800">
              <a:solidFill>
                <a:schemeClr val="tx1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5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532813" cy="609600"/>
          </a:xfrm>
        </p:spPr>
        <p:txBody>
          <a:bodyPr lIns="91440" tIns="45720" rIns="91440" bIns="45720" anchor="b"/>
          <a:lstStyle/>
          <a:p>
            <a:pPr eaLnBrk="1" hangingPunct="1"/>
            <a:r>
              <a:rPr lang="en-US" smtClean="0"/>
              <a:t>Image Auto-Annotation</a:t>
            </a:r>
            <a:endParaRPr lang="de-CH" smtClean="0"/>
          </a:p>
        </p:txBody>
      </p:sp>
      <p:sp>
        <p:nvSpPr>
          <p:cNvPr id="144387" name="Slide Number Placeholder 3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16F163A-3703-0B49-BF75-B9CBF93B2E04}" type="slidenum">
              <a:rPr lang="de-DE" sz="1400">
                <a:solidFill>
                  <a:schemeClr val="bg2"/>
                </a:solidFill>
                <a:latin typeface="Trebuchet MS" charset="0"/>
              </a:rPr>
              <a:pPr algn="r"/>
              <a:t>56</a:t>
            </a:fld>
            <a:endParaRPr lang="de-DE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144388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de-DE" sz="1200">
                <a:solidFill>
                  <a:schemeClr val="bg2"/>
                </a:solidFill>
                <a:latin typeface="Trebuchet MS" charset="0"/>
              </a:rPr>
              <a:t>K. Grauman, B. Leibe</a:t>
            </a:r>
          </a:p>
        </p:txBody>
      </p:sp>
      <p:pic>
        <p:nvPicPr>
          <p:cNvPr id="144389" name="Picture 7" descr="Picture 13.png"/>
          <p:cNvPicPr>
            <a:picLocks noChangeAspect="1"/>
          </p:cNvPicPr>
          <p:nvPr/>
        </p:nvPicPr>
        <p:blipFill>
          <a:blip r:embed="rId3"/>
          <a:srcRect l="2238" r="1492" b="19716"/>
          <a:stretch>
            <a:fillRect/>
          </a:stretch>
        </p:blipFill>
        <p:spPr bwMode="auto">
          <a:xfrm>
            <a:off x="409575" y="1092200"/>
            <a:ext cx="47101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9" descr="Picture 14.png"/>
          <p:cNvPicPr>
            <a:picLocks noChangeAspect="1"/>
          </p:cNvPicPr>
          <p:nvPr/>
        </p:nvPicPr>
        <p:blipFill>
          <a:blip r:embed="rId4"/>
          <a:srcRect l="2632" t="3970" r="3320" b="17233"/>
          <a:stretch>
            <a:fillRect/>
          </a:stretch>
        </p:blipFill>
        <p:spPr bwMode="auto">
          <a:xfrm>
            <a:off x="5119688" y="3197225"/>
            <a:ext cx="3979862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10" descr="Picture 15.png"/>
          <p:cNvPicPr>
            <a:picLocks noChangeAspect="1"/>
          </p:cNvPicPr>
          <p:nvPr/>
        </p:nvPicPr>
        <p:blipFill>
          <a:blip r:embed="rId5"/>
          <a:srcRect r="1163" b="24336"/>
          <a:stretch>
            <a:fillRect/>
          </a:stretch>
        </p:blipFill>
        <p:spPr bwMode="auto">
          <a:xfrm>
            <a:off x="409575" y="3090863"/>
            <a:ext cx="47101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2" name="TextBox 11"/>
          <p:cNvSpPr txBox="1">
            <a:spLocks noChangeArrowheads="1"/>
          </p:cNvSpPr>
          <p:nvPr/>
        </p:nvSpPr>
        <p:spPr bwMode="auto">
          <a:xfrm>
            <a:off x="409575" y="5459413"/>
            <a:ext cx="3830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Trebuchet MS" charset="0"/>
              </a:rPr>
              <a:t>Left:   Wikipedia image</a:t>
            </a:r>
            <a:br>
              <a:rPr lang="en-US" sz="2000">
                <a:solidFill>
                  <a:schemeClr val="tx1"/>
                </a:solidFill>
                <a:latin typeface="Trebuchet MS" charset="0"/>
              </a:rPr>
            </a:br>
            <a:r>
              <a:rPr lang="en-US" sz="2000">
                <a:solidFill>
                  <a:schemeClr val="tx1"/>
                </a:solidFill>
                <a:latin typeface="Trebuchet MS" charset="0"/>
              </a:rPr>
              <a:t>Right: closest match from Flickr</a:t>
            </a:r>
            <a:endParaRPr lang="de-CH" sz="2000">
              <a:solidFill>
                <a:schemeClr val="tx1"/>
              </a:solidFill>
              <a:latin typeface="Trebuchet MS" charset="0"/>
            </a:endParaRPr>
          </a:p>
        </p:txBody>
      </p:sp>
      <p:grpSp>
        <p:nvGrpSpPr>
          <p:cNvPr id="144393" name="Group 14"/>
          <p:cNvGrpSpPr>
            <a:grpSpLocks/>
          </p:cNvGrpSpPr>
          <p:nvPr/>
        </p:nvGrpSpPr>
        <p:grpSpPr bwMode="auto">
          <a:xfrm>
            <a:off x="5156200" y="1079500"/>
            <a:ext cx="3987800" cy="2109788"/>
            <a:chOff x="5156208" y="1603350"/>
            <a:chExt cx="3987792" cy="2109321"/>
          </a:xfrm>
        </p:grpSpPr>
        <p:pic>
          <p:nvPicPr>
            <p:cNvPr id="144403" name="Picture 12" descr="Picture 18.png"/>
            <p:cNvPicPr>
              <a:picLocks noChangeAspect="1"/>
            </p:cNvPicPr>
            <p:nvPr/>
          </p:nvPicPr>
          <p:blipFill>
            <a:blip r:embed="rId6"/>
            <a:srcRect l="1331" r="72040" b="22443"/>
            <a:stretch>
              <a:fillRect/>
            </a:stretch>
          </p:blipFill>
          <p:spPr bwMode="auto">
            <a:xfrm>
              <a:off x="5156208" y="1603350"/>
              <a:ext cx="1460520" cy="210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04" name="Picture 13" descr="Picture 18.png"/>
            <p:cNvPicPr>
              <a:picLocks noChangeAspect="1"/>
            </p:cNvPicPr>
            <p:nvPr/>
          </p:nvPicPr>
          <p:blipFill>
            <a:blip r:embed="rId6"/>
            <a:srcRect l="52475" r="1591" b="22443"/>
            <a:stretch>
              <a:fillRect/>
            </a:stretch>
          </p:blipFill>
          <p:spPr bwMode="auto">
            <a:xfrm>
              <a:off x="6624603" y="1603350"/>
              <a:ext cx="2519397" cy="210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4394" name="Group 18"/>
          <p:cNvGrpSpPr>
            <a:grpSpLocks/>
          </p:cNvGrpSpPr>
          <p:nvPr/>
        </p:nvGrpSpPr>
        <p:grpSpPr bwMode="auto">
          <a:xfrm>
            <a:off x="5703888" y="4721225"/>
            <a:ext cx="2928937" cy="1884363"/>
            <a:chOff x="5156208" y="4670442"/>
            <a:chExt cx="2928915" cy="1884357"/>
          </a:xfrm>
        </p:grpSpPr>
        <p:pic>
          <p:nvPicPr>
            <p:cNvPr id="144401" name="Picture 15" descr="Picture 21.png"/>
            <p:cNvPicPr>
              <a:picLocks noChangeAspect="1"/>
            </p:cNvPicPr>
            <p:nvPr/>
          </p:nvPicPr>
          <p:blipFill>
            <a:blip r:embed="rId7"/>
            <a:srcRect l="5492" t="5624" r="61223" b="25520"/>
            <a:stretch>
              <a:fillRect/>
            </a:stretch>
          </p:blipFill>
          <p:spPr bwMode="auto">
            <a:xfrm>
              <a:off x="5156208" y="4670442"/>
              <a:ext cx="1424007" cy="1884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02" name="Picture 17" descr="Picture 21.png"/>
            <p:cNvPicPr>
              <a:picLocks noChangeAspect="1"/>
            </p:cNvPicPr>
            <p:nvPr/>
          </p:nvPicPr>
          <p:blipFill>
            <a:blip r:embed="rId7"/>
            <a:srcRect l="60114" t="5624" r="6418" b="25520"/>
            <a:stretch>
              <a:fillRect/>
            </a:stretch>
          </p:blipFill>
          <p:spPr bwMode="auto">
            <a:xfrm>
              <a:off x="6653241" y="4670442"/>
              <a:ext cx="1431882" cy="1884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4395" name="Rectangle 19"/>
          <p:cNvSpPr>
            <a:spLocks noChangeArrowheads="1"/>
          </p:cNvSpPr>
          <p:nvPr/>
        </p:nvSpPr>
        <p:spPr bwMode="auto">
          <a:xfrm>
            <a:off x="409575" y="6486525"/>
            <a:ext cx="165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Trebuchet MS" charset="0"/>
              </a:rPr>
              <a:t>[Quack CIVR’08]</a:t>
            </a:r>
            <a:endParaRPr lang="de-CH" sz="16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4396" name="Rectangle 20"/>
          <p:cNvSpPr>
            <a:spLocks noChangeArrowheads="1"/>
          </p:cNvSpPr>
          <p:nvPr/>
        </p:nvSpPr>
        <p:spPr bwMode="auto">
          <a:xfrm>
            <a:off x="3367088" y="1055688"/>
            <a:ext cx="13985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rebuchet MS" charset="0"/>
              </a:rPr>
              <a:t>Moulin Rouge</a:t>
            </a:r>
            <a:endParaRPr lang="de-CH" sz="160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44397" name="Rectangle 21"/>
          <p:cNvSpPr>
            <a:spLocks noChangeArrowheads="1"/>
          </p:cNvSpPr>
          <p:nvPr/>
        </p:nvSpPr>
        <p:spPr bwMode="auto">
          <a:xfrm>
            <a:off x="3111500" y="3136900"/>
            <a:ext cx="1893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rebuchet MS" charset="0"/>
              </a:rPr>
              <a:t>Tour Montparnasse</a:t>
            </a:r>
            <a:endParaRPr lang="de-CH" sz="160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44398" name="Rectangle 22"/>
          <p:cNvSpPr>
            <a:spLocks noChangeArrowheads="1"/>
          </p:cNvSpPr>
          <p:nvPr/>
        </p:nvSpPr>
        <p:spPr bwMode="auto">
          <a:xfrm>
            <a:off x="7675563" y="3173413"/>
            <a:ext cx="1150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rebuchet MS" charset="0"/>
              </a:rPr>
              <a:t>Colosseum</a:t>
            </a:r>
            <a:endParaRPr lang="de-CH" sz="160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44399" name="Rectangle 23"/>
          <p:cNvSpPr>
            <a:spLocks noChangeArrowheads="1"/>
          </p:cNvSpPr>
          <p:nvPr/>
        </p:nvSpPr>
        <p:spPr bwMode="auto">
          <a:xfrm>
            <a:off x="7116763" y="4633913"/>
            <a:ext cx="1654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latin typeface="Trebuchet MS" charset="0"/>
              </a:rPr>
              <a:t>Viktualienmarkt</a:t>
            </a:r>
            <a:br>
              <a:rPr lang="en-US" sz="1600">
                <a:solidFill>
                  <a:srgbClr val="FF0000"/>
                </a:solidFill>
                <a:latin typeface="Trebuchet MS" charset="0"/>
              </a:rPr>
            </a:br>
            <a:r>
              <a:rPr lang="en-US" sz="1600">
                <a:solidFill>
                  <a:srgbClr val="FF0000"/>
                </a:solidFill>
                <a:latin typeface="Trebuchet MS" charset="0"/>
              </a:rPr>
              <a:t>Maypole</a:t>
            </a:r>
            <a:endParaRPr lang="de-CH" sz="1600">
              <a:solidFill>
                <a:srgbClr val="FF0000"/>
              </a:solidFill>
              <a:latin typeface="Trebuchet MS" charset="0"/>
            </a:endParaRPr>
          </a:p>
        </p:txBody>
      </p:sp>
      <p:sp>
        <p:nvSpPr>
          <p:cNvPr id="144400" name="Rectangle 24"/>
          <p:cNvSpPr>
            <a:spLocks noChangeArrowheads="1"/>
          </p:cNvSpPr>
          <p:nvPr/>
        </p:nvSpPr>
        <p:spPr bwMode="auto">
          <a:xfrm>
            <a:off x="6653213" y="1092200"/>
            <a:ext cx="2543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rebuchet MS" charset="0"/>
              </a:rPr>
              <a:t>Old Town Square (Prague)</a:t>
            </a:r>
            <a:endParaRPr lang="de-CH" sz="1600">
              <a:solidFill>
                <a:srgbClr val="FF0000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66700" y="2667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Visual search in your pocket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299"/>
            <a:ext cx="8039100" cy="60607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"/>
            <a:ext cx="8039100" cy="6060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165940"/>
            <a:ext cx="7981950" cy="5349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54000" y="5892800"/>
            <a:ext cx="8051800" cy="736600"/>
          </a:xfrm>
          <a:prstGeom prst="rect">
            <a:avLst/>
          </a:prstGeom>
          <a:noFill/>
          <a:ln w="603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1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0100"/>
            <a:ext cx="8229600" cy="914400"/>
          </a:xfrm>
        </p:spPr>
        <p:txBody>
          <a:bodyPr/>
          <a:lstStyle/>
          <a:p>
            <a:r>
              <a:rPr lang="en-US" dirty="0" smtClean="0"/>
              <a:t>Building Rome in a Day – or –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matching and 3D reconstruction in large unstructured datasets. </a:t>
            </a:r>
          </a:p>
        </p:txBody>
      </p:sp>
      <p:sp>
        <p:nvSpPr>
          <p:cNvPr id="146435" name="TextBox 54"/>
          <p:cNvSpPr txBox="1">
            <a:spLocks noChangeArrowheads="1"/>
          </p:cNvSpPr>
          <p:nvPr/>
        </p:nvSpPr>
        <p:spPr bwMode="auto">
          <a:xfrm>
            <a:off x="152400" y="2641600"/>
            <a:ext cx="87757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Goal: Build a 3D model of a city from </a:t>
            </a:r>
          </a:p>
          <a:p>
            <a:r>
              <a:rPr lang="en-US"/>
              <a:t>          a large collection of images downloaded from the Internet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Use a cluster with 500 CPU cores.</a:t>
            </a:r>
          </a:p>
          <a:p>
            <a:endParaRPr lang="en-US"/>
          </a:p>
          <a:p>
            <a:r>
              <a:rPr lang="en-US" b="1">
                <a:hlinkClick r:id="rId3"/>
              </a:rPr>
              <a:t>Building Rome in a Day</a:t>
            </a:r>
            <a:r>
              <a:rPr lang="en-US"/>
              <a:t>, Sameer Agarwal, Noah Snavely, Ian Simon, Steven M. Seitz and Richard Szeliski,</a:t>
            </a:r>
            <a:br>
              <a:rPr lang="en-US"/>
            </a:br>
            <a:r>
              <a:rPr lang="en-US">
                <a:hlinkClick r:id="rId4"/>
              </a:rPr>
              <a:t>International Conference on Computer Vision, 2009</a:t>
            </a:r>
            <a:endParaRPr lang="en-US"/>
          </a:p>
          <a:p>
            <a:r>
              <a:rPr lang="en-US"/>
              <a:t>http://grail.cs.washington.edu/rome/</a:t>
            </a:r>
          </a:p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2413" y="484188"/>
            <a:ext cx="8293100" cy="749300"/>
          </a:xfrm>
          <a:noFill/>
        </p:spPr>
        <p:txBody>
          <a:bodyPr lIns="91410" tIns="45705" rIns="91410" bIns="45705"/>
          <a:lstStyle/>
          <a:p>
            <a:pPr marL="0" indent="0"/>
            <a:r>
              <a:rPr lang="en-US" sz="1800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Match regions between frames using SIFT descriptors and spatial consistency</a:t>
            </a: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466725" y="2038350"/>
            <a:ext cx="8181975" cy="3124200"/>
            <a:chOff x="330" y="1212"/>
            <a:chExt cx="4818" cy="1746"/>
          </a:xfrm>
        </p:grpSpPr>
        <p:pic>
          <p:nvPicPr>
            <p:cNvPr id="35849" name="Picture 8" descr="nbrce_im071800t071295_d090_d090_st0_knn10"/>
            <p:cNvPicPr>
              <a:picLocks noChangeAspect="1" noChangeArrowheads="1"/>
            </p:cNvPicPr>
            <p:nvPr/>
          </p:nvPicPr>
          <p:blipFill>
            <a:blip r:embed="rId3"/>
            <a:srcRect l="-375" t="23294" b="23294"/>
            <a:stretch>
              <a:fillRect/>
            </a:stretch>
          </p:blipFill>
          <p:spPr bwMode="auto">
            <a:xfrm>
              <a:off x="330" y="1212"/>
              <a:ext cx="4818" cy="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Rectangle 9"/>
            <p:cNvSpPr>
              <a:spLocks noChangeArrowheads="1"/>
            </p:cNvSpPr>
            <p:nvPr/>
          </p:nvSpPr>
          <p:spPr bwMode="auto">
            <a:xfrm>
              <a:off x="1032" y="1404"/>
              <a:ext cx="966" cy="1479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490538" y="5402263"/>
            <a:ext cx="761365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54" tIns="41477" rIns="82954" bIns="41477">
            <a:prstTxWarp prst="textNoShape">
              <a:avLst/>
            </a:prstTxWarp>
            <a:spAutoFit/>
          </a:bodyPr>
          <a:lstStyle/>
          <a:p>
            <a:pPr defTabSz="830263">
              <a:spcBef>
                <a:spcPct val="50000"/>
              </a:spcBef>
            </a:pPr>
            <a:r>
              <a:rPr lang="en-GB" sz="2200">
                <a:solidFill>
                  <a:schemeClr val="tx1"/>
                </a:solidFill>
                <a:latin typeface="Albertus Extra Bold" pitchFamily="34" charset="0"/>
              </a:rPr>
              <a:t>Multiple </a:t>
            </a:r>
            <a:r>
              <a:rPr lang="cs-CZ" sz="2200">
                <a:solidFill>
                  <a:schemeClr val="tx1"/>
                </a:solidFill>
                <a:latin typeface="Albertus Extra Bold" pitchFamily="34" charset="0"/>
              </a:rPr>
              <a:t>regions </a:t>
            </a:r>
            <a:r>
              <a:rPr lang="en-GB" sz="2200">
                <a:solidFill>
                  <a:schemeClr val="tx1"/>
                </a:solidFill>
                <a:latin typeface="Albertus Extra Bold" pitchFamily="34" charset="0"/>
              </a:rPr>
              <a:t>overcome problem of partial occlusion</a:t>
            </a:r>
            <a:endParaRPr lang="en-US" sz="2200">
              <a:solidFill>
                <a:schemeClr val="tx1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ransition advTm="26256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Montage16x12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0" y="0"/>
            <a:ext cx="9256713" cy="6858000"/>
          </a:xfrm>
          <a:prstGeom prst="rect">
            <a:avLst/>
          </a:prstGeom>
          <a:solidFill>
            <a:srgbClr val="DDDDDD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66" name="Picture 6" descr="44390337_a7df5f81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163" y="1123950"/>
            <a:ext cx="1412875" cy="1882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767" name="Rectangle 7"/>
          <p:cNvSpPr>
            <a:spLocks noChangeArrowheads="1"/>
          </p:cNvSpPr>
          <p:nvPr/>
        </p:nvSpPr>
        <p:spPr bwMode="auto">
          <a:xfrm>
            <a:off x="1154113" y="2989263"/>
            <a:ext cx="1535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/>
              <a:t>15,464 </a:t>
            </a:r>
          </a:p>
        </p:txBody>
      </p:sp>
      <p:pic>
        <p:nvPicPr>
          <p:cNvPr id="245768" name="Picture 8" descr="145769489_a50c5b5e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97200" y="1547813"/>
            <a:ext cx="1789113" cy="2687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769" name="Picture 9" descr="113240671_dc71cedb1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62563" y="3275013"/>
            <a:ext cx="3611562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770" name="Rectangle 10"/>
          <p:cNvSpPr>
            <a:spLocks noChangeArrowheads="1"/>
          </p:cNvSpPr>
          <p:nvPr/>
        </p:nvSpPr>
        <p:spPr bwMode="auto">
          <a:xfrm>
            <a:off x="6261100" y="5656263"/>
            <a:ext cx="1536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3200"/>
              <a:t>76,389 </a:t>
            </a:r>
          </a:p>
        </p:txBody>
      </p:sp>
      <p:sp>
        <p:nvSpPr>
          <p:cNvPr id="245771" name="Rectangle 11"/>
          <p:cNvSpPr>
            <a:spLocks noChangeArrowheads="1"/>
          </p:cNvSpPr>
          <p:nvPr/>
        </p:nvSpPr>
        <p:spPr bwMode="auto">
          <a:xfrm>
            <a:off x="3303588" y="4254500"/>
            <a:ext cx="1373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/>
              <a:t>37,383 </a:t>
            </a:r>
          </a:p>
        </p:txBody>
      </p:sp>
      <p:sp>
        <p:nvSpPr>
          <p:cNvPr id="148490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5" grpId="0" animBg="1"/>
      <p:bldP spid="245767" grpId="0"/>
      <p:bldP spid="245770" grpId="0"/>
      <p:bldP spid="24577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1"/>
          <p:cNvSpPr>
            <a:spLocks noChangeArrowheads="1"/>
          </p:cNvSpPr>
          <p:nvPr/>
        </p:nvSpPr>
        <p:spPr bwMode="auto">
          <a:xfrm>
            <a:off x="731838" y="6194425"/>
            <a:ext cx="4848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/>
              <a:t>Reproduced with permission of Yahoo! Inc. </a:t>
            </a:r>
            <a:r>
              <a:rPr lang="en-US" sz="800">
                <a:ea typeface="Arial" charset="0"/>
                <a:cs typeface="Arial" charset="0"/>
              </a:rPr>
              <a:t>©</a:t>
            </a:r>
            <a:r>
              <a:rPr lang="en-US" sz="800"/>
              <a:t> 2005 by Yahoo! Inc.</a:t>
            </a:r>
          </a:p>
          <a:p>
            <a:r>
              <a:rPr lang="en-US" sz="800"/>
              <a:t>YAHOO! and the YAHOO! logo are trademarks of Yahoo! Inc.</a:t>
            </a:r>
          </a:p>
        </p:txBody>
      </p:sp>
      <p:pic>
        <p:nvPicPr>
          <p:cNvPr id="150531" name="Picture 3">
            <a:hlinkClick r:id="" action="ppaction://media"/>
          </p:cNvPr>
          <p:cNvPicPr/>
          <p:nvPr>
            <p:ph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723900" y="433388"/>
            <a:ext cx="7620000" cy="5715000"/>
          </a:xfrm>
        </p:spPr>
      </p:pic>
      <p:sp>
        <p:nvSpPr>
          <p:cNvPr id="150532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6" fill="hold"/>
                                        <p:tgtEl>
                                          <p:spTgt spid="150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0531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Tourism overview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3352800" y="2886075"/>
            <a:ext cx="2239963" cy="1143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Scene reconstruction</a:t>
            </a: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7010400" y="2257425"/>
            <a:ext cx="1905000" cy="2362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r>
              <a:rPr lang="en-US" sz="2000"/>
              <a:t>Photo Explorer</a:t>
            </a:r>
          </a:p>
        </p:txBody>
      </p:sp>
      <p:pic>
        <p:nvPicPr>
          <p:cNvPr id="156677" name="Picture 5" descr="notre-dame-expl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514600"/>
            <a:ext cx="1600200" cy="1200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6678" name="Picture 6" descr="notre-dame-mont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657475"/>
            <a:ext cx="19050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184150" y="4257675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Input photographs</a:t>
            </a:r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5992813" y="3190875"/>
            <a:ext cx="685800" cy="547688"/>
          </a:xfrm>
          <a:prstGeom prst="rightArrow">
            <a:avLst>
              <a:gd name="adj1" fmla="val 50148"/>
              <a:gd name="adj2" fmla="val 58841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6681" name="AutoShape 9"/>
          <p:cNvSpPr>
            <a:spLocks noChangeArrowheads="1"/>
          </p:cNvSpPr>
          <p:nvPr/>
        </p:nvSpPr>
        <p:spPr bwMode="auto">
          <a:xfrm>
            <a:off x="2393950" y="3190875"/>
            <a:ext cx="685800" cy="547688"/>
          </a:xfrm>
          <a:prstGeom prst="rightArrow">
            <a:avLst>
              <a:gd name="adj1" fmla="val 50148"/>
              <a:gd name="adj2" fmla="val 58841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514600" y="7239000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[Note: change to Trevi for consistency]</a:t>
            </a:r>
          </a:p>
        </p:txBody>
      </p:sp>
      <p:pic>
        <p:nvPicPr>
          <p:cNvPr id="156685" name="Picture 13" descr="notre-dame-reconstru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9288" y="4246563"/>
            <a:ext cx="1828800" cy="1371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6686" name="Text Box 14"/>
          <p:cNvSpPr txBox="1">
            <a:spLocks noChangeArrowheads="1"/>
          </p:cNvSpPr>
          <p:nvPr/>
        </p:nvSpPr>
        <p:spPr bwMode="auto">
          <a:xfrm>
            <a:off x="5027613" y="4403725"/>
            <a:ext cx="1920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Relative camera positions and orientations</a:t>
            </a:r>
          </a:p>
          <a:p>
            <a:pPr>
              <a:spcBef>
                <a:spcPct val="50000"/>
              </a:spcBef>
            </a:pPr>
            <a:r>
              <a:rPr lang="en-US" sz="1200"/>
              <a:t>Point cloud</a:t>
            </a:r>
          </a:p>
          <a:p>
            <a:pPr>
              <a:spcBef>
                <a:spcPct val="50000"/>
              </a:spcBef>
            </a:pPr>
            <a:r>
              <a:rPr lang="en-US" sz="1200"/>
              <a:t>Sparse correspondence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13650" y="65659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  <p:bldP spid="156676" grpId="0" animBg="1"/>
      <p:bldP spid="156679" grpId="0"/>
      <p:bldP spid="156680" grpId="0" animBg="1"/>
      <p:bldP spid="156681" grpId="0" animBg="1"/>
      <p:bldP spid="15668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Tourism overview</a:t>
            </a:r>
          </a:p>
        </p:txBody>
      </p:sp>
      <p:sp>
        <p:nvSpPr>
          <p:cNvPr id="154627" name="AutoShape 3"/>
          <p:cNvSpPr>
            <a:spLocks noChangeArrowheads="1"/>
          </p:cNvSpPr>
          <p:nvPr/>
        </p:nvSpPr>
        <p:spPr bwMode="auto">
          <a:xfrm>
            <a:off x="3352800" y="2886075"/>
            <a:ext cx="2239963" cy="1143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Scene reconstruction</a:t>
            </a: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7010400" y="2505075"/>
            <a:ext cx="1905000" cy="2362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endParaRPr lang="en-US" sz="2000"/>
          </a:p>
          <a:p>
            <a:pPr algn="ctr">
              <a:defRPr/>
            </a:pPr>
            <a:r>
              <a:rPr lang="en-US" sz="2000"/>
              <a:t>Photo Explorer</a:t>
            </a:r>
          </a:p>
        </p:txBody>
      </p:sp>
      <p:pic>
        <p:nvPicPr>
          <p:cNvPr id="158725" name="Picture 5" descr="notre-dame-expl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762250"/>
            <a:ext cx="1600200" cy="1200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8726" name="Picture 6" descr="notre-dame-mont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657475"/>
            <a:ext cx="19050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184150" y="4257675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Input photographs</a:t>
            </a:r>
          </a:p>
        </p:txBody>
      </p:sp>
      <p:sp>
        <p:nvSpPr>
          <p:cNvPr id="154632" name="AutoShape 8"/>
          <p:cNvSpPr>
            <a:spLocks noChangeArrowheads="1"/>
          </p:cNvSpPr>
          <p:nvPr/>
        </p:nvSpPr>
        <p:spPr bwMode="auto">
          <a:xfrm>
            <a:off x="5867400" y="3190875"/>
            <a:ext cx="685800" cy="547688"/>
          </a:xfrm>
          <a:prstGeom prst="rightArrow">
            <a:avLst>
              <a:gd name="adj1" fmla="val 50148"/>
              <a:gd name="adj2" fmla="val 58841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4633" name="AutoShape 9"/>
          <p:cNvSpPr>
            <a:spLocks noChangeArrowheads="1"/>
          </p:cNvSpPr>
          <p:nvPr/>
        </p:nvSpPr>
        <p:spPr bwMode="auto">
          <a:xfrm>
            <a:off x="2393950" y="3190875"/>
            <a:ext cx="685800" cy="547688"/>
          </a:xfrm>
          <a:prstGeom prst="rightArrow">
            <a:avLst>
              <a:gd name="adj1" fmla="val 50148"/>
              <a:gd name="adj2" fmla="val 58841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2514600" y="7239000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[Note: change to Trevi for consistency]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0" y="2200275"/>
            <a:ext cx="3124200" cy="25908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5608638" y="1879600"/>
            <a:ext cx="3505200" cy="31242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3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5" grpId="0" animBg="1"/>
      <p:bldP spid="15463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Scene reconstruction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39838"/>
            <a:ext cx="8415337" cy="5237162"/>
          </a:xfrm>
        </p:spPr>
        <p:txBody>
          <a:bodyPr/>
          <a:lstStyle/>
          <a:p>
            <a:r>
              <a:rPr lang="en-US" sz="2300"/>
              <a:t>Automatically estimate </a:t>
            </a:r>
          </a:p>
          <a:p>
            <a:pPr lvl="1"/>
            <a:r>
              <a:rPr lang="en-US" sz="2000"/>
              <a:t>position, orientation, and focal length of cameras</a:t>
            </a:r>
          </a:p>
          <a:p>
            <a:pPr lvl="1"/>
            <a:r>
              <a:rPr lang="en-US" sz="2000"/>
              <a:t>3D positions of feature points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2003425" y="3044825"/>
            <a:ext cx="2743200" cy="762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Feature detection</a:t>
            </a: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2003425" y="4187825"/>
            <a:ext cx="2743200" cy="838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>
                <a:latin typeface="Arial" pitchFamily="32" charset="0"/>
              </a:rPr>
              <a:t>Feature matching</a:t>
            </a: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5280025" y="3654425"/>
            <a:ext cx="2057400" cy="1905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Incremental structure from motion</a:t>
            </a: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2003425" y="5407025"/>
            <a:ext cx="2743200" cy="8382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Correspondence estimation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375025" y="38068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3375025" y="50260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5613" name="AutoShape 13"/>
          <p:cNvCxnSpPr>
            <a:cxnSpLocks noChangeShapeType="1"/>
            <a:stCxn id="25610" idx="2"/>
            <a:endCxn id="25609" idx="2"/>
          </p:cNvCxnSpPr>
          <p:nvPr/>
        </p:nvCxnSpPr>
        <p:spPr bwMode="auto">
          <a:xfrm rot="5400000" flipH="1" flipV="1">
            <a:off x="4498975" y="4454525"/>
            <a:ext cx="685800" cy="2933700"/>
          </a:xfrm>
          <a:prstGeom prst="bentConnector3">
            <a:avLst>
              <a:gd name="adj1" fmla="val -3055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60779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25604" grpId="0" animBg="1"/>
      <p:bldP spid="25608" grpId="0" animBg="1"/>
      <p:bldP spid="25609" grpId="0" animBg="1"/>
      <p:bldP spid="25610" grpId="0" animBg="1"/>
      <p:bldP spid="25611" grpId="0" animBg="1"/>
      <p:bldP spid="256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</a:t>
            </a:r>
          </a:p>
        </p:txBody>
      </p:sp>
      <p:sp>
        <p:nvSpPr>
          <p:cNvPr id="162819" name="Rectangle 4"/>
          <p:cNvSpPr>
            <a:spLocks noChangeArrowheads="1"/>
          </p:cNvSpPr>
          <p:nvPr/>
        </p:nvSpPr>
        <p:spPr bwMode="auto">
          <a:xfrm>
            <a:off x="1384300" y="1355725"/>
            <a:ext cx="652938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/>
              <a:t>Detect features using SIFT [Lowe, IJCV 2004]</a:t>
            </a:r>
          </a:p>
        </p:txBody>
      </p:sp>
      <p:pic>
        <p:nvPicPr>
          <p:cNvPr id="198665" name="Picture 9" descr="SIFT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588" y="2008188"/>
            <a:ext cx="5991225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7" name="Picture 11" descr="SIFT_fa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2588" y="2008188"/>
            <a:ext cx="5991225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2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</a:t>
            </a:r>
          </a:p>
        </p:txBody>
      </p:sp>
      <p:grpSp>
        <p:nvGrpSpPr>
          <p:cNvPr id="164867" name="Group 37"/>
          <p:cNvGrpSpPr>
            <a:grpSpLocks/>
          </p:cNvGrpSpPr>
          <p:nvPr/>
        </p:nvGrpSpPr>
        <p:grpSpPr bwMode="auto">
          <a:xfrm>
            <a:off x="2413000" y="2392363"/>
            <a:ext cx="4232275" cy="3711575"/>
            <a:chOff x="1300" y="1670"/>
            <a:chExt cx="2049" cy="1800"/>
          </a:xfrm>
        </p:grpSpPr>
        <p:pic>
          <p:nvPicPr>
            <p:cNvPr id="164870" name="Picture 7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1" name="Picture 8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2" name="Picture 9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3" name="Picture 17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64874" name="Picture 18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5" name="Picture 19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6" name="Picture 22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7" name="Picture 23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8" name="Picture 24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9" name="Picture 25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0" name="Picture 26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1" name="Picture 27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2" name="Picture 29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3" name="Picture 33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4" name="Picture 34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5" name="Picture 35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4868" name="Rectangle 39"/>
          <p:cNvSpPr>
            <a:spLocks noChangeArrowheads="1"/>
          </p:cNvSpPr>
          <p:nvPr/>
        </p:nvSpPr>
        <p:spPr bwMode="auto">
          <a:xfrm>
            <a:off x="1384300" y="1355725"/>
            <a:ext cx="652938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/>
              <a:t>Detect features using SIFT [Lowe, IJCV 2004]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4300" y="1355725"/>
            <a:ext cx="6529388" cy="550863"/>
          </a:xfrm>
        </p:spPr>
        <p:txBody>
          <a:bodyPr/>
          <a:lstStyle/>
          <a:p>
            <a:r>
              <a:rPr lang="en-US"/>
              <a:t>Detect features using SIFT [Lowe, IJCV 2004]</a:t>
            </a:r>
          </a:p>
        </p:txBody>
      </p:sp>
      <p:grpSp>
        <p:nvGrpSpPr>
          <p:cNvPr id="166916" name="Group 251"/>
          <p:cNvGrpSpPr>
            <a:grpSpLocks/>
          </p:cNvGrpSpPr>
          <p:nvPr/>
        </p:nvGrpSpPr>
        <p:grpSpPr bwMode="auto">
          <a:xfrm>
            <a:off x="2413000" y="2392363"/>
            <a:ext cx="4232275" cy="3711575"/>
            <a:chOff x="1300" y="1670"/>
            <a:chExt cx="2049" cy="1800"/>
          </a:xfrm>
        </p:grpSpPr>
        <p:pic>
          <p:nvPicPr>
            <p:cNvPr id="166918" name="Picture 8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19" name="Picture 9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0" name="Picture 10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1" name="Picture 18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66922" name="Picture 19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3" name="Picture 20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4" name="Picture 23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5" name="Picture 24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6" name="Picture 25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7" name="Picture 26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8" name="Picture 27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9" name="Picture 28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0" name="Picture 30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1" name="Picture 34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2" name="Picture 35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33" name="Picture 36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34" name="Oval 37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35" name="Oval 38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36" name="Oval 39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37" name="Oval 40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38" name="Oval 41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39" name="Oval 42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66940" name="Oval 43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1" name="Oval 44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2" name="Oval 45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3" name="Oval 46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4" name="Oval 47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5" name="Oval 48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6" name="Oval 49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7" name="Oval 50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8" name="Oval 51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49" name="Oval 52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0" name="Oval 53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1" name="Oval 54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2" name="Oval 55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3" name="Oval 56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4" name="Oval 57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5" name="Oval 58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6" name="Oval 59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7" name="Oval 60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8" name="Oval 61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59" name="Oval 62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0" name="Oval 63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1" name="Oval 64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2" name="Oval 65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3" name="Oval 66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4" name="Oval 67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5" name="Oval 68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6" name="Oval 69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7" name="Oval 70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8" name="Oval 71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69" name="Oval 72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0" name="Oval 73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1" name="Oval 75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2" name="Oval 97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3" name="Oval 99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4" name="Oval 110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5" name="Oval 113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6" name="Oval 114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7" name="Oval 115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8" name="Oval 116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79" name="Oval 117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0" name="Oval 118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1" name="Oval 119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2" name="Oval 120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3" name="Oval 121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4" name="Oval 122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5" name="Oval 123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6" name="Oval 124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7" name="Oval 125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8" name="Oval 126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89" name="Oval 127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0" name="Oval 128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1" name="Oval 129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2" name="Oval 130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3" name="Oval 131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4" name="Oval 132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5" name="Oval 133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6" name="Oval 164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7" name="Oval 165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8" name="Oval 166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99" name="Oval 167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0" name="Oval 168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1" name="Oval 169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2" name="Oval 170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3" name="Oval 176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4" name="Oval 177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5" name="Oval 178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6" name="Oval 182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7" name="Oval 183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8" name="Oval 184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09" name="Oval 185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0" name="Oval 186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1" name="Oval 187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2" name="Oval 188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3" name="Oval 189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4" name="Oval 190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5" name="Oval 191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6" name="Oval 192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7" name="Oval 220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8" name="Oval 221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19" name="Oval 222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0" name="Oval 223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1" name="Oval 224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2" name="Oval 225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3" name="Oval 226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4" name="Oval 227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5" name="Oval 233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6" name="Oval 234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7" name="Oval 235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8" name="Oval 236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29" name="Oval 237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0" name="Oval 238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1" name="Oval 239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2" name="Oval 240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3" name="Oval 241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4" name="Oval 242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5" name="Oval 243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6" name="Oval 244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7" name="Oval 245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8" name="Oval 246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39" name="Oval 247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40" name="Oval 248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41" name="Oval 249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42" name="Oval 250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7613650" y="6553200"/>
            <a:ext cx="1530350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matching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55725"/>
            <a:ext cx="7620000" cy="588963"/>
          </a:xfrm>
        </p:spPr>
        <p:txBody>
          <a:bodyPr/>
          <a:lstStyle/>
          <a:p>
            <a:r>
              <a:rPr lang="en-US" smtClean="0"/>
              <a:t>Complexity of matching:</a:t>
            </a:r>
          </a:p>
        </p:txBody>
      </p:sp>
      <p:pic>
        <p:nvPicPr>
          <p:cNvPr id="168964" name="Picture 27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1600" y="2571750"/>
            <a:ext cx="45243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5695950" y="4516438"/>
            <a:ext cx="2825750" cy="5254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From Agarwal et al. “Building Rome in a Day”, ICCV’09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35" name="Line 675"/>
          <p:cNvSpPr>
            <a:spLocks noChangeShapeType="1"/>
          </p:cNvSpPr>
          <p:nvPr/>
        </p:nvSpPr>
        <p:spPr bwMode="auto">
          <a:xfrm flipH="1" flipV="1">
            <a:off x="3035300" y="4465638"/>
            <a:ext cx="3332163" cy="1295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matching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55725"/>
            <a:ext cx="7620000" cy="588963"/>
          </a:xfrm>
        </p:spPr>
        <p:txBody>
          <a:bodyPr/>
          <a:lstStyle/>
          <a:p>
            <a:r>
              <a:rPr lang="en-US" smtClean="0"/>
              <a:t>Obtain candidate pairs of images to match using  visual vocabulary matching based on k-means tree </a:t>
            </a:r>
          </a:p>
        </p:txBody>
      </p:sp>
      <p:grpSp>
        <p:nvGrpSpPr>
          <p:cNvPr id="2" name="Group 548"/>
          <p:cNvGrpSpPr>
            <a:grpSpLocks/>
          </p:cNvGrpSpPr>
          <p:nvPr/>
        </p:nvGrpSpPr>
        <p:grpSpPr bwMode="auto">
          <a:xfrm>
            <a:off x="2413000" y="2395538"/>
            <a:ext cx="4232275" cy="3711575"/>
            <a:chOff x="1300" y="1670"/>
            <a:chExt cx="2049" cy="1800"/>
          </a:xfrm>
        </p:grpSpPr>
        <p:sp>
          <p:nvSpPr>
            <p:cNvPr id="171141" name="Line 547"/>
            <p:cNvSpPr>
              <a:spLocks noChangeShapeType="1"/>
            </p:cNvSpPr>
            <p:nvPr/>
          </p:nvSpPr>
          <p:spPr bwMode="auto">
            <a:xfrm flipH="1">
              <a:off x="3098" y="2354"/>
              <a:ext cx="24" cy="4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2" name="Line 546"/>
            <p:cNvSpPr>
              <a:spLocks noChangeShapeType="1"/>
            </p:cNvSpPr>
            <p:nvPr/>
          </p:nvSpPr>
          <p:spPr bwMode="auto">
            <a:xfrm>
              <a:off x="3074" y="2813"/>
              <a:ext cx="120" cy="43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3" name="Line 545"/>
            <p:cNvSpPr>
              <a:spLocks noChangeShapeType="1"/>
            </p:cNvSpPr>
            <p:nvPr/>
          </p:nvSpPr>
          <p:spPr bwMode="auto">
            <a:xfrm flipV="1">
              <a:off x="2057" y="2273"/>
              <a:ext cx="580" cy="46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4" name="Line 544"/>
            <p:cNvSpPr>
              <a:spLocks noChangeShapeType="1"/>
            </p:cNvSpPr>
            <p:nvPr/>
          </p:nvSpPr>
          <p:spPr bwMode="auto">
            <a:xfrm>
              <a:off x="2638" y="2281"/>
              <a:ext cx="483" cy="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5" name="Line 5"/>
            <p:cNvSpPr>
              <a:spLocks noChangeShapeType="1"/>
            </p:cNvSpPr>
            <p:nvPr/>
          </p:nvSpPr>
          <p:spPr bwMode="auto">
            <a:xfrm>
              <a:off x="1912" y="1809"/>
              <a:ext cx="166" cy="4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6" name="Line 6"/>
            <p:cNvSpPr>
              <a:spLocks noChangeShapeType="1"/>
            </p:cNvSpPr>
            <p:nvPr/>
          </p:nvSpPr>
          <p:spPr bwMode="auto">
            <a:xfrm>
              <a:off x="1912" y="1809"/>
              <a:ext cx="139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7" name="Line 7"/>
            <p:cNvSpPr>
              <a:spLocks noChangeShapeType="1"/>
            </p:cNvSpPr>
            <p:nvPr/>
          </p:nvSpPr>
          <p:spPr bwMode="auto">
            <a:xfrm flipH="1">
              <a:off x="2051" y="2282"/>
              <a:ext cx="27" cy="5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8" name="Line 8"/>
            <p:cNvSpPr>
              <a:spLocks noChangeShapeType="1"/>
            </p:cNvSpPr>
            <p:nvPr/>
          </p:nvSpPr>
          <p:spPr bwMode="auto">
            <a:xfrm>
              <a:off x="1522" y="2615"/>
              <a:ext cx="529" cy="16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9" name="Line 10"/>
            <p:cNvSpPr>
              <a:spLocks noChangeShapeType="1"/>
            </p:cNvSpPr>
            <p:nvPr/>
          </p:nvSpPr>
          <p:spPr bwMode="auto">
            <a:xfrm>
              <a:off x="1522" y="3144"/>
              <a:ext cx="473" cy="19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0" name="Line 15"/>
            <p:cNvSpPr>
              <a:spLocks noChangeShapeType="1"/>
            </p:cNvSpPr>
            <p:nvPr/>
          </p:nvSpPr>
          <p:spPr bwMode="auto">
            <a:xfrm flipH="1">
              <a:off x="1606" y="1892"/>
              <a:ext cx="1029" cy="751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1" name="Line 17"/>
            <p:cNvSpPr>
              <a:spLocks noChangeShapeType="1"/>
            </p:cNvSpPr>
            <p:nvPr/>
          </p:nvSpPr>
          <p:spPr bwMode="auto">
            <a:xfrm>
              <a:off x="2440" y="3227"/>
              <a:ext cx="473" cy="5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2" name="Line 18"/>
            <p:cNvSpPr>
              <a:spLocks noChangeShapeType="1"/>
            </p:cNvSpPr>
            <p:nvPr/>
          </p:nvSpPr>
          <p:spPr bwMode="auto">
            <a:xfrm>
              <a:off x="1550" y="2699"/>
              <a:ext cx="1363" cy="58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3" name="Line 19"/>
            <p:cNvSpPr>
              <a:spLocks noChangeShapeType="1"/>
            </p:cNvSpPr>
            <p:nvPr/>
          </p:nvSpPr>
          <p:spPr bwMode="auto">
            <a:xfrm flipV="1">
              <a:off x="1467" y="2782"/>
              <a:ext cx="556" cy="30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4" name="Line 27"/>
            <p:cNvSpPr>
              <a:spLocks noChangeShapeType="1"/>
            </p:cNvSpPr>
            <p:nvPr/>
          </p:nvSpPr>
          <p:spPr bwMode="auto">
            <a:xfrm flipV="1">
              <a:off x="2440" y="2782"/>
              <a:ext cx="640" cy="44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5" name="Line 38"/>
            <p:cNvSpPr>
              <a:spLocks noChangeShapeType="1"/>
            </p:cNvSpPr>
            <p:nvPr/>
          </p:nvSpPr>
          <p:spPr bwMode="auto">
            <a:xfrm flipV="1">
              <a:off x="2579" y="2004"/>
              <a:ext cx="445" cy="2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6" name="Line 41"/>
            <p:cNvSpPr>
              <a:spLocks noChangeShapeType="1"/>
            </p:cNvSpPr>
            <p:nvPr/>
          </p:nvSpPr>
          <p:spPr bwMode="auto">
            <a:xfrm flipH="1" flipV="1">
              <a:off x="2078" y="2727"/>
              <a:ext cx="529" cy="2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57" name="Line 43"/>
            <p:cNvSpPr>
              <a:spLocks noChangeShapeType="1"/>
            </p:cNvSpPr>
            <p:nvPr/>
          </p:nvSpPr>
          <p:spPr bwMode="auto">
            <a:xfrm flipH="1">
              <a:off x="1967" y="2365"/>
              <a:ext cx="1140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1158" name="Picture 47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59" name="Picture 48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0" name="Picture 49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1" name="Picture 57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71162" name="Picture 58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3" name="Picture 59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4" name="Picture 62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5" name="Picture 63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6" name="Picture 64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7" name="Picture 65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8" name="Picture 66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69" name="Picture 67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0" name="Picture 69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1" name="Picture 73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2" name="Picture 74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3" name="Picture 75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4" name="Picture 78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5" name="Picture 79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176" name="Picture 81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177" name="Oval 82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78" name="Oval 83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79" name="Oval 84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0" name="Oval 85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1" name="Oval 86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2" name="Oval 87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1183" name="Oval 88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4" name="Oval 89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5" name="Oval 90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6" name="Oval 91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7" name="Oval 92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8" name="Oval 93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89" name="Oval 94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0" name="Oval 95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1" name="Oval 96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2" name="Oval 97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3" name="Oval 98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4" name="Oval 99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5" name="Oval 100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6" name="Oval 101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7" name="Oval 102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8" name="Oval 103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99" name="Oval 104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0" name="Oval 105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1" name="Oval 106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2" name="Oval 107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3" name="Oval 108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4" name="Oval 109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5" name="Oval 110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6" name="Oval 111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7" name="Oval 112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8" name="Oval 113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09" name="Oval 114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0" name="Oval 115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1" name="Oval 116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2" name="Oval 117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3" name="Oval 118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4" name="Oval 120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5" name="Oval 142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6" name="Oval 144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7" name="Oval 155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8" name="Oval 158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19" name="Oval 159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0" name="Oval 160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1" name="Oval 161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2" name="Oval 162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3" name="Oval 163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4" name="Oval 164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5" name="Oval 165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6" name="Oval 166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7" name="Oval 167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8" name="Oval 168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29" name="Oval 169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0" name="Oval 170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1" name="Oval 171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2" name="Oval 172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3" name="Oval 173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4" name="Oval 174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5" name="Oval 175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6" name="Oval 176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7" name="Oval 177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8" name="Oval 178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39" name="Oval 209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0" name="Oval 210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1" name="Oval 211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2" name="Oval 212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3" name="Oval 213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4" name="Oval 214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5" name="Oval 215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6" name="Oval 221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7" name="Oval 222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8" name="Oval 223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49" name="Oval 227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0" name="Oval 228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1" name="Oval 229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2" name="Oval 230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3" name="Oval 231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4" name="Oval 232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5" name="Oval 233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6" name="Oval 234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7" name="Oval 235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8" name="Oval 236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59" name="Oval 237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0" name="Oval 265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1" name="Oval 266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2" name="Oval 267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3" name="Oval 268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4" name="Oval 269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5" name="Oval 270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6" name="Oval 271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7" name="Oval 272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8" name="Oval 278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9" name="Oval 279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0" name="Oval 280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1" name="Oval 281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2" name="Oval 282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3" name="Oval 283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4" name="Oval 284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5" name="Oval 285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6" name="Oval 286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7" name="Oval 287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8" name="Oval 288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9" name="Oval 289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0" name="Oval 290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1" name="Oval 291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2" name="Oval 292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3" name="Oval 293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4" name="Oval 294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5" name="Oval 295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1014" name="Group 549"/>
          <p:cNvGrpSpPr>
            <a:grpSpLocks/>
          </p:cNvGrpSpPr>
          <p:nvPr/>
        </p:nvGrpSpPr>
        <p:grpSpPr bwMode="auto">
          <a:xfrm>
            <a:off x="2413000" y="2392363"/>
            <a:ext cx="4232275" cy="3711575"/>
            <a:chOff x="1300" y="1670"/>
            <a:chExt cx="2049" cy="1800"/>
          </a:xfrm>
        </p:grpSpPr>
        <p:pic>
          <p:nvPicPr>
            <p:cNvPr id="171016" name="Picture 550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7" name="Picture 551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8" name="Picture 552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9" name="Picture 553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71020" name="Picture 554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1" name="Picture 555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2" name="Picture 556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3" name="Picture 557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4" name="Picture 558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5" name="Picture 559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6" name="Picture 560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7" name="Picture 561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8" name="Picture 562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29" name="Picture 563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30" name="Picture 564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31" name="Picture 565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32" name="Oval 566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33" name="Oval 567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34" name="Oval 568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35" name="Oval 569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36" name="Oval 570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37" name="Oval 571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1038" name="Oval 572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39" name="Oval 573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0" name="Oval 574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1" name="Oval 575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2" name="Oval 576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3" name="Oval 577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4" name="Oval 578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5" name="Oval 579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6" name="Oval 580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7" name="Oval 581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8" name="Oval 582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49" name="Oval 583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0" name="Oval 584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1" name="Oval 585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2" name="Oval 586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3" name="Oval 587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4" name="Oval 588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5" name="Oval 589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6" name="Oval 590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7" name="Oval 591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8" name="Oval 592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59" name="Oval 593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0" name="Oval 594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1" name="Oval 595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2" name="Oval 596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3" name="Oval 597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4" name="Oval 598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5" name="Oval 599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6" name="Oval 600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7" name="Oval 601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8" name="Oval 602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69" name="Oval 603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0" name="Oval 604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1" name="Oval 605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2" name="Oval 606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3" name="Oval 607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4" name="Oval 608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5" name="Oval 609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6" name="Oval 610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7" name="Oval 611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8" name="Oval 612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79" name="Oval 613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0" name="Oval 614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1" name="Oval 615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2" name="Oval 616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3" name="Oval 617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4" name="Oval 618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5" name="Oval 619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6" name="Oval 620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7" name="Oval 621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8" name="Oval 622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89" name="Oval 623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0" name="Oval 624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1" name="Oval 625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2" name="Oval 626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3" name="Oval 627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4" name="Oval 628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5" name="Oval 629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6" name="Oval 630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7" name="Oval 631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8" name="Oval 632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99" name="Oval 633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0" name="Oval 634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1" name="Oval 635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2" name="Oval 636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3" name="Oval 637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4" name="Oval 638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5" name="Oval 639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6" name="Oval 640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7" name="Oval 641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8" name="Oval 642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09" name="Oval 643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0" name="Oval 644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1" name="Oval 645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2" name="Oval 646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3" name="Oval 647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4" name="Oval 648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5" name="Oval 649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6" name="Oval 650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7" name="Oval 651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8" name="Oval 652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9" name="Oval 653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0" name="Oval 654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1" name="Oval 655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2" name="Oval 656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3" name="Oval 657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4" name="Oval 658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5" name="Oval 659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6" name="Oval 660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7" name="Oval 661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8" name="Oval 662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9" name="Oval 663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0" name="Oval 664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1" name="Oval 665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2" name="Oval 666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3" name="Oval 667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4" name="Oval 668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5" name="Oval 669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6" name="Oval 670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7" name="Oval 671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8" name="Oval 672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9" name="Oval 673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0" name="Oval 674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1015" name="Text Box 5"/>
          <p:cNvSpPr txBox="1">
            <a:spLocks noChangeArrowheads="1"/>
          </p:cNvSpPr>
          <p:nvPr/>
        </p:nvSpPr>
        <p:spPr bwMode="auto">
          <a:xfrm>
            <a:off x="7321550" y="6548438"/>
            <a:ext cx="1643063" cy="3095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Figure: N. Snavely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2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69900" y="246063"/>
            <a:ext cx="6869113" cy="677862"/>
          </a:xfrm>
        </p:spPr>
        <p:txBody>
          <a:bodyPr/>
          <a:lstStyle/>
          <a:p>
            <a:r>
              <a:rPr lang="en-US" dirty="0" smtClean="0"/>
              <a:t>Fast </a:t>
            </a:r>
            <a:r>
              <a:rPr lang="en-US" dirty="0"/>
              <a:t>descriptor </a:t>
            </a:r>
            <a:r>
              <a:rPr lang="en-US" dirty="0" smtClean="0"/>
              <a:t>search</a:t>
            </a:r>
            <a:endParaRPr lang="fr-FR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206500"/>
            <a:ext cx="8402638" cy="4421188"/>
          </a:xfrm>
        </p:spPr>
        <p:txBody>
          <a:bodyPr/>
          <a:lstStyle/>
          <a:p>
            <a:r>
              <a:rPr lang="en-US" dirty="0"/>
              <a:t>Complexity </a:t>
            </a:r>
          </a:p>
          <a:p>
            <a:pPr lvl="1"/>
            <a:r>
              <a:rPr lang="en-US" dirty="0" err="1"/>
              <a:t>O(nd</a:t>
            </a:r>
            <a:r>
              <a:rPr lang="en-US" dirty="0"/>
              <a:t>) for </a:t>
            </a:r>
            <a:r>
              <a:rPr lang="en-US" dirty="0" err="1"/>
              <a:t>n</a:t>
            </a:r>
            <a:r>
              <a:rPr lang="en-US" dirty="0"/>
              <a:t> features and </a:t>
            </a:r>
            <a:r>
              <a:rPr lang="en-US" dirty="0" err="1"/>
              <a:t>d</a:t>
            </a:r>
            <a:r>
              <a:rPr lang="en-US" dirty="0"/>
              <a:t> dimensions </a:t>
            </a:r>
          </a:p>
          <a:p>
            <a:pPr lvl="1"/>
            <a:r>
              <a:rPr lang="en-US" dirty="0"/>
              <a:t>Linear in the number of features / images </a:t>
            </a:r>
          </a:p>
          <a:p>
            <a:r>
              <a:rPr lang="en-US" dirty="0"/>
              <a:t>Speed up individual descriptor vector search </a:t>
            </a:r>
          </a:p>
          <a:p>
            <a:pPr lvl="1"/>
            <a:r>
              <a:rPr lang="en-US" dirty="0" err="1"/>
              <a:t>kd</a:t>
            </a:r>
            <a:r>
              <a:rPr lang="en-US" dirty="0"/>
              <a:t>-trees (</a:t>
            </a:r>
            <a:r>
              <a:rPr lang="en-US" dirty="0" err="1"/>
              <a:t>k</a:t>
            </a:r>
            <a:r>
              <a:rPr lang="en-US" dirty="0"/>
              <a:t> dim. tree), approximate nearest neighbor search</a:t>
            </a:r>
            <a:endParaRPr lang="en-US" dirty="0" smtClean="0"/>
          </a:p>
          <a:p>
            <a:pPr lvl="1"/>
            <a:r>
              <a:rPr lang="en-US" dirty="0" smtClean="0"/>
              <a:t>K-means tree</a:t>
            </a:r>
          </a:p>
          <a:p>
            <a:pPr lvl="1"/>
            <a:r>
              <a:rPr lang="en-US" dirty="0" smtClean="0"/>
              <a:t>Locality sensitive hashing (LSH)</a:t>
            </a:r>
          </a:p>
          <a:p>
            <a:endParaRPr lang="en-US" dirty="0"/>
          </a:p>
          <a:p>
            <a:pPr>
              <a:buFontTx/>
              <a:buNone/>
            </a:pPr>
            <a:endParaRPr lang="fr-FR" dirty="0"/>
          </a:p>
        </p:txBody>
      </p:sp>
      <p:pic>
        <p:nvPicPr>
          <p:cNvPr id="12292" name="Picture 7" descr="370px-Kdtree_2d_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4444999"/>
            <a:ext cx="22042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8163" y="6519863"/>
            <a:ext cx="22034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latin typeface="+mj-lt"/>
              </a:rPr>
              <a:t>kd</a:t>
            </a:r>
            <a:r>
              <a:rPr lang="en-US" sz="1600" dirty="0">
                <a:latin typeface="+mj-lt"/>
              </a:rPr>
              <a:t>-</a:t>
            </a:r>
            <a:r>
              <a:rPr lang="en-US" sz="1600" dirty="0" smtClean="0">
                <a:latin typeface="+mj-lt"/>
              </a:rPr>
              <a:t>tree decomposition</a:t>
            </a:r>
            <a:endParaRPr lang="en-US" sz="16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24200" y="4511675"/>
            <a:ext cx="2697163" cy="2346325"/>
            <a:chOff x="1727200" y="1881188"/>
            <a:chExt cx="5681663" cy="4643437"/>
          </a:xfrm>
        </p:grpSpPr>
        <p:grpSp>
          <p:nvGrpSpPr>
            <p:cNvPr id="9" name="Group 100"/>
            <p:cNvGrpSpPr>
              <a:grpSpLocks noChangeAspect="1"/>
            </p:cNvGrpSpPr>
            <p:nvPr/>
          </p:nvGrpSpPr>
          <p:grpSpPr bwMode="auto">
            <a:xfrm>
              <a:off x="2276478" y="1881189"/>
              <a:ext cx="5132400" cy="4643448"/>
              <a:chOff x="1056" y="288"/>
              <a:chExt cx="4032" cy="3648"/>
            </a:xfrm>
          </p:grpSpPr>
          <p:sp>
            <p:nvSpPr>
              <p:cNvPr id="38" name="Oval 101"/>
              <p:cNvSpPr>
                <a:spLocks noChangeAspect="1" noChangeArrowheads="1"/>
              </p:cNvSpPr>
              <p:nvPr/>
            </p:nvSpPr>
            <p:spPr bwMode="auto">
              <a:xfrm>
                <a:off x="1824" y="196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39" name="Oval 102"/>
              <p:cNvSpPr>
                <a:spLocks noChangeAspect="1" noChangeArrowheads="1"/>
              </p:cNvSpPr>
              <p:nvPr/>
            </p:nvSpPr>
            <p:spPr bwMode="auto">
              <a:xfrm>
                <a:off x="1584" y="206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0" name="Oval 103"/>
              <p:cNvSpPr>
                <a:spLocks noChangeAspect="1" noChangeArrowheads="1"/>
              </p:cNvSpPr>
              <p:nvPr/>
            </p:nvSpPr>
            <p:spPr bwMode="auto">
              <a:xfrm>
                <a:off x="1920" y="187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1" name="Oval 104"/>
              <p:cNvSpPr>
                <a:spLocks noChangeAspect="1" noChangeArrowheads="1"/>
              </p:cNvSpPr>
              <p:nvPr/>
            </p:nvSpPr>
            <p:spPr bwMode="auto">
              <a:xfrm>
                <a:off x="2016" y="17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2" name="Oval 105"/>
              <p:cNvSpPr>
                <a:spLocks noChangeAspect="1" noChangeArrowheads="1"/>
              </p:cNvSpPr>
              <p:nvPr/>
            </p:nvSpPr>
            <p:spPr bwMode="auto">
              <a:xfrm>
                <a:off x="1920" y="206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3" name="Oval 106"/>
              <p:cNvSpPr>
                <a:spLocks noChangeAspect="1" noChangeArrowheads="1"/>
              </p:cNvSpPr>
              <p:nvPr/>
            </p:nvSpPr>
            <p:spPr bwMode="auto">
              <a:xfrm>
                <a:off x="1536" y="100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4" name="Oval 107"/>
              <p:cNvSpPr>
                <a:spLocks noChangeAspect="1" noChangeArrowheads="1"/>
              </p:cNvSpPr>
              <p:nvPr/>
            </p:nvSpPr>
            <p:spPr bwMode="auto">
              <a:xfrm>
                <a:off x="1824" y="144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5" name="Oval 108"/>
              <p:cNvSpPr>
                <a:spLocks noChangeAspect="1" noChangeArrowheads="1"/>
              </p:cNvSpPr>
              <p:nvPr/>
            </p:nvSpPr>
            <p:spPr bwMode="auto">
              <a:xfrm>
                <a:off x="2592" y="331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6" name="Oval 109"/>
              <p:cNvSpPr>
                <a:spLocks noChangeAspect="1" noChangeArrowheads="1"/>
              </p:cNvSpPr>
              <p:nvPr/>
            </p:nvSpPr>
            <p:spPr bwMode="auto">
              <a:xfrm>
                <a:off x="2448" y="340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7" name="Oval 110"/>
              <p:cNvSpPr>
                <a:spLocks noChangeAspect="1" noChangeArrowheads="1"/>
              </p:cNvSpPr>
              <p:nvPr/>
            </p:nvSpPr>
            <p:spPr bwMode="auto">
              <a:xfrm>
                <a:off x="2736" y="336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8" name="Oval 111"/>
              <p:cNvSpPr>
                <a:spLocks noChangeAspect="1" noChangeArrowheads="1"/>
              </p:cNvSpPr>
              <p:nvPr/>
            </p:nvSpPr>
            <p:spPr bwMode="auto">
              <a:xfrm>
                <a:off x="2784" y="326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49" name="Oval 112"/>
              <p:cNvSpPr>
                <a:spLocks noChangeAspect="1" noChangeArrowheads="1"/>
              </p:cNvSpPr>
              <p:nvPr/>
            </p:nvSpPr>
            <p:spPr bwMode="auto">
              <a:xfrm>
                <a:off x="2688" y="307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0" name="Oval 113"/>
              <p:cNvSpPr>
                <a:spLocks noChangeAspect="1" noChangeArrowheads="1"/>
              </p:cNvSpPr>
              <p:nvPr/>
            </p:nvSpPr>
            <p:spPr bwMode="auto">
              <a:xfrm>
                <a:off x="2832" y="288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1" name="Oval 114"/>
              <p:cNvSpPr>
                <a:spLocks noChangeAspect="1" noChangeArrowheads="1"/>
              </p:cNvSpPr>
              <p:nvPr/>
            </p:nvSpPr>
            <p:spPr bwMode="auto">
              <a:xfrm>
                <a:off x="3024" y="29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2" name="Oval 115"/>
              <p:cNvSpPr>
                <a:spLocks noChangeAspect="1" noChangeArrowheads="1"/>
              </p:cNvSpPr>
              <p:nvPr/>
            </p:nvSpPr>
            <p:spPr bwMode="auto">
              <a:xfrm>
                <a:off x="2688" y="259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3" name="Oval 116"/>
              <p:cNvSpPr>
                <a:spLocks noChangeAspect="1" noChangeArrowheads="1"/>
              </p:cNvSpPr>
              <p:nvPr/>
            </p:nvSpPr>
            <p:spPr bwMode="auto">
              <a:xfrm>
                <a:off x="2736" y="273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4" name="Oval 117"/>
              <p:cNvSpPr>
                <a:spLocks noChangeAspect="1" noChangeArrowheads="1"/>
              </p:cNvSpPr>
              <p:nvPr/>
            </p:nvSpPr>
            <p:spPr bwMode="auto">
              <a:xfrm>
                <a:off x="3312" y="29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5" name="Oval 118"/>
              <p:cNvSpPr>
                <a:spLocks noChangeAspect="1" noChangeArrowheads="1"/>
              </p:cNvSpPr>
              <p:nvPr/>
            </p:nvSpPr>
            <p:spPr bwMode="auto">
              <a:xfrm>
                <a:off x="3120" y="28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6" name="Oval 119"/>
              <p:cNvSpPr>
                <a:spLocks noChangeAspect="1" noChangeArrowheads="1"/>
              </p:cNvSpPr>
              <p:nvPr/>
            </p:nvSpPr>
            <p:spPr bwMode="auto">
              <a:xfrm>
                <a:off x="3696" y="302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7" name="Oval 120"/>
              <p:cNvSpPr>
                <a:spLocks noChangeAspect="1" noChangeArrowheads="1"/>
              </p:cNvSpPr>
              <p:nvPr/>
            </p:nvSpPr>
            <p:spPr bwMode="auto">
              <a:xfrm>
                <a:off x="2736" y="364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8" name="Oval 121"/>
              <p:cNvSpPr>
                <a:spLocks noChangeAspect="1" noChangeArrowheads="1"/>
              </p:cNvSpPr>
              <p:nvPr/>
            </p:nvSpPr>
            <p:spPr bwMode="auto">
              <a:xfrm>
                <a:off x="2256" y="360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59" name="Oval 122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0" name="Oval 123"/>
              <p:cNvSpPr>
                <a:spLocks noChangeAspect="1" noChangeArrowheads="1"/>
              </p:cNvSpPr>
              <p:nvPr/>
            </p:nvSpPr>
            <p:spPr bwMode="auto">
              <a:xfrm>
                <a:off x="2592" y="259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1" name="Oval 124"/>
              <p:cNvSpPr>
                <a:spLocks noChangeAspect="1" noChangeArrowheads="1"/>
              </p:cNvSpPr>
              <p:nvPr/>
            </p:nvSpPr>
            <p:spPr bwMode="auto">
              <a:xfrm>
                <a:off x="4032" y="29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2" name="Oval 125"/>
              <p:cNvSpPr>
                <a:spLocks noChangeAspect="1" noChangeArrowheads="1"/>
              </p:cNvSpPr>
              <p:nvPr/>
            </p:nvSpPr>
            <p:spPr bwMode="auto">
              <a:xfrm>
                <a:off x="3456" y="28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3" name="Oval 126"/>
              <p:cNvSpPr>
                <a:spLocks noChangeAspect="1" noChangeArrowheads="1"/>
              </p:cNvSpPr>
              <p:nvPr/>
            </p:nvSpPr>
            <p:spPr bwMode="auto">
              <a:xfrm>
                <a:off x="4080" y="278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4" name="Oval 127"/>
              <p:cNvSpPr>
                <a:spLocks noChangeAspect="1" noChangeArrowheads="1"/>
              </p:cNvSpPr>
              <p:nvPr/>
            </p:nvSpPr>
            <p:spPr bwMode="auto">
              <a:xfrm>
                <a:off x="3744" y="273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5" name="Oval 128"/>
              <p:cNvSpPr>
                <a:spLocks noChangeAspect="1" noChangeArrowheads="1"/>
              </p:cNvSpPr>
              <p:nvPr/>
            </p:nvSpPr>
            <p:spPr bwMode="auto">
              <a:xfrm>
                <a:off x="2832" y="240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6" name="Oval 129"/>
              <p:cNvSpPr>
                <a:spLocks noChangeAspect="1" noChangeArrowheads="1"/>
              </p:cNvSpPr>
              <p:nvPr/>
            </p:nvSpPr>
            <p:spPr bwMode="auto">
              <a:xfrm>
                <a:off x="2640" y="220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7" name="Oval 130"/>
              <p:cNvSpPr>
                <a:spLocks noChangeAspect="1" noChangeArrowheads="1"/>
              </p:cNvSpPr>
              <p:nvPr/>
            </p:nvSpPr>
            <p:spPr bwMode="auto">
              <a:xfrm>
                <a:off x="2016" y="201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8" name="Oval 131"/>
              <p:cNvSpPr>
                <a:spLocks noChangeAspect="1" noChangeArrowheads="1"/>
              </p:cNvSpPr>
              <p:nvPr/>
            </p:nvSpPr>
            <p:spPr bwMode="auto">
              <a:xfrm>
                <a:off x="1488" y="86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69" name="Oval 132"/>
              <p:cNvSpPr>
                <a:spLocks noChangeAspect="1" noChangeArrowheads="1"/>
              </p:cNvSpPr>
              <p:nvPr/>
            </p:nvSpPr>
            <p:spPr bwMode="auto">
              <a:xfrm>
                <a:off x="2016" y="216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0" name="Oval 133"/>
              <p:cNvSpPr>
                <a:spLocks noChangeAspect="1" noChangeArrowheads="1"/>
              </p:cNvSpPr>
              <p:nvPr/>
            </p:nvSpPr>
            <p:spPr bwMode="auto">
              <a:xfrm>
                <a:off x="1728" y="211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1" name="Oval 134"/>
              <p:cNvSpPr>
                <a:spLocks noChangeAspect="1" noChangeArrowheads="1"/>
              </p:cNvSpPr>
              <p:nvPr/>
            </p:nvSpPr>
            <p:spPr bwMode="auto">
              <a:xfrm>
                <a:off x="1824" y="17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2" name="Oval 135"/>
              <p:cNvSpPr>
                <a:spLocks noChangeAspect="1" noChangeArrowheads="1"/>
              </p:cNvSpPr>
              <p:nvPr/>
            </p:nvSpPr>
            <p:spPr bwMode="auto">
              <a:xfrm>
                <a:off x="1440" y="192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3" name="Oval 136"/>
              <p:cNvSpPr>
                <a:spLocks noChangeAspect="1" noChangeArrowheads="1"/>
              </p:cNvSpPr>
              <p:nvPr/>
            </p:nvSpPr>
            <p:spPr bwMode="auto">
              <a:xfrm>
                <a:off x="2112" y="168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4" name="Oval 137"/>
              <p:cNvSpPr>
                <a:spLocks noChangeAspect="1" noChangeArrowheads="1"/>
              </p:cNvSpPr>
              <p:nvPr/>
            </p:nvSpPr>
            <p:spPr bwMode="auto">
              <a:xfrm>
                <a:off x="2352" y="187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5" name="Oval 138"/>
              <p:cNvSpPr>
                <a:spLocks noChangeAspect="1" noChangeArrowheads="1"/>
              </p:cNvSpPr>
              <p:nvPr/>
            </p:nvSpPr>
            <p:spPr bwMode="auto">
              <a:xfrm>
                <a:off x="2448" y="16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6" name="Oval 139"/>
              <p:cNvSpPr>
                <a:spLocks noChangeAspect="1"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7" name="Oval 140"/>
              <p:cNvSpPr>
                <a:spLocks noChangeAspect="1" noChangeArrowheads="1"/>
              </p:cNvSpPr>
              <p:nvPr/>
            </p:nvSpPr>
            <p:spPr bwMode="auto">
              <a:xfrm>
                <a:off x="2160" y="124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8" name="Oval 141"/>
              <p:cNvSpPr>
                <a:spLocks noChangeAspect="1"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79" name="Oval 142"/>
              <p:cNvSpPr>
                <a:spLocks noChangeAspect="1" noChangeArrowheads="1"/>
              </p:cNvSpPr>
              <p:nvPr/>
            </p:nvSpPr>
            <p:spPr bwMode="auto">
              <a:xfrm>
                <a:off x="2640" y="201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0" name="Oval 143"/>
              <p:cNvSpPr>
                <a:spLocks noChangeAspect="1" noChangeArrowheads="1"/>
              </p:cNvSpPr>
              <p:nvPr/>
            </p:nvSpPr>
            <p:spPr bwMode="auto">
              <a:xfrm>
                <a:off x="3408" y="192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1" name="Oval 144"/>
              <p:cNvSpPr>
                <a:spLocks noChangeAspect="1" noChangeArrowheads="1"/>
              </p:cNvSpPr>
              <p:nvPr/>
            </p:nvSpPr>
            <p:spPr bwMode="auto">
              <a:xfrm>
                <a:off x="3216" y="235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2" name="Oval 145"/>
              <p:cNvSpPr>
                <a:spLocks noChangeAspect="1" noChangeArrowheads="1"/>
              </p:cNvSpPr>
              <p:nvPr/>
            </p:nvSpPr>
            <p:spPr bwMode="auto">
              <a:xfrm>
                <a:off x="3264" y="244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3" name="Oval 146"/>
              <p:cNvSpPr>
                <a:spLocks noChangeAspect="1" noChangeArrowheads="1"/>
              </p:cNvSpPr>
              <p:nvPr/>
            </p:nvSpPr>
            <p:spPr bwMode="auto">
              <a:xfrm>
                <a:off x="3792" y="153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4" name="Oval 147"/>
              <p:cNvSpPr>
                <a:spLocks noChangeAspect="1" noChangeArrowheads="1"/>
              </p:cNvSpPr>
              <p:nvPr/>
            </p:nvSpPr>
            <p:spPr bwMode="auto">
              <a:xfrm>
                <a:off x="3408" y="153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5" name="Oval 148"/>
              <p:cNvSpPr>
                <a:spLocks noChangeAspect="1" noChangeArrowheads="1"/>
              </p:cNvSpPr>
              <p:nvPr/>
            </p:nvSpPr>
            <p:spPr bwMode="auto">
              <a:xfrm>
                <a:off x="3552" y="168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6" name="Oval 149"/>
              <p:cNvSpPr>
                <a:spLocks noChangeAspect="1" noChangeArrowheads="1"/>
              </p:cNvSpPr>
              <p:nvPr/>
            </p:nvSpPr>
            <p:spPr bwMode="auto">
              <a:xfrm>
                <a:off x="4128" y="153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7" name="Oval 150"/>
              <p:cNvSpPr>
                <a:spLocks noChangeAspect="1" noChangeArrowheads="1"/>
              </p:cNvSpPr>
              <p:nvPr/>
            </p:nvSpPr>
            <p:spPr bwMode="auto">
              <a:xfrm>
                <a:off x="3312" y="129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8" name="Oval 151"/>
              <p:cNvSpPr>
                <a:spLocks noChangeAspect="1" noChangeArrowheads="1"/>
              </p:cNvSpPr>
              <p:nvPr/>
            </p:nvSpPr>
            <p:spPr bwMode="auto">
              <a:xfrm>
                <a:off x="1680" y="110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89" name="Oval 152"/>
              <p:cNvSpPr>
                <a:spLocks noChangeAspect="1" noChangeArrowheads="1"/>
              </p:cNvSpPr>
              <p:nvPr/>
            </p:nvSpPr>
            <p:spPr bwMode="auto">
              <a:xfrm>
                <a:off x="1200" y="86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0" name="Oval 153"/>
              <p:cNvSpPr>
                <a:spLocks noChangeAspect="1" noChangeArrowheads="1"/>
              </p:cNvSpPr>
              <p:nvPr/>
            </p:nvSpPr>
            <p:spPr bwMode="auto">
              <a:xfrm>
                <a:off x="1488" y="48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1" name="Oval 154"/>
              <p:cNvSpPr>
                <a:spLocks noChangeAspect="1" noChangeArrowheads="1"/>
              </p:cNvSpPr>
              <p:nvPr/>
            </p:nvSpPr>
            <p:spPr bwMode="auto">
              <a:xfrm>
                <a:off x="3552" y="105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2" name="Oval 155"/>
              <p:cNvSpPr>
                <a:spLocks noChangeAspect="1" noChangeArrowheads="1"/>
              </p:cNvSpPr>
              <p:nvPr/>
            </p:nvSpPr>
            <p:spPr bwMode="auto">
              <a:xfrm>
                <a:off x="3264" y="81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3" name="Oval 156"/>
              <p:cNvSpPr>
                <a:spLocks noChangeAspect="1" noChangeArrowheads="1"/>
              </p:cNvSpPr>
              <p:nvPr/>
            </p:nvSpPr>
            <p:spPr bwMode="auto">
              <a:xfrm>
                <a:off x="3696" y="67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4" name="Oval 157"/>
              <p:cNvSpPr>
                <a:spLocks noChangeAspect="1" noChangeArrowheads="1"/>
              </p:cNvSpPr>
              <p:nvPr/>
            </p:nvSpPr>
            <p:spPr bwMode="auto">
              <a:xfrm>
                <a:off x="3504" y="76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5" name="Oval 158"/>
              <p:cNvSpPr>
                <a:spLocks noChangeAspect="1" noChangeArrowheads="1"/>
              </p:cNvSpPr>
              <p:nvPr/>
            </p:nvSpPr>
            <p:spPr bwMode="auto">
              <a:xfrm>
                <a:off x="3408" y="48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6" name="Oval 159"/>
              <p:cNvSpPr>
                <a:spLocks noChangeAspect="1" noChangeArrowheads="1"/>
              </p:cNvSpPr>
              <p:nvPr/>
            </p:nvSpPr>
            <p:spPr bwMode="auto">
              <a:xfrm>
                <a:off x="4464" y="158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7" name="Oval 160"/>
              <p:cNvSpPr>
                <a:spLocks noChangeAspect="1" noChangeArrowheads="1"/>
              </p:cNvSpPr>
              <p:nvPr/>
            </p:nvSpPr>
            <p:spPr bwMode="auto">
              <a:xfrm>
                <a:off x="4656" y="134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8" name="Oval 161"/>
              <p:cNvSpPr>
                <a:spLocks noChangeAspect="1" noChangeArrowheads="1"/>
              </p:cNvSpPr>
              <p:nvPr/>
            </p:nvSpPr>
            <p:spPr bwMode="auto">
              <a:xfrm>
                <a:off x="5040" y="153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99" name="Oval 162"/>
              <p:cNvSpPr>
                <a:spLocks noChangeAspect="1" noChangeArrowheads="1"/>
              </p:cNvSpPr>
              <p:nvPr/>
            </p:nvSpPr>
            <p:spPr bwMode="auto">
              <a:xfrm>
                <a:off x="4944" y="172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0" name="Oval 163"/>
              <p:cNvSpPr>
                <a:spLocks noChangeAspect="1" noChangeArrowheads="1"/>
              </p:cNvSpPr>
              <p:nvPr/>
            </p:nvSpPr>
            <p:spPr bwMode="auto">
              <a:xfrm>
                <a:off x="3648" y="124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1" name="Oval 164"/>
              <p:cNvSpPr>
                <a:spLocks noChangeAspect="1" noChangeArrowheads="1"/>
              </p:cNvSpPr>
              <p:nvPr/>
            </p:nvSpPr>
            <p:spPr bwMode="auto">
              <a:xfrm>
                <a:off x="3312" y="5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2" name="Oval 165"/>
              <p:cNvSpPr>
                <a:spLocks noChangeAspect="1" noChangeArrowheads="1"/>
              </p:cNvSpPr>
              <p:nvPr/>
            </p:nvSpPr>
            <p:spPr bwMode="auto">
              <a:xfrm>
                <a:off x="4272" y="139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3" name="Oval 166"/>
              <p:cNvSpPr>
                <a:spLocks noChangeAspect="1" noChangeArrowheads="1"/>
              </p:cNvSpPr>
              <p:nvPr/>
            </p:nvSpPr>
            <p:spPr bwMode="auto">
              <a:xfrm>
                <a:off x="4032" y="144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4" name="Oval 167"/>
              <p:cNvSpPr>
                <a:spLocks noChangeAspect="1" noChangeArrowheads="1"/>
              </p:cNvSpPr>
              <p:nvPr/>
            </p:nvSpPr>
            <p:spPr bwMode="auto">
              <a:xfrm>
                <a:off x="2400" y="220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5" name="Oval 168"/>
              <p:cNvSpPr>
                <a:spLocks noChangeAspect="1" noChangeArrowheads="1"/>
              </p:cNvSpPr>
              <p:nvPr/>
            </p:nvSpPr>
            <p:spPr bwMode="auto">
              <a:xfrm>
                <a:off x="2976" y="16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6" name="Oval 169"/>
              <p:cNvSpPr>
                <a:spLocks noChangeAspect="1" noChangeArrowheads="1"/>
              </p:cNvSpPr>
              <p:nvPr/>
            </p:nvSpPr>
            <p:spPr bwMode="auto">
              <a:xfrm>
                <a:off x="2016" y="148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7" name="Oval 170"/>
              <p:cNvSpPr>
                <a:spLocks noChangeAspect="1" noChangeArrowheads="1"/>
              </p:cNvSpPr>
              <p:nvPr/>
            </p:nvSpPr>
            <p:spPr bwMode="auto">
              <a:xfrm>
                <a:off x="3072" y="240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8" name="Oval 171"/>
              <p:cNvSpPr>
                <a:spLocks noChangeAspect="1" noChangeArrowheads="1"/>
              </p:cNvSpPr>
              <p:nvPr/>
            </p:nvSpPr>
            <p:spPr bwMode="auto">
              <a:xfrm>
                <a:off x="3024" y="264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09" name="Oval 172"/>
              <p:cNvSpPr>
                <a:spLocks noChangeAspect="1" noChangeArrowheads="1"/>
              </p:cNvSpPr>
              <p:nvPr/>
            </p:nvSpPr>
            <p:spPr bwMode="auto">
              <a:xfrm>
                <a:off x="3168" y="264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0" name="Oval 173"/>
              <p:cNvSpPr>
                <a:spLocks noChangeAspect="1" noChangeArrowheads="1"/>
              </p:cNvSpPr>
              <p:nvPr/>
            </p:nvSpPr>
            <p:spPr bwMode="auto">
              <a:xfrm>
                <a:off x="3936" y="129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1" name="Oval 174"/>
              <p:cNvSpPr>
                <a:spLocks noChangeAspect="1" noChangeArrowheads="1"/>
              </p:cNvSpPr>
              <p:nvPr/>
            </p:nvSpPr>
            <p:spPr bwMode="auto">
              <a:xfrm>
                <a:off x="3840" y="115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2" name="Oval 175"/>
              <p:cNvSpPr>
                <a:spLocks noChangeAspect="1" noChangeArrowheads="1"/>
              </p:cNvSpPr>
              <p:nvPr/>
            </p:nvSpPr>
            <p:spPr bwMode="auto">
              <a:xfrm>
                <a:off x="4128" y="129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3" name="Oval 176"/>
              <p:cNvSpPr>
                <a:spLocks noChangeAspect="1" noChangeArrowheads="1"/>
              </p:cNvSpPr>
              <p:nvPr/>
            </p:nvSpPr>
            <p:spPr bwMode="auto">
              <a:xfrm>
                <a:off x="4416" y="115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4" name="Oval 177"/>
              <p:cNvSpPr>
                <a:spLocks noChangeAspect="1" noChangeArrowheads="1"/>
              </p:cNvSpPr>
              <p:nvPr/>
            </p:nvSpPr>
            <p:spPr bwMode="auto">
              <a:xfrm>
                <a:off x="4368" y="172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5" name="Oval 178"/>
              <p:cNvSpPr>
                <a:spLocks noChangeAspect="1" noChangeArrowheads="1"/>
              </p:cNvSpPr>
              <p:nvPr/>
            </p:nvSpPr>
            <p:spPr bwMode="auto">
              <a:xfrm>
                <a:off x="4992" y="187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6" name="Oval 179"/>
              <p:cNvSpPr>
                <a:spLocks noChangeAspect="1" noChangeArrowheads="1"/>
              </p:cNvSpPr>
              <p:nvPr/>
            </p:nvSpPr>
            <p:spPr bwMode="auto">
              <a:xfrm>
                <a:off x="4896" y="134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7" name="Oval 180"/>
              <p:cNvSpPr>
                <a:spLocks noChangeAspect="1" noChangeArrowheads="1"/>
              </p:cNvSpPr>
              <p:nvPr/>
            </p:nvSpPr>
            <p:spPr bwMode="auto">
              <a:xfrm>
                <a:off x="3072" y="278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8" name="Oval 181"/>
              <p:cNvSpPr>
                <a:spLocks noChangeAspect="1" noChangeArrowheads="1"/>
              </p:cNvSpPr>
              <p:nvPr/>
            </p:nvSpPr>
            <p:spPr bwMode="auto">
              <a:xfrm>
                <a:off x="2496" y="369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19" name="Oval 182"/>
              <p:cNvSpPr>
                <a:spLocks noChangeAspect="1" noChangeArrowheads="1"/>
              </p:cNvSpPr>
              <p:nvPr/>
            </p:nvSpPr>
            <p:spPr bwMode="auto">
              <a:xfrm>
                <a:off x="3888" y="264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0" name="Oval 183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1" name="Oval 184"/>
              <p:cNvSpPr>
                <a:spLocks noChangeAspect="1" noChangeArrowheads="1"/>
              </p:cNvSpPr>
              <p:nvPr/>
            </p:nvSpPr>
            <p:spPr bwMode="auto">
              <a:xfrm>
                <a:off x="2640" y="388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2" name="Oval 185"/>
              <p:cNvSpPr>
                <a:spLocks noChangeAspect="1" noChangeArrowheads="1"/>
              </p:cNvSpPr>
              <p:nvPr/>
            </p:nvSpPr>
            <p:spPr bwMode="auto">
              <a:xfrm>
                <a:off x="1296" y="182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3" name="Oval 186"/>
              <p:cNvSpPr>
                <a:spLocks noChangeAspect="1" noChangeArrowheads="1"/>
              </p:cNvSpPr>
              <p:nvPr/>
            </p:nvSpPr>
            <p:spPr bwMode="auto">
              <a:xfrm>
                <a:off x="1584" y="182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4" name="Oval 187"/>
              <p:cNvSpPr>
                <a:spLocks noChangeAspect="1" noChangeArrowheads="1"/>
              </p:cNvSpPr>
              <p:nvPr/>
            </p:nvSpPr>
            <p:spPr bwMode="auto">
              <a:xfrm>
                <a:off x="1536" y="172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5" name="Oval 188"/>
              <p:cNvSpPr>
                <a:spLocks noChangeAspect="1" noChangeArrowheads="1"/>
              </p:cNvSpPr>
              <p:nvPr/>
            </p:nvSpPr>
            <p:spPr bwMode="auto">
              <a:xfrm>
                <a:off x="2352" y="230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6" name="Oval 189"/>
              <p:cNvSpPr>
                <a:spLocks noChangeAspect="1" noChangeArrowheads="1"/>
              </p:cNvSpPr>
              <p:nvPr/>
            </p:nvSpPr>
            <p:spPr bwMode="auto">
              <a:xfrm>
                <a:off x="2784" y="220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7" name="Oval 190"/>
              <p:cNvSpPr>
                <a:spLocks noChangeAspect="1" noChangeArrowheads="1"/>
              </p:cNvSpPr>
              <p:nvPr/>
            </p:nvSpPr>
            <p:spPr bwMode="auto">
              <a:xfrm>
                <a:off x="2496" y="72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8" name="Oval 191"/>
              <p:cNvSpPr>
                <a:spLocks noChangeAspect="1" noChangeArrowheads="1"/>
              </p:cNvSpPr>
              <p:nvPr/>
            </p:nvSpPr>
            <p:spPr bwMode="auto">
              <a:xfrm>
                <a:off x="2544" y="225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29" name="Oval 192"/>
              <p:cNvSpPr>
                <a:spLocks noChangeAspect="1" noChangeArrowheads="1"/>
              </p:cNvSpPr>
              <p:nvPr/>
            </p:nvSpPr>
            <p:spPr bwMode="auto">
              <a:xfrm>
                <a:off x="2160" y="960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0" name="Oval 193"/>
              <p:cNvSpPr>
                <a:spLocks noChangeAspect="1" noChangeArrowheads="1"/>
              </p:cNvSpPr>
              <p:nvPr/>
            </p:nvSpPr>
            <p:spPr bwMode="auto">
              <a:xfrm>
                <a:off x="2112" y="225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1" name="Oval 194"/>
              <p:cNvSpPr>
                <a:spLocks noChangeAspect="1" noChangeArrowheads="1"/>
              </p:cNvSpPr>
              <p:nvPr/>
            </p:nvSpPr>
            <p:spPr bwMode="auto">
              <a:xfrm>
                <a:off x="2736" y="16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2" name="Oval 195"/>
              <p:cNvSpPr>
                <a:spLocks noChangeAspect="1"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3" name="Oval 196"/>
              <p:cNvSpPr>
                <a:spLocks noChangeAspect="1" noChangeArrowheads="1"/>
              </p:cNvSpPr>
              <p:nvPr/>
            </p:nvSpPr>
            <p:spPr bwMode="auto">
              <a:xfrm>
                <a:off x="2544" y="129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4" name="Oval 197"/>
              <p:cNvSpPr>
                <a:spLocks noChangeAspect="1" noChangeArrowheads="1"/>
              </p:cNvSpPr>
              <p:nvPr/>
            </p:nvSpPr>
            <p:spPr bwMode="auto">
              <a:xfrm>
                <a:off x="2736" y="139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5" name="Oval 198"/>
              <p:cNvSpPr>
                <a:spLocks noChangeAspect="1" noChangeArrowheads="1"/>
              </p:cNvSpPr>
              <p:nvPr/>
            </p:nvSpPr>
            <p:spPr bwMode="auto">
              <a:xfrm>
                <a:off x="1152" y="4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6" name="Oval 199"/>
              <p:cNvSpPr>
                <a:spLocks noChangeAspect="1" noChangeArrowheads="1"/>
              </p:cNvSpPr>
              <p:nvPr/>
            </p:nvSpPr>
            <p:spPr bwMode="auto">
              <a:xfrm>
                <a:off x="1056" y="62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7" name="Oval 200"/>
              <p:cNvSpPr>
                <a:spLocks noChangeAspect="1" noChangeArrowheads="1"/>
              </p:cNvSpPr>
              <p:nvPr/>
            </p:nvSpPr>
            <p:spPr bwMode="auto">
              <a:xfrm>
                <a:off x="1632" y="5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8" name="Oval 201"/>
              <p:cNvSpPr>
                <a:spLocks noChangeAspect="1" noChangeArrowheads="1"/>
              </p:cNvSpPr>
              <p:nvPr/>
            </p:nvSpPr>
            <p:spPr bwMode="auto">
              <a:xfrm>
                <a:off x="1344" y="100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39" name="Oval 202"/>
              <p:cNvSpPr>
                <a:spLocks noChangeAspect="1" noChangeArrowheads="1"/>
              </p:cNvSpPr>
              <p:nvPr/>
            </p:nvSpPr>
            <p:spPr bwMode="auto">
              <a:xfrm>
                <a:off x="2256" y="201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0" name="Oval 203"/>
              <p:cNvSpPr>
                <a:spLocks noChangeAspect="1" noChangeArrowheads="1"/>
              </p:cNvSpPr>
              <p:nvPr/>
            </p:nvSpPr>
            <p:spPr bwMode="auto">
              <a:xfrm>
                <a:off x="3216" y="211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1" name="Oval 204"/>
              <p:cNvSpPr>
                <a:spLocks noChangeAspect="1" noChangeArrowheads="1"/>
              </p:cNvSpPr>
              <p:nvPr/>
            </p:nvSpPr>
            <p:spPr bwMode="auto">
              <a:xfrm>
                <a:off x="3072" y="211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2" name="Oval 205"/>
              <p:cNvSpPr>
                <a:spLocks noChangeAspect="1" noChangeArrowheads="1"/>
              </p:cNvSpPr>
              <p:nvPr/>
            </p:nvSpPr>
            <p:spPr bwMode="auto">
              <a:xfrm>
                <a:off x="3216" y="16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3" name="Oval 206"/>
              <p:cNvSpPr>
                <a:spLocks noChangeAspect="1" noChangeArrowheads="1"/>
              </p:cNvSpPr>
              <p:nvPr/>
            </p:nvSpPr>
            <p:spPr bwMode="auto">
              <a:xfrm>
                <a:off x="3312" y="17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4" name="Oval 207"/>
              <p:cNvSpPr>
                <a:spLocks noChangeAspect="1" noChangeArrowheads="1"/>
              </p:cNvSpPr>
              <p:nvPr/>
            </p:nvSpPr>
            <p:spPr bwMode="auto">
              <a:xfrm>
                <a:off x="3696" y="91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5" name="Oval 208"/>
              <p:cNvSpPr>
                <a:spLocks noChangeAspect="1" noChangeArrowheads="1"/>
              </p:cNvSpPr>
              <p:nvPr/>
            </p:nvSpPr>
            <p:spPr bwMode="auto">
              <a:xfrm>
                <a:off x="3600" y="432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6" name="Oval 209"/>
              <p:cNvSpPr>
                <a:spLocks noChangeAspect="1" noChangeArrowheads="1"/>
              </p:cNvSpPr>
              <p:nvPr/>
            </p:nvSpPr>
            <p:spPr bwMode="auto">
              <a:xfrm>
                <a:off x="3216" y="384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7" name="Oval 210"/>
              <p:cNvSpPr>
                <a:spLocks noChangeAspect="1" noChangeArrowheads="1"/>
              </p:cNvSpPr>
              <p:nvPr/>
            </p:nvSpPr>
            <p:spPr bwMode="auto">
              <a:xfrm>
                <a:off x="3312" y="288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  <p:sp>
            <p:nvSpPr>
              <p:cNvPr id="148" name="Oval 211"/>
              <p:cNvSpPr>
                <a:spLocks noChangeAspect="1" noChangeArrowheads="1"/>
              </p:cNvSpPr>
              <p:nvPr/>
            </p:nvSpPr>
            <p:spPr bwMode="auto">
              <a:xfrm>
                <a:off x="3072" y="576"/>
                <a:ext cx="48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CH" sz="200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</p:grpSp>
        <p:grpSp>
          <p:nvGrpSpPr>
            <p:cNvPr id="10" name="Group 212"/>
            <p:cNvGrpSpPr>
              <a:grpSpLocks noChangeAspect="1"/>
            </p:cNvGrpSpPr>
            <p:nvPr/>
          </p:nvGrpSpPr>
          <p:grpSpPr bwMode="auto">
            <a:xfrm>
              <a:off x="2581275" y="2003425"/>
              <a:ext cx="4033838" cy="3360738"/>
              <a:chOff x="864" y="192"/>
              <a:chExt cx="3168" cy="2640"/>
            </a:xfrm>
          </p:grpSpPr>
          <p:sp>
            <p:nvSpPr>
              <p:cNvPr id="35" name="Line 213"/>
              <p:cNvSpPr>
                <a:spLocks noChangeAspect="1" noChangeShapeType="1"/>
              </p:cNvSpPr>
              <p:nvPr/>
            </p:nvSpPr>
            <p:spPr bwMode="auto">
              <a:xfrm flipH="1">
                <a:off x="864" y="1536"/>
                <a:ext cx="1584" cy="1296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214"/>
              <p:cNvSpPr>
                <a:spLocks noChangeAspect="1" noChangeShapeType="1"/>
              </p:cNvSpPr>
              <p:nvPr/>
            </p:nvSpPr>
            <p:spPr bwMode="auto">
              <a:xfrm flipV="1">
                <a:off x="2448" y="192"/>
                <a:ext cx="0" cy="1344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15"/>
              <p:cNvSpPr>
                <a:spLocks noChangeAspect="1" noChangeShapeType="1"/>
              </p:cNvSpPr>
              <p:nvPr/>
            </p:nvSpPr>
            <p:spPr bwMode="auto">
              <a:xfrm>
                <a:off x="2448" y="1536"/>
                <a:ext cx="1584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AutoShape 216"/>
            <p:cNvSpPr>
              <a:spLocks noChangeAspect="1" noChangeArrowheads="1"/>
            </p:cNvSpPr>
            <p:nvPr/>
          </p:nvSpPr>
          <p:spPr bwMode="auto">
            <a:xfrm>
              <a:off x="4391025" y="4473575"/>
              <a:ext cx="182563" cy="184150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2" name="AutoShape 217"/>
            <p:cNvSpPr>
              <a:spLocks noChangeAspect="1" noChangeArrowheads="1"/>
            </p:cNvSpPr>
            <p:nvPr/>
          </p:nvSpPr>
          <p:spPr bwMode="auto">
            <a:xfrm>
              <a:off x="5724525" y="5122863"/>
              <a:ext cx="184150" cy="182562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3" name="AutoShape 218"/>
            <p:cNvSpPr>
              <a:spLocks noChangeAspect="1" noChangeArrowheads="1"/>
            </p:cNvSpPr>
            <p:nvPr/>
          </p:nvSpPr>
          <p:spPr bwMode="auto">
            <a:xfrm>
              <a:off x="4211638" y="5842000"/>
              <a:ext cx="184150" cy="1825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4" name="AutoShape 219"/>
            <p:cNvSpPr>
              <a:spLocks noChangeAspect="1" noChangeArrowheads="1"/>
            </p:cNvSpPr>
            <p:nvPr/>
          </p:nvSpPr>
          <p:spPr bwMode="auto">
            <a:xfrm>
              <a:off x="5327650" y="3609975"/>
              <a:ext cx="184150" cy="1825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5" name="AutoShape 220"/>
            <p:cNvSpPr>
              <a:spLocks noChangeAspect="1" noChangeArrowheads="1"/>
            </p:cNvSpPr>
            <p:nvPr/>
          </p:nvSpPr>
          <p:spPr bwMode="auto">
            <a:xfrm>
              <a:off x="6840538" y="3394075"/>
              <a:ext cx="182562" cy="1825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6" name="AutoShape 221"/>
            <p:cNvSpPr>
              <a:spLocks noChangeAspect="1" noChangeArrowheads="1"/>
            </p:cNvSpPr>
            <p:nvPr/>
          </p:nvSpPr>
          <p:spPr bwMode="auto">
            <a:xfrm>
              <a:off x="5327650" y="2314575"/>
              <a:ext cx="184150" cy="1825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7" name="AutoShape 222"/>
            <p:cNvSpPr>
              <a:spLocks noChangeAspect="1" noChangeArrowheads="1"/>
            </p:cNvSpPr>
            <p:nvPr/>
          </p:nvSpPr>
          <p:spPr bwMode="auto">
            <a:xfrm>
              <a:off x="3095625" y="3970338"/>
              <a:ext cx="182563" cy="184150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8" name="AutoShape 223"/>
            <p:cNvSpPr>
              <a:spLocks noChangeAspect="1" noChangeArrowheads="1"/>
            </p:cNvSpPr>
            <p:nvPr/>
          </p:nvSpPr>
          <p:spPr bwMode="auto">
            <a:xfrm>
              <a:off x="3995738" y="3286125"/>
              <a:ext cx="182562" cy="184150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19" name="AutoShape 224"/>
            <p:cNvSpPr>
              <a:spLocks noChangeAspect="1" noChangeArrowheads="1"/>
            </p:cNvSpPr>
            <p:nvPr/>
          </p:nvSpPr>
          <p:spPr bwMode="auto">
            <a:xfrm>
              <a:off x="2590800" y="2422525"/>
              <a:ext cx="182563" cy="1825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20" name="AutoShape 225"/>
            <p:cNvSpPr>
              <a:spLocks noChangeAspect="1" noChangeArrowheads="1"/>
            </p:cNvSpPr>
            <p:nvPr/>
          </p:nvSpPr>
          <p:spPr bwMode="auto">
            <a:xfrm>
              <a:off x="4608513" y="4762500"/>
              <a:ext cx="304800" cy="3048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21" name="AutoShape 226"/>
            <p:cNvSpPr>
              <a:spLocks noChangeAspect="1" noChangeArrowheads="1"/>
            </p:cNvSpPr>
            <p:nvPr/>
          </p:nvSpPr>
          <p:spPr bwMode="auto">
            <a:xfrm>
              <a:off x="5724525" y="2997200"/>
              <a:ext cx="304800" cy="3048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sp>
          <p:nvSpPr>
            <p:cNvPr id="22" name="AutoShape 227"/>
            <p:cNvSpPr>
              <a:spLocks noChangeAspect="1" noChangeArrowheads="1"/>
            </p:cNvSpPr>
            <p:nvPr/>
          </p:nvSpPr>
          <p:spPr bwMode="auto">
            <a:xfrm>
              <a:off x="3311525" y="2997200"/>
              <a:ext cx="304800" cy="3048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CH" sz="2000">
                <a:solidFill>
                  <a:schemeClr val="tx1"/>
                </a:solidFill>
                <a:latin typeface="Trebuchet MS" charset="0"/>
              </a:endParaRPr>
            </a:p>
          </p:txBody>
        </p:sp>
        <p:grpSp>
          <p:nvGrpSpPr>
            <p:cNvPr id="23" name="Group 228"/>
            <p:cNvGrpSpPr>
              <a:grpSpLocks/>
            </p:cNvGrpSpPr>
            <p:nvPr/>
          </p:nvGrpSpPr>
          <p:grpSpPr bwMode="auto">
            <a:xfrm>
              <a:off x="1727200" y="2003428"/>
              <a:ext cx="2443164" cy="2138362"/>
              <a:chOff x="322" y="246"/>
              <a:chExt cx="2055" cy="1799"/>
            </a:xfrm>
          </p:grpSpPr>
          <p:sp>
            <p:nvSpPr>
              <p:cNvPr id="32" name="Line 229"/>
              <p:cNvSpPr>
                <a:spLocks noChangeAspect="1" noChangeShapeType="1"/>
              </p:cNvSpPr>
              <p:nvPr/>
            </p:nvSpPr>
            <p:spPr bwMode="auto">
              <a:xfrm flipV="1">
                <a:off x="322" y="1274"/>
                <a:ext cx="1233" cy="30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2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55" y="1274"/>
                <a:ext cx="720" cy="77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31"/>
              <p:cNvSpPr>
                <a:spLocks noChangeAspect="1" noChangeShapeType="1"/>
              </p:cNvSpPr>
              <p:nvPr/>
            </p:nvSpPr>
            <p:spPr bwMode="auto">
              <a:xfrm flipH="1">
                <a:off x="1555" y="246"/>
                <a:ext cx="822" cy="102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2"/>
            <p:cNvGrpSpPr>
              <a:grpSpLocks/>
            </p:cNvGrpSpPr>
            <p:nvPr/>
          </p:nvGrpSpPr>
          <p:grpSpPr bwMode="auto">
            <a:xfrm>
              <a:off x="4598988" y="2003425"/>
              <a:ext cx="2198687" cy="2811462"/>
              <a:chOff x="2737" y="246"/>
              <a:chExt cx="1850" cy="2364"/>
            </a:xfrm>
          </p:grpSpPr>
          <p:sp>
            <p:nvSpPr>
              <p:cNvPr id="29" name="Line 233"/>
              <p:cNvSpPr>
                <a:spLocks noChangeAspect="1" noChangeShapeType="1"/>
              </p:cNvSpPr>
              <p:nvPr/>
            </p:nvSpPr>
            <p:spPr bwMode="auto">
              <a:xfrm flipV="1">
                <a:off x="2737" y="1017"/>
                <a:ext cx="1285" cy="10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22" y="1017"/>
                <a:ext cx="205" cy="159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235"/>
              <p:cNvSpPr>
                <a:spLocks noChangeAspect="1" noChangeShapeType="1"/>
              </p:cNvSpPr>
              <p:nvPr/>
            </p:nvSpPr>
            <p:spPr bwMode="auto">
              <a:xfrm flipH="1">
                <a:off x="4022" y="246"/>
                <a:ext cx="565" cy="77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36"/>
            <p:cNvGrpSpPr>
              <a:grpSpLocks/>
            </p:cNvGrpSpPr>
            <p:nvPr/>
          </p:nvGrpSpPr>
          <p:grpSpPr bwMode="auto">
            <a:xfrm>
              <a:off x="2705100" y="4203698"/>
              <a:ext cx="2870200" cy="2076449"/>
              <a:chOff x="1144" y="2096"/>
              <a:chExt cx="2415" cy="1747"/>
            </a:xfrm>
          </p:grpSpPr>
          <p:sp>
            <p:nvSpPr>
              <p:cNvPr id="26" name="Line 237"/>
              <p:cNvSpPr>
                <a:spLocks noChangeAspect="1" noChangeShapeType="1"/>
              </p:cNvSpPr>
              <p:nvPr/>
            </p:nvSpPr>
            <p:spPr bwMode="auto">
              <a:xfrm>
                <a:off x="2994" y="3021"/>
                <a:ext cx="565" cy="82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38"/>
              <p:cNvSpPr>
                <a:spLocks noChangeAspect="1" noChangeShapeType="1"/>
              </p:cNvSpPr>
              <p:nvPr/>
            </p:nvSpPr>
            <p:spPr bwMode="auto">
              <a:xfrm>
                <a:off x="1144" y="2969"/>
                <a:ext cx="1850" cy="5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239"/>
              <p:cNvSpPr>
                <a:spLocks noChangeAspect="1" noChangeShapeType="1"/>
              </p:cNvSpPr>
              <p:nvPr/>
            </p:nvSpPr>
            <p:spPr bwMode="auto">
              <a:xfrm flipH="1">
                <a:off x="2994" y="2096"/>
                <a:ext cx="360" cy="92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9" name="ZoneTexte 5"/>
          <p:cNvSpPr txBox="1"/>
          <p:nvPr/>
        </p:nvSpPr>
        <p:spPr>
          <a:xfrm>
            <a:off x="3573463" y="6519863"/>
            <a:ext cx="141627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K-means tree</a:t>
            </a:r>
            <a:endParaRPr lang="en-US" sz="1600" dirty="0">
              <a:latin typeface="+mj-lt"/>
            </a:endParaRPr>
          </a:p>
        </p:txBody>
      </p:sp>
      <p:pic>
        <p:nvPicPr>
          <p:cNvPr id="150" name="Content Placeholder 9" descr="lsh2_mod_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402" y="4381500"/>
            <a:ext cx="27971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ZoneTexte 5"/>
          <p:cNvSpPr txBox="1"/>
          <p:nvPr/>
        </p:nvSpPr>
        <p:spPr>
          <a:xfrm>
            <a:off x="6065165" y="6519863"/>
            <a:ext cx="310423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Locality sensitive hashing (LSH)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Line 675"/>
          <p:cNvSpPr>
            <a:spLocks noChangeShapeType="1"/>
          </p:cNvSpPr>
          <p:nvPr/>
        </p:nvSpPr>
        <p:spPr bwMode="auto">
          <a:xfrm flipH="1" flipV="1">
            <a:off x="3035300" y="4465638"/>
            <a:ext cx="3332163" cy="1295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matching</a:t>
            </a:r>
          </a:p>
        </p:txBody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55725"/>
            <a:ext cx="7620000" cy="588963"/>
          </a:xfrm>
        </p:spPr>
        <p:txBody>
          <a:bodyPr/>
          <a:lstStyle/>
          <a:p>
            <a:r>
              <a:rPr lang="en-US"/>
              <a:t>Match features between candidate pairs using            K-d trees built on SIFT descriptors.</a:t>
            </a:r>
          </a:p>
        </p:txBody>
      </p:sp>
      <p:grpSp>
        <p:nvGrpSpPr>
          <p:cNvPr id="173061" name="Group 548"/>
          <p:cNvGrpSpPr>
            <a:grpSpLocks/>
          </p:cNvGrpSpPr>
          <p:nvPr/>
        </p:nvGrpSpPr>
        <p:grpSpPr bwMode="auto">
          <a:xfrm>
            <a:off x="2413000" y="2395538"/>
            <a:ext cx="4232275" cy="3711575"/>
            <a:chOff x="1300" y="1670"/>
            <a:chExt cx="2049" cy="1800"/>
          </a:xfrm>
        </p:grpSpPr>
        <p:sp>
          <p:nvSpPr>
            <p:cNvPr id="173189" name="Line 547"/>
            <p:cNvSpPr>
              <a:spLocks noChangeShapeType="1"/>
            </p:cNvSpPr>
            <p:nvPr/>
          </p:nvSpPr>
          <p:spPr bwMode="auto">
            <a:xfrm flipH="1">
              <a:off x="3098" y="2354"/>
              <a:ext cx="24" cy="4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0" name="Line 546"/>
            <p:cNvSpPr>
              <a:spLocks noChangeShapeType="1"/>
            </p:cNvSpPr>
            <p:nvPr/>
          </p:nvSpPr>
          <p:spPr bwMode="auto">
            <a:xfrm>
              <a:off x="3074" y="2813"/>
              <a:ext cx="120" cy="43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1" name="Line 545"/>
            <p:cNvSpPr>
              <a:spLocks noChangeShapeType="1"/>
            </p:cNvSpPr>
            <p:nvPr/>
          </p:nvSpPr>
          <p:spPr bwMode="auto">
            <a:xfrm flipV="1">
              <a:off x="2057" y="2273"/>
              <a:ext cx="580" cy="46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2" name="Line 544"/>
            <p:cNvSpPr>
              <a:spLocks noChangeShapeType="1"/>
            </p:cNvSpPr>
            <p:nvPr/>
          </p:nvSpPr>
          <p:spPr bwMode="auto">
            <a:xfrm>
              <a:off x="2638" y="2281"/>
              <a:ext cx="483" cy="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3" name="Line 5"/>
            <p:cNvSpPr>
              <a:spLocks noChangeShapeType="1"/>
            </p:cNvSpPr>
            <p:nvPr/>
          </p:nvSpPr>
          <p:spPr bwMode="auto">
            <a:xfrm>
              <a:off x="1912" y="1809"/>
              <a:ext cx="166" cy="4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4" name="Line 6"/>
            <p:cNvSpPr>
              <a:spLocks noChangeShapeType="1"/>
            </p:cNvSpPr>
            <p:nvPr/>
          </p:nvSpPr>
          <p:spPr bwMode="auto">
            <a:xfrm>
              <a:off x="1912" y="1809"/>
              <a:ext cx="139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5" name="Line 7"/>
            <p:cNvSpPr>
              <a:spLocks noChangeShapeType="1"/>
            </p:cNvSpPr>
            <p:nvPr/>
          </p:nvSpPr>
          <p:spPr bwMode="auto">
            <a:xfrm flipH="1">
              <a:off x="2051" y="2282"/>
              <a:ext cx="27" cy="5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6" name="Line 8"/>
            <p:cNvSpPr>
              <a:spLocks noChangeShapeType="1"/>
            </p:cNvSpPr>
            <p:nvPr/>
          </p:nvSpPr>
          <p:spPr bwMode="auto">
            <a:xfrm>
              <a:off x="1522" y="2615"/>
              <a:ext cx="529" cy="16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7" name="Line 10"/>
            <p:cNvSpPr>
              <a:spLocks noChangeShapeType="1"/>
            </p:cNvSpPr>
            <p:nvPr/>
          </p:nvSpPr>
          <p:spPr bwMode="auto">
            <a:xfrm>
              <a:off x="1522" y="3144"/>
              <a:ext cx="473" cy="19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8" name="Line 15"/>
            <p:cNvSpPr>
              <a:spLocks noChangeShapeType="1"/>
            </p:cNvSpPr>
            <p:nvPr/>
          </p:nvSpPr>
          <p:spPr bwMode="auto">
            <a:xfrm flipH="1">
              <a:off x="1606" y="1892"/>
              <a:ext cx="1029" cy="751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99" name="Line 17"/>
            <p:cNvSpPr>
              <a:spLocks noChangeShapeType="1"/>
            </p:cNvSpPr>
            <p:nvPr/>
          </p:nvSpPr>
          <p:spPr bwMode="auto">
            <a:xfrm>
              <a:off x="2440" y="3227"/>
              <a:ext cx="473" cy="5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00" name="Line 18"/>
            <p:cNvSpPr>
              <a:spLocks noChangeShapeType="1"/>
            </p:cNvSpPr>
            <p:nvPr/>
          </p:nvSpPr>
          <p:spPr bwMode="auto">
            <a:xfrm>
              <a:off x="1550" y="2699"/>
              <a:ext cx="1363" cy="58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01" name="Line 19"/>
            <p:cNvSpPr>
              <a:spLocks noChangeShapeType="1"/>
            </p:cNvSpPr>
            <p:nvPr/>
          </p:nvSpPr>
          <p:spPr bwMode="auto">
            <a:xfrm flipV="1">
              <a:off x="1467" y="2782"/>
              <a:ext cx="556" cy="30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02" name="Line 27"/>
            <p:cNvSpPr>
              <a:spLocks noChangeShapeType="1"/>
            </p:cNvSpPr>
            <p:nvPr/>
          </p:nvSpPr>
          <p:spPr bwMode="auto">
            <a:xfrm flipV="1">
              <a:off x="2440" y="2782"/>
              <a:ext cx="640" cy="44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03" name="Line 38"/>
            <p:cNvSpPr>
              <a:spLocks noChangeShapeType="1"/>
            </p:cNvSpPr>
            <p:nvPr/>
          </p:nvSpPr>
          <p:spPr bwMode="auto">
            <a:xfrm flipV="1">
              <a:off x="2579" y="2004"/>
              <a:ext cx="445" cy="2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04" name="Line 41"/>
            <p:cNvSpPr>
              <a:spLocks noChangeShapeType="1"/>
            </p:cNvSpPr>
            <p:nvPr/>
          </p:nvSpPr>
          <p:spPr bwMode="auto">
            <a:xfrm flipH="1" flipV="1">
              <a:off x="2078" y="2727"/>
              <a:ext cx="529" cy="2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05" name="Line 43"/>
            <p:cNvSpPr>
              <a:spLocks noChangeShapeType="1"/>
            </p:cNvSpPr>
            <p:nvPr/>
          </p:nvSpPr>
          <p:spPr bwMode="auto">
            <a:xfrm flipH="1">
              <a:off x="1967" y="2365"/>
              <a:ext cx="1140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3206" name="Picture 47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07" name="Picture 48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08" name="Picture 49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09" name="Picture 57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73210" name="Picture 58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1" name="Picture 59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2" name="Picture 62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3" name="Picture 63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4" name="Picture 64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5" name="Picture 65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6" name="Picture 66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7" name="Picture 67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8" name="Picture 69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19" name="Picture 73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20" name="Picture 74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21" name="Picture 75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22" name="Picture 78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23" name="Picture 79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224" name="Picture 81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225" name="Oval 82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26" name="Oval 83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27" name="Oval 84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28" name="Oval 85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29" name="Oval 86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0" name="Oval 87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3231" name="Oval 88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2" name="Oval 89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3" name="Oval 90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4" name="Oval 91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5" name="Oval 92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6" name="Oval 93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7" name="Oval 94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8" name="Oval 95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39" name="Oval 96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0" name="Oval 97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1" name="Oval 98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2" name="Oval 99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3" name="Oval 100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4" name="Oval 101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5" name="Oval 102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6" name="Oval 103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7" name="Oval 104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8" name="Oval 105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49" name="Oval 106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0" name="Oval 107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1" name="Oval 108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2" name="Oval 109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3" name="Oval 110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4" name="Oval 111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5" name="Oval 112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6" name="Oval 113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7" name="Oval 114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8" name="Oval 115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59" name="Oval 116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0" name="Oval 117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1" name="Oval 118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2" name="Oval 120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3" name="Oval 142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4" name="Oval 144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5" name="Oval 155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6" name="Oval 158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7" name="Oval 159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8" name="Oval 160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69" name="Oval 161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0" name="Oval 162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1" name="Oval 163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2" name="Oval 164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3" name="Oval 165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4" name="Oval 166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5" name="Oval 167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6" name="Oval 168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7" name="Oval 169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8" name="Oval 170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79" name="Oval 171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0" name="Oval 172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1" name="Oval 173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2" name="Oval 174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3" name="Oval 175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4" name="Oval 176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5" name="Oval 177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6" name="Oval 178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7" name="Oval 209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8" name="Oval 210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89" name="Oval 211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0" name="Oval 212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1" name="Oval 213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2" name="Oval 214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3" name="Oval 215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4" name="Oval 221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5" name="Oval 222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6" name="Oval 223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7" name="Oval 227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8" name="Oval 228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99" name="Oval 229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0" name="Oval 230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1" name="Oval 231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2" name="Oval 232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3" name="Oval 233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4" name="Oval 234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5" name="Oval 235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6" name="Oval 236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7" name="Oval 237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8" name="Oval 265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09" name="Oval 266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0" name="Oval 267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1" name="Oval 268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2" name="Oval 269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3" name="Oval 270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4" name="Oval 271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5" name="Oval 272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6" name="Oval 278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7" name="Oval 279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8" name="Oval 280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19" name="Oval 281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0" name="Oval 282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1" name="Oval 283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2" name="Oval 284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3" name="Oval 285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4" name="Oval 286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5" name="Oval 287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6" name="Oval 288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7" name="Oval 289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8" name="Oval 290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29" name="Oval 291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30" name="Oval 292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31" name="Oval 293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32" name="Oval 294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33" name="Oval 295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3062" name="Group 549"/>
          <p:cNvGrpSpPr>
            <a:grpSpLocks/>
          </p:cNvGrpSpPr>
          <p:nvPr/>
        </p:nvGrpSpPr>
        <p:grpSpPr bwMode="auto">
          <a:xfrm>
            <a:off x="2413000" y="2392363"/>
            <a:ext cx="4232275" cy="3711575"/>
            <a:chOff x="1300" y="1670"/>
            <a:chExt cx="2049" cy="1800"/>
          </a:xfrm>
        </p:grpSpPr>
        <p:pic>
          <p:nvPicPr>
            <p:cNvPr id="173064" name="Picture 550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65" name="Picture 551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66" name="Picture 552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67" name="Picture 553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73068" name="Picture 554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69" name="Picture 555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0" name="Picture 556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1" name="Picture 557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2" name="Picture 558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3" name="Picture 559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4" name="Picture 560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5" name="Picture 561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6" name="Picture 562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7" name="Picture 563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8" name="Picture 564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9" name="Picture 565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080" name="Oval 566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1" name="Oval 567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2" name="Oval 568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3" name="Oval 569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4" name="Oval 570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5" name="Oval 571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3086" name="Oval 572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7" name="Oval 573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8" name="Oval 574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9" name="Oval 575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0" name="Oval 576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1" name="Oval 577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2" name="Oval 578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3" name="Oval 579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4" name="Oval 580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5" name="Oval 581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6" name="Oval 582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7" name="Oval 583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8" name="Oval 584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9" name="Oval 585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0" name="Oval 586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1" name="Oval 587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2" name="Oval 588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3" name="Oval 589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4" name="Oval 590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5" name="Oval 591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6" name="Oval 592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7" name="Oval 593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8" name="Oval 594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9" name="Oval 595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0" name="Oval 596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1" name="Oval 597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2" name="Oval 598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3" name="Oval 599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4" name="Oval 600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5" name="Oval 601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6" name="Oval 602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7" name="Oval 603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8" name="Oval 604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9" name="Oval 605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0" name="Oval 606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1" name="Oval 607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2" name="Oval 608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3" name="Oval 609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4" name="Oval 610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5" name="Oval 611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6" name="Oval 612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7" name="Oval 613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8" name="Oval 614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9" name="Oval 615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0" name="Oval 616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1" name="Oval 617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2" name="Oval 618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3" name="Oval 619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4" name="Oval 620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5" name="Oval 621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6" name="Oval 622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7" name="Oval 623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8" name="Oval 624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39" name="Oval 625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0" name="Oval 626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1" name="Oval 627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2" name="Oval 628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3" name="Oval 629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4" name="Oval 630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5" name="Oval 631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6" name="Oval 632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7" name="Oval 633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8" name="Oval 634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49" name="Oval 635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0" name="Oval 636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1" name="Oval 637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2" name="Oval 638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3" name="Oval 639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4" name="Oval 640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5" name="Oval 641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6" name="Oval 642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7" name="Oval 643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8" name="Oval 644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59" name="Oval 645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0" name="Oval 646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1" name="Oval 647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2" name="Oval 648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3" name="Oval 649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4" name="Oval 650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5" name="Oval 651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6" name="Oval 652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7" name="Oval 653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8" name="Oval 654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69" name="Oval 655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0" name="Oval 656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1" name="Oval 657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2" name="Oval 658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3" name="Oval 659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4" name="Oval 660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5" name="Oval 661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6" name="Oval 662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7" name="Oval 663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8" name="Oval 664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79" name="Oval 665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0" name="Oval 666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1" name="Oval 667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2" name="Oval 668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3" name="Oval 669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4" name="Oval 670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5" name="Oval 671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6" name="Oval 672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7" name="Oval 673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88" name="Oval 674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3063" name="Text Box 5"/>
          <p:cNvSpPr txBox="1">
            <a:spLocks noChangeArrowheads="1"/>
          </p:cNvSpPr>
          <p:nvPr/>
        </p:nvSpPr>
        <p:spPr bwMode="auto">
          <a:xfrm>
            <a:off x="7321550" y="6548438"/>
            <a:ext cx="1643063" cy="3095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Figure: N. Snavely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Line 734"/>
          <p:cNvSpPr>
            <a:spLocks noChangeShapeType="1"/>
          </p:cNvSpPr>
          <p:nvPr/>
        </p:nvSpPr>
        <p:spPr bwMode="auto">
          <a:xfrm flipH="1" flipV="1">
            <a:off x="3035300" y="4465638"/>
            <a:ext cx="3332163" cy="1295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matching</a:t>
            </a:r>
          </a:p>
        </p:txBody>
      </p:sp>
      <p:grpSp>
        <p:nvGrpSpPr>
          <p:cNvPr id="175108" name="Group 585"/>
          <p:cNvGrpSpPr>
            <a:grpSpLocks/>
          </p:cNvGrpSpPr>
          <p:nvPr/>
        </p:nvGrpSpPr>
        <p:grpSpPr bwMode="auto">
          <a:xfrm>
            <a:off x="2413000" y="2395538"/>
            <a:ext cx="4232275" cy="3711575"/>
            <a:chOff x="1300" y="1670"/>
            <a:chExt cx="2049" cy="1800"/>
          </a:xfrm>
        </p:grpSpPr>
        <p:sp>
          <p:nvSpPr>
            <p:cNvPr id="175257" name="Line 584"/>
            <p:cNvSpPr>
              <a:spLocks noChangeShapeType="1"/>
            </p:cNvSpPr>
            <p:nvPr/>
          </p:nvSpPr>
          <p:spPr bwMode="auto">
            <a:xfrm flipH="1">
              <a:off x="3098" y="2354"/>
              <a:ext cx="24" cy="4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8" name="Line 582"/>
            <p:cNvSpPr>
              <a:spLocks noChangeShapeType="1"/>
            </p:cNvSpPr>
            <p:nvPr/>
          </p:nvSpPr>
          <p:spPr bwMode="auto">
            <a:xfrm>
              <a:off x="3074" y="2813"/>
              <a:ext cx="120" cy="43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9" name="Line 580"/>
            <p:cNvSpPr>
              <a:spLocks noChangeShapeType="1"/>
            </p:cNvSpPr>
            <p:nvPr/>
          </p:nvSpPr>
          <p:spPr bwMode="auto">
            <a:xfrm>
              <a:off x="2638" y="2281"/>
              <a:ext cx="483" cy="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0" name="Line 581"/>
            <p:cNvSpPr>
              <a:spLocks noChangeShapeType="1"/>
            </p:cNvSpPr>
            <p:nvPr/>
          </p:nvSpPr>
          <p:spPr bwMode="auto">
            <a:xfrm flipV="1">
              <a:off x="2057" y="2273"/>
              <a:ext cx="580" cy="46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1" name="Line 5"/>
            <p:cNvSpPr>
              <a:spLocks noChangeShapeType="1"/>
            </p:cNvSpPr>
            <p:nvPr/>
          </p:nvSpPr>
          <p:spPr bwMode="auto">
            <a:xfrm>
              <a:off x="1912" y="1809"/>
              <a:ext cx="166" cy="4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2" name="Line 6"/>
            <p:cNvSpPr>
              <a:spLocks noChangeShapeType="1"/>
            </p:cNvSpPr>
            <p:nvPr/>
          </p:nvSpPr>
          <p:spPr bwMode="auto">
            <a:xfrm>
              <a:off x="1912" y="1809"/>
              <a:ext cx="139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3" name="Line 7"/>
            <p:cNvSpPr>
              <a:spLocks noChangeShapeType="1"/>
            </p:cNvSpPr>
            <p:nvPr/>
          </p:nvSpPr>
          <p:spPr bwMode="auto">
            <a:xfrm flipH="1">
              <a:off x="2051" y="2282"/>
              <a:ext cx="27" cy="5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4" name="Line 8"/>
            <p:cNvSpPr>
              <a:spLocks noChangeShapeType="1"/>
            </p:cNvSpPr>
            <p:nvPr/>
          </p:nvSpPr>
          <p:spPr bwMode="auto">
            <a:xfrm>
              <a:off x="1522" y="2615"/>
              <a:ext cx="529" cy="16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5" name="Line 10"/>
            <p:cNvSpPr>
              <a:spLocks noChangeShapeType="1"/>
            </p:cNvSpPr>
            <p:nvPr/>
          </p:nvSpPr>
          <p:spPr bwMode="auto">
            <a:xfrm>
              <a:off x="1522" y="3144"/>
              <a:ext cx="473" cy="19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6" name="Line 16"/>
            <p:cNvSpPr>
              <a:spLocks noChangeShapeType="1"/>
            </p:cNvSpPr>
            <p:nvPr/>
          </p:nvSpPr>
          <p:spPr bwMode="auto">
            <a:xfrm>
              <a:off x="2440" y="3227"/>
              <a:ext cx="473" cy="5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7" name="Line 17"/>
            <p:cNvSpPr>
              <a:spLocks noChangeShapeType="1"/>
            </p:cNvSpPr>
            <p:nvPr/>
          </p:nvSpPr>
          <p:spPr bwMode="auto">
            <a:xfrm flipV="1">
              <a:off x="1467" y="2782"/>
              <a:ext cx="556" cy="30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8" name="Line 24"/>
            <p:cNvSpPr>
              <a:spLocks noChangeShapeType="1"/>
            </p:cNvSpPr>
            <p:nvPr/>
          </p:nvSpPr>
          <p:spPr bwMode="auto">
            <a:xfrm flipV="1">
              <a:off x="2440" y="2782"/>
              <a:ext cx="640" cy="44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69" name="Line 32"/>
            <p:cNvSpPr>
              <a:spLocks noChangeShapeType="1"/>
            </p:cNvSpPr>
            <p:nvPr/>
          </p:nvSpPr>
          <p:spPr bwMode="auto">
            <a:xfrm flipV="1">
              <a:off x="2579" y="2004"/>
              <a:ext cx="445" cy="2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70" name="Line 34"/>
            <p:cNvSpPr>
              <a:spLocks noChangeShapeType="1"/>
            </p:cNvSpPr>
            <p:nvPr/>
          </p:nvSpPr>
          <p:spPr bwMode="auto">
            <a:xfrm flipH="1" flipV="1">
              <a:off x="2078" y="2727"/>
              <a:ext cx="529" cy="2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5271" name="Picture 39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2" name="Picture 40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3" name="Picture 41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4" name="Picture 49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75275" name="Picture 50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6" name="Picture 51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7" name="Picture 54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8" name="Picture 55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79" name="Picture 56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0" name="Picture 57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1" name="Picture 58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2" name="Picture 59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3" name="Picture 61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4" name="Picture 65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5" name="Picture 66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6" name="Picture 67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7" name="Picture 70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8" name="Picture 71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289" name="Picture 73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290" name="Oval 74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1" name="Oval 75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2" name="Oval 76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3" name="Oval 77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4" name="Oval 78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5" name="Oval 79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5296" name="Oval 80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7" name="Oval 81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8" name="Oval 82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99" name="Oval 83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0" name="Oval 84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1" name="Oval 85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2" name="Oval 86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3" name="Oval 87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4" name="Oval 88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5" name="Oval 89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6" name="Oval 90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7" name="Oval 91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8" name="Oval 92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09" name="Oval 93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0" name="Oval 94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1" name="Oval 95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2" name="Oval 96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3" name="Oval 97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4" name="Oval 98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5" name="Oval 99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6" name="Oval 100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7" name="Oval 101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8" name="Oval 102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19" name="Oval 103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0" name="Oval 104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1" name="Oval 105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2" name="Oval 106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3" name="Oval 107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4" name="Oval 108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5" name="Oval 109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6" name="Oval 110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7" name="Oval 112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8" name="Oval 134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29" name="Oval 136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0" name="Oval 147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1" name="Oval 150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2" name="Oval 151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3" name="Oval 152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4" name="Oval 153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5" name="Oval 154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6" name="Oval 155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7" name="Oval 156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8" name="Oval 157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39" name="Oval 158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0" name="Oval 159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1" name="Oval 160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2" name="Oval 161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3" name="Oval 162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4" name="Oval 163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5" name="Oval 164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6" name="Oval 165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7" name="Oval 166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8" name="Oval 167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49" name="Oval 168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0" name="Oval 169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1" name="Oval 170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2" name="Oval 201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3" name="Oval 202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4" name="Oval 203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5" name="Oval 204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6" name="Oval 205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7" name="Oval 206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8" name="Oval 207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59" name="Oval 213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0" name="Oval 214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1" name="Oval 215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2" name="Oval 219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3" name="Oval 220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4" name="Oval 221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5" name="Oval 222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6" name="Oval 223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7" name="Oval 224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8" name="Oval 225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69" name="Oval 226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0" name="Oval 227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1" name="Oval 228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2" name="Oval 229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3" name="Oval 257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4" name="Oval 258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5" name="Oval 259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6" name="Oval 260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7" name="Oval 261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8" name="Oval 262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79" name="Oval 263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0" name="Oval 264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1" name="Oval 270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2" name="Oval 271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3" name="Oval 272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4" name="Oval 273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5" name="Oval 274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6" name="Oval 275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7" name="Oval 276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8" name="Oval 277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89" name="Oval 278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0" name="Oval 279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1" name="Oval 280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2" name="Oval 281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3" name="Oval 282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4" name="Oval 283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5" name="Oval 284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6" name="Oval 285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7" name="Oval 286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98" name="Oval 287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5109" name="Rectangle 587"/>
          <p:cNvSpPr>
            <a:spLocks noChangeArrowheads="1"/>
          </p:cNvSpPr>
          <p:nvPr/>
        </p:nvSpPr>
        <p:spPr bwMode="auto">
          <a:xfrm>
            <a:off x="808038" y="1277938"/>
            <a:ext cx="79105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/>
              <a:t>Refine matching using RANSAC [Fischler &amp; Bolles 1987] to estimate fundamental matrices between pairs</a:t>
            </a:r>
          </a:p>
        </p:txBody>
      </p:sp>
      <p:grpSp>
        <p:nvGrpSpPr>
          <p:cNvPr id="3" name="Group 588"/>
          <p:cNvGrpSpPr>
            <a:grpSpLocks/>
          </p:cNvGrpSpPr>
          <p:nvPr/>
        </p:nvGrpSpPr>
        <p:grpSpPr bwMode="auto">
          <a:xfrm>
            <a:off x="2413000" y="2392363"/>
            <a:ext cx="4232275" cy="3711575"/>
            <a:chOff x="1300" y="1670"/>
            <a:chExt cx="2049" cy="1800"/>
          </a:xfrm>
        </p:grpSpPr>
        <p:sp>
          <p:nvSpPr>
            <p:cNvPr id="175112" name="Line 589"/>
            <p:cNvSpPr>
              <a:spLocks noChangeShapeType="1"/>
            </p:cNvSpPr>
            <p:nvPr/>
          </p:nvSpPr>
          <p:spPr bwMode="auto">
            <a:xfrm flipH="1">
              <a:off x="3098" y="2354"/>
              <a:ext cx="24" cy="4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3" name="Line 590"/>
            <p:cNvSpPr>
              <a:spLocks noChangeShapeType="1"/>
            </p:cNvSpPr>
            <p:nvPr/>
          </p:nvSpPr>
          <p:spPr bwMode="auto">
            <a:xfrm>
              <a:off x="3074" y="2813"/>
              <a:ext cx="120" cy="43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4" name="Line 591"/>
            <p:cNvSpPr>
              <a:spLocks noChangeShapeType="1"/>
            </p:cNvSpPr>
            <p:nvPr/>
          </p:nvSpPr>
          <p:spPr bwMode="auto">
            <a:xfrm flipV="1">
              <a:off x="2057" y="2273"/>
              <a:ext cx="580" cy="46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5" name="Line 592"/>
            <p:cNvSpPr>
              <a:spLocks noChangeShapeType="1"/>
            </p:cNvSpPr>
            <p:nvPr/>
          </p:nvSpPr>
          <p:spPr bwMode="auto">
            <a:xfrm>
              <a:off x="2638" y="2281"/>
              <a:ext cx="483" cy="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6" name="Line 593"/>
            <p:cNvSpPr>
              <a:spLocks noChangeShapeType="1"/>
            </p:cNvSpPr>
            <p:nvPr/>
          </p:nvSpPr>
          <p:spPr bwMode="auto">
            <a:xfrm>
              <a:off x="1912" y="1809"/>
              <a:ext cx="166" cy="4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7" name="Line 594"/>
            <p:cNvSpPr>
              <a:spLocks noChangeShapeType="1"/>
            </p:cNvSpPr>
            <p:nvPr/>
          </p:nvSpPr>
          <p:spPr bwMode="auto">
            <a:xfrm>
              <a:off x="1912" y="1809"/>
              <a:ext cx="139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8" name="Line 595"/>
            <p:cNvSpPr>
              <a:spLocks noChangeShapeType="1"/>
            </p:cNvSpPr>
            <p:nvPr/>
          </p:nvSpPr>
          <p:spPr bwMode="auto">
            <a:xfrm flipH="1">
              <a:off x="2051" y="2282"/>
              <a:ext cx="27" cy="5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9" name="Line 596"/>
            <p:cNvSpPr>
              <a:spLocks noChangeShapeType="1"/>
            </p:cNvSpPr>
            <p:nvPr/>
          </p:nvSpPr>
          <p:spPr bwMode="auto">
            <a:xfrm>
              <a:off x="1522" y="2615"/>
              <a:ext cx="529" cy="16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0" name="Line 597"/>
            <p:cNvSpPr>
              <a:spLocks noChangeShapeType="1"/>
            </p:cNvSpPr>
            <p:nvPr/>
          </p:nvSpPr>
          <p:spPr bwMode="auto">
            <a:xfrm>
              <a:off x="1522" y="3144"/>
              <a:ext cx="473" cy="19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1" name="Line 598"/>
            <p:cNvSpPr>
              <a:spLocks noChangeShapeType="1"/>
            </p:cNvSpPr>
            <p:nvPr/>
          </p:nvSpPr>
          <p:spPr bwMode="auto">
            <a:xfrm flipH="1">
              <a:off x="1606" y="1892"/>
              <a:ext cx="1029" cy="751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2" name="Line 599"/>
            <p:cNvSpPr>
              <a:spLocks noChangeShapeType="1"/>
            </p:cNvSpPr>
            <p:nvPr/>
          </p:nvSpPr>
          <p:spPr bwMode="auto">
            <a:xfrm>
              <a:off x="2440" y="3227"/>
              <a:ext cx="473" cy="5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3" name="Line 600"/>
            <p:cNvSpPr>
              <a:spLocks noChangeShapeType="1"/>
            </p:cNvSpPr>
            <p:nvPr/>
          </p:nvSpPr>
          <p:spPr bwMode="auto">
            <a:xfrm>
              <a:off x="1550" y="2699"/>
              <a:ext cx="1363" cy="58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4" name="Line 601"/>
            <p:cNvSpPr>
              <a:spLocks noChangeShapeType="1"/>
            </p:cNvSpPr>
            <p:nvPr/>
          </p:nvSpPr>
          <p:spPr bwMode="auto">
            <a:xfrm flipV="1">
              <a:off x="1467" y="2782"/>
              <a:ext cx="556" cy="30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5" name="Line 602"/>
            <p:cNvSpPr>
              <a:spLocks noChangeShapeType="1"/>
            </p:cNvSpPr>
            <p:nvPr/>
          </p:nvSpPr>
          <p:spPr bwMode="auto">
            <a:xfrm flipV="1">
              <a:off x="2440" y="2782"/>
              <a:ext cx="640" cy="44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6" name="Line 603"/>
            <p:cNvSpPr>
              <a:spLocks noChangeShapeType="1"/>
            </p:cNvSpPr>
            <p:nvPr/>
          </p:nvSpPr>
          <p:spPr bwMode="auto">
            <a:xfrm flipV="1">
              <a:off x="2579" y="2004"/>
              <a:ext cx="445" cy="2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7" name="Line 604"/>
            <p:cNvSpPr>
              <a:spLocks noChangeShapeType="1"/>
            </p:cNvSpPr>
            <p:nvPr/>
          </p:nvSpPr>
          <p:spPr bwMode="auto">
            <a:xfrm flipH="1" flipV="1">
              <a:off x="2078" y="2727"/>
              <a:ext cx="529" cy="2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8" name="Line 605"/>
            <p:cNvSpPr>
              <a:spLocks noChangeShapeType="1"/>
            </p:cNvSpPr>
            <p:nvPr/>
          </p:nvSpPr>
          <p:spPr bwMode="auto">
            <a:xfrm flipH="1">
              <a:off x="1967" y="2365"/>
              <a:ext cx="1140" cy="9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5129" name="Picture 606" descr="vgasull_234975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3" y="3199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0" name="Picture 607" descr="vgasull_2513809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1" y="186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1" name="Picture 608" descr="12537899@N00_619986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" y="300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2" name="Picture 609" descr="amos_33004438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45" y="1670"/>
              <a:ext cx="361" cy="27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75133" name="Picture 610" descr="antmoose_358932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55" y="2059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4" name="Picture 611" descr="brodo_160872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45" y="311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5" name="Picture 612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6" name="Picture 613" descr="ekenzie_189471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6" y="3088"/>
              <a:ext cx="24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7" name="Picture 614" descr="ewanmcdowall_6082158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84" y="2615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8" name="Picture 615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39" name="Picture 616" descr="kurtnaks_3126328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39" y="2476"/>
              <a:ext cx="24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0" name="Picture 617" descr="kurtnaks_3126473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07" y="3088"/>
              <a:ext cx="24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1" name="Picture 618" descr="kurtnaks_312682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12" y="1809"/>
              <a:ext cx="36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2" name="Picture 619" descr="mrjennings_232990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68" y="2588"/>
              <a:ext cx="27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3" name="Picture 620" descr="mrjennings_6262446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13" y="2643"/>
              <a:ext cx="3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4" name="Picture 621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5" name="Picture 622" descr="daryoush_665363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68" y="2226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6" name="Picture 623" descr="gauiscaecilius_6683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2" y="2143"/>
              <a:ext cx="36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47" name="Picture 624" descr="mscolly_851276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12" y="2059"/>
              <a:ext cx="271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148" name="Oval 625"/>
            <p:cNvSpPr>
              <a:spLocks noChangeArrowheads="1"/>
            </p:cNvSpPr>
            <p:nvPr/>
          </p:nvSpPr>
          <p:spPr bwMode="auto">
            <a:xfrm flipH="1">
              <a:off x="1828" y="178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9" name="Oval 626"/>
            <p:cNvSpPr>
              <a:spLocks noChangeArrowheads="1"/>
            </p:cNvSpPr>
            <p:nvPr/>
          </p:nvSpPr>
          <p:spPr bwMode="auto">
            <a:xfrm flipH="1">
              <a:off x="1934" y="1837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0" name="Oval 627"/>
            <p:cNvSpPr>
              <a:spLocks noChangeArrowheads="1"/>
            </p:cNvSpPr>
            <p:nvPr/>
          </p:nvSpPr>
          <p:spPr bwMode="auto">
            <a:xfrm flipH="1">
              <a:off x="2045" y="172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1" name="Oval 628"/>
            <p:cNvSpPr>
              <a:spLocks noChangeArrowheads="1"/>
            </p:cNvSpPr>
            <p:nvPr/>
          </p:nvSpPr>
          <p:spPr bwMode="auto">
            <a:xfrm flipH="1">
              <a:off x="1967" y="210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2" name="Oval 629"/>
            <p:cNvSpPr>
              <a:spLocks noChangeArrowheads="1"/>
            </p:cNvSpPr>
            <p:nvPr/>
          </p:nvSpPr>
          <p:spPr bwMode="auto">
            <a:xfrm flipH="1">
              <a:off x="2078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3" name="Oval 630"/>
            <p:cNvSpPr>
              <a:spLocks noChangeArrowheads="1"/>
            </p:cNvSpPr>
            <p:nvPr/>
          </p:nvSpPr>
          <p:spPr bwMode="auto">
            <a:xfrm flipH="1">
              <a:off x="1773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175154" name="Oval 631"/>
            <p:cNvSpPr>
              <a:spLocks noChangeArrowheads="1"/>
            </p:cNvSpPr>
            <p:nvPr/>
          </p:nvSpPr>
          <p:spPr bwMode="auto">
            <a:xfrm flipH="1">
              <a:off x="2468" y="1865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5" name="Oval 632"/>
            <p:cNvSpPr>
              <a:spLocks noChangeArrowheads="1"/>
            </p:cNvSpPr>
            <p:nvPr/>
          </p:nvSpPr>
          <p:spPr bwMode="auto">
            <a:xfrm flipH="1">
              <a:off x="1967" y="2282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6" name="Oval 633"/>
            <p:cNvSpPr>
              <a:spLocks noChangeArrowheads="1"/>
            </p:cNvSpPr>
            <p:nvPr/>
          </p:nvSpPr>
          <p:spPr bwMode="auto">
            <a:xfrm flipH="1">
              <a:off x="2718" y="189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7" name="Oval 634"/>
            <p:cNvSpPr>
              <a:spLocks noChangeArrowheads="1"/>
            </p:cNvSpPr>
            <p:nvPr/>
          </p:nvSpPr>
          <p:spPr bwMode="auto">
            <a:xfrm flipH="1">
              <a:off x="2551" y="2004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8" name="Oval 635"/>
            <p:cNvSpPr>
              <a:spLocks noChangeArrowheads="1"/>
            </p:cNvSpPr>
            <p:nvPr/>
          </p:nvSpPr>
          <p:spPr bwMode="auto">
            <a:xfrm flipH="1">
              <a:off x="2440" y="219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9" name="Oval 636"/>
            <p:cNvSpPr>
              <a:spLocks noChangeArrowheads="1"/>
            </p:cNvSpPr>
            <p:nvPr/>
          </p:nvSpPr>
          <p:spPr bwMode="auto">
            <a:xfrm flipH="1">
              <a:off x="2718" y="2337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0" name="Oval 637"/>
            <p:cNvSpPr>
              <a:spLocks noChangeArrowheads="1"/>
            </p:cNvSpPr>
            <p:nvPr/>
          </p:nvSpPr>
          <p:spPr bwMode="auto">
            <a:xfrm flipH="1">
              <a:off x="2551" y="2699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1" name="Oval 638"/>
            <p:cNvSpPr>
              <a:spLocks noChangeArrowheads="1"/>
            </p:cNvSpPr>
            <p:nvPr/>
          </p:nvSpPr>
          <p:spPr bwMode="auto">
            <a:xfrm flipH="1">
              <a:off x="2662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2" name="Oval 639"/>
            <p:cNvSpPr>
              <a:spLocks noChangeArrowheads="1"/>
            </p:cNvSpPr>
            <p:nvPr/>
          </p:nvSpPr>
          <p:spPr bwMode="auto">
            <a:xfrm flipH="1">
              <a:off x="2190" y="2643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3" name="Oval 640"/>
            <p:cNvSpPr>
              <a:spLocks noChangeArrowheads="1"/>
            </p:cNvSpPr>
            <p:nvPr/>
          </p:nvSpPr>
          <p:spPr bwMode="auto">
            <a:xfrm flipH="1">
              <a:off x="2496" y="286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4" name="Oval 641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5" name="Oval 642"/>
            <p:cNvSpPr>
              <a:spLocks noChangeArrowheads="1"/>
            </p:cNvSpPr>
            <p:nvPr/>
          </p:nvSpPr>
          <p:spPr bwMode="auto">
            <a:xfrm flipH="1">
              <a:off x="1550" y="253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6" name="Oval 643"/>
            <p:cNvSpPr>
              <a:spLocks noChangeArrowheads="1"/>
            </p:cNvSpPr>
            <p:nvPr/>
          </p:nvSpPr>
          <p:spPr bwMode="auto">
            <a:xfrm flipH="1">
              <a:off x="1494" y="2671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7" name="Oval 644"/>
            <p:cNvSpPr>
              <a:spLocks noChangeArrowheads="1"/>
            </p:cNvSpPr>
            <p:nvPr/>
          </p:nvSpPr>
          <p:spPr bwMode="auto">
            <a:xfrm flipH="1">
              <a:off x="1439" y="2143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8" name="Oval 645"/>
            <p:cNvSpPr>
              <a:spLocks noChangeArrowheads="1"/>
            </p:cNvSpPr>
            <p:nvPr/>
          </p:nvSpPr>
          <p:spPr bwMode="auto">
            <a:xfrm flipH="1">
              <a:off x="1606" y="2170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9" name="Oval 646"/>
            <p:cNvSpPr>
              <a:spLocks noChangeArrowheads="1"/>
            </p:cNvSpPr>
            <p:nvPr/>
          </p:nvSpPr>
          <p:spPr bwMode="auto">
            <a:xfrm flipH="1">
              <a:off x="1606" y="3116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0" name="Oval 647"/>
            <p:cNvSpPr>
              <a:spLocks noChangeArrowheads="1"/>
            </p:cNvSpPr>
            <p:nvPr/>
          </p:nvSpPr>
          <p:spPr bwMode="auto">
            <a:xfrm flipH="1">
              <a:off x="1550" y="319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1" name="Oval 648"/>
            <p:cNvSpPr>
              <a:spLocks noChangeArrowheads="1"/>
            </p:cNvSpPr>
            <p:nvPr/>
          </p:nvSpPr>
          <p:spPr bwMode="auto">
            <a:xfrm flipH="1">
              <a:off x="3191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2" name="Oval 649"/>
            <p:cNvSpPr>
              <a:spLocks noChangeArrowheads="1"/>
            </p:cNvSpPr>
            <p:nvPr/>
          </p:nvSpPr>
          <p:spPr bwMode="auto">
            <a:xfrm flipH="1">
              <a:off x="1967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3" name="Oval 650"/>
            <p:cNvSpPr>
              <a:spLocks noChangeArrowheads="1"/>
            </p:cNvSpPr>
            <p:nvPr/>
          </p:nvSpPr>
          <p:spPr bwMode="auto">
            <a:xfrm flipH="1">
              <a:off x="2078" y="2754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4" name="Oval 651"/>
            <p:cNvSpPr>
              <a:spLocks noChangeArrowheads="1"/>
            </p:cNvSpPr>
            <p:nvPr/>
          </p:nvSpPr>
          <p:spPr bwMode="auto">
            <a:xfrm flipH="1">
              <a:off x="1828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5" name="Oval 652"/>
            <p:cNvSpPr>
              <a:spLocks noChangeArrowheads="1"/>
            </p:cNvSpPr>
            <p:nvPr/>
          </p:nvSpPr>
          <p:spPr bwMode="auto">
            <a:xfrm flipH="1">
              <a:off x="1939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6" name="Oval 653"/>
            <p:cNvSpPr>
              <a:spLocks noChangeArrowheads="1"/>
            </p:cNvSpPr>
            <p:nvPr/>
          </p:nvSpPr>
          <p:spPr bwMode="auto">
            <a:xfrm flipH="1">
              <a:off x="1912" y="3338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7" name="Oval 654"/>
            <p:cNvSpPr>
              <a:spLocks noChangeArrowheads="1"/>
            </p:cNvSpPr>
            <p:nvPr/>
          </p:nvSpPr>
          <p:spPr bwMode="auto">
            <a:xfrm flipH="1">
              <a:off x="2051" y="2838"/>
              <a:ext cx="33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8" name="Oval 655"/>
            <p:cNvSpPr>
              <a:spLocks noChangeArrowheads="1"/>
            </p:cNvSpPr>
            <p:nvPr/>
          </p:nvSpPr>
          <p:spPr bwMode="auto">
            <a:xfrm flipH="1">
              <a:off x="2329" y="3171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9" name="Oval 656"/>
            <p:cNvSpPr>
              <a:spLocks noChangeArrowheads="1"/>
            </p:cNvSpPr>
            <p:nvPr/>
          </p:nvSpPr>
          <p:spPr bwMode="auto">
            <a:xfrm flipH="1">
              <a:off x="3302" y="3255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0" name="Oval 657"/>
            <p:cNvSpPr>
              <a:spLocks noChangeArrowheads="1"/>
            </p:cNvSpPr>
            <p:nvPr/>
          </p:nvSpPr>
          <p:spPr bwMode="auto">
            <a:xfrm flipH="1">
              <a:off x="2802" y="3199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1" name="Oval 658"/>
            <p:cNvSpPr>
              <a:spLocks noChangeArrowheads="1"/>
            </p:cNvSpPr>
            <p:nvPr/>
          </p:nvSpPr>
          <p:spPr bwMode="auto">
            <a:xfrm flipH="1">
              <a:off x="3135" y="2782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2" name="Oval 659"/>
            <p:cNvSpPr>
              <a:spLocks noChangeArrowheads="1"/>
            </p:cNvSpPr>
            <p:nvPr/>
          </p:nvSpPr>
          <p:spPr bwMode="auto">
            <a:xfrm flipH="1">
              <a:off x="2885" y="3338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3" name="Oval 660"/>
            <p:cNvSpPr>
              <a:spLocks noChangeArrowheads="1"/>
            </p:cNvSpPr>
            <p:nvPr/>
          </p:nvSpPr>
          <p:spPr bwMode="auto">
            <a:xfrm flipH="1">
              <a:off x="2996" y="2838"/>
              <a:ext cx="34" cy="3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4" name="Oval 661"/>
            <p:cNvSpPr>
              <a:spLocks noChangeArrowheads="1"/>
            </p:cNvSpPr>
            <p:nvPr/>
          </p:nvSpPr>
          <p:spPr bwMode="auto">
            <a:xfrm flipH="1">
              <a:off x="2968" y="1920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5" name="Oval 662"/>
            <p:cNvSpPr>
              <a:spLocks noChangeArrowheads="1"/>
            </p:cNvSpPr>
            <p:nvPr/>
          </p:nvSpPr>
          <p:spPr bwMode="auto">
            <a:xfrm flipH="1">
              <a:off x="3135" y="2059"/>
              <a:ext cx="34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6" name="Oval 663"/>
            <p:cNvSpPr>
              <a:spLocks noChangeArrowheads="1"/>
            </p:cNvSpPr>
            <p:nvPr/>
          </p:nvSpPr>
          <p:spPr bwMode="auto">
            <a:xfrm flipH="1">
              <a:off x="3219" y="2337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7" name="Oval 664"/>
            <p:cNvSpPr>
              <a:spLocks noChangeArrowheads="1"/>
            </p:cNvSpPr>
            <p:nvPr/>
          </p:nvSpPr>
          <p:spPr bwMode="auto">
            <a:xfrm flipH="1">
              <a:off x="3219" y="2254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8" name="Oval 665"/>
            <p:cNvSpPr>
              <a:spLocks noChangeArrowheads="1"/>
            </p:cNvSpPr>
            <p:nvPr/>
          </p:nvSpPr>
          <p:spPr bwMode="auto">
            <a:xfrm flipH="1">
              <a:off x="1328" y="3032"/>
              <a:ext cx="33" cy="3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9" name="Oval 666"/>
            <p:cNvSpPr>
              <a:spLocks noChangeArrowheads="1"/>
            </p:cNvSpPr>
            <p:nvPr/>
          </p:nvSpPr>
          <p:spPr bwMode="auto">
            <a:xfrm flipH="1">
              <a:off x="1912" y="1753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0" name="Oval 667"/>
            <p:cNvSpPr>
              <a:spLocks noChangeArrowheads="1"/>
            </p:cNvSpPr>
            <p:nvPr/>
          </p:nvSpPr>
          <p:spPr bwMode="auto">
            <a:xfrm flipH="1">
              <a:off x="2023" y="180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1" name="Oval 668"/>
            <p:cNvSpPr>
              <a:spLocks noChangeArrowheads="1"/>
            </p:cNvSpPr>
            <p:nvPr/>
          </p:nvSpPr>
          <p:spPr bwMode="auto">
            <a:xfrm flipH="1">
              <a:off x="2496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2" name="Oval 669"/>
            <p:cNvSpPr>
              <a:spLocks noChangeArrowheads="1"/>
            </p:cNvSpPr>
            <p:nvPr/>
          </p:nvSpPr>
          <p:spPr bwMode="auto">
            <a:xfrm flipH="1">
              <a:off x="2635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3" name="Oval 670"/>
            <p:cNvSpPr>
              <a:spLocks noChangeArrowheads="1"/>
            </p:cNvSpPr>
            <p:nvPr/>
          </p:nvSpPr>
          <p:spPr bwMode="auto">
            <a:xfrm flipH="1">
              <a:off x="2662" y="1837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4" name="Oval 671"/>
            <p:cNvSpPr>
              <a:spLocks noChangeArrowheads="1"/>
            </p:cNvSpPr>
            <p:nvPr/>
          </p:nvSpPr>
          <p:spPr bwMode="auto">
            <a:xfrm flipH="1">
              <a:off x="3191" y="1948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5" name="Oval 672"/>
            <p:cNvSpPr>
              <a:spLocks noChangeArrowheads="1"/>
            </p:cNvSpPr>
            <p:nvPr/>
          </p:nvSpPr>
          <p:spPr bwMode="auto">
            <a:xfrm flipH="1">
              <a:off x="3080" y="189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6" name="Oval 673"/>
            <p:cNvSpPr>
              <a:spLocks noChangeArrowheads="1"/>
            </p:cNvSpPr>
            <p:nvPr/>
          </p:nvSpPr>
          <p:spPr bwMode="auto">
            <a:xfrm flipH="1">
              <a:off x="2996" y="2004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7" name="Oval 674"/>
            <p:cNvSpPr>
              <a:spLocks noChangeArrowheads="1"/>
            </p:cNvSpPr>
            <p:nvPr/>
          </p:nvSpPr>
          <p:spPr bwMode="auto">
            <a:xfrm flipH="1">
              <a:off x="1439" y="222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8" name="Oval 675"/>
            <p:cNvSpPr>
              <a:spLocks noChangeArrowheads="1"/>
            </p:cNvSpPr>
            <p:nvPr/>
          </p:nvSpPr>
          <p:spPr bwMode="auto">
            <a:xfrm flipH="1">
              <a:off x="1634" y="208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9" name="Oval 676"/>
            <p:cNvSpPr>
              <a:spLocks noChangeArrowheads="1"/>
            </p:cNvSpPr>
            <p:nvPr/>
          </p:nvSpPr>
          <p:spPr bwMode="auto">
            <a:xfrm flipH="1">
              <a:off x="2523" y="2198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0" name="Oval 677"/>
            <p:cNvSpPr>
              <a:spLocks noChangeArrowheads="1"/>
            </p:cNvSpPr>
            <p:nvPr/>
          </p:nvSpPr>
          <p:spPr bwMode="auto">
            <a:xfrm flipH="1">
              <a:off x="2468" y="236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1" name="Oval 678"/>
            <p:cNvSpPr>
              <a:spLocks noChangeArrowheads="1"/>
            </p:cNvSpPr>
            <p:nvPr/>
          </p:nvSpPr>
          <p:spPr bwMode="auto">
            <a:xfrm flipH="1">
              <a:off x="2635" y="2282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2" name="Oval 679"/>
            <p:cNvSpPr>
              <a:spLocks noChangeArrowheads="1"/>
            </p:cNvSpPr>
            <p:nvPr/>
          </p:nvSpPr>
          <p:spPr bwMode="auto">
            <a:xfrm flipH="1">
              <a:off x="2078" y="2282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3" name="Oval 680"/>
            <p:cNvSpPr>
              <a:spLocks noChangeArrowheads="1"/>
            </p:cNvSpPr>
            <p:nvPr/>
          </p:nvSpPr>
          <p:spPr bwMode="auto">
            <a:xfrm flipH="1">
              <a:off x="2106" y="208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4" name="Oval 681"/>
            <p:cNvSpPr>
              <a:spLocks noChangeArrowheads="1"/>
            </p:cNvSpPr>
            <p:nvPr/>
          </p:nvSpPr>
          <p:spPr bwMode="auto">
            <a:xfrm flipH="1">
              <a:off x="1967" y="2671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5" name="Oval 682"/>
            <p:cNvSpPr>
              <a:spLocks noChangeArrowheads="1"/>
            </p:cNvSpPr>
            <p:nvPr/>
          </p:nvSpPr>
          <p:spPr bwMode="auto">
            <a:xfrm flipH="1">
              <a:off x="2635" y="2838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6" name="Oval 683"/>
            <p:cNvSpPr>
              <a:spLocks noChangeArrowheads="1"/>
            </p:cNvSpPr>
            <p:nvPr/>
          </p:nvSpPr>
          <p:spPr bwMode="auto">
            <a:xfrm flipH="1">
              <a:off x="2662" y="2643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7" name="Oval 684"/>
            <p:cNvSpPr>
              <a:spLocks noChangeArrowheads="1"/>
            </p:cNvSpPr>
            <p:nvPr/>
          </p:nvSpPr>
          <p:spPr bwMode="auto">
            <a:xfrm flipH="1">
              <a:off x="3052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8" name="Oval 685"/>
            <p:cNvSpPr>
              <a:spLocks noChangeArrowheads="1"/>
            </p:cNvSpPr>
            <p:nvPr/>
          </p:nvSpPr>
          <p:spPr bwMode="auto">
            <a:xfrm flipH="1">
              <a:off x="3080" y="2671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9" name="Oval 686"/>
            <p:cNvSpPr>
              <a:spLocks noChangeArrowheads="1"/>
            </p:cNvSpPr>
            <p:nvPr/>
          </p:nvSpPr>
          <p:spPr bwMode="auto">
            <a:xfrm flipH="1">
              <a:off x="2941" y="2782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0" name="Oval 687"/>
            <p:cNvSpPr>
              <a:spLocks noChangeArrowheads="1"/>
            </p:cNvSpPr>
            <p:nvPr/>
          </p:nvSpPr>
          <p:spPr bwMode="auto">
            <a:xfrm flipH="1">
              <a:off x="3219" y="3255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1" name="Oval 688"/>
            <p:cNvSpPr>
              <a:spLocks noChangeArrowheads="1"/>
            </p:cNvSpPr>
            <p:nvPr/>
          </p:nvSpPr>
          <p:spPr bwMode="auto">
            <a:xfrm flipH="1">
              <a:off x="3135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2" name="Oval 689"/>
            <p:cNvSpPr>
              <a:spLocks noChangeArrowheads="1"/>
            </p:cNvSpPr>
            <p:nvPr/>
          </p:nvSpPr>
          <p:spPr bwMode="auto">
            <a:xfrm flipH="1">
              <a:off x="2885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3" name="Oval 690"/>
            <p:cNvSpPr>
              <a:spLocks noChangeArrowheads="1"/>
            </p:cNvSpPr>
            <p:nvPr/>
          </p:nvSpPr>
          <p:spPr bwMode="auto">
            <a:xfrm flipH="1">
              <a:off x="2913" y="3144"/>
              <a:ext cx="33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4" name="Oval 691"/>
            <p:cNvSpPr>
              <a:spLocks noChangeArrowheads="1"/>
            </p:cNvSpPr>
            <p:nvPr/>
          </p:nvSpPr>
          <p:spPr bwMode="auto">
            <a:xfrm flipH="1">
              <a:off x="2468" y="3227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5" name="Oval 692"/>
            <p:cNvSpPr>
              <a:spLocks noChangeArrowheads="1"/>
            </p:cNvSpPr>
            <p:nvPr/>
          </p:nvSpPr>
          <p:spPr bwMode="auto">
            <a:xfrm flipH="1">
              <a:off x="2273" y="3255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6" name="Oval 693"/>
            <p:cNvSpPr>
              <a:spLocks noChangeArrowheads="1"/>
            </p:cNvSpPr>
            <p:nvPr/>
          </p:nvSpPr>
          <p:spPr bwMode="auto">
            <a:xfrm flipH="1">
              <a:off x="2551" y="3310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7" name="Oval 694"/>
            <p:cNvSpPr>
              <a:spLocks noChangeArrowheads="1"/>
            </p:cNvSpPr>
            <p:nvPr/>
          </p:nvSpPr>
          <p:spPr bwMode="auto">
            <a:xfrm flipH="1">
              <a:off x="2051" y="3366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8" name="Oval 695"/>
            <p:cNvSpPr>
              <a:spLocks noChangeArrowheads="1"/>
            </p:cNvSpPr>
            <p:nvPr/>
          </p:nvSpPr>
          <p:spPr bwMode="auto">
            <a:xfrm flipH="1">
              <a:off x="1828" y="322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9" name="Oval 696"/>
            <p:cNvSpPr>
              <a:spLocks noChangeArrowheads="1"/>
            </p:cNvSpPr>
            <p:nvPr/>
          </p:nvSpPr>
          <p:spPr bwMode="auto">
            <a:xfrm flipH="1">
              <a:off x="1884" y="339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0" name="Oval 697"/>
            <p:cNvSpPr>
              <a:spLocks noChangeArrowheads="1"/>
            </p:cNvSpPr>
            <p:nvPr/>
          </p:nvSpPr>
          <p:spPr bwMode="auto">
            <a:xfrm flipH="1">
              <a:off x="1328" y="3199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1" name="Oval 698"/>
            <p:cNvSpPr>
              <a:spLocks noChangeArrowheads="1"/>
            </p:cNvSpPr>
            <p:nvPr/>
          </p:nvSpPr>
          <p:spPr bwMode="auto">
            <a:xfrm flipH="1">
              <a:off x="1439" y="3060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2" name="Oval 699"/>
            <p:cNvSpPr>
              <a:spLocks noChangeArrowheads="1"/>
            </p:cNvSpPr>
            <p:nvPr/>
          </p:nvSpPr>
          <p:spPr bwMode="auto">
            <a:xfrm flipH="1">
              <a:off x="1578" y="2699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3" name="Oval 700"/>
            <p:cNvSpPr>
              <a:spLocks noChangeArrowheads="1"/>
            </p:cNvSpPr>
            <p:nvPr/>
          </p:nvSpPr>
          <p:spPr bwMode="auto">
            <a:xfrm flipH="1">
              <a:off x="1606" y="2615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4" name="Oval 701"/>
            <p:cNvSpPr>
              <a:spLocks noChangeArrowheads="1"/>
            </p:cNvSpPr>
            <p:nvPr/>
          </p:nvSpPr>
          <p:spPr bwMode="auto">
            <a:xfrm flipH="1">
              <a:off x="1467" y="27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5" name="Oval 702"/>
            <p:cNvSpPr>
              <a:spLocks noChangeArrowheads="1"/>
            </p:cNvSpPr>
            <p:nvPr/>
          </p:nvSpPr>
          <p:spPr bwMode="auto">
            <a:xfrm flipH="1">
              <a:off x="1773" y="172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6" name="Oval 703"/>
            <p:cNvSpPr>
              <a:spLocks noChangeArrowheads="1"/>
            </p:cNvSpPr>
            <p:nvPr/>
          </p:nvSpPr>
          <p:spPr bwMode="auto">
            <a:xfrm flipH="1">
              <a:off x="1856" y="1865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7" name="Oval 704"/>
            <p:cNvSpPr>
              <a:spLocks noChangeArrowheads="1"/>
            </p:cNvSpPr>
            <p:nvPr/>
          </p:nvSpPr>
          <p:spPr bwMode="auto">
            <a:xfrm flipH="1">
              <a:off x="2635" y="197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8" name="Oval 705"/>
            <p:cNvSpPr>
              <a:spLocks noChangeArrowheads="1"/>
            </p:cNvSpPr>
            <p:nvPr/>
          </p:nvSpPr>
          <p:spPr bwMode="auto">
            <a:xfrm flipH="1">
              <a:off x="2551" y="183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29" name="Oval 706"/>
            <p:cNvSpPr>
              <a:spLocks noChangeArrowheads="1"/>
            </p:cNvSpPr>
            <p:nvPr/>
          </p:nvSpPr>
          <p:spPr bwMode="auto">
            <a:xfrm flipH="1">
              <a:off x="3080" y="194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0" name="Oval 707"/>
            <p:cNvSpPr>
              <a:spLocks noChangeArrowheads="1"/>
            </p:cNvSpPr>
            <p:nvPr/>
          </p:nvSpPr>
          <p:spPr bwMode="auto">
            <a:xfrm flipH="1">
              <a:off x="3247" y="2087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1" name="Oval 708"/>
            <p:cNvSpPr>
              <a:spLocks noChangeArrowheads="1"/>
            </p:cNvSpPr>
            <p:nvPr/>
          </p:nvSpPr>
          <p:spPr bwMode="auto">
            <a:xfrm flipH="1">
              <a:off x="2941" y="3366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2" name="Oval 709"/>
            <p:cNvSpPr>
              <a:spLocks noChangeArrowheads="1"/>
            </p:cNvSpPr>
            <p:nvPr/>
          </p:nvSpPr>
          <p:spPr bwMode="auto">
            <a:xfrm flipH="1">
              <a:off x="2802" y="3338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3" name="Oval 710"/>
            <p:cNvSpPr>
              <a:spLocks noChangeArrowheads="1"/>
            </p:cNvSpPr>
            <p:nvPr/>
          </p:nvSpPr>
          <p:spPr bwMode="auto">
            <a:xfrm flipH="1">
              <a:off x="2774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4" name="Oval 711"/>
            <p:cNvSpPr>
              <a:spLocks noChangeArrowheads="1"/>
            </p:cNvSpPr>
            <p:nvPr/>
          </p:nvSpPr>
          <p:spPr bwMode="auto">
            <a:xfrm flipH="1">
              <a:off x="2412" y="3144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5" name="Oval 712"/>
            <p:cNvSpPr>
              <a:spLocks noChangeArrowheads="1"/>
            </p:cNvSpPr>
            <p:nvPr/>
          </p:nvSpPr>
          <p:spPr bwMode="auto">
            <a:xfrm flipH="1">
              <a:off x="2523" y="3171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6" name="Oval 713"/>
            <p:cNvSpPr>
              <a:spLocks noChangeArrowheads="1"/>
            </p:cNvSpPr>
            <p:nvPr/>
          </p:nvSpPr>
          <p:spPr bwMode="auto">
            <a:xfrm flipH="1">
              <a:off x="2357" y="3255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7" name="Oval 714"/>
            <p:cNvSpPr>
              <a:spLocks noChangeArrowheads="1"/>
            </p:cNvSpPr>
            <p:nvPr/>
          </p:nvSpPr>
          <p:spPr bwMode="auto">
            <a:xfrm flipH="1">
              <a:off x="2051" y="3283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8" name="Oval 715"/>
            <p:cNvSpPr>
              <a:spLocks noChangeArrowheads="1"/>
            </p:cNvSpPr>
            <p:nvPr/>
          </p:nvSpPr>
          <p:spPr bwMode="auto">
            <a:xfrm flipH="1">
              <a:off x="1967" y="3394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39" name="Oval 716"/>
            <p:cNvSpPr>
              <a:spLocks noChangeArrowheads="1"/>
            </p:cNvSpPr>
            <p:nvPr/>
          </p:nvSpPr>
          <p:spPr bwMode="auto">
            <a:xfrm flipH="1">
              <a:off x="1439" y="3199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0" name="Oval 717"/>
            <p:cNvSpPr>
              <a:spLocks noChangeArrowheads="1"/>
            </p:cNvSpPr>
            <p:nvPr/>
          </p:nvSpPr>
          <p:spPr bwMode="auto">
            <a:xfrm flipH="1">
              <a:off x="1522" y="306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1" name="Oval 718"/>
            <p:cNvSpPr>
              <a:spLocks noChangeArrowheads="1"/>
            </p:cNvSpPr>
            <p:nvPr/>
          </p:nvSpPr>
          <p:spPr bwMode="auto">
            <a:xfrm flipH="1">
              <a:off x="1328" y="3116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2" name="Oval 719"/>
            <p:cNvSpPr>
              <a:spLocks noChangeArrowheads="1"/>
            </p:cNvSpPr>
            <p:nvPr/>
          </p:nvSpPr>
          <p:spPr bwMode="auto">
            <a:xfrm flipH="1">
              <a:off x="1550" y="2782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3" name="Oval 720"/>
            <p:cNvSpPr>
              <a:spLocks noChangeArrowheads="1"/>
            </p:cNvSpPr>
            <p:nvPr/>
          </p:nvSpPr>
          <p:spPr bwMode="auto">
            <a:xfrm flipH="1">
              <a:off x="1634" y="2754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4" name="Oval 721"/>
            <p:cNvSpPr>
              <a:spLocks noChangeArrowheads="1"/>
            </p:cNvSpPr>
            <p:nvPr/>
          </p:nvSpPr>
          <p:spPr bwMode="auto">
            <a:xfrm flipH="1">
              <a:off x="2051" y="2643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5" name="Oval 722"/>
            <p:cNvSpPr>
              <a:spLocks noChangeArrowheads="1"/>
            </p:cNvSpPr>
            <p:nvPr/>
          </p:nvSpPr>
          <p:spPr bwMode="auto">
            <a:xfrm flipH="1">
              <a:off x="2162" y="2727"/>
              <a:ext cx="34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6" name="Oval 723"/>
            <p:cNvSpPr>
              <a:spLocks noChangeArrowheads="1"/>
            </p:cNvSpPr>
            <p:nvPr/>
          </p:nvSpPr>
          <p:spPr bwMode="auto">
            <a:xfrm flipH="1">
              <a:off x="2106" y="2365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7" name="Oval 724"/>
            <p:cNvSpPr>
              <a:spLocks noChangeArrowheads="1"/>
            </p:cNvSpPr>
            <p:nvPr/>
          </p:nvSpPr>
          <p:spPr bwMode="auto">
            <a:xfrm flipH="1">
              <a:off x="1939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8" name="Oval 725"/>
            <p:cNvSpPr>
              <a:spLocks noChangeArrowheads="1"/>
            </p:cNvSpPr>
            <p:nvPr/>
          </p:nvSpPr>
          <p:spPr bwMode="auto">
            <a:xfrm flipH="1">
              <a:off x="2496" y="2310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49" name="Oval 726"/>
            <p:cNvSpPr>
              <a:spLocks noChangeArrowheads="1"/>
            </p:cNvSpPr>
            <p:nvPr/>
          </p:nvSpPr>
          <p:spPr bwMode="auto">
            <a:xfrm flipH="1">
              <a:off x="2690" y="2170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0" name="Oval 727"/>
            <p:cNvSpPr>
              <a:spLocks noChangeArrowheads="1"/>
            </p:cNvSpPr>
            <p:nvPr/>
          </p:nvSpPr>
          <p:spPr bwMode="auto">
            <a:xfrm flipH="1">
              <a:off x="3135" y="2337"/>
              <a:ext cx="34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1" name="Oval 728"/>
            <p:cNvSpPr>
              <a:spLocks noChangeArrowheads="1"/>
            </p:cNvSpPr>
            <p:nvPr/>
          </p:nvSpPr>
          <p:spPr bwMode="auto">
            <a:xfrm flipH="1">
              <a:off x="3052" y="2254"/>
              <a:ext cx="33" cy="3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2" name="Oval 729"/>
            <p:cNvSpPr>
              <a:spLocks noChangeArrowheads="1"/>
            </p:cNvSpPr>
            <p:nvPr/>
          </p:nvSpPr>
          <p:spPr bwMode="auto">
            <a:xfrm flipH="1">
              <a:off x="3274" y="2421"/>
              <a:ext cx="34" cy="3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3" name="Oval 730"/>
            <p:cNvSpPr>
              <a:spLocks noChangeArrowheads="1"/>
            </p:cNvSpPr>
            <p:nvPr/>
          </p:nvSpPr>
          <p:spPr bwMode="auto">
            <a:xfrm flipH="1">
              <a:off x="2607" y="2671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4" name="Oval 731"/>
            <p:cNvSpPr>
              <a:spLocks noChangeArrowheads="1"/>
            </p:cNvSpPr>
            <p:nvPr/>
          </p:nvSpPr>
          <p:spPr bwMode="auto">
            <a:xfrm flipH="1">
              <a:off x="2496" y="2615"/>
              <a:ext cx="33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5" name="Oval 732"/>
            <p:cNvSpPr>
              <a:spLocks noChangeArrowheads="1"/>
            </p:cNvSpPr>
            <p:nvPr/>
          </p:nvSpPr>
          <p:spPr bwMode="auto">
            <a:xfrm flipH="1">
              <a:off x="2551" y="2893"/>
              <a:ext cx="34" cy="3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56" name="Oval 733"/>
            <p:cNvSpPr>
              <a:spLocks noChangeArrowheads="1"/>
            </p:cNvSpPr>
            <p:nvPr/>
          </p:nvSpPr>
          <p:spPr bwMode="auto">
            <a:xfrm flipH="1">
              <a:off x="3191" y="2727"/>
              <a:ext cx="33" cy="3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5111" name="Text Box 5"/>
          <p:cNvSpPr txBox="1">
            <a:spLocks noChangeArrowheads="1"/>
          </p:cNvSpPr>
          <p:nvPr/>
        </p:nvSpPr>
        <p:spPr bwMode="auto">
          <a:xfrm>
            <a:off x="7321550" y="6548438"/>
            <a:ext cx="1530350" cy="3095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from motion (R. Keriven’s class)</a:t>
            </a: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4313238" y="2362200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867569" y="3709194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017713" y="4284663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3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050757" y="3901281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6881813" y="4540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5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563938" y="4343400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459288" y="485457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461963" y="35814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461963" y="5029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461963" y="4081463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461963" y="5562600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551238" y="4346575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541838" y="4365625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551238" y="5813425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541838" y="5813425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164263" y="4273550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151563" y="5602288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7904163" y="5221288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7904163" y="3773488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695325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Camera 1</a:t>
            </a:r>
          </a:p>
        </p:txBody>
      </p:sp>
      <p:sp>
        <p:nvSpPr>
          <p:cNvPr id="123956" name="Text Box 52"/>
          <p:cNvSpPr txBox="1">
            <a:spLocks noChangeArrowheads="1"/>
          </p:cNvSpPr>
          <p:nvPr/>
        </p:nvSpPr>
        <p:spPr bwMode="auto">
          <a:xfrm>
            <a:off x="2847975" y="60404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Camera 2</a:t>
            </a:r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7281863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425575" y="4119563"/>
            <a:ext cx="1076325" cy="860425"/>
            <a:chOff x="831" y="2079"/>
            <a:chExt cx="822" cy="657"/>
          </a:xfrm>
        </p:grpSpPr>
        <p:sp>
          <p:nvSpPr>
            <p:cNvPr id="177220" name="Oval 55"/>
            <p:cNvSpPr>
              <a:spLocks noChangeArrowheads="1"/>
            </p:cNvSpPr>
            <p:nvPr/>
          </p:nvSpPr>
          <p:spPr bwMode="auto">
            <a:xfrm>
              <a:off x="840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1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2" name="Oval 57"/>
            <p:cNvSpPr>
              <a:spLocks noChangeArrowheads="1"/>
            </p:cNvSpPr>
            <p:nvPr/>
          </p:nvSpPr>
          <p:spPr bwMode="auto">
            <a:xfrm>
              <a:off x="831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3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4" name="Oval 59"/>
            <p:cNvSpPr>
              <a:spLocks noChangeArrowheads="1"/>
            </p:cNvSpPr>
            <p:nvPr/>
          </p:nvSpPr>
          <p:spPr bwMode="auto">
            <a:xfrm>
              <a:off x="1584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5" name="Oval 60"/>
            <p:cNvSpPr>
              <a:spLocks noChangeArrowheads="1"/>
            </p:cNvSpPr>
            <p:nvPr/>
          </p:nvSpPr>
          <p:spPr bwMode="auto">
            <a:xfrm>
              <a:off x="1572" y="211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6" name="Oval 61"/>
            <p:cNvSpPr>
              <a:spLocks noChangeArrowheads="1"/>
            </p:cNvSpPr>
            <p:nvPr/>
          </p:nvSpPr>
          <p:spPr bwMode="auto">
            <a:xfrm>
              <a:off x="102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968750" y="4591050"/>
            <a:ext cx="1073150" cy="950913"/>
            <a:chOff x="2412" y="2031"/>
            <a:chExt cx="837" cy="741"/>
          </a:xfrm>
        </p:grpSpPr>
        <p:sp>
          <p:nvSpPr>
            <p:cNvPr id="177213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4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5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6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7" name="Oval 6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8" name="Oval 6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9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510338" y="4197350"/>
            <a:ext cx="1003300" cy="1016000"/>
            <a:chOff x="4188" y="2004"/>
            <a:chExt cx="756" cy="765"/>
          </a:xfrm>
        </p:grpSpPr>
        <p:sp>
          <p:nvSpPr>
            <p:cNvPr id="177206" name="Oval 71"/>
            <p:cNvSpPr>
              <a:spLocks noChangeArrowheads="1"/>
            </p:cNvSpPr>
            <p:nvPr/>
          </p:nvSpPr>
          <p:spPr bwMode="auto">
            <a:xfrm>
              <a:off x="4191" y="210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7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8" name="Oval 73"/>
            <p:cNvSpPr>
              <a:spLocks noChangeArrowheads="1"/>
            </p:cNvSpPr>
            <p:nvPr/>
          </p:nvSpPr>
          <p:spPr bwMode="auto">
            <a:xfrm>
              <a:off x="4188" y="2523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9" name="Oval 74"/>
            <p:cNvSpPr>
              <a:spLocks noChangeArrowheads="1"/>
            </p:cNvSpPr>
            <p:nvPr/>
          </p:nvSpPr>
          <p:spPr bwMode="auto">
            <a:xfrm>
              <a:off x="4428" y="2700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0" name="Oval 75"/>
            <p:cNvSpPr>
              <a:spLocks noChangeArrowheads="1"/>
            </p:cNvSpPr>
            <p:nvPr/>
          </p:nvSpPr>
          <p:spPr bwMode="auto">
            <a:xfrm>
              <a:off x="4875" y="2592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1" name="Oval 76"/>
            <p:cNvSpPr>
              <a:spLocks noChangeArrowheads="1"/>
            </p:cNvSpPr>
            <p:nvPr/>
          </p:nvSpPr>
          <p:spPr bwMode="auto">
            <a:xfrm>
              <a:off x="4848" y="217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2" name="Oval 77"/>
            <p:cNvSpPr>
              <a:spLocks noChangeArrowheads="1"/>
            </p:cNvSpPr>
            <p:nvPr/>
          </p:nvSpPr>
          <p:spPr bwMode="auto">
            <a:xfrm>
              <a:off x="4635" y="2004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990" name="Text Box 86"/>
          <p:cNvSpPr txBox="1">
            <a:spLocks noChangeArrowheads="1"/>
          </p:cNvSpPr>
          <p:nvPr/>
        </p:nvSpPr>
        <p:spPr bwMode="auto">
          <a:xfrm>
            <a:off x="79216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1</a:t>
            </a:r>
            <a:r>
              <a:rPr lang="en-US" sz="2800" i="1">
                <a:latin typeface="Times New Roman" charset="0"/>
              </a:rPr>
              <a:t>,t</a:t>
            </a:r>
            <a:r>
              <a:rPr lang="en-US" sz="2800" baseline="-25000">
                <a:latin typeface="Times New Roman" charset="0"/>
              </a:rPr>
              <a:t>1</a:t>
            </a:r>
          </a:p>
        </p:txBody>
      </p:sp>
      <p:sp>
        <p:nvSpPr>
          <p:cNvPr id="123991" name="Text Box 87"/>
          <p:cNvSpPr txBox="1">
            <a:spLocks noChangeArrowheads="1"/>
          </p:cNvSpPr>
          <p:nvPr/>
        </p:nvSpPr>
        <p:spPr bwMode="auto">
          <a:xfrm>
            <a:off x="2986088" y="6251575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2</a:t>
            </a:r>
            <a:r>
              <a:rPr lang="en-US" sz="2800" i="1">
                <a:latin typeface="Times New Roman" charset="0"/>
              </a:rPr>
              <a:t>,t</a:t>
            </a:r>
            <a:r>
              <a:rPr lang="en-US" sz="2800" baseline="-25000">
                <a:latin typeface="Times New Roman" charset="0"/>
              </a:rPr>
              <a:t>2</a:t>
            </a:r>
          </a:p>
        </p:txBody>
      </p: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750411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3</a:t>
            </a:r>
            <a:r>
              <a:rPr lang="en-US" sz="2800" i="1">
                <a:latin typeface="Times New Roman" charset="0"/>
              </a:rPr>
              <a:t>,t</a:t>
            </a:r>
            <a:r>
              <a:rPr lang="en-US" sz="2800" baseline="-25000">
                <a:latin typeface="Times New Roman" charset="0"/>
              </a:rPr>
              <a:t>3</a:t>
            </a:r>
          </a:p>
        </p:txBody>
      </p:sp>
      <p:grpSp>
        <p:nvGrpSpPr>
          <p:cNvPr id="5" name="Group 97"/>
          <p:cNvGrpSpPr>
            <a:grpSpLocks/>
          </p:cNvGrpSpPr>
          <p:nvPr/>
        </p:nvGrpSpPr>
        <p:grpSpPr bwMode="auto">
          <a:xfrm>
            <a:off x="2805113" y="1355725"/>
            <a:ext cx="3338512" cy="2684463"/>
            <a:chOff x="1986" y="854"/>
            <a:chExt cx="2103" cy="1691"/>
          </a:xfrm>
        </p:grpSpPr>
        <p:sp>
          <p:nvSpPr>
            <p:cNvPr id="177199" name="Text Box 90"/>
            <p:cNvSpPr txBox="1">
              <a:spLocks noChangeArrowheads="1"/>
            </p:cNvSpPr>
            <p:nvPr/>
          </p:nvSpPr>
          <p:spPr bwMode="auto">
            <a:xfrm>
              <a:off x="2009" y="1170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1</a:t>
              </a:r>
            </a:p>
          </p:txBody>
        </p:sp>
        <p:sp>
          <p:nvSpPr>
            <p:cNvPr id="177200" name="Text Box 91"/>
            <p:cNvSpPr txBox="1">
              <a:spLocks noChangeArrowheads="1"/>
            </p:cNvSpPr>
            <p:nvPr/>
          </p:nvSpPr>
          <p:spPr bwMode="auto">
            <a:xfrm>
              <a:off x="2686" y="854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4</a:t>
              </a:r>
            </a:p>
          </p:txBody>
        </p:sp>
        <p:sp>
          <p:nvSpPr>
            <p:cNvPr id="177201" name="Text Box 92"/>
            <p:cNvSpPr txBox="1">
              <a:spLocks noChangeArrowheads="1"/>
            </p:cNvSpPr>
            <p:nvPr/>
          </p:nvSpPr>
          <p:spPr bwMode="auto">
            <a:xfrm>
              <a:off x="3703" y="1192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3</a:t>
              </a:r>
            </a:p>
          </p:txBody>
        </p:sp>
        <p:sp>
          <p:nvSpPr>
            <p:cNvPr id="177202" name="Text Box 93"/>
            <p:cNvSpPr txBox="1">
              <a:spLocks noChangeArrowheads="1"/>
            </p:cNvSpPr>
            <p:nvPr/>
          </p:nvSpPr>
          <p:spPr bwMode="auto">
            <a:xfrm>
              <a:off x="3049" y="1509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2</a:t>
              </a:r>
            </a:p>
          </p:txBody>
        </p:sp>
        <p:sp>
          <p:nvSpPr>
            <p:cNvPr id="177203" name="Text Box 94"/>
            <p:cNvSpPr txBox="1">
              <a:spLocks noChangeArrowheads="1"/>
            </p:cNvSpPr>
            <p:nvPr/>
          </p:nvSpPr>
          <p:spPr bwMode="auto">
            <a:xfrm>
              <a:off x="1986" y="1945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5</a:t>
              </a:r>
            </a:p>
          </p:txBody>
        </p:sp>
        <p:sp>
          <p:nvSpPr>
            <p:cNvPr id="177204" name="Text Box 95"/>
            <p:cNvSpPr txBox="1">
              <a:spLocks noChangeArrowheads="1"/>
            </p:cNvSpPr>
            <p:nvPr/>
          </p:nvSpPr>
          <p:spPr bwMode="auto">
            <a:xfrm>
              <a:off x="2663" y="2257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6</a:t>
              </a:r>
            </a:p>
          </p:txBody>
        </p:sp>
        <p:sp>
          <p:nvSpPr>
            <p:cNvPr id="177205" name="Text Box 96"/>
            <p:cNvSpPr txBox="1">
              <a:spLocks noChangeArrowheads="1"/>
            </p:cNvSpPr>
            <p:nvPr/>
          </p:nvSpPr>
          <p:spPr bwMode="auto">
            <a:xfrm>
              <a:off x="3751" y="1969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Times New Roman" charset="0"/>
                </a:rPr>
                <a:t>p</a:t>
              </a:r>
              <a:r>
                <a:rPr lang="en-US" baseline="-25000">
                  <a:latin typeface="Times New Roman" charset="0"/>
                </a:rPr>
                <a:t>7</a:t>
              </a:r>
            </a:p>
          </p:txBody>
        </p:sp>
      </p:grp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6725" y="2162175"/>
            <a:ext cx="2881313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348038" y="2200275"/>
            <a:ext cx="1150937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348038" y="2200275"/>
            <a:ext cx="4992687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08338" y="1733550"/>
            <a:ext cx="2362200" cy="2090738"/>
            <a:chOff x="2412" y="2031"/>
            <a:chExt cx="837" cy="741"/>
          </a:xfrm>
        </p:grpSpPr>
        <p:sp>
          <p:nvSpPr>
            <p:cNvPr id="177192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3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4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5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6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7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8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105"/>
          <p:cNvGrpSpPr>
            <a:grpSpLocks/>
          </p:cNvGrpSpPr>
          <p:nvPr/>
        </p:nvGrpSpPr>
        <p:grpSpPr bwMode="auto">
          <a:xfrm>
            <a:off x="6300788" y="1930400"/>
            <a:ext cx="2405062" cy="1184275"/>
            <a:chOff x="3969" y="1047"/>
            <a:chExt cx="1515" cy="746"/>
          </a:xfrm>
        </p:grpSpPr>
        <p:sp>
          <p:nvSpPr>
            <p:cNvPr id="177190" name="Text Box 102"/>
            <p:cNvSpPr txBox="1">
              <a:spLocks noChangeArrowheads="1"/>
            </p:cNvSpPr>
            <p:nvPr/>
          </p:nvSpPr>
          <p:spPr bwMode="auto">
            <a:xfrm>
              <a:off x="4186" y="1047"/>
              <a:ext cx="104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i="1">
                  <a:latin typeface="Times New Roman" charset="0"/>
                </a:rPr>
                <a:t>minimize</a:t>
              </a:r>
            </a:p>
          </p:txBody>
        </p:sp>
        <p:sp>
          <p:nvSpPr>
            <p:cNvPr id="177191" name="Text Box 103"/>
            <p:cNvSpPr txBox="1">
              <a:spLocks noChangeArrowheads="1"/>
            </p:cNvSpPr>
            <p:nvPr/>
          </p:nvSpPr>
          <p:spPr bwMode="auto">
            <a:xfrm>
              <a:off x="3969" y="1313"/>
              <a:ext cx="15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400">
                  <a:latin typeface="Times New Roman" charset="0"/>
                </a:rPr>
                <a:t>f</a:t>
              </a:r>
              <a:r>
                <a:rPr lang="en-US" sz="4400" i="1">
                  <a:latin typeface="Times New Roman" charset="0"/>
                </a:rPr>
                <a:t> </a:t>
              </a:r>
              <a:r>
                <a:rPr lang="en-US" sz="4400">
                  <a:latin typeface="Times New Roman" charset="0"/>
                </a:rPr>
                <a:t>(</a:t>
              </a:r>
              <a:r>
                <a:rPr lang="en-US" sz="4400" b="1">
                  <a:latin typeface="Times New Roman" charset="0"/>
                </a:rPr>
                <a:t>R</a:t>
              </a:r>
              <a:r>
                <a:rPr lang="en-US" sz="4400">
                  <a:latin typeface="Times New Roman" charset="0"/>
                </a:rPr>
                <a:t>,</a:t>
              </a:r>
              <a:r>
                <a:rPr lang="en-US" sz="2000">
                  <a:latin typeface="Times New Roman" charset="0"/>
                </a:rPr>
                <a:t> </a:t>
              </a:r>
              <a:r>
                <a:rPr lang="en-US" sz="4400" b="1">
                  <a:latin typeface="Times New Roman" charset="0"/>
                </a:rPr>
                <a:t>T</a:t>
              </a:r>
              <a:r>
                <a:rPr lang="en-US" sz="4400">
                  <a:latin typeface="Times New Roman" charset="0"/>
                </a:rPr>
                <a:t>,</a:t>
              </a:r>
              <a:r>
                <a:rPr lang="en-US" sz="2000">
                  <a:latin typeface="Times New Roman" charset="0"/>
                </a:rPr>
                <a:t> </a:t>
              </a:r>
              <a:r>
                <a:rPr lang="en-US" sz="4400" b="1">
                  <a:latin typeface="Times New Roman" charset="0"/>
                </a:rPr>
                <a:t>P</a:t>
              </a:r>
              <a:r>
                <a:rPr lang="en-US" sz="4400">
                  <a:latin typeface="Times New Roman" charset="0"/>
                </a:rPr>
                <a:t>)</a:t>
              </a:r>
            </a:p>
          </p:txBody>
        </p:sp>
      </p:grpSp>
      <p:sp>
        <p:nvSpPr>
          <p:cNvPr id="177189" name="Text Box 5"/>
          <p:cNvSpPr txBox="1">
            <a:spLocks noChangeArrowheads="1"/>
          </p:cNvSpPr>
          <p:nvPr/>
        </p:nvSpPr>
        <p:spPr bwMode="auto">
          <a:xfrm>
            <a:off x="7321550" y="6548438"/>
            <a:ext cx="1530350" cy="3095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rebuchet MS" charset="0"/>
              </a:rPr>
              <a:t>Slide: N. Snavely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12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2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2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animBg="1"/>
      <p:bldP spid="123910" grpId="0" animBg="1"/>
      <p:bldP spid="123909" grpId="0" animBg="1"/>
      <p:bldP spid="123911" grpId="0" animBg="1"/>
      <p:bldP spid="123915" grpId="0" animBg="1"/>
      <p:bldP spid="123917" grpId="0" animBg="1"/>
      <p:bldP spid="123937" grpId="0" animBg="1"/>
      <p:bldP spid="123938" grpId="0" animBg="1"/>
      <p:bldP spid="123939" grpId="0" animBg="1"/>
      <p:bldP spid="123941" grpId="0" animBg="1"/>
      <p:bldP spid="123942" grpId="0" animBg="1"/>
      <p:bldP spid="123944" grpId="0" animBg="1"/>
      <p:bldP spid="123945" grpId="0" animBg="1"/>
      <p:bldP spid="123947" grpId="0" animBg="1"/>
      <p:bldP spid="123948" grpId="0" animBg="1"/>
      <p:bldP spid="123949" grpId="0" animBg="1"/>
      <p:bldP spid="123950" grpId="0" animBg="1"/>
      <p:bldP spid="123951" grpId="0" animBg="1"/>
      <p:bldP spid="123955" grpId="0"/>
      <p:bldP spid="123956" grpId="0"/>
      <p:bldP spid="123957" grpId="0"/>
      <p:bldP spid="123990" grpId="0"/>
      <p:bldP spid="123991" grpId="0"/>
      <p:bldP spid="123992" grpId="0"/>
      <p:bldP spid="124003" grpId="0" animBg="1"/>
      <p:bldP spid="124004" grpId="0" animBg="1"/>
      <p:bldP spid="12400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of the final 3D point cloud and cameras</a:t>
            </a:r>
          </a:p>
        </p:txBody>
      </p:sp>
      <p:pic>
        <p:nvPicPr>
          <p:cNvPr id="152579" name="Picture 3" descr="/Users/josef/teaching/ENS/RecVis2009/visual_search/dubrovnik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362075"/>
            <a:ext cx="91440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0" y="944563"/>
            <a:ext cx="8953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57,845 downloaded images, 11,868 registered images. This video: 4,619 images.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2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2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2579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 l="4271"/>
          <a:stretch>
            <a:fillRect/>
          </a:stretch>
        </p:blipFill>
        <p:spPr bwMode="auto">
          <a:xfrm>
            <a:off x="215900" y="0"/>
            <a:ext cx="8753475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223838"/>
            <a:ext cx="9144000" cy="671512"/>
          </a:xfrm>
        </p:spPr>
        <p:txBody>
          <a:bodyPr/>
          <a:lstStyle/>
          <a:p>
            <a:r>
              <a:rPr lang="fr-FR" dirty="0" err="1"/>
              <a:t>Bag-of-features</a:t>
            </a:r>
            <a:r>
              <a:rPr lang="fr-FR" dirty="0" smtClean="0"/>
              <a:t> / </a:t>
            </a:r>
            <a:r>
              <a:rPr lang="fr-FR" dirty="0" err="1" smtClean="0"/>
              <a:t>Bag-of-visual</a:t>
            </a:r>
            <a:r>
              <a:rPr lang="fr-FR" dirty="0" err="1" smtClean="0"/>
              <a:t>-</a:t>
            </a:r>
            <a:r>
              <a:rPr lang="fr-FR" dirty="0" err="1" smtClean="0"/>
              <a:t>words</a:t>
            </a:r>
            <a:r>
              <a:rPr lang="fr-FR" dirty="0" smtClean="0"/>
              <a:t> </a:t>
            </a:r>
            <a:r>
              <a:rPr lang="fr-FR" sz="2000" dirty="0" smtClean="0"/>
              <a:t>[</a:t>
            </a:r>
            <a:r>
              <a:rPr lang="fr-FR" sz="2000" dirty="0"/>
              <a:t>Sivic&amp;Zisserman’03]</a:t>
            </a:r>
          </a:p>
        </p:txBody>
      </p:sp>
      <p:pic>
        <p:nvPicPr>
          <p:cNvPr id="14339" name="Picture 3" descr="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665288"/>
            <a:ext cx="1079500" cy="1079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4340" name="Picture 4" descr="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65288"/>
            <a:ext cx="1079500" cy="1079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708400" y="2205038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1476375" y="220503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692275" y="1914525"/>
            <a:ext cx="2016125" cy="5826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Harris-Hessian-Laplace</a:t>
            </a:r>
            <a:br>
              <a:rPr lang="en-US" sz="1200" b="1">
                <a:solidFill>
                  <a:srgbClr val="00175B"/>
                </a:solidFill>
                <a:latin typeface="Arial" pitchFamily="-112" charset="0"/>
              </a:rPr>
            </a:b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regions + SIFT descriptors</a:t>
            </a:r>
            <a:endParaRPr lang="fr-FR" sz="1200" b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329238" y="2063750"/>
            <a:ext cx="1295400" cy="576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Bag-of-features</a:t>
            </a:r>
            <a:br>
              <a:rPr lang="en-US" sz="1200" b="1">
                <a:solidFill>
                  <a:srgbClr val="00175B"/>
                </a:solidFill>
                <a:latin typeface="Arial" pitchFamily="-112" charset="0"/>
              </a:rPr>
            </a:b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processing</a:t>
            </a:r>
            <a:br>
              <a:rPr lang="en-US" sz="1200" b="1">
                <a:solidFill>
                  <a:srgbClr val="00175B"/>
                </a:solidFill>
                <a:latin typeface="Arial" pitchFamily="-112" charset="0"/>
              </a:rPr>
            </a:b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+</a:t>
            </a:r>
            <a:r>
              <a:rPr lang="en-US" sz="1200" b="1" i="1">
                <a:solidFill>
                  <a:srgbClr val="00175B"/>
                </a:solidFill>
                <a:latin typeface="Arial" pitchFamily="-112" charset="0"/>
              </a:rPr>
              <a:t>tf-idf</a:t>
            </a: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 weighting</a:t>
            </a:r>
            <a:endParaRPr lang="fr-FR" sz="1200" b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5076825" y="220503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948488" y="2062163"/>
            <a:ext cx="1584325" cy="287337"/>
            <a:chOff x="5057" y="482"/>
            <a:chExt cx="998" cy="181"/>
          </a:xfrm>
        </p:grpSpPr>
        <p:sp>
          <p:nvSpPr>
            <p:cNvPr id="14365" name="Line 11"/>
            <p:cNvSpPr>
              <a:spLocks noChangeShapeType="1"/>
            </p:cNvSpPr>
            <p:nvPr/>
          </p:nvSpPr>
          <p:spPr bwMode="auto">
            <a:xfrm>
              <a:off x="5057" y="663"/>
              <a:ext cx="9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6" name="Rectangle 12"/>
            <p:cNvSpPr>
              <a:spLocks noChangeArrowheads="1"/>
            </p:cNvSpPr>
            <p:nvPr/>
          </p:nvSpPr>
          <p:spPr bwMode="auto">
            <a:xfrm>
              <a:off x="5057" y="482"/>
              <a:ext cx="91" cy="18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7" name="Rectangle 13"/>
            <p:cNvSpPr>
              <a:spLocks noChangeArrowheads="1"/>
            </p:cNvSpPr>
            <p:nvPr/>
          </p:nvSpPr>
          <p:spPr bwMode="auto">
            <a:xfrm>
              <a:off x="5239" y="572"/>
              <a:ext cx="90" cy="9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8" name="Rectangle 14"/>
            <p:cNvSpPr>
              <a:spLocks noChangeArrowheads="1"/>
            </p:cNvSpPr>
            <p:nvPr/>
          </p:nvSpPr>
          <p:spPr bwMode="auto">
            <a:xfrm>
              <a:off x="5692" y="527"/>
              <a:ext cx="91" cy="13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9" name="Rectangle 15"/>
            <p:cNvSpPr>
              <a:spLocks noChangeArrowheads="1"/>
            </p:cNvSpPr>
            <p:nvPr/>
          </p:nvSpPr>
          <p:spPr bwMode="auto">
            <a:xfrm>
              <a:off x="5874" y="572"/>
              <a:ext cx="90" cy="9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70" name="Rectangle 16"/>
            <p:cNvSpPr>
              <a:spLocks noChangeArrowheads="1"/>
            </p:cNvSpPr>
            <p:nvPr/>
          </p:nvSpPr>
          <p:spPr bwMode="auto">
            <a:xfrm>
              <a:off x="5602" y="618"/>
              <a:ext cx="91" cy="4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47" name="Line 17"/>
          <p:cNvSpPr>
            <a:spLocks noChangeShapeType="1"/>
          </p:cNvSpPr>
          <p:nvPr/>
        </p:nvSpPr>
        <p:spPr bwMode="auto">
          <a:xfrm>
            <a:off x="6588125" y="2205038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8" name="Rectangle 18"/>
          <p:cNvSpPr>
            <a:spLocks noChangeArrowheads="1"/>
          </p:cNvSpPr>
          <p:nvPr/>
        </p:nvSpPr>
        <p:spPr bwMode="auto">
          <a:xfrm>
            <a:off x="7164388" y="4003675"/>
            <a:ext cx="1152525" cy="576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querying</a:t>
            </a:r>
            <a:endParaRPr lang="fr-FR" sz="1200" b="1" baseline="-25000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49" name="Line 19"/>
          <p:cNvSpPr>
            <a:spLocks noChangeShapeType="1"/>
          </p:cNvSpPr>
          <p:nvPr/>
        </p:nvSpPr>
        <p:spPr bwMode="auto">
          <a:xfrm flipH="1">
            <a:off x="7740650" y="2492375"/>
            <a:ext cx="0" cy="1438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0" name="Text Box 20"/>
          <p:cNvSpPr txBox="1">
            <a:spLocks noChangeArrowheads="1"/>
          </p:cNvSpPr>
          <p:nvPr/>
        </p:nvSpPr>
        <p:spPr bwMode="auto">
          <a:xfrm>
            <a:off x="6753225" y="1635125"/>
            <a:ext cx="1890713" cy="212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sparse frequency vector</a:t>
            </a:r>
            <a:endParaRPr lang="fr-FR" sz="1400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51" name="AutoShape 21"/>
          <p:cNvSpPr>
            <a:spLocks noChangeArrowheads="1"/>
          </p:cNvSpPr>
          <p:nvPr/>
        </p:nvSpPr>
        <p:spPr bwMode="auto">
          <a:xfrm>
            <a:off x="5327650" y="1181100"/>
            <a:ext cx="1152525" cy="5397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FF0000"/>
                </a:solidFill>
                <a:latin typeface="Arial" pitchFamily="-112" charset="0"/>
              </a:rPr>
              <a:t>centroids</a:t>
            </a:r>
            <a:br>
              <a:rPr lang="en-US" sz="1400" i="1">
                <a:solidFill>
                  <a:srgbClr val="FF0000"/>
                </a:solidFill>
                <a:latin typeface="Arial" pitchFamily="-112" charset="0"/>
              </a:rPr>
            </a:br>
            <a:r>
              <a:rPr lang="en-US" sz="1400" i="1">
                <a:solidFill>
                  <a:srgbClr val="FF0000"/>
                </a:solidFill>
                <a:latin typeface="Arial" pitchFamily="-112" charset="0"/>
              </a:rPr>
              <a:t>(visual words)</a:t>
            </a:r>
            <a:endParaRPr lang="fr-FR" sz="1400" i="1">
              <a:solidFill>
                <a:srgbClr val="FF0000"/>
              </a:solidFill>
              <a:latin typeface="Arial" pitchFamily="-112" charset="0"/>
            </a:endParaRPr>
          </a:p>
        </p:txBody>
      </p:sp>
      <p:sp>
        <p:nvSpPr>
          <p:cNvPr id="14352" name="Line 22"/>
          <p:cNvSpPr>
            <a:spLocks noChangeShapeType="1"/>
          </p:cNvSpPr>
          <p:nvPr/>
        </p:nvSpPr>
        <p:spPr bwMode="auto">
          <a:xfrm flipH="1">
            <a:off x="5940425" y="1643063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3" name="AutoShape 23"/>
          <p:cNvSpPr>
            <a:spLocks noChangeArrowheads="1"/>
          </p:cNvSpPr>
          <p:nvPr/>
        </p:nvSpPr>
        <p:spPr bwMode="auto">
          <a:xfrm>
            <a:off x="5724525" y="4076700"/>
            <a:ext cx="863600" cy="431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FF0000"/>
                </a:solidFill>
                <a:latin typeface="Arial" pitchFamily="-112" charset="0"/>
              </a:rPr>
              <a:t>Inverted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FF0000"/>
                </a:solidFill>
                <a:latin typeface="Arial" pitchFamily="-112" charset="0"/>
              </a:rPr>
              <a:t>file</a:t>
            </a:r>
            <a:endParaRPr lang="fr-FR" sz="1400" i="1">
              <a:solidFill>
                <a:srgbClr val="FF0000"/>
              </a:solidFill>
              <a:latin typeface="Arial" pitchFamily="-112" charset="0"/>
            </a:endParaRPr>
          </a:p>
        </p:txBody>
      </p:sp>
      <p:sp>
        <p:nvSpPr>
          <p:cNvPr id="14354" name="Line 24"/>
          <p:cNvSpPr>
            <a:spLocks noChangeShapeType="1"/>
          </p:cNvSpPr>
          <p:nvPr/>
        </p:nvSpPr>
        <p:spPr bwMode="auto">
          <a:xfrm>
            <a:off x="6588125" y="4292600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5" name="Line 26"/>
          <p:cNvSpPr>
            <a:spLocks noChangeShapeType="1"/>
          </p:cNvSpPr>
          <p:nvPr/>
        </p:nvSpPr>
        <p:spPr bwMode="auto">
          <a:xfrm flipH="1">
            <a:off x="7740650" y="4652963"/>
            <a:ext cx="0" cy="10810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7192963" y="5805488"/>
            <a:ext cx="1143000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ranked image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short-list</a:t>
            </a:r>
            <a:endParaRPr lang="fr-FR" sz="1400" b="1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57" name="Text Box 28"/>
          <p:cNvSpPr txBox="1">
            <a:spLocks noChangeArrowheads="1"/>
          </p:cNvSpPr>
          <p:nvPr/>
        </p:nvSpPr>
        <p:spPr bwMode="auto">
          <a:xfrm>
            <a:off x="4084638" y="1168400"/>
            <a:ext cx="896937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Set of SIFT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descriptors</a:t>
            </a:r>
            <a:endParaRPr lang="fr-FR" sz="1400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58" name="Text Box 29"/>
          <p:cNvSpPr txBox="1">
            <a:spLocks noChangeArrowheads="1"/>
          </p:cNvSpPr>
          <p:nvPr/>
        </p:nvSpPr>
        <p:spPr bwMode="auto">
          <a:xfrm>
            <a:off x="676275" y="1162050"/>
            <a:ext cx="482600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Query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i="1">
                <a:solidFill>
                  <a:srgbClr val="00175B"/>
                </a:solidFill>
                <a:latin typeface="Arial" pitchFamily="-112" charset="0"/>
              </a:rPr>
              <a:t>image</a:t>
            </a:r>
            <a:endParaRPr lang="fr-FR" sz="1400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59" name="Line 30"/>
          <p:cNvSpPr>
            <a:spLocks noChangeShapeType="1"/>
          </p:cNvSpPr>
          <p:nvPr/>
        </p:nvSpPr>
        <p:spPr bwMode="auto">
          <a:xfrm flipH="1">
            <a:off x="6553200" y="6021388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0" name="Rectangle 31"/>
          <p:cNvSpPr>
            <a:spLocks noChangeArrowheads="1"/>
          </p:cNvSpPr>
          <p:nvPr/>
        </p:nvSpPr>
        <p:spPr bwMode="auto">
          <a:xfrm>
            <a:off x="5364163" y="5734050"/>
            <a:ext cx="1152525" cy="576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Geometric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200" b="1">
                <a:solidFill>
                  <a:srgbClr val="00175B"/>
                </a:solidFill>
                <a:latin typeface="Arial" pitchFamily="-112" charset="0"/>
              </a:rPr>
              <a:t>verification</a:t>
            </a:r>
            <a:endParaRPr lang="fr-FR" sz="1200" b="1" baseline="-25000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61" name="Line 32"/>
          <p:cNvSpPr>
            <a:spLocks noChangeShapeType="1"/>
          </p:cNvSpPr>
          <p:nvPr/>
        </p:nvSpPr>
        <p:spPr bwMode="auto">
          <a:xfrm flipH="1">
            <a:off x="4787900" y="6021388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2" name="Text Box 33"/>
          <p:cNvSpPr txBox="1">
            <a:spLocks noChangeArrowheads="1"/>
          </p:cNvSpPr>
          <p:nvPr/>
        </p:nvSpPr>
        <p:spPr bwMode="auto">
          <a:xfrm>
            <a:off x="3779838" y="5805488"/>
            <a:ext cx="915987" cy="425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Re-ranked </a:t>
            </a:r>
          </a:p>
          <a:p>
            <a:pPr defTabSz="449263">
              <a:spcBef>
                <a:spcPct val="0"/>
              </a:spcBef>
              <a:buClr>
                <a:srgbClr val="00175B"/>
              </a:buClr>
            </a:pPr>
            <a:r>
              <a:rPr lang="en-US" sz="1400" b="1" i="1">
                <a:solidFill>
                  <a:srgbClr val="00175B"/>
                </a:solidFill>
                <a:latin typeface="Arial" pitchFamily="-112" charset="0"/>
              </a:rPr>
              <a:t>list</a:t>
            </a:r>
            <a:endParaRPr lang="fr-FR" sz="1400" b="1" i="1">
              <a:solidFill>
                <a:srgbClr val="00175B"/>
              </a:solidFill>
              <a:latin typeface="Arial" pitchFamily="-112" charset="0"/>
            </a:endParaRPr>
          </a:p>
        </p:txBody>
      </p:sp>
      <p:sp>
        <p:nvSpPr>
          <p:cNvPr id="14363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23850" y="4076700"/>
            <a:ext cx="4681538" cy="1512888"/>
          </a:xfrm>
        </p:spPr>
        <p:txBody>
          <a:bodyPr/>
          <a:lstStyle/>
          <a:p>
            <a:r>
              <a:rPr lang="en-US"/>
              <a:t>“visual words”: </a:t>
            </a:r>
          </a:p>
          <a:p>
            <a:pPr lvl="1"/>
            <a:r>
              <a:rPr lang="en-US"/>
              <a:t>1 “word” (index) per local descriptor </a:t>
            </a:r>
          </a:p>
          <a:p>
            <a:pPr lvl="1"/>
            <a:r>
              <a:rPr lang="en-US"/>
              <a:t>only images ids in inverted file</a:t>
            </a:r>
          </a:p>
          <a:p>
            <a:pPr lvl="1">
              <a:buFontTx/>
              <a:buNone/>
            </a:pPr>
            <a:r>
              <a:rPr lang="en-US">
                <a:latin typeface="OpenSymbol" pitchFamily="2" charset="0"/>
              </a:rPr>
              <a:t>=&gt; </a:t>
            </a:r>
            <a:r>
              <a:rPr lang="en-US"/>
              <a:t>8 GB fits!</a:t>
            </a:r>
            <a:endParaRPr lang="fr-FR"/>
          </a:p>
        </p:txBody>
      </p:sp>
      <p:sp>
        <p:nvSpPr>
          <p:cNvPr id="14364" name="Text Box 37"/>
          <p:cNvSpPr txBox="1">
            <a:spLocks noChangeArrowheads="1"/>
          </p:cNvSpPr>
          <p:nvPr/>
        </p:nvSpPr>
        <p:spPr bwMode="auto">
          <a:xfrm>
            <a:off x="5172075" y="6254750"/>
            <a:ext cx="160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 pitchFamily="-112" charset="0"/>
              </a:rPr>
              <a:t>[Chum &amp; al. 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2PSBATCH" val="latex --interaction=nonstopmode %.tex; dvips -D 300 -o %.ps %.dvi"/>
  <p:tag name="TEXPOINTINIT" val=""/>
  <p:tag name="USEAMSFONTS" val="True"/>
  <p:tag name="EMBEDFONTS" val="False"/>
  <p:tag name="USEBOLDAMS" val="False"/>
  <p:tag name="DEFAULTDISPLAYSOURCE" val="\documentclass{slides}\pagestyle{empty}&#10;%\input{azsty}&#10;% Stuff for doing vector. &#10;\def\vec#1{\mathchoice%&#10;        {\mbox{\boldmath $\displaystyle\bf#1$}}&#10;        {\mbox{\boldmath $\textstyle\bf#1$}}&#10;        {\mbox{\boldmath $\scriptstyle\bf#1$}}&#10;        {\mbox{\boldmath $\scriptscriptstyle\bf#1$}}}&#10;\def\v#1{\protect\vec #1}&#10;&#10;&#10;% Stuff for doing matrix.&#10;\def\mat#1{\mathchoice{\mbox{\boldmath$\displaystyle\tt#1$}}&#10;        {\mbox{\boldmath$\textstyle\tt#1$}}&#10;        {\mbox{\boldmath$\scriptstyle\tt#1$}}&#10;        {\mbox{\boldmath$\scriptscriptstyle\tt#1$}}}&#10;\def\m#1{\protect\mat #1}&#10;&#10;\newcommand{\matx}[1]{{\m #1}}&#10;&#10;\newcommand{\tr}{\mbox{$^{\top}$}}&#10;\newcommand{\mtr}{\mbox{$^{-\top}$}}&#10;&#10;\begin{document}&#10;\end{document}&#10;"/>
  <p:tag name="TEX2PS" val="latex %.tex; dvips -D 300 -t a3 -o %.ps %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300"/>
  <p:tag name="DEFAULTMAGNIFICATION" val="1"/>
  <p:tag name="DEFAULTFONTSIZE" val="10"/>
  <p:tag name="DEFAULTWORDWRAP" val="0"/>
  <p:tag name="DEFAULTWIDTH" val="378"/>
  <p:tag name="DEFAULTHEIGHT" val="299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3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2|1|0.9|0.7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2|0.2"/>
</p:tagLst>
</file>

<file path=ppt/theme/theme1.xml><?xml version="1.0" encoding="utf-8"?>
<a:theme xmlns:a="http://schemas.openxmlformats.org/drawingml/2006/main" name="rob ">
  <a:themeElements>
    <a:clrScheme name="rob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ob ">
      <a:majorFont>
        <a:latin typeface="Times New Roman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rob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 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8">
      <a:dk1>
        <a:srgbClr val="000000"/>
      </a:dk1>
      <a:lt1>
        <a:srgbClr val="000000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AAAAAA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8">
        <a:dk1>
          <a:srgbClr val="000000"/>
        </a:dk1>
        <a:lt1>
          <a:srgbClr val="000000"/>
        </a:lt1>
        <a:dk2>
          <a:srgbClr val="000000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0000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146412</TotalTime>
  <Words>3116</Words>
  <Application>Microsoft Macintosh PowerPoint</Application>
  <PresentationFormat>On-screen Show (4:3)</PresentationFormat>
  <Paragraphs>527</Paragraphs>
  <Slides>73</Slides>
  <Notes>48</Notes>
  <HiddenSlides>1</HiddenSlides>
  <MMClips>2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rob </vt:lpstr>
      <vt:lpstr>3DPhoto99-seitz-slides</vt:lpstr>
      <vt:lpstr>Bitmap Image</vt:lpstr>
      <vt:lpstr>Instance-level recognition III. Visual search: extensions and applications</vt:lpstr>
      <vt:lpstr>Announcements</vt:lpstr>
      <vt:lpstr>Lecture plan</vt:lpstr>
      <vt:lpstr>1. Review: Large-scale recognition with local features </vt:lpstr>
      <vt:lpstr>Slide 5</vt:lpstr>
      <vt:lpstr>Slide 6</vt:lpstr>
      <vt:lpstr>Fast descriptor search</vt:lpstr>
      <vt:lpstr>Slide 8</vt:lpstr>
      <vt:lpstr>Bag-of-features / Bag-of-visual-words [Sivic&amp;Zisserman’03]</vt:lpstr>
      <vt:lpstr>Beyond visual words: Hamming Embedding  [Jegou et al. ECCV’08]</vt:lpstr>
      <vt:lpstr>Recent approaches for very large scale indexing  </vt:lpstr>
      <vt:lpstr>Slide 12</vt:lpstr>
      <vt:lpstr>Visual search using local regions (references)</vt:lpstr>
      <vt:lpstr>Efficient visual search for objects and places</vt:lpstr>
      <vt:lpstr>Example</vt:lpstr>
      <vt:lpstr>Slide 16</vt:lpstr>
      <vt:lpstr>Slide 17</vt:lpstr>
      <vt:lpstr>2. Visual search - extensions</vt:lpstr>
      <vt:lpstr>Query Expansion in text</vt:lpstr>
      <vt:lpstr>Slide 20</vt:lpstr>
      <vt:lpstr>  Automatic query expansion</vt:lpstr>
      <vt:lpstr>Visual query expansion - overview</vt:lpstr>
      <vt:lpstr>Slide 23</vt:lpstr>
      <vt:lpstr>Slide 24</vt:lpstr>
      <vt:lpstr>Slide 25</vt:lpstr>
      <vt:lpstr>Slide 26</vt:lpstr>
      <vt:lpstr>Slide 27</vt:lpstr>
      <vt:lpstr>Efficient visual search for objects and places</vt:lpstr>
      <vt:lpstr>Slide 29</vt:lpstr>
      <vt:lpstr>Slide 30</vt:lpstr>
      <vt:lpstr>Pre-compute query expansion?</vt:lpstr>
      <vt:lpstr>Slide 32</vt:lpstr>
      <vt:lpstr>Example:</vt:lpstr>
      <vt:lpstr>Quantization errors</vt:lpstr>
      <vt:lpstr>Overcoming quantization errors</vt:lpstr>
      <vt:lpstr>Descriptor learning for efficient retrieval</vt:lpstr>
      <vt:lpstr>Descriptor learning for efficient retrieval</vt:lpstr>
      <vt:lpstr>Descriptor learning for efficient retrieval</vt:lpstr>
      <vt:lpstr>Learning</vt:lpstr>
      <vt:lpstr>Results: Spatial Verification</vt:lpstr>
      <vt:lpstr>Results: Spatial Verification</vt:lpstr>
      <vt:lpstr>Results: Spatial Verification</vt:lpstr>
      <vt:lpstr>Slide 43</vt:lpstr>
      <vt:lpstr>Place recognition:  retrieval in a structured (on a map) database</vt:lpstr>
      <vt:lpstr>Slide 45</vt:lpstr>
      <vt:lpstr>Slide 46</vt:lpstr>
      <vt:lpstr>Quantitative evaluation</vt:lpstr>
      <vt:lpstr>Other recent work</vt:lpstr>
      <vt:lpstr>What objects/scenes local regions do not work on?</vt:lpstr>
      <vt:lpstr>What objects/scenes local regions do not work on?</vt:lpstr>
      <vt:lpstr>3. Example applications of  large scale visual search and matching</vt:lpstr>
      <vt:lpstr>Sony Aibo (Evolution Robotics)</vt:lpstr>
      <vt:lpstr>Application: Internet-based inpainting</vt:lpstr>
      <vt:lpstr>Mobile tourist guide</vt:lpstr>
      <vt:lpstr>Web Demo: Movie Poster Recognition</vt:lpstr>
      <vt:lpstr>Image Auto-Annotation</vt:lpstr>
      <vt:lpstr>Slide 57</vt:lpstr>
      <vt:lpstr>Slide 58</vt:lpstr>
      <vt:lpstr>Building Rome in a Day – or –  matching and 3D reconstruction in large unstructured datasets. </vt:lpstr>
      <vt:lpstr>Slide 60</vt:lpstr>
      <vt:lpstr>Slide 61</vt:lpstr>
      <vt:lpstr>Photo Tourism overview</vt:lpstr>
      <vt:lpstr>Photo Tourism overview</vt:lpstr>
      <vt:lpstr>Scene reconstruction</vt:lpstr>
      <vt:lpstr>Feature detection</vt:lpstr>
      <vt:lpstr>Feature detection</vt:lpstr>
      <vt:lpstr>Feature detection</vt:lpstr>
      <vt:lpstr>Feature matching</vt:lpstr>
      <vt:lpstr>Feature matching</vt:lpstr>
      <vt:lpstr>Feature matching</vt:lpstr>
      <vt:lpstr>Feature matching</vt:lpstr>
      <vt:lpstr>Structure from motion (R. Keriven’s class)</vt:lpstr>
      <vt:lpstr>Example of the final 3D point cloud and cameras</vt:lpstr>
    </vt:vector>
  </TitlesOfParts>
  <Company>University of Oxford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level grouping for video shot</dc:title>
  <dc:creator>Josef Sivic</dc:creator>
  <cp:lastModifiedBy>josef</cp:lastModifiedBy>
  <cp:revision>2413</cp:revision>
  <cp:lastPrinted>2010-10-26T14:58:02Z</cp:lastPrinted>
  <dcterms:created xsi:type="dcterms:W3CDTF">2010-10-26T07:21:59Z</dcterms:created>
  <dcterms:modified xsi:type="dcterms:W3CDTF">2010-10-27T08:58:35Z</dcterms:modified>
</cp:coreProperties>
</file>