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5" r:id="rId1"/>
    <p:sldMasterId id="2147483698" r:id="rId2"/>
    <p:sldMasterId id="2147483724" r:id="rId3"/>
    <p:sldMasterId id="2147483737" r:id="rId4"/>
  </p:sldMasterIdLst>
  <p:notesMasterIdLst>
    <p:notesMasterId r:id="rId90"/>
  </p:notesMasterIdLst>
  <p:handoutMasterIdLst>
    <p:handoutMasterId r:id="rId91"/>
  </p:handoutMasterIdLst>
  <p:sldIdLst>
    <p:sldId id="857" r:id="rId5"/>
    <p:sldId id="807" r:id="rId6"/>
    <p:sldId id="808" r:id="rId7"/>
    <p:sldId id="809" r:id="rId8"/>
    <p:sldId id="810" r:id="rId9"/>
    <p:sldId id="811" r:id="rId10"/>
    <p:sldId id="812" r:id="rId11"/>
    <p:sldId id="813" r:id="rId12"/>
    <p:sldId id="814" r:id="rId13"/>
    <p:sldId id="815" r:id="rId14"/>
    <p:sldId id="816" r:id="rId15"/>
    <p:sldId id="817" r:id="rId16"/>
    <p:sldId id="818" r:id="rId17"/>
    <p:sldId id="819" r:id="rId18"/>
    <p:sldId id="820" r:id="rId19"/>
    <p:sldId id="821" r:id="rId20"/>
    <p:sldId id="822" r:id="rId21"/>
    <p:sldId id="823" r:id="rId22"/>
    <p:sldId id="824" r:id="rId23"/>
    <p:sldId id="825" r:id="rId24"/>
    <p:sldId id="826" r:id="rId25"/>
    <p:sldId id="827" r:id="rId26"/>
    <p:sldId id="828" r:id="rId27"/>
    <p:sldId id="829" r:id="rId28"/>
    <p:sldId id="830" r:id="rId29"/>
    <p:sldId id="831" r:id="rId30"/>
    <p:sldId id="832" r:id="rId31"/>
    <p:sldId id="833" r:id="rId32"/>
    <p:sldId id="834" r:id="rId33"/>
    <p:sldId id="858" r:id="rId34"/>
    <p:sldId id="861" r:id="rId35"/>
    <p:sldId id="873" r:id="rId36"/>
    <p:sldId id="874" r:id="rId37"/>
    <p:sldId id="875" r:id="rId38"/>
    <p:sldId id="876" r:id="rId39"/>
    <p:sldId id="877" r:id="rId40"/>
    <p:sldId id="878" r:id="rId41"/>
    <p:sldId id="879" r:id="rId42"/>
    <p:sldId id="880" r:id="rId43"/>
    <p:sldId id="881" r:id="rId44"/>
    <p:sldId id="882" r:id="rId45"/>
    <p:sldId id="883" r:id="rId46"/>
    <p:sldId id="884" r:id="rId47"/>
    <p:sldId id="885" r:id="rId48"/>
    <p:sldId id="886" r:id="rId49"/>
    <p:sldId id="887" r:id="rId50"/>
    <p:sldId id="888" r:id="rId51"/>
    <p:sldId id="889" r:id="rId52"/>
    <p:sldId id="890" r:id="rId53"/>
    <p:sldId id="891" r:id="rId54"/>
    <p:sldId id="896" r:id="rId55"/>
    <p:sldId id="892" r:id="rId56"/>
    <p:sldId id="893" r:id="rId57"/>
    <p:sldId id="894" r:id="rId58"/>
    <p:sldId id="895" r:id="rId59"/>
    <p:sldId id="862" r:id="rId60"/>
    <p:sldId id="871" r:id="rId61"/>
    <p:sldId id="863" r:id="rId62"/>
    <p:sldId id="864" r:id="rId63"/>
    <p:sldId id="865" r:id="rId64"/>
    <p:sldId id="866" r:id="rId65"/>
    <p:sldId id="867" r:id="rId66"/>
    <p:sldId id="868" r:id="rId67"/>
    <p:sldId id="869" r:id="rId68"/>
    <p:sldId id="870" r:id="rId69"/>
    <p:sldId id="837" r:id="rId70"/>
    <p:sldId id="838" r:id="rId71"/>
    <p:sldId id="839" r:id="rId72"/>
    <p:sldId id="840" r:id="rId73"/>
    <p:sldId id="841" r:id="rId74"/>
    <p:sldId id="842" r:id="rId75"/>
    <p:sldId id="843" r:id="rId76"/>
    <p:sldId id="844" r:id="rId77"/>
    <p:sldId id="856" r:id="rId78"/>
    <p:sldId id="872" r:id="rId79"/>
    <p:sldId id="845" r:id="rId80"/>
    <p:sldId id="846" r:id="rId81"/>
    <p:sldId id="847" r:id="rId82"/>
    <p:sldId id="848" r:id="rId83"/>
    <p:sldId id="849" r:id="rId84"/>
    <p:sldId id="850" r:id="rId85"/>
    <p:sldId id="851" r:id="rId86"/>
    <p:sldId id="852" r:id="rId87"/>
    <p:sldId id="853" r:id="rId88"/>
    <p:sldId id="854" r:id="rId89"/>
  </p:sldIdLst>
  <p:sldSz cx="9144000" cy="6858000" type="screen4x3"/>
  <p:notesSz cx="7099300" cy="10234613"/>
  <p:embeddedFontLst>
    <p:embeddedFont>
      <p:font typeface="Comic Sans MS" pitchFamily="66" charset="0"/>
      <p:regular r:id="rId92"/>
      <p:bold r:id="rId93"/>
    </p:embeddedFont>
    <p:embeddedFont>
      <p:font typeface="Verdana" pitchFamily="34" charset="0"/>
      <p:regular r:id="rId94"/>
      <p:bold r:id="rId95"/>
      <p:italic r:id="rId96"/>
      <p:boldItalic r:id="rId97"/>
    </p:embeddedFont>
    <p:embeddedFont>
      <p:font typeface="cmmi10" pitchFamily="34" charset="0"/>
      <p:regular r:id="rId98"/>
    </p:embeddedFont>
    <p:embeddedFont>
      <p:font typeface="Arial Black" pitchFamily="34" charset="0"/>
      <p:bold r:id="rId99"/>
    </p:embeddedFont>
  </p:embeddedFontLst>
  <p:custDataLst>
    <p:tags r:id="rId100"/>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clrMru>
    <a:srgbClr val="CC3300"/>
    <a:srgbClr val="9900CC"/>
    <a:srgbClr val="0000FF"/>
    <a:srgbClr val="CC66FF"/>
    <a:srgbClr val="FF0000"/>
    <a:srgbClr val="33CC33"/>
    <a:srgbClr val="FF9900"/>
    <a:srgbClr val="FF33CC"/>
    <a:srgbClr val="CC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0487" autoAdjust="0"/>
    <p:restoredTop sz="86154" autoAdjust="0"/>
  </p:normalViewPr>
  <p:slideViewPr>
    <p:cSldViewPr>
      <p:cViewPr>
        <p:scale>
          <a:sx n="80" d="100"/>
          <a:sy n="80" d="100"/>
        </p:scale>
        <p:origin x="-678" y="-6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notesMaster" Target="notesMasters/notesMaster1.xml"/><Relationship Id="rId95" Type="http://schemas.openxmlformats.org/officeDocument/2006/relationships/font" Target="fonts/font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6.fntdata"/><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image" Target="../media/image68.wmf"/><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076672" cy="511054"/>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endParaRPr lang="en-US"/>
          </a:p>
        </p:txBody>
      </p:sp>
      <p:sp>
        <p:nvSpPr>
          <p:cNvPr id="87043" name="Rectangle 3"/>
          <p:cNvSpPr>
            <a:spLocks noGrp="1" noChangeArrowheads="1"/>
          </p:cNvSpPr>
          <p:nvPr>
            <p:ph type="dt" sz="quarter" idx="1"/>
          </p:nvPr>
        </p:nvSpPr>
        <p:spPr bwMode="auto">
          <a:xfrm>
            <a:off x="4021088" y="0"/>
            <a:ext cx="3076672" cy="511054"/>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endParaRPr lang="en-US"/>
          </a:p>
        </p:txBody>
      </p:sp>
      <p:sp>
        <p:nvSpPr>
          <p:cNvPr id="87044" name="Rectangle 4"/>
          <p:cNvSpPr>
            <a:spLocks noGrp="1" noChangeArrowheads="1"/>
          </p:cNvSpPr>
          <p:nvPr>
            <p:ph type="ftr" sz="quarter" idx="2"/>
          </p:nvPr>
        </p:nvSpPr>
        <p:spPr bwMode="auto">
          <a:xfrm>
            <a:off x="0" y="9721868"/>
            <a:ext cx="3076672" cy="511054"/>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endParaRPr lang="en-US"/>
          </a:p>
        </p:txBody>
      </p:sp>
      <p:sp>
        <p:nvSpPr>
          <p:cNvPr id="87045" name="Rectangle 5"/>
          <p:cNvSpPr>
            <a:spLocks noGrp="1" noChangeArrowheads="1"/>
          </p:cNvSpPr>
          <p:nvPr>
            <p:ph type="sldNum" sz="quarter" idx="3"/>
          </p:nvPr>
        </p:nvSpPr>
        <p:spPr bwMode="auto">
          <a:xfrm>
            <a:off x="4021088" y="9721868"/>
            <a:ext cx="3076672" cy="511054"/>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fld id="{D1D9B1C0-658B-4887-B3C1-755874D38D08}" type="slidenum">
              <a:rPr lang="en-US"/>
              <a:pPr/>
              <a:t>‹N°›</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076672" cy="511054"/>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endParaRPr lang="en-US"/>
          </a:p>
        </p:txBody>
      </p:sp>
      <p:sp>
        <p:nvSpPr>
          <p:cNvPr id="49155" name="Rectangle 3"/>
          <p:cNvSpPr>
            <a:spLocks noGrp="1" noChangeArrowheads="1"/>
          </p:cNvSpPr>
          <p:nvPr>
            <p:ph type="dt" idx="1"/>
          </p:nvPr>
        </p:nvSpPr>
        <p:spPr bwMode="auto">
          <a:xfrm>
            <a:off x="4021088" y="0"/>
            <a:ext cx="3076672" cy="511054"/>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endParaRPr lang="en-US"/>
          </a:p>
        </p:txBody>
      </p:sp>
      <p:sp>
        <p:nvSpPr>
          <p:cNvPr id="49156"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ffectLst/>
        </p:spPr>
      </p:sp>
      <p:sp>
        <p:nvSpPr>
          <p:cNvPr id="49157" name="Rectangle 5"/>
          <p:cNvSpPr>
            <a:spLocks noGrp="1" noChangeArrowheads="1"/>
          </p:cNvSpPr>
          <p:nvPr>
            <p:ph type="body" sz="quarter" idx="3"/>
          </p:nvPr>
        </p:nvSpPr>
        <p:spPr bwMode="auto">
          <a:xfrm>
            <a:off x="710239" y="4861781"/>
            <a:ext cx="5678824" cy="4604560"/>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158" name="Rectangle 6"/>
          <p:cNvSpPr>
            <a:spLocks noGrp="1" noChangeArrowheads="1"/>
          </p:cNvSpPr>
          <p:nvPr>
            <p:ph type="ftr" sz="quarter" idx="4"/>
          </p:nvPr>
        </p:nvSpPr>
        <p:spPr bwMode="auto">
          <a:xfrm>
            <a:off x="0" y="9721868"/>
            <a:ext cx="3076672" cy="511054"/>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endParaRPr lang="en-US"/>
          </a:p>
        </p:txBody>
      </p:sp>
      <p:sp>
        <p:nvSpPr>
          <p:cNvPr id="49159" name="Rectangle 7"/>
          <p:cNvSpPr>
            <a:spLocks noGrp="1" noChangeArrowheads="1"/>
          </p:cNvSpPr>
          <p:nvPr>
            <p:ph type="sldNum" sz="quarter" idx="5"/>
          </p:nvPr>
        </p:nvSpPr>
        <p:spPr bwMode="auto">
          <a:xfrm>
            <a:off x="4021088" y="9721868"/>
            <a:ext cx="3076672" cy="511054"/>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fld id="{22BB77EF-01FD-4CDC-BF2B-A05BA5BBFB71}" type="slidenum">
              <a:rPr lang="en-US"/>
              <a:pPr/>
              <a:t>‹N°›</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22FD3461-F58C-42B7-99AA-6957E73AB205}" type="slidenum">
              <a:rPr lang="en-US" smtClean="0"/>
              <a:pPr/>
              <a:t>1</a:t>
            </a:fld>
            <a:endParaRPr 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41987"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
          <p:cNvSpPr txBox="1">
            <a:spLocks noGrp="1" noRot="1" noChangeAspect="1" noChangeArrowheads="1" noTextEdit="1"/>
          </p:cNvSpPr>
          <p:nvPr>
            <p:ph type="sldImg"/>
          </p:nvPr>
        </p:nvSpPr>
        <p:spPr>
          <a:xfrm>
            <a:off x="798513" y="704850"/>
            <a:ext cx="4686300" cy="3516313"/>
          </a:xfrm>
          <a:solidFill>
            <a:srgbClr val="FFFFFF"/>
          </a:solidFill>
          <a:ln>
            <a:solidFill>
              <a:srgbClr val="000000"/>
            </a:solidFill>
            <a:miter lim="800000"/>
          </a:ln>
        </p:spPr>
      </p:sp>
      <p:sp>
        <p:nvSpPr>
          <p:cNvPr id="43011"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p:cNvSpPr txBox="1">
            <a:spLocks noGrp="1" noRot="1" noChangeAspect="1" noChangeArrowheads="1" noTextEdit="1"/>
          </p:cNvSpPr>
          <p:nvPr>
            <p:ph type="sldImg"/>
          </p:nvPr>
        </p:nvSpPr>
        <p:spPr>
          <a:xfrm>
            <a:off x="1450021" y="1024108"/>
            <a:ext cx="4197810" cy="3506842"/>
          </a:xfrm>
          <a:solidFill>
            <a:srgbClr val="FFFFFF"/>
          </a:solidFill>
          <a:ln>
            <a:solidFill>
              <a:srgbClr val="000000"/>
            </a:solidFill>
            <a:miter lim="800000"/>
          </a:ln>
        </p:spPr>
      </p:sp>
      <p:sp>
        <p:nvSpPr>
          <p:cNvPr id="44035"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45059" name="Rectangle 2"/>
          <p:cNvSpPr txBox="1">
            <a:spLocks noGrp="1" noChangeArrowheads="1"/>
          </p:cNvSpPr>
          <p:nvPr>
            <p:ph type="body" idx="1"/>
          </p:nvPr>
        </p:nvSpPr>
        <p:spPr>
          <a:xfrm>
            <a:off x="827962" y="4455029"/>
            <a:ext cx="4618315" cy="4141658"/>
          </a:xfrm>
          <a:noFill/>
          <a:ln/>
        </p:spPr>
        <p:txBody>
          <a:bodyPr wrap="none" anchor="ctr"/>
          <a:lstStyle/>
          <a:p>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46083"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47107"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48131"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49155"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50179"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51203"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
          <p:cNvSpPr txBox="1">
            <a:spLocks noGrp="1" noRot="1" noChangeAspect="1" noChangeArrowheads="1" noTextEdit="1"/>
          </p:cNvSpPr>
          <p:nvPr>
            <p:ph type="sldImg"/>
          </p:nvPr>
        </p:nvSpPr>
        <p:spPr>
          <a:xfrm>
            <a:off x="798513" y="704850"/>
            <a:ext cx="4686300" cy="3516313"/>
          </a:xfrm>
          <a:solidFill>
            <a:srgbClr val="FFFFFF"/>
          </a:solidFill>
          <a:ln>
            <a:solidFill>
              <a:srgbClr val="000000"/>
            </a:solidFill>
            <a:miter lim="800000"/>
          </a:ln>
        </p:spPr>
      </p:sp>
      <p:sp>
        <p:nvSpPr>
          <p:cNvPr id="33795" name="Rectangle 2"/>
          <p:cNvSpPr txBox="1">
            <a:spLocks noGrp="1" noChangeArrowheads="1"/>
          </p:cNvSpPr>
          <p:nvPr>
            <p:ph type="body" idx="1"/>
          </p:nvPr>
        </p:nvSpPr>
        <p:spPr>
          <a:xfrm>
            <a:off x="827962" y="4455029"/>
            <a:ext cx="4618315" cy="4141658"/>
          </a:xfrm>
          <a:noFill/>
          <a:ln/>
        </p:spPr>
        <p:txBody>
          <a:bodyPr wrap="none" anchor="ctr"/>
          <a:lstStyle/>
          <a:p>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52227"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txBox="1">
            <a:spLocks noGrp="1" noRot="1" noChangeAspect="1" noChangeArrowheads="1" noTextEdit="1"/>
          </p:cNvSpPr>
          <p:nvPr>
            <p:ph type="sldImg"/>
          </p:nvPr>
        </p:nvSpPr>
        <p:spPr>
          <a:xfrm>
            <a:off x="1450021" y="1024108"/>
            <a:ext cx="4197810" cy="3506842"/>
          </a:xfrm>
          <a:solidFill>
            <a:srgbClr val="FFFFFF"/>
          </a:solidFill>
          <a:ln>
            <a:solidFill>
              <a:srgbClr val="000000"/>
            </a:solidFill>
            <a:miter lim="800000"/>
          </a:ln>
        </p:spPr>
      </p:sp>
      <p:sp>
        <p:nvSpPr>
          <p:cNvPr id="53251"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54275"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55299"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56323"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57347"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58371"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59395"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60419"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
          <p:cNvSpPr txBox="1">
            <a:spLocks noGrp="1" noRot="1" noChangeAspect="1" noChangeArrowheads="1" noTextEdit="1"/>
          </p:cNvSpPr>
          <p:nvPr>
            <p:ph type="sldImg"/>
          </p:nvPr>
        </p:nvSpPr>
        <p:spPr>
          <a:xfrm>
            <a:off x="1573273" y="1395629"/>
            <a:ext cx="3961456" cy="3309774"/>
          </a:xfrm>
          <a:solidFill>
            <a:srgbClr val="FFFFFF"/>
          </a:solidFill>
          <a:ln>
            <a:solidFill>
              <a:srgbClr val="000000"/>
            </a:solidFill>
            <a:miter lim="800000"/>
          </a:ln>
        </p:spPr>
      </p:sp>
      <p:sp>
        <p:nvSpPr>
          <p:cNvPr id="61443" name="Rectangle 2"/>
          <p:cNvSpPr txBox="1">
            <a:spLocks noGrp="1" noChangeArrowheads="1"/>
          </p:cNvSpPr>
          <p:nvPr>
            <p:ph type="body" idx="1"/>
          </p:nvPr>
        </p:nvSpPr>
        <p:spPr>
          <a:xfrm>
            <a:off x="1421020" y="4926700"/>
            <a:ext cx="4257260" cy="3899362"/>
          </a:xfrm>
          <a:noFill/>
          <a:ln/>
        </p:spPr>
        <p:txBody>
          <a:bodyPr wrap="none" anchor="ctr"/>
          <a:lstStyle/>
          <a:p>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
          <p:cNvSpPr txBox="1">
            <a:spLocks noGrp="1" noRot="1" noChangeAspect="1" noChangeArrowheads="1" noTextEdit="1"/>
          </p:cNvSpPr>
          <p:nvPr>
            <p:ph type="sldImg"/>
          </p:nvPr>
        </p:nvSpPr>
        <p:spPr>
          <a:xfrm>
            <a:off x="1347788" y="1395413"/>
            <a:ext cx="4411662" cy="3309937"/>
          </a:xfrm>
          <a:solidFill>
            <a:srgbClr val="FFFFFF"/>
          </a:solidFill>
          <a:ln>
            <a:solidFill>
              <a:srgbClr val="000000"/>
            </a:solidFill>
            <a:miter lim="800000"/>
          </a:ln>
        </p:spPr>
      </p:sp>
      <p:sp>
        <p:nvSpPr>
          <p:cNvPr id="34819"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
          <p:cNvSpPr txBox="1">
            <a:spLocks noGrp="1" noRot="1" noChangeAspect="1" noChangeArrowheads="1" noTextEdit="1"/>
          </p:cNvSpPr>
          <p:nvPr>
            <p:ph type="sldImg"/>
          </p:nvPr>
        </p:nvSpPr>
        <p:spPr>
          <a:xfrm>
            <a:off x="1573273" y="1395629"/>
            <a:ext cx="3961456" cy="3309774"/>
          </a:xfrm>
          <a:solidFill>
            <a:srgbClr val="FFFFFF"/>
          </a:solidFill>
          <a:ln>
            <a:solidFill>
              <a:srgbClr val="000000"/>
            </a:solidFill>
            <a:miter lim="800000"/>
          </a:ln>
        </p:spPr>
      </p:sp>
      <p:sp>
        <p:nvSpPr>
          <p:cNvPr id="35843"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36867"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A900ED-17AA-414D-B386-F3765B21CBD3}" type="slidenum">
              <a:rPr lang="en-US"/>
              <a:pPr/>
              <a:t>56</a:t>
            </a:fld>
            <a:endParaRPr lang="en-US"/>
          </a:p>
        </p:txBody>
      </p:sp>
      <p:sp>
        <p:nvSpPr>
          <p:cNvPr id="1190914" name="Rectangle 2"/>
          <p:cNvSpPr>
            <a:spLocks noGrp="1" noRot="1" noChangeAspect="1" noChangeArrowheads="1" noTextEdit="1"/>
          </p:cNvSpPr>
          <p:nvPr>
            <p:ph type="sldImg"/>
          </p:nvPr>
        </p:nvSpPr>
        <p:spPr>
          <a:ln/>
        </p:spPr>
      </p:sp>
      <p:sp>
        <p:nvSpPr>
          <p:cNvPr id="119091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5E5F48-9FE6-4A06-A9F1-EB999D56E27D}" type="slidenum">
              <a:rPr lang="en-US"/>
              <a:pPr/>
              <a:t>58</a:t>
            </a:fld>
            <a:endParaRPr lang="en-US"/>
          </a:p>
        </p:txBody>
      </p:sp>
      <p:sp>
        <p:nvSpPr>
          <p:cNvPr id="1195010" name="Rectangle 2"/>
          <p:cNvSpPr>
            <a:spLocks noGrp="1" noRot="1" noChangeAspect="1" noChangeArrowheads="1" noTextEdit="1"/>
          </p:cNvSpPr>
          <p:nvPr>
            <p:ph type="sldImg"/>
          </p:nvPr>
        </p:nvSpPr>
        <p:spPr>
          <a:xfrm>
            <a:off x="1216025" y="1025525"/>
            <a:ext cx="4656138" cy="3492500"/>
          </a:xfrm>
          <a:solidFill>
            <a:srgbClr val="FFFFFF"/>
          </a:solidFill>
          <a:ln/>
        </p:spPr>
      </p:sp>
      <p:sp>
        <p:nvSpPr>
          <p:cNvPr id="1195011" name="Text Box 3"/>
          <p:cNvSpPr txBox="1">
            <a:spLocks noGrp="1" noChangeArrowheads="1"/>
          </p:cNvSpPr>
          <p:nvPr>
            <p:ph type="body" idx="1"/>
          </p:nvPr>
        </p:nvSpPr>
        <p:spPr>
          <a:xfrm>
            <a:off x="1083075" y="4870241"/>
            <a:ext cx="4928528" cy="184666"/>
          </a:xfrm>
          <a:noFill/>
          <a:ln/>
        </p:spPr>
        <p:txBody>
          <a:bodyPr lIns="0" tIns="0" rIns="0" bIns="0">
            <a:spAutoFit/>
          </a:bodyPr>
          <a:lstStyle/>
          <a:p>
            <a:pPr defTabSz="457200"/>
            <a:r>
              <a:rPr lang="en-GB"/>
              <a:t>Globally different, but have portions in common</a:t>
            </a:r>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9882D7-9E9D-44F0-9007-C7552A8E60E0}" type="slidenum">
              <a:rPr lang="en-US"/>
              <a:pPr/>
              <a:t>59</a:t>
            </a:fld>
            <a:endParaRPr lang="en-US"/>
          </a:p>
        </p:txBody>
      </p:sp>
      <p:sp>
        <p:nvSpPr>
          <p:cNvPr id="1198082" name="Rectangle 2"/>
          <p:cNvSpPr>
            <a:spLocks noGrp="1" noRot="1" noChangeAspect="1" noChangeArrowheads="1" noTextEdit="1"/>
          </p:cNvSpPr>
          <p:nvPr>
            <p:ph type="sldImg"/>
          </p:nvPr>
        </p:nvSpPr>
        <p:spPr>
          <a:ln/>
        </p:spPr>
      </p:sp>
      <p:sp>
        <p:nvSpPr>
          <p:cNvPr id="119808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37891"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C83C1C-5C16-42E4-8A0A-70A0A273BD4B}" type="slidenum">
              <a:rPr lang="en-US"/>
              <a:pPr/>
              <a:t>60</a:t>
            </a:fld>
            <a:endParaRPr lang="en-US"/>
          </a:p>
        </p:txBody>
      </p:sp>
      <p:sp>
        <p:nvSpPr>
          <p:cNvPr id="1203202" name="Rectangle 2"/>
          <p:cNvSpPr>
            <a:spLocks noGrp="1" noRot="1" noChangeAspect="1" noChangeArrowheads="1" noTextEdit="1"/>
          </p:cNvSpPr>
          <p:nvPr>
            <p:ph type="sldImg"/>
          </p:nvPr>
        </p:nvSpPr>
        <p:spPr>
          <a:ln/>
        </p:spPr>
      </p:sp>
      <p:sp>
        <p:nvSpPr>
          <p:cNvPr id="120320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71807E-9D77-4637-9B84-C43875FCAAF8}" type="slidenum">
              <a:rPr lang="en-US"/>
              <a:pPr/>
              <a:t>61</a:t>
            </a:fld>
            <a:endParaRPr lang="en-US"/>
          </a:p>
        </p:txBody>
      </p:sp>
      <p:sp>
        <p:nvSpPr>
          <p:cNvPr id="1229826" name="Rectangle 2"/>
          <p:cNvSpPr>
            <a:spLocks noGrp="1" noRot="1" noChangeAspect="1" noChangeArrowheads="1" noTextEdit="1"/>
          </p:cNvSpPr>
          <p:nvPr>
            <p:ph type="sldImg"/>
          </p:nvPr>
        </p:nvSpPr>
        <p:spPr>
          <a:ln/>
        </p:spPr>
      </p:sp>
      <p:sp>
        <p:nvSpPr>
          <p:cNvPr id="122982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E2B1D4-50D3-40C9-9914-FB1918F47610}" type="slidenum">
              <a:rPr lang="en-US"/>
              <a:pPr/>
              <a:t>62</a:t>
            </a:fld>
            <a:endParaRPr lang="en-US"/>
          </a:p>
        </p:txBody>
      </p:sp>
      <p:sp>
        <p:nvSpPr>
          <p:cNvPr id="1205250" name="Rectangle 2"/>
          <p:cNvSpPr>
            <a:spLocks noGrp="1" noRot="1" noChangeAspect="1" noChangeArrowheads="1" noTextEdit="1"/>
          </p:cNvSpPr>
          <p:nvPr>
            <p:ph type="sldImg"/>
          </p:nvPr>
        </p:nvSpPr>
        <p:spPr>
          <a:ln/>
        </p:spPr>
      </p:sp>
      <p:sp>
        <p:nvSpPr>
          <p:cNvPr id="120525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253DF4-7319-4589-B384-B45D2FE478B2}" type="slidenum">
              <a:rPr lang="en-US"/>
              <a:pPr/>
              <a:t>63</a:t>
            </a:fld>
            <a:endParaRPr lang="en-US"/>
          </a:p>
        </p:txBody>
      </p:sp>
      <p:sp>
        <p:nvSpPr>
          <p:cNvPr id="1210370" name="Rectangle 2"/>
          <p:cNvSpPr>
            <a:spLocks noGrp="1" noRot="1" noChangeAspect="1" noChangeArrowheads="1" noTextEdit="1"/>
          </p:cNvSpPr>
          <p:nvPr>
            <p:ph type="sldImg"/>
          </p:nvPr>
        </p:nvSpPr>
        <p:spPr>
          <a:ln/>
        </p:spPr>
      </p:sp>
      <p:sp>
        <p:nvSpPr>
          <p:cNvPr id="121037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5D02A0-9F1D-4453-9348-7ED0CF20B2F3}" type="slidenum">
              <a:rPr lang="en-US"/>
              <a:pPr/>
              <a:t>64</a:t>
            </a:fld>
            <a:endParaRPr lang="en-US"/>
          </a:p>
        </p:txBody>
      </p:sp>
      <p:sp>
        <p:nvSpPr>
          <p:cNvPr id="1200130" name="Rectangle 2"/>
          <p:cNvSpPr>
            <a:spLocks noGrp="1" noRot="1" noChangeAspect="1" noChangeArrowheads="1" noTextEdit="1"/>
          </p:cNvSpPr>
          <p:nvPr>
            <p:ph type="sldImg"/>
          </p:nvPr>
        </p:nvSpPr>
        <p:spPr>
          <a:ln/>
        </p:spPr>
      </p:sp>
      <p:sp>
        <p:nvSpPr>
          <p:cNvPr id="120013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61DB85-A617-48A7-AF7F-0F2B8967EFD6}" type="slidenum">
              <a:rPr lang="en-US"/>
              <a:pPr/>
              <a:t>65</a:t>
            </a:fld>
            <a:endParaRPr lang="en-US"/>
          </a:p>
        </p:txBody>
      </p:sp>
      <p:sp>
        <p:nvSpPr>
          <p:cNvPr id="1214466" name="Rectangle 2"/>
          <p:cNvSpPr>
            <a:spLocks noGrp="1" noRot="1" noChangeAspect="1" noChangeArrowheads="1" noTextEdit="1"/>
          </p:cNvSpPr>
          <p:nvPr>
            <p:ph type="sldImg"/>
          </p:nvPr>
        </p:nvSpPr>
        <p:spPr>
          <a:ln/>
        </p:spPr>
      </p:sp>
      <p:sp>
        <p:nvSpPr>
          <p:cNvPr id="121446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E9BA6C-FE9A-4B2A-AD67-456F38F1835B}" type="slidenum">
              <a:rPr lang="en-US"/>
              <a:pPr/>
              <a:t>66</a:t>
            </a:fld>
            <a:endParaRPr lang="en-US"/>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D01C2F-DC0A-463D-8160-73CCFBC1EC1E}" type="slidenum">
              <a:rPr lang="en-US"/>
              <a:pPr/>
              <a:t>67</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a:t>Our strategy for learning parts is based on establishing direct visual correspondence between training images. Ideally, we would like to simultaneously establish correspondence across the entire training set. However, this multi-dimensional matching problem is intractable. Instead, we initialize the parts by matching pairs of images, and then validate these candidate parts.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615F93-D7CA-4117-BCA7-04DAB2917A61}" type="slidenum">
              <a:rPr lang="en-US"/>
              <a:pPr/>
              <a:t>68</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6CA605-2567-499A-8BCB-36792D7E5E87}" type="slidenum">
              <a:rPr lang="en-US"/>
              <a:pPr/>
              <a:t>69</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
          <p:cNvSpPr txBox="1">
            <a:spLocks noGrp="1" noRot="1" noChangeAspect="1" noChangeArrowheads="1" noTextEdit="1"/>
          </p:cNvSpPr>
          <p:nvPr>
            <p:ph type="sldImg"/>
          </p:nvPr>
        </p:nvSpPr>
        <p:spPr>
          <a:xfrm>
            <a:off x="1347788" y="1395413"/>
            <a:ext cx="4411662" cy="3309937"/>
          </a:xfrm>
          <a:solidFill>
            <a:srgbClr val="FFFFFF"/>
          </a:solidFill>
          <a:ln>
            <a:solidFill>
              <a:srgbClr val="000000"/>
            </a:solidFill>
            <a:miter lim="800000"/>
          </a:ln>
        </p:spPr>
      </p:sp>
      <p:sp>
        <p:nvSpPr>
          <p:cNvPr id="38915" name="Rectangle 2"/>
          <p:cNvSpPr txBox="1">
            <a:spLocks noGrp="1" noChangeArrowheads="1"/>
          </p:cNvSpPr>
          <p:nvPr>
            <p:ph type="body" idx="1"/>
          </p:nvPr>
        </p:nvSpPr>
        <p:spPr>
          <a:xfrm>
            <a:off x="1421020" y="4926700"/>
            <a:ext cx="4257260" cy="3899362"/>
          </a:xfrm>
          <a:noFill/>
          <a:ln/>
        </p:spPr>
        <p:txBody>
          <a:bodyPr wrap="none" anchor="ctr"/>
          <a:lstStyle/>
          <a:p>
            <a:endParaRPr lang="fr-FR"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7EB63D-2816-41CE-A1BA-2847A2D28D7F}" type="slidenum">
              <a:rPr lang="en-US"/>
              <a:pPr/>
              <a:t>70</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344862-B986-47D3-8958-71610D47172D}" type="slidenum">
              <a:rPr lang="en-US"/>
              <a:pPr/>
              <a:t>71</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0880B9-2DFC-4928-AE1A-A2630F433BF2}" type="slidenum">
              <a:rPr lang="en-US"/>
              <a:pPr/>
              <a:t>72</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055B68-F9D2-4DED-B2A5-DE0111551A8E}" type="slidenum">
              <a:rPr lang="en-US"/>
              <a:pPr/>
              <a:t>73</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2BB77EF-01FD-4CDC-BF2B-A05BA5BBFB71}"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4AB9D5-A5E8-4EE4-8DFA-956076282FBD}" type="slidenum">
              <a:rPr lang="en-US"/>
              <a:pPr/>
              <a:t>76</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758C9E-121D-4F3D-B2A5-E2335E394B82}" type="slidenum">
              <a:rPr lang="en-US"/>
              <a:pPr/>
              <a:t>77</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B78C78-8A3C-4731-9242-98D4AE134DBD}" type="slidenum">
              <a:rPr lang="en-US"/>
              <a:pPr/>
              <a:t>78</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533E79-65A9-4C6A-BCC6-1C89D3DDAA62}" type="slidenum">
              <a:rPr lang="en-US"/>
              <a:pPr/>
              <a:t>79</a:t>
            </a:fld>
            <a:endParaRPr 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
          <p:cNvSpPr txBox="1">
            <a:spLocks noGrp="1" noRot="1" noChangeAspect="1" noChangeArrowheads="1" noTextEdit="1"/>
          </p:cNvSpPr>
          <p:nvPr>
            <p:ph type="sldImg"/>
          </p:nvPr>
        </p:nvSpPr>
        <p:spPr>
          <a:xfrm>
            <a:off x="1347788" y="1395413"/>
            <a:ext cx="4411662" cy="3309937"/>
          </a:xfrm>
          <a:solidFill>
            <a:srgbClr val="FFFFFF"/>
          </a:solidFill>
          <a:ln>
            <a:solidFill>
              <a:srgbClr val="000000"/>
            </a:solidFill>
            <a:miter lim="800000"/>
          </a:ln>
        </p:spPr>
      </p:sp>
      <p:sp>
        <p:nvSpPr>
          <p:cNvPr id="39939" name="Rectangle 2"/>
          <p:cNvSpPr txBox="1">
            <a:spLocks noGrp="1" noChangeArrowheads="1"/>
          </p:cNvSpPr>
          <p:nvPr>
            <p:ph type="body" idx="1"/>
          </p:nvPr>
        </p:nvSpPr>
        <p:spPr>
          <a:xfrm>
            <a:off x="1421020" y="4926700"/>
            <a:ext cx="4257260" cy="3899362"/>
          </a:xfrm>
          <a:noFill/>
          <a:ln/>
        </p:spPr>
        <p:txBody>
          <a:bodyPr wrap="none" anchor="ctr"/>
          <a:lstStyle/>
          <a:p>
            <a:endParaRPr lang="fr-FR"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24D246-22EE-4040-AF09-51E659C56A93}" type="slidenum">
              <a:rPr lang="en-US"/>
              <a:pPr/>
              <a:t>80</a:t>
            </a:fld>
            <a:endParaRPr 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EEC9A182-09D1-4F56-9CBF-793094BD094D}" type="slidenum">
              <a:rPr lang="en-US" smtClean="0"/>
              <a:pPr/>
              <a:t>81</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A30252ED-4988-4649-9ED3-E948D787476F}" type="slidenum">
              <a:rPr lang="en-US" smtClean="0"/>
              <a:pPr/>
              <a:t>82</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p:cNvSpPr>
            <a:spLocks noGrp="1" noRot="1" noChangeAspect="1" noTextEdit="1"/>
          </p:cNvSpPr>
          <p:nvPr>
            <p:ph type="sldImg"/>
          </p:nvPr>
        </p:nvSpPr>
        <p:spPr>
          <a:ln/>
        </p:spPr>
      </p:sp>
      <p:sp>
        <p:nvSpPr>
          <p:cNvPr id="87043" name="Espace réservé des commentaires 2"/>
          <p:cNvSpPr>
            <a:spLocks noGrp="1"/>
          </p:cNvSpPr>
          <p:nvPr>
            <p:ph type="body" idx="1"/>
          </p:nvPr>
        </p:nvSpPr>
        <p:spPr>
          <a:noFill/>
          <a:ln/>
        </p:spPr>
        <p:txBody>
          <a:bodyPr/>
          <a:lstStyle/>
          <a:p>
            <a:endParaRPr lang="fr-FR" smtClean="0"/>
          </a:p>
        </p:txBody>
      </p:sp>
      <p:sp>
        <p:nvSpPr>
          <p:cNvPr id="87044" name="Espace réservé du numéro de diapositive 3"/>
          <p:cNvSpPr>
            <a:spLocks noGrp="1"/>
          </p:cNvSpPr>
          <p:nvPr>
            <p:ph type="sldNum" sz="quarter" idx="5"/>
          </p:nvPr>
        </p:nvSpPr>
        <p:spPr>
          <a:noFill/>
        </p:spPr>
        <p:txBody>
          <a:bodyPr/>
          <a:lstStyle/>
          <a:p>
            <a:fld id="{9603CED8-7871-4736-951C-C758B3C7BA3D}" type="slidenum">
              <a:rPr lang="en-US" smtClean="0"/>
              <a:pPr/>
              <a:t>83</a:t>
            </a:fld>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image des diapositives 1"/>
          <p:cNvSpPr>
            <a:spLocks noGrp="1" noRot="1" noChangeAspect="1" noTextEdit="1"/>
          </p:cNvSpPr>
          <p:nvPr>
            <p:ph type="sldImg"/>
          </p:nvPr>
        </p:nvSpPr>
        <p:spPr>
          <a:ln/>
        </p:spPr>
      </p:sp>
      <p:sp>
        <p:nvSpPr>
          <p:cNvPr id="88067" name="Espace réservé des commentaires 2"/>
          <p:cNvSpPr>
            <a:spLocks noGrp="1"/>
          </p:cNvSpPr>
          <p:nvPr>
            <p:ph type="body" idx="1"/>
          </p:nvPr>
        </p:nvSpPr>
        <p:spPr>
          <a:noFill/>
          <a:ln/>
        </p:spPr>
        <p:txBody>
          <a:bodyPr/>
          <a:lstStyle/>
          <a:p>
            <a:endParaRPr lang="fr-FR" smtClean="0"/>
          </a:p>
        </p:txBody>
      </p:sp>
      <p:sp>
        <p:nvSpPr>
          <p:cNvPr id="88068" name="Espace réservé du numéro de diapositive 3"/>
          <p:cNvSpPr>
            <a:spLocks noGrp="1"/>
          </p:cNvSpPr>
          <p:nvPr>
            <p:ph type="sldNum" sz="quarter" idx="5"/>
          </p:nvPr>
        </p:nvSpPr>
        <p:spPr>
          <a:noFill/>
        </p:spPr>
        <p:txBody>
          <a:bodyPr/>
          <a:lstStyle/>
          <a:p>
            <a:fld id="{E8258A16-6BAF-4E94-A6FF-A2AC991AB12C}" type="slidenum">
              <a:rPr lang="en-US" smtClean="0"/>
              <a:pPr/>
              <a:t>84</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a:ln/>
        </p:spPr>
      </p:sp>
      <p:sp>
        <p:nvSpPr>
          <p:cNvPr id="89091" name="Espace réservé des commentaires 2"/>
          <p:cNvSpPr>
            <a:spLocks noGrp="1"/>
          </p:cNvSpPr>
          <p:nvPr>
            <p:ph type="body" idx="1"/>
          </p:nvPr>
        </p:nvSpPr>
        <p:spPr>
          <a:noFill/>
          <a:ln/>
        </p:spPr>
        <p:txBody>
          <a:bodyPr/>
          <a:lstStyle/>
          <a:p>
            <a:endParaRPr lang="fr-FR" smtClean="0"/>
          </a:p>
        </p:txBody>
      </p:sp>
      <p:sp>
        <p:nvSpPr>
          <p:cNvPr id="89092" name="Espace réservé du numéro de diapositive 3"/>
          <p:cNvSpPr>
            <a:spLocks noGrp="1"/>
          </p:cNvSpPr>
          <p:nvPr>
            <p:ph type="sldNum" sz="quarter" idx="5"/>
          </p:nvPr>
        </p:nvSpPr>
        <p:spPr>
          <a:noFill/>
        </p:spPr>
        <p:txBody>
          <a:bodyPr/>
          <a:lstStyle/>
          <a:p>
            <a:fld id="{6C99455E-8ED3-4ED0-ADBE-2285642B6E6E}" type="slidenum">
              <a:rPr lang="en-US" smtClean="0"/>
              <a:pPr/>
              <a:t>85</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
          <p:cNvSpPr txBox="1">
            <a:spLocks noGrp="1" noRot="1" noChangeAspect="1" noChangeArrowheads="1" noTextEdit="1"/>
          </p:cNvSpPr>
          <p:nvPr>
            <p:ph type="sldImg"/>
          </p:nvPr>
        </p:nvSpPr>
        <p:spPr>
          <a:xfrm>
            <a:off x="1036765" y="704276"/>
            <a:ext cx="4209409" cy="3516533"/>
          </a:xfrm>
          <a:solidFill>
            <a:srgbClr val="FFFFFF"/>
          </a:solidFill>
          <a:ln>
            <a:solidFill>
              <a:srgbClr val="000000"/>
            </a:solidFill>
            <a:miter lim="800000"/>
          </a:ln>
        </p:spPr>
      </p:sp>
      <p:sp>
        <p:nvSpPr>
          <p:cNvPr id="40963" name="Rectangle 2"/>
          <p:cNvSpPr txBox="1">
            <a:spLocks noGrp="1" noChangeArrowheads="1"/>
          </p:cNvSpPr>
          <p:nvPr>
            <p:ph type="body" idx="1"/>
          </p:nvPr>
        </p:nvSpPr>
        <p:spPr>
          <a:xfrm>
            <a:off x="1083166" y="4871780"/>
            <a:ext cx="4938770" cy="3892900"/>
          </a:xfrm>
          <a:noFill/>
          <a:ln/>
        </p:spPr>
        <p:txBody>
          <a:bodyPr wrap="none" anchor="ctr"/>
          <a:lstStyle/>
          <a:p>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440" y="2129984"/>
            <a:ext cx="7773120" cy="1470394"/>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fr-FR" smtClean="0"/>
              <a:t>Cliquez pour modifier le style des sous-titres du masque</a:t>
            </a:r>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23360" y="380200"/>
            <a:ext cx="2100960" cy="6058717"/>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19041" y="380200"/>
            <a:ext cx="6166080" cy="605871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419041" y="380200"/>
            <a:ext cx="8303040" cy="709995"/>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419041" y="1270213"/>
            <a:ext cx="4132800" cy="516870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image de la bibliothèque 3"/>
          <p:cNvSpPr>
            <a:spLocks noGrp="1"/>
          </p:cNvSpPr>
          <p:nvPr>
            <p:ph type="clipArt" sz="half" idx="2"/>
          </p:nvPr>
        </p:nvSpPr>
        <p:spPr>
          <a:xfrm>
            <a:off x="4690080" y="1270213"/>
            <a:ext cx="4134240" cy="5168703"/>
          </a:xfrm>
        </p:spPr>
        <p:txBody>
          <a:bodyPr/>
          <a:lstStyle/>
          <a:p>
            <a:pPr lvl="0"/>
            <a:endParaRPr lang="fr-FR"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440" y="2129984"/>
            <a:ext cx="7773120" cy="1470394"/>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2321" y="3885528"/>
            <a:ext cx="6400800" cy="1752664"/>
          </a:xfrm>
        </p:spPr>
        <p:txBody>
          <a:bodyPr/>
          <a:lstStyle>
            <a:lvl1pPr marL="0" indent="0" algn="ctr">
              <a:buNone/>
              <a:defRPr/>
            </a:lvl1pPr>
            <a:lvl2pPr marL="414683" indent="0" algn="ctr">
              <a:buNone/>
              <a:defRPr/>
            </a:lvl2pPr>
            <a:lvl3pPr marL="829366" indent="0" algn="ctr">
              <a:buNone/>
              <a:defRPr/>
            </a:lvl3pPr>
            <a:lvl4pPr marL="1244049" indent="0" algn="ctr">
              <a:buNone/>
              <a:defRPr/>
            </a:lvl4pPr>
            <a:lvl5pPr marL="1658732" indent="0" algn="ctr">
              <a:buNone/>
              <a:defRPr/>
            </a:lvl5pPr>
            <a:lvl6pPr marL="2073416" indent="0" algn="ctr">
              <a:buNone/>
              <a:defRPr/>
            </a:lvl6pPr>
            <a:lvl7pPr marL="2488099" indent="0" algn="ctr">
              <a:buNone/>
              <a:defRPr/>
            </a:lvl7pPr>
            <a:lvl8pPr marL="2902782" indent="0" algn="ctr">
              <a:buNone/>
              <a:defRPr/>
            </a:lvl8pPr>
            <a:lvl9pPr marL="3317465" indent="0" algn="ctr">
              <a:buNone/>
              <a:defRPr/>
            </a:lvl9pPr>
          </a:lstStyle>
          <a:p>
            <a:r>
              <a:rPr lang="fr-FR" smtClean="0"/>
              <a:t>Cliquez pour modifier le style des sous-titres du masque</a:t>
            </a:r>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880" y="4406864"/>
            <a:ext cx="7771680" cy="1362383"/>
          </a:xfrm>
        </p:spPr>
        <p:txBody>
          <a:bodyPr anchor="t"/>
          <a:lstStyle>
            <a:lvl1pPr algn="l">
              <a:defRPr sz="36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880" y="2906225"/>
            <a:ext cx="7771680" cy="1500638"/>
          </a:xfrm>
        </p:spPr>
        <p:txBody>
          <a:bodyPr anchor="b"/>
          <a:lstStyle>
            <a:lvl1pPr marL="0" indent="0">
              <a:buNone/>
              <a:defRPr sz="1800"/>
            </a:lvl1pPr>
            <a:lvl2pPr marL="414683" indent="0">
              <a:buNone/>
              <a:defRPr sz="1600"/>
            </a:lvl2pPr>
            <a:lvl3pPr marL="829366" indent="0">
              <a:buNone/>
              <a:defRPr sz="1500"/>
            </a:lvl3pPr>
            <a:lvl4pPr marL="1244049" indent="0">
              <a:buNone/>
              <a:defRPr sz="1300"/>
            </a:lvl4pPr>
            <a:lvl5pPr marL="1658732" indent="0">
              <a:buNone/>
              <a:defRPr sz="1300"/>
            </a:lvl5pPr>
            <a:lvl6pPr marL="2073416" indent="0">
              <a:buNone/>
              <a:defRPr sz="1300"/>
            </a:lvl6pPr>
            <a:lvl7pPr marL="2488099" indent="0">
              <a:buNone/>
              <a:defRPr sz="1300"/>
            </a:lvl7pPr>
            <a:lvl8pPr marL="2902782" indent="0">
              <a:buNone/>
              <a:defRPr sz="1300"/>
            </a:lvl8pPr>
            <a:lvl9pPr marL="3317465" indent="0">
              <a:buNone/>
              <a:defRPr sz="1300"/>
            </a:lvl9pPr>
          </a:lstStyle>
          <a:p>
            <a:pPr lvl="0"/>
            <a:r>
              <a:rPr lang="fr-FR" smtClean="0"/>
              <a:t>Cliquez pour modifier les styles du texte du masque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2562"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922" y="275071"/>
            <a:ext cx="8229600" cy="1142039"/>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920" y="1535201"/>
            <a:ext cx="4039200" cy="639427"/>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442" y="1535201"/>
            <a:ext cx="4042080" cy="639427"/>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920" y="273629"/>
            <a:ext cx="3008160" cy="1160762"/>
          </a:xfrm>
        </p:spPr>
        <p:txBody>
          <a:bodyPr anchor="b"/>
          <a:lstStyle>
            <a:lvl1pPr algn="l">
              <a:defRPr sz="18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522" y="273630"/>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920" y="1434392"/>
            <a:ext cx="3008160" cy="4692013"/>
          </a:xfrm>
        </p:spPr>
        <p:txBody>
          <a:bodyPr/>
          <a:lstStyle>
            <a:lvl1pPr marL="0" indent="0">
              <a:buNone/>
              <a:defRPr sz="1300"/>
            </a:lvl1pPr>
            <a:lvl2pPr marL="414683" indent="0">
              <a:buNone/>
              <a:defRPr sz="1100"/>
            </a:lvl2pPr>
            <a:lvl3pPr marL="829366" indent="0">
              <a:buNone/>
              <a:defRPr sz="900"/>
            </a:lvl3pPr>
            <a:lvl4pPr marL="1244049" indent="0">
              <a:buNone/>
              <a:defRPr sz="800"/>
            </a:lvl4pPr>
            <a:lvl5pPr marL="1658732" indent="0">
              <a:buNone/>
              <a:defRPr sz="800"/>
            </a:lvl5pPr>
            <a:lvl6pPr marL="2073416" indent="0">
              <a:buNone/>
              <a:defRPr sz="800"/>
            </a:lvl6pPr>
            <a:lvl7pPr marL="2488099" indent="0">
              <a:buNone/>
              <a:defRPr sz="800"/>
            </a:lvl7pPr>
            <a:lvl8pPr marL="2902782" indent="0">
              <a:buNone/>
              <a:defRPr sz="800"/>
            </a:lvl8pPr>
            <a:lvl9pPr marL="3317465" indent="0">
              <a:buNone/>
              <a:defRPr sz="800"/>
            </a:lvl9pPr>
          </a:lstStyle>
          <a:p>
            <a:pPr lvl="0"/>
            <a:r>
              <a:rPr lang="fr-FR" smtClean="0"/>
              <a:t>Cliquez pour modifier les styles du texte du masque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802" y="4800026"/>
            <a:ext cx="5486400" cy="567420"/>
          </a:xfrm>
        </p:spPr>
        <p:txBody>
          <a:bodyPr anchor="b"/>
          <a:lstStyle>
            <a:lvl1pPr algn="l">
              <a:defRPr sz="18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802" y="612065"/>
            <a:ext cx="5486400" cy="4115952"/>
          </a:xfrm>
        </p:spPr>
        <p:txBody>
          <a:bodyPr/>
          <a:lstStyle>
            <a:lvl1pPr marL="0" indent="0">
              <a:buNone/>
              <a:defRPr sz="2900"/>
            </a:lvl1pPr>
            <a:lvl2pPr marL="414683" indent="0">
              <a:buNone/>
              <a:defRPr sz="2500"/>
            </a:lvl2pPr>
            <a:lvl3pPr marL="829366" indent="0">
              <a:buNone/>
              <a:defRPr sz="2200"/>
            </a:lvl3pPr>
            <a:lvl4pPr marL="1244049" indent="0">
              <a:buNone/>
              <a:defRPr sz="1800"/>
            </a:lvl4pPr>
            <a:lvl5pPr marL="1658732" indent="0">
              <a:buNone/>
              <a:defRPr sz="1800"/>
            </a:lvl5pPr>
            <a:lvl6pPr marL="2073416" indent="0">
              <a:buNone/>
              <a:defRPr sz="1800"/>
            </a:lvl6pPr>
            <a:lvl7pPr marL="2488099" indent="0">
              <a:buNone/>
              <a:defRPr sz="1800"/>
            </a:lvl7pPr>
            <a:lvl8pPr marL="2902782" indent="0">
              <a:buNone/>
              <a:defRPr sz="1800"/>
            </a:lvl8pPr>
            <a:lvl9pPr marL="3317465" indent="0">
              <a:buNone/>
              <a:defRPr sz="1800"/>
            </a:lvl9pPr>
          </a:lstStyle>
          <a:p>
            <a:pPr lvl="0"/>
            <a:endParaRPr lang="fr-FR" noProof="0" smtClean="0"/>
          </a:p>
        </p:txBody>
      </p:sp>
      <p:sp>
        <p:nvSpPr>
          <p:cNvPr id="4" name="Espace réservé du texte 3"/>
          <p:cNvSpPr>
            <a:spLocks noGrp="1"/>
          </p:cNvSpPr>
          <p:nvPr>
            <p:ph type="body" sz="half" idx="2"/>
          </p:nvPr>
        </p:nvSpPr>
        <p:spPr>
          <a:xfrm>
            <a:off x="1792802" y="5367444"/>
            <a:ext cx="5486400" cy="805044"/>
          </a:xfrm>
        </p:spPr>
        <p:txBody>
          <a:bodyPr/>
          <a:lstStyle>
            <a:lvl1pPr marL="0" indent="0">
              <a:buNone/>
              <a:defRPr sz="1300"/>
            </a:lvl1pPr>
            <a:lvl2pPr marL="414683" indent="0">
              <a:buNone/>
              <a:defRPr sz="1100"/>
            </a:lvl2pPr>
            <a:lvl3pPr marL="829366" indent="0">
              <a:buNone/>
              <a:defRPr sz="900"/>
            </a:lvl3pPr>
            <a:lvl4pPr marL="1244049" indent="0">
              <a:buNone/>
              <a:defRPr sz="800"/>
            </a:lvl4pPr>
            <a:lvl5pPr marL="1658732" indent="0">
              <a:buNone/>
              <a:defRPr sz="800"/>
            </a:lvl5pPr>
            <a:lvl6pPr marL="2073416" indent="0">
              <a:buNone/>
              <a:defRPr sz="800"/>
            </a:lvl6pPr>
            <a:lvl7pPr marL="2488099" indent="0">
              <a:buNone/>
              <a:defRPr sz="800"/>
            </a:lvl7pPr>
            <a:lvl8pPr marL="2902782" indent="0">
              <a:buNone/>
              <a:defRPr sz="800"/>
            </a:lvl8pPr>
            <a:lvl9pPr marL="3317465" indent="0">
              <a:buNone/>
              <a:defRPr sz="800"/>
            </a:lvl9pPr>
          </a:lstStyle>
          <a:p>
            <a:pPr lvl="0"/>
            <a:r>
              <a:rPr lang="fr-FR" smtClean="0"/>
              <a:t>Cliquez pour modifier les styles du texte du masque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26082" y="568860"/>
            <a:ext cx="1951200" cy="5656914"/>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71040" y="568860"/>
            <a:ext cx="5716800" cy="5656914"/>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43A363AB-8EA8-4D41-9897-70A56B048676}" type="slidenum">
              <a:rPr lang="en-US"/>
              <a:pPr/>
              <a:t>‹N°›</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353CE7C0-0FB5-4E3C-A5A4-A42D9D5A3CB5}" type="slidenum">
              <a:rPr lang="en-US"/>
              <a:pPr/>
              <a:t>‹N°›</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35A66D6A-3D04-4E13-97C0-9EF32923D5A9}" type="slidenum">
              <a:rPr lang="en-US"/>
              <a:pPr/>
              <a:t>‹N°›</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a:lvl1pPr>
          </a:lstStyle>
          <a:p>
            <a:fld id="{63B43F1F-D403-43CF-A833-04FDCD31F563}" type="slidenum">
              <a:rPr lang="en-US"/>
              <a:pPr/>
              <a:t>‹N°›</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en-US"/>
          </a:p>
        </p:txBody>
      </p:sp>
      <p:sp>
        <p:nvSpPr>
          <p:cNvPr id="8" name="Espace réservé du pied de page 7"/>
          <p:cNvSpPr>
            <a:spLocks noGrp="1"/>
          </p:cNvSpPr>
          <p:nvPr>
            <p:ph type="ftr" sz="quarter" idx="11"/>
          </p:nvPr>
        </p:nvSpPr>
        <p:spPr/>
        <p:txBody>
          <a:bodyPr/>
          <a:lstStyle>
            <a:lvl1pPr>
              <a:defRPr/>
            </a:lvl1pPr>
          </a:lstStyle>
          <a:p>
            <a:endParaRPr lang="en-US"/>
          </a:p>
        </p:txBody>
      </p:sp>
      <p:sp>
        <p:nvSpPr>
          <p:cNvPr id="9" name="Espace réservé du numéro de diapositive 8"/>
          <p:cNvSpPr>
            <a:spLocks noGrp="1"/>
          </p:cNvSpPr>
          <p:nvPr>
            <p:ph type="sldNum" sz="quarter" idx="12"/>
          </p:nvPr>
        </p:nvSpPr>
        <p:spPr/>
        <p:txBody>
          <a:bodyPr/>
          <a:lstStyle>
            <a:lvl1pPr>
              <a:defRPr/>
            </a:lvl1pPr>
          </a:lstStyle>
          <a:p>
            <a:fld id="{2279F1EC-D639-4FB9-B535-F1902593FB96}" type="slidenum">
              <a:rPr lang="en-US"/>
              <a:pPr/>
              <a:t>‹N°›</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en-US"/>
          </a:p>
        </p:txBody>
      </p:sp>
      <p:sp>
        <p:nvSpPr>
          <p:cNvPr id="4" name="Espace réservé du pied de page 3"/>
          <p:cNvSpPr>
            <a:spLocks noGrp="1"/>
          </p:cNvSpPr>
          <p:nvPr>
            <p:ph type="ftr" sz="quarter" idx="11"/>
          </p:nvPr>
        </p:nvSpPr>
        <p:spPr/>
        <p:txBody>
          <a:bodyPr/>
          <a:lstStyle>
            <a:lvl1pPr>
              <a:defRPr/>
            </a:lvl1pPr>
          </a:lstStyle>
          <a:p>
            <a:endParaRPr lang="en-US"/>
          </a:p>
        </p:txBody>
      </p:sp>
      <p:sp>
        <p:nvSpPr>
          <p:cNvPr id="5" name="Espace réservé du numéro de diapositive 4"/>
          <p:cNvSpPr>
            <a:spLocks noGrp="1"/>
          </p:cNvSpPr>
          <p:nvPr>
            <p:ph type="sldNum" sz="quarter" idx="12"/>
          </p:nvPr>
        </p:nvSpPr>
        <p:spPr/>
        <p:txBody>
          <a:bodyPr/>
          <a:lstStyle>
            <a:lvl1pPr>
              <a:defRPr/>
            </a:lvl1pPr>
          </a:lstStyle>
          <a:p>
            <a:fld id="{7C0FD676-E3D9-4CF2-B140-C9EF4991E325}" type="slidenum">
              <a:rPr lang="en-US"/>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880" y="4406863"/>
            <a:ext cx="7771680" cy="1362383"/>
          </a:xfrm>
        </p:spPr>
        <p:txBody>
          <a:bodyPr anchor="t"/>
          <a:lstStyle>
            <a:lvl1pPr algn="l">
              <a:defRPr sz="36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fr-FR" smtClean="0"/>
              <a:t>Cliquez pour modifier les styles du texte du masque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en-US"/>
          </a:p>
        </p:txBody>
      </p:sp>
      <p:sp>
        <p:nvSpPr>
          <p:cNvPr id="3" name="Espace réservé du pied de page 2"/>
          <p:cNvSpPr>
            <a:spLocks noGrp="1"/>
          </p:cNvSpPr>
          <p:nvPr>
            <p:ph type="ftr" sz="quarter" idx="11"/>
          </p:nvPr>
        </p:nvSpPr>
        <p:spPr/>
        <p:txBody>
          <a:bodyPr/>
          <a:lstStyle>
            <a:lvl1pPr>
              <a:defRPr/>
            </a:lvl1pPr>
          </a:lstStyle>
          <a:p>
            <a:endParaRPr lang="en-US"/>
          </a:p>
        </p:txBody>
      </p:sp>
      <p:sp>
        <p:nvSpPr>
          <p:cNvPr id="4" name="Espace réservé du numéro de diapositive 3"/>
          <p:cNvSpPr>
            <a:spLocks noGrp="1"/>
          </p:cNvSpPr>
          <p:nvPr>
            <p:ph type="sldNum" sz="quarter" idx="12"/>
          </p:nvPr>
        </p:nvSpPr>
        <p:spPr/>
        <p:txBody>
          <a:bodyPr/>
          <a:lstStyle>
            <a:lvl1pPr>
              <a:defRPr/>
            </a:lvl1pPr>
          </a:lstStyle>
          <a:p>
            <a:fld id="{CC4B78B6-4D1B-4DAE-9DF2-7129182C8A1B}" type="slidenum">
              <a:rPr lang="en-US"/>
              <a:pPr/>
              <a:t>‹N°›</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a:lvl1pPr>
          </a:lstStyle>
          <a:p>
            <a:fld id="{B4385779-9CA9-4B1C-A3F8-8D10EA9E5D95}" type="slidenum">
              <a:rPr lang="en-US"/>
              <a:pPr/>
              <a:t>‹N°›</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a:lvl1pPr>
          </a:lstStyle>
          <a:p>
            <a:fld id="{C0CA07CF-0197-465A-985C-6A54495D5B28}" type="slidenum">
              <a:rPr lang="en-US"/>
              <a:pPr/>
              <a:t>‹N°›</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33DF8BD0-196B-49BB-B201-74A81B3BE0A8}" type="slidenum">
              <a:rPr lang="en-US"/>
              <a:pPr/>
              <a:t>‹N°›</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6363E614-CEEB-4C8E-AFA9-4D2FBF31F6B7}" type="slidenum">
              <a:rPr lang="en-US"/>
              <a:pPr/>
              <a:t>‹N°›</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772400" cy="5486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e la date 2"/>
          <p:cNvSpPr>
            <a:spLocks noGrp="1"/>
          </p:cNvSpPr>
          <p:nvPr>
            <p:ph type="dt" sz="half" idx="10"/>
          </p:nvPr>
        </p:nvSpPr>
        <p:spPr>
          <a:xfrm>
            <a:off x="685800" y="6248400"/>
            <a:ext cx="1905000" cy="457200"/>
          </a:xfrm>
        </p:spPr>
        <p:txBody>
          <a:bodyPr/>
          <a:lstStyle>
            <a:lvl1pPr>
              <a:defRPr/>
            </a:lvl1pPr>
          </a:lstStyle>
          <a:p>
            <a:endParaRPr lang="en-US"/>
          </a:p>
        </p:txBody>
      </p:sp>
      <p:sp>
        <p:nvSpPr>
          <p:cNvPr id="4" name="Espace réservé du pied de page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Espace réservé du numéro de diapositive 4"/>
          <p:cNvSpPr>
            <a:spLocks noGrp="1"/>
          </p:cNvSpPr>
          <p:nvPr>
            <p:ph type="sldNum" sz="quarter" idx="12"/>
          </p:nvPr>
        </p:nvSpPr>
        <p:spPr>
          <a:xfrm>
            <a:off x="6553200" y="6248400"/>
            <a:ext cx="1905000" cy="457200"/>
          </a:xfrm>
        </p:spPr>
        <p:txBody>
          <a:bodyPr/>
          <a:lstStyle>
            <a:lvl1pPr>
              <a:defRPr/>
            </a:lvl1pPr>
          </a:lstStyle>
          <a:p>
            <a:fld id="{6409A80D-D44B-496F-875A-235640D2C228}" type="slidenum">
              <a:rPr lang="en-US"/>
              <a:pPr/>
              <a:t>‹N°›</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85800" y="76200"/>
            <a:ext cx="7772400" cy="8382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685800" y="914400"/>
            <a:ext cx="3810000" cy="5257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914400"/>
            <a:ext cx="3810000" cy="5257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685800" y="6248400"/>
            <a:ext cx="1905000" cy="457200"/>
          </a:xfrm>
        </p:spPr>
        <p:txBody>
          <a:bodyPr/>
          <a:lstStyle>
            <a:lvl1pPr>
              <a:defRPr/>
            </a:lvl1pPr>
          </a:lstStyle>
          <a:p>
            <a:endParaRPr lang="en-US"/>
          </a:p>
        </p:txBody>
      </p:sp>
      <p:sp>
        <p:nvSpPr>
          <p:cNvPr id="6" name="Espace réservé du pied de page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Espace réservé du numéro de diapositive 6"/>
          <p:cNvSpPr>
            <a:spLocks noGrp="1"/>
          </p:cNvSpPr>
          <p:nvPr>
            <p:ph type="sldNum" sz="quarter" idx="12"/>
          </p:nvPr>
        </p:nvSpPr>
        <p:spPr>
          <a:xfrm>
            <a:off x="6553200" y="6248400"/>
            <a:ext cx="1905000" cy="457200"/>
          </a:xfrm>
        </p:spPr>
        <p:txBody>
          <a:bodyPr/>
          <a:lstStyle>
            <a:lvl1pPr>
              <a:defRPr/>
            </a:lvl1pPr>
          </a:lstStyle>
          <a:p>
            <a:fld id="{0A9C51F4-3CD1-46D0-B6C2-B74C4D40E43A}" type="slidenum">
              <a:rPr lang="en-US"/>
              <a:pPr/>
              <a:t>‹N°›</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76200"/>
            <a:ext cx="7772400" cy="8382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685800" y="914400"/>
            <a:ext cx="3810000" cy="25527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914400"/>
            <a:ext cx="3810000" cy="25527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685800" y="3619500"/>
            <a:ext cx="3810000" cy="25527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3619500"/>
            <a:ext cx="3810000" cy="25527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685800" y="6248400"/>
            <a:ext cx="1905000" cy="457200"/>
          </a:xfrm>
        </p:spPr>
        <p:txBody>
          <a:bodyPr/>
          <a:lstStyle>
            <a:lvl1pPr>
              <a:defRPr/>
            </a:lvl1pPr>
          </a:lstStyle>
          <a:p>
            <a:endParaRPr lang="en-US"/>
          </a:p>
        </p:txBody>
      </p:sp>
      <p:sp>
        <p:nvSpPr>
          <p:cNvPr id="8" name="Espace réservé du pied de page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Espace réservé du numéro de diapositive 8"/>
          <p:cNvSpPr>
            <a:spLocks noGrp="1"/>
          </p:cNvSpPr>
          <p:nvPr>
            <p:ph type="sldNum" sz="quarter" idx="12"/>
          </p:nvPr>
        </p:nvSpPr>
        <p:spPr>
          <a:xfrm>
            <a:off x="6553200" y="6248400"/>
            <a:ext cx="1905000" cy="457200"/>
          </a:xfrm>
        </p:spPr>
        <p:txBody>
          <a:bodyPr/>
          <a:lstStyle>
            <a:lvl1pPr>
              <a:defRPr/>
            </a:lvl1pPr>
          </a:lstStyle>
          <a:p>
            <a:fld id="{87531730-F7FD-4F3D-80FF-EE01F99387EF}" type="slidenum">
              <a:rPr lang="en-US"/>
              <a:pPr/>
              <a:t>‹N°›</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EB75E958-1B26-4C7E-80EE-206682CAAA91}" type="slidenum">
              <a:rPr lang="en-US"/>
              <a:pPr/>
              <a:t>‹N°›</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BABD2EA3-264D-4CBB-B6D6-8490AAD3DE10}" type="slidenum">
              <a:rPr lang="en-US"/>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19041" y="1270213"/>
            <a:ext cx="4132800" cy="516870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90080" y="1270213"/>
            <a:ext cx="4134240" cy="516870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C3520B0A-1B2C-4BB2-8F25-7E07C12724D8}" type="slidenum">
              <a:rPr lang="en-US"/>
              <a:pPr/>
              <a:t>‹N°›</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a:lvl1pPr>
          </a:lstStyle>
          <a:p>
            <a:fld id="{12F946A3-9AE0-4802-8888-07F766FAF2F1}" type="slidenum">
              <a:rPr lang="en-US"/>
              <a:pPr/>
              <a:t>‹N°›</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en-US"/>
          </a:p>
        </p:txBody>
      </p:sp>
      <p:sp>
        <p:nvSpPr>
          <p:cNvPr id="8" name="Espace réservé du pied de page 7"/>
          <p:cNvSpPr>
            <a:spLocks noGrp="1"/>
          </p:cNvSpPr>
          <p:nvPr>
            <p:ph type="ftr" sz="quarter" idx="11"/>
          </p:nvPr>
        </p:nvSpPr>
        <p:spPr/>
        <p:txBody>
          <a:bodyPr/>
          <a:lstStyle>
            <a:lvl1pPr>
              <a:defRPr/>
            </a:lvl1pPr>
          </a:lstStyle>
          <a:p>
            <a:endParaRPr lang="en-US"/>
          </a:p>
        </p:txBody>
      </p:sp>
      <p:sp>
        <p:nvSpPr>
          <p:cNvPr id="9" name="Espace réservé du numéro de diapositive 8"/>
          <p:cNvSpPr>
            <a:spLocks noGrp="1"/>
          </p:cNvSpPr>
          <p:nvPr>
            <p:ph type="sldNum" sz="quarter" idx="12"/>
          </p:nvPr>
        </p:nvSpPr>
        <p:spPr/>
        <p:txBody>
          <a:bodyPr/>
          <a:lstStyle>
            <a:lvl1pPr>
              <a:defRPr/>
            </a:lvl1pPr>
          </a:lstStyle>
          <a:p>
            <a:fld id="{56660BF0-E12E-459F-A83D-7709CE83E84C}" type="slidenum">
              <a:rPr lang="en-US"/>
              <a:pPr/>
              <a:t>‹N°›</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en-US"/>
          </a:p>
        </p:txBody>
      </p:sp>
      <p:sp>
        <p:nvSpPr>
          <p:cNvPr id="4" name="Espace réservé du pied de page 3"/>
          <p:cNvSpPr>
            <a:spLocks noGrp="1"/>
          </p:cNvSpPr>
          <p:nvPr>
            <p:ph type="ftr" sz="quarter" idx="11"/>
          </p:nvPr>
        </p:nvSpPr>
        <p:spPr/>
        <p:txBody>
          <a:bodyPr/>
          <a:lstStyle>
            <a:lvl1pPr>
              <a:defRPr/>
            </a:lvl1pPr>
          </a:lstStyle>
          <a:p>
            <a:endParaRPr lang="en-US"/>
          </a:p>
        </p:txBody>
      </p:sp>
      <p:sp>
        <p:nvSpPr>
          <p:cNvPr id="5" name="Espace réservé du numéro de diapositive 4"/>
          <p:cNvSpPr>
            <a:spLocks noGrp="1"/>
          </p:cNvSpPr>
          <p:nvPr>
            <p:ph type="sldNum" sz="quarter" idx="12"/>
          </p:nvPr>
        </p:nvSpPr>
        <p:spPr/>
        <p:txBody>
          <a:bodyPr/>
          <a:lstStyle>
            <a:lvl1pPr>
              <a:defRPr/>
            </a:lvl1pPr>
          </a:lstStyle>
          <a:p>
            <a:fld id="{5CEBF74D-37CB-4DA1-B1E3-3724A277518A}" type="slidenum">
              <a:rPr lang="en-US"/>
              <a:pPr/>
              <a:t>‹N°›</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en-US"/>
          </a:p>
        </p:txBody>
      </p:sp>
      <p:sp>
        <p:nvSpPr>
          <p:cNvPr id="3" name="Espace réservé du pied de page 2"/>
          <p:cNvSpPr>
            <a:spLocks noGrp="1"/>
          </p:cNvSpPr>
          <p:nvPr>
            <p:ph type="ftr" sz="quarter" idx="11"/>
          </p:nvPr>
        </p:nvSpPr>
        <p:spPr/>
        <p:txBody>
          <a:bodyPr/>
          <a:lstStyle>
            <a:lvl1pPr>
              <a:defRPr/>
            </a:lvl1pPr>
          </a:lstStyle>
          <a:p>
            <a:endParaRPr lang="en-US"/>
          </a:p>
        </p:txBody>
      </p:sp>
      <p:sp>
        <p:nvSpPr>
          <p:cNvPr id="4" name="Espace réservé du numéro de diapositive 3"/>
          <p:cNvSpPr>
            <a:spLocks noGrp="1"/>
          </p:cNvSpPr>
          <p:nvPr>
            <p:ph type="sldNum" sz="quarter" idx="12"/>
          </p:nvPr>
        </p:nvSpPr>
        <p:spPr/>
        <p:txBody>
          <a:bodyPr/>
          <a:lstStyle>
            <a:lvl1pPr>
              <a:defRPr/>
            </a:lvl1pPr>
          </a:lstStyle>
          <a:p>
            <a:fld id="{254C1204-B60E-4263-8D90-AF8537ED75E7}" type="slidenum">
              <a:rPr lang="en-US"/>
              <a:pPr/>
              <a:t>‹N°›</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a:lvl1pPr>
          </a:lstStyle>
          <a:p>
            <a:fld id="{ADB818AB-500D-40D3-A6F0-F251AEF4C80F}" type="slidenum">
              <a:rPr lang="en-US"/>
              <a:pPr/>
              <a:t>‹N°›</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a:lvl1pPr>
          </a:lstStyle>
          <a:p>
            <a:fld id="{25EF6B7D-5FF9-427A-8CA8-B4FD313AE935}" type="slidenum">
              <a:rPr lang="en-US"/>
              <a:pPr/>
              <a:t>‹N°›</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91E89863-4628-4AED-B2E1-425E831EA1B7}" type="slidenum">
              <a:rPr lang="en-US"/>
              <a:pPr/>
              <a:t>‹N°›</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FAC33952-6D93-4D0A-A47F-4B7AF601E624}" type="slidenum">
              <a:rPr lang="en-US"/>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921" y="275070"/>
            <a:ext cx="8229600" cy="1142039"/>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920" y="273629"/>
            <a:ext cx="3008160" cy="1160762"/>
          </a:xfrm>
        </p:spPr>
        <p:txBody>
          <a:bodyPr/>
          <a:lstStyle>
            <a:lvl1pPr algn="l">
              <a:defRPr sz="18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fr-FR" smtClean="0"/>
              <a:t>Cliquez pour modifier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801" y="4800025"/>
            <a:ext cx="5486400" cy="567420"/>
          </a:xfrm>
        </p:spPr>
        <p:txBody>
          <a:bodyPr/>
          <a:lstStyle>
            <a:lvl1pPr algn="l">
              <a:defRPr sz="18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fr-FR" noProof="0" smtClean="0"/>
          </a:p>
        </p:txBody>
      </p:sp>
      <p:sp>
        <p:nvSpPr>
          <p:cNvPr id="4" name="Espace réservé du texte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fr-FR" smtClean="0"/>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419041" y="380200"/>
            <a:ext cx="8303040" cy="70999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p:spPr>
        <p:txBody>
          <a:bodyPr vert="horz" wrap="square" lIns="149236" tIns="66291" rIns="149236" bIns="99600" numCol="1" anchor="b" anchorCtr="0" compatLnSpc="1">
            <a:prstTxWarp prst="textNoShape">
              <a:avLst/>
            </a:prstTxWarp>
          </a:bodyPr>
          <a:lstStyle/>
          <a:p>
            <a:pPr lvl="0"/>
            <a:r>
              <a:rPr lang="en-GB" smtClean="0"/>
              <a:t>Click to edit the title text format</a:t>
            </a:r>
          </a:p>
        </p:txBody>
      </p:sp>
      <p:sp>
        <p:nvSpPr>
          <p:cNvPr id="3075" name="Rectangle 2"/>
          <p:cNvSpPr>
            <a:spLocks noGrp="1" noChangeArrowheads="1"/>
          </p:cNvSpPr>
          <p:nvPr>
            <p:ph type="body" idx="1"/>
          </p:nvPr>
        </p:nvSpPr>
        <p:spPr bwMode="auto">
          <a:xfrm>
            <a:off x="419041" y="1270213"/>
            <a:ext cx="8405280" cy="5168703"/>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Text Box 3"/>
          <p:cNvSpPr txBox="1">
            <a:spLocks noChangeArrowheads="1"/>
          </p:cNvSpPr>
          <p:nvPr/>
        </p:nvSpPr>
        <p:spPr bwMode="auto">
          <a:xfrm>
            <a:off x="1" y="6536847"/>
            <a:ext cx="3886560" cy="321153"/>
          </a:xfrm>
          <a:prstGeom prst="rect">
            <a:avLst/>
          </a:prstGeom>
          <a:noFill/>
          <a:ln w="9525">
            <a:noFill/>
            <a:round/>
            <a:headEnd/>
            <a:tailEnd/>
          </a:ln>
          <a:effectLst/>
        </p:spPr>
        <p:txBody>
          <a:bodyPr lIns="81639" tIns="42452" rIns="81639" bIns="42452"/>
          <a:lstStyle/>
          <a:p>
            <a:pPr>
              <a:lnSpc>
                <a:spcPct val="115000"/>
              </a:lnSpc>
              <a:tabLst>
                <a:tab pos="656650" algn="l"/>
                <a:tab pos="1313299" algn="l"/>
                <a:tab pos="1969949" algn="l"/>
                <a:tab pos="2626599" algn="l"/>
                <a:tab pos="3283248" algn="l"/>
              </a:tabLst>
              <a:defRPr/>
            </a:pPr>
            <a:r>
              <a:rPr lang="en-US" sz="1100" i="1">
                <a:solidFill>
                  <a:srgbClr val="0047FF"/>
                </a:solidFill>
                <a:latin typeface="Arial Black" pitchFamily="32" charset="0"/>
                <a:cs typeface="Arial" charset="0"/>
              </a:rPr>
              <a:t>Yann LeCun</a:t>
            </a:r>
          </a:p>
        </p:txBody>
      </p:sp>
      <p:pic>
        <p:nvPicPr>
          <p:cNvPr id="3077" name="Picture 4"/>
          <p:cNvPicPr>
            <a:picLocks noChangeAspect="1" noChangeArrowheads="1"/>
          </p:cNvPicPr>
          <p:nvPr/>
        </p:nvPicPr>
        <p:blipFill>
          <a:blip r:embed="rId14"/>
          <a:srcRect/>
          <a:stretch>
            <a:fillRect/>
          </a:stretch>
        </p:blipFill>
        <p:spPr bwMode="auto">
          <a:xfrm>
            <a:off x="7875361" y="6598773"/>
            <a:ext cx="1268640" cy="259227"/>
          </a:xfrm>
          <a:prstGeom prst="rect">
            <a:avLst/>
          </a:prstGeom>
          <a:noFill/>
          <a:ln w="9525">
            <a:noFill/>
            <a:round/>
            <a:headEnd/>
            <a:tailEnd/>
          </a:ln>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414726" rtl="0" eaLnBrk="0" fontAlgn="base" hangingPunct="0">
        <a:lnSpc>
          <a:spcPct val="91000"/>
        </a:lnSpc>
        <a:spcBef>
          <a:spcPct val="0"/>
        </a:spcBef>
        <a:spcAft>
          <a:spcPct val="0"/>
        </a:spcAft>
        <a:buClr>
          <a:srgbClr val="FF6600"/>
        </a:buClr>
        <a:buSzPct val="100000"/>
        <a:buFont typeface="Times New Roman" pitchFamily="18" charset="0"/>
        <a:defRPr sz="2400" b="1">
          <a:solidFill>
            <a:srgbClr val="FFFF00"/>
          </a:solidFill>
          <a:latin typeface="+mj-lt"/>
          <a:ea typeface="+mj-ea"/>
          <a:cs typeface="+mj-cs"/>
        </a:defRPr>
      </a:lvl1pPr>
      <a:lvl2pPr algn="l" defTabSz="414726" rtl="0" eaLnBrk="0" fontAlgn="base" hangingPunct="0">
        <a:lnSpc>
          <a:spcPct val="91000"/>
        </a:lnSpc>
        <a:spcBef>
          <a:spcPct val="0"/>
        </a:spcBef>
        <a:spcAft>
          <a:spcPct val="0"/>
        </a:spcAft>
        <a:buClr>
          <a:srgbClr val="FF6600"/>
        </a:buClr>
        <a:buSzPct val="100000"/>
        <a:buFont typeface="Times New Roman" pitchFamily="18" charset="0"/>
        <a:defRPr sz="2400" b="1">
          <a:solidFill>
            <a:srgbClr val="FFFF00"/>
          </a:solidFill>
          <a:latin typeface="Times New Roman" pitchFamily="18" charset="0"/>
          <a:ea typeface="msmincho" charset="0"/>
          <a:cs typeface="msmincho" charset="0"/>
        </a:defRPr>
      </a:lvl2pPr>
      <a:lvl3pPr algn="l" defTabSz="414726" rtl="0" eaLnBrk="0" fontAlgn="base" hangingPunct="0">
        <a:lnSpc>
          <a:spcPct val="91000"/>
        </a:lnSpc>
        <a:spcBef>
          <a:spcPct val="0"/>
        </a:spcBef>
        <a:spcAft>
          <a:spcPct val="0"/>
        </a:spcAft>
        <a:buClr>
          <a:srgbClr val="FF6600"/>
        </a:buClr>
        <a:buSzPct val="100000"/>
        <a:buFont typeface="Times New Roman" pitchFamily="18" charset="0"/>
        <a:defRPr sz="2400" b="1">
          <a:solidFill>
            <a:srgbClr val="FFFF00"/>
          </a:solidFill>
          <a:latin typeface="Times New Roman" pitchFamily="18" charset="0"/>
          <a:ea typeface="msmincho" charset="0"/>
          <a:cs typeface="msmincho" charset="0"/>
        </a:defRPr>
      </a:lvl3pPr>
      <a:lvl4pPr algn="l" defTabSz="414726" rtl="0" eaLnBrk="0" fontAlgn="base" hangingPunct="0">
        <a:lnSpc>
          <a:spcPct val="91000"/>
        </a:lnSpc>
        <a:spcBef>
          <a:spcPct val="0"/>
        </a:spcBef>
        <a:spcAft>
          <a:spcPct val="0"/>
        </a:spcAft>
        <a:buClr>
          <a:srgbClr val="FF6600"/>
        </a:buClr>
        <a:buSzPct val="100000"/>
        <a:buFont typeface="Times New Roman" pitchFamily="18" charset="0"/>
        <a:defRPr sz="2400" b="1">
          <a:solidFill>
            <a:srgbClr val="FFFF00"/>
          </a:solidFill>
          <a:latin typeface="Times New Roman" pitchFamily="18" charset="0"/>
          <a:ea typeface="msmincho" charset="0"/>
          <a:cs typeface="msmincho" charset="0"/>
        </a:defRPr>
      </a:lvl4pPr>
      <a:lvl5pPr algn="l" defTabSz="414726" rtl="0" eaLnBrk="0" fontAlgn="base" hangingPunct="0">
        <a:lnSpc>
          <a:spcPct val="91000"/>
        </a:lnSpc>
        <a:spcBef>
          <a:spcPct val="0"/>
        </a:spcBef>
        <a:spcAft>
          <a:spcPct val="0"/>
        </a:spcAft>
        <a:buClr>
          <a:srgbClr val="FF6600"/>
        </a:buClr>
        <a:buSzPct val="100000"/>
        <a:buFont typeface="Times New Roman" pitchFamily="18" charset="0"/>
        <a:defRPr sz="2400" b="1">
          <a:solidFill>
            <a:srgbClr val="FFFF00"/>
          </a:solidFill>
          <a:latin typeface="Times New Roman" pitchFamily="18" charset="0"/>
          <a:ea typeface="msmincho" charset="0"/>
          <a:cs typeface="msmincho" charset="0"/>
        </a:defRPr>
      </a:lvl5pPr>
      <a:lvl6pPr marL="1393941" indent="-195843" algn="l" defTabSz="414726" rtl="0" eaLnBrk="0" fontAlgn="base" hangingPunct="0">
        <a:lnSpc>
          <a:spcPct val="91000"/>
        </a:lnSpc>
        <a:spcBef>
          <a:spcPct val="0"/>
        </a:spcBef>
        <a:spcAft>
          <a:spcPct val="0"/>
        </a:spcAft>
        <a:buClr>
          <a:srgbClr val="000000"/>
        </a:buClr>
        <a:buSzPct val="45000"/>
        <a:buFont typeface="Wingdings" pitchFamily="2" charset="2"/>
        <a:defRPr sz="2400" b="1">
          <a:solidFill>
            <a:srgbClr val="FFFF00"/>
          </a:solidFill>
          <a:latin typeface="Times New Roman" pitchFamily="18" charset="0"/>
          <a:ea typeface="msmincho" charset="0"/>
          <a:cs typeface="msmincho" charset="0"/>
        </a:defRPr>
      </a:lvl6pPr>
      <a:lvl7pPr marL="1808667" indent="-195843" algn="l" defTabSz="414726" rtl="0" eaLnBrk="0" fontAlgn="base" hangingPunct="0">
        <a:lnSpc>
          <a:spcPct val="91000"/>
        </a:lnSpc>
        <a:spcBef>
          <a:spcPct val="0"/>
        </a:spcBef>
        <a:spcAft>
          <a:spcPct val="0"/>
        </a:spcAft>
        <a:buClr>
          <a:srgbClr val="000000"/>
        </a:buClr>
        <a:buSzPct val="45000"/>
        <a:buFont typeface="Wingdings" pitchFamily="2" charset="2"/>
        <a:defRPr sz="2400" b="1">
          <a:solidFill>
            <a:srgbClr val="FFFF00"/>
          </a:solidFill>
          <a:latin typeface="Times New Roman" pitchFamily="18" charset="0"/>
          <a:ea typeface="msmincho" charset="0"/>
          <a:cs typeface="msmincho" charset="0"/>
        </a:defRPr>
      </a:lvl7pPr>
      <a:lvl8pPr marL="2223393" indent="-195843" algn="l" defTabSz="414726" rtl="0" eaLnBrk="0" fontAlgn="base" hangingPunct="0">
        <a:lnSpc>
          <a:spcPct val="91000"/>
        </a:lnSpc>
        <a:spcBef>
          <a:spcPct val="0"/>
        </a:spcBef>
        <a:spcAft>
          <a:spcPct val="0"/>
        </a:spcAft>
        <a:buClr>
          <a:srgbClr val="000000"/>
        </a:buClr>
        <a:buSzPct val="45000"/>
        <a:buFont typeface="Wingdings" pitchFamily="2" charset="2"/>
        <a:defRPr sz="2400" b="1">
          <a:solidFill>
            <a:srgbClr val="FFFF00"/>
          </a:solidFill>
          <a:latin typeface="Times New Roman" pitchFamily="18" charset="0"/>
          <a:ea typeface="msmincho" charset="0"/>
          <a:cs typeface="msmincho" charset="0"/>
        </a:defRPr>
      </a:lvl8pPr>
      <a:lvl9pPr marL="2638119" indent="-195843" algn="l" defTabSz="414726" rtl="0" eaLnBrk="0" fontAlgn="base" hangingPunct="0">
        <a:lnSpc>
          <a:spcPct val="91000"/>
        </a:lnSpc>
        <a:spcBef>
          <a:spcPct val="0"/>
        </a:spcBef>
        <a:spcAft>
          <a:spcPct val="0"/>
        </a:spcAft>
        <a:buClr>
          <a:srgbClr val="000000"/>
        </a:buClr>
        <a:buSzPct val="45000"/>
        <a:buFont typeface="Wingdings" pitchFamily="2" charset="2"/>
        <a:defRPr sz="2400" b="1">
          <a:solidFill>
            <a:srgbClr val="FFFF00"/>
          </a:solidFill>
          <a:latin typeface="Times New Roman" pitchFamily="18" charset="0"/>
          <a:ea typeface="msmincho" charset="0"/>
          <a:cs typeface="msmincho" charset="0"/>
        </a:defRPr>
      </a:lvl9pPr>
    </p:titleStyle>
    <p:bodyStyle>
      <a:lvl1pPr marL="280805" indent="-280805" algn="l" defTabSz="414726" rtl="0" eaLnBrk="0" fontAlgn="base" hangingPunct="0">
        <a:lnSpc>
          <a:spcPct val="93000"/>
        </a:lnSpc>
        <a:spcBef>
          <a:spcPts val="1089"/>
        </a:spcBef>
        <a:spcAft>
          <a:spcPct val="0"/>
        </a:spcAft>
        <a:buClr>
          <a:srgbClr val="000000"/>
        </a:buClr>
        <a:buSzPct val="84000"/>
        <a:buFont typeface="StarSymbol" charset="0"/>
        <a:buBlip>
          <a:blip r:embed="rId15"/>
        </a:buBlip>
        <a:defRPr sz="2000" b="1">
          <a:solidFill>
            <a:srgbClr val="0000FF"/>
          </a:solidFill>
          <a:latin typeface="+mn-lt"/>
          <a:ea typeface="+mn-ea"/>
          <a:cs typeface="+mn-cs"/>
        </a:defRPr>
      </a:lvl1pPr>
      <a:lvl2pPr marL="380166" indent="-214564" algn="l" defTabSz="414726" rtl="0" eaLnBrk="0" fontAlgn="base" hangingPunct="0">
        <a:lnSpc>
          <a:spcPct val="102000"/>
        </a:lnSpc>
        <a:spcBef>
          <a:spcPts val="284"/>
        </a:spcBef>
        <a:spcAft>
          <a:spcPct val="0"/>
        </a:spcAft>
        <a:buClr>
          <a:srgbClr val="000000"/>
        </a:buClr>
        <a:buSzPct val="98000"/>
        <a:buFont typeface="StarSymbol" charset="0"/>
        <a:buBlip>
          <a:blip r:embed="rId16"/>
        </a:buBlip>
        <a:defRPr sz="1800">
          <a:solidFill>
            <a:srgbClr val="000000"/>
          </a:solidFill>
          <a:latin typeface="Verdana" pitchFamily="34" charset="0"/>
          <a:ea typeface="+mn-ea"/>
          <a:cs typeface="+mn-cs"/>
        </a:defRPr>
      </a:lvl2pPr>
      <a:lvl3pPr marL="496808" indent="-165603" algn="l" defTabSz="414726" rtl="0" eaLnBrk="0" fontAlgn="base" hangingPunct="0">
        <a:lnSpc>
          <a:spcPct val="102000"/>
        </a:lnSpc>
        <a:spcBef>
          <a:spcPts val="284"/>
        </a:spcBef>
        <a:spcAft>
          <a:spcPct val="0"/>
        </a:spcAft>
        <a:buClr>
          <a:srgbClr val="000000"/>
        </a:buClr>
        <a:buSzPct val="56000"/>
        <a:buFont typeface="StarSymbol" charset="0"/>
        <a:buBlip>
          <a:blip r:embed="rId17"/>
        </a:buBlip>
        <a:defRPr sz="1500">
          <a:solidFill>
            <a:srgbClr val="000000"/>
          </a:solidFill>
          <a:latin typeface="Verdana" pitchFamily="34" charset="0"/>
          <a:ea typeface="+mn-ea"/>
          <a:cs typeface="+mn-cs"/>
        </a:defRPr>
      </a:lvl3pPr>
      <a:lvl4pPr marL="662410" indent="-165603" algn="l" defTabSz="414726" rtl="0" eaLnBrk="0" fontAlgn="base" hangingPunct="0">
        <a:lnSpc>
          <a:spcPct val="102000"/>
        </a:lnSpc>
        <a:spcBef>
          <a:spcPts val="204"/>
        </a:spcBef>
        <a:spcAft>
          <a:spcPct val="0"/>
        </a:spcAft>
        <a:buClr>
          <a:srgbClr val="000000"/>
        </a:buClr>
        <a:buSzPct val="48000"/>
        <a:buFont typeface="StarSymbol" charset="0"/>
        <a:buBlip>
          <a:blip r:embed="rId17"/>
        </a:buBlip>
        <a:defRPr sz="1500">
          <a:solidFill>
            <a:srgbClr val="000000"/>
          </a:solidFill>
          <a:latin typeface="Verdana" pitchFamily="34" charset="0"/>
          <a:ea typeface="+mn-ea"/>
          <a:cs typeface="+mn-cs"/>
        </a:defRPr>
      </a:lvl4pPr>
      <a:lvl5pPr marL="829452" indent="-165603" algn="l" defTabSz="414726" rtl="0" eaLnBrk="0" fontAlgn="base" hangingPunct="0">
        <a:lnSpc>
          <a:spcPct val="102000"/>
        </a:lnSpc>
        <a:spcBef>
          <a:spcPts val="204"/>
        </a:spcBef>
        <a:spcAft>
          <a:spcPct val="0"/>
        </a:spcAft>
        <a:buClr>
          <a:srgbClr val="000000"/>
        </a:buClr>
        <a:buSzPct val="100000"/>
        <a:buFont typeface="Times New Roman" pitchFamily="18" charset="0"/>
        <a:buChar char="»"/>
        <a:defRPr sz="1500">
          <a:solidFill>
            <a:srgbClr val="000000"/>
          </a:solidFill>
          <a:latin typeface="Verdana" pitchFamily="34" charset="0"/>
          <a:ea typeface="+mn-ea"/>
          <a:cs typeface="+mn-cs"/>
        </a:defRPr>
      </a:lvl5pPr>
      <a:lvl6pPr marL="1244178" indent="-165603" algn="l" defTabSz="414726" rtl="0" eaLnBrk="0" fontAlgn="base" hangingPunct="0">
        <a:lnSpc>
          <a:spcPct val="102000"/>
        </a:lnSpc>
        <a:spcBef>
          <a:spcPts val="204"/>
        </a:spcBef>
        <a:spcAft>
          <a:spcPct val="0"/>
        </a:spcAft>
        <a:buClr>
          <a:srgbClr val="000000"/>
        </a:buClr>
        <a:buSzPct val="100000"/>
        <a:buFont typeface="Times New Roman" pitchFamily="18" charset="0"/>
        <a:buChar char="»"/>
        <a:defRPr sz="1500">
          <a:solidFill>
            <a:srgbClr val="000000"/>
          </a:solidFill>
          <a:latin typeface="Verdana" pitchFamily="34" charset="0"/>
          <a:ea typeface="+mn-ea"/>
          <a:cs typeface="+mn-cs"/>
        </a:defRPr>
      </a:lvl6pPr>
      <a:lvl7pPr marL="1658904" indent="-165603" algn="l" defTabSz="414726" rtl="0" eaLnBrk="0" fontAlgn="base" hangingPunct="0">
        <a:lnSpc>
          <a:spcPct val="102000"/>
        </a:lnSpc>
        <a:spcBef>
          <a:spcPts val="204"/>
        </a:spcBef>
        <a:spcAft>
          <a:spcPct val="0"/>
        </a:spcAft>
        <a:buClr>
          <a:srgbClr val="000000"/>
        </a:buClr>
        <a:buSzPct val="100000"/>
        <a:buFont typeface="Times New Roman" pitchFamily="18" charset="0"/>
        <a:buChar char="»"/>
        <a:defRPr sz="1500">
          <a:solidFill>
            <a:srgbClr val="000000"/>
          </a:solidFill>
          <a:latin typeface="Verdana" pitchFamily="34" charset="0"/>
          <a:ea typeface="+mn-ea"/>
          <a:cs typeface="+mn-cs"/>
        </a:defRPr>
      </a:lvl7pPr>
      <a:lvl8pPr marL="2073631" indent="-165603" algn="l" defTabSz="414726" rtl="0" eaLnBrk="0" fontAlgn="base" hangingPunct="0">
        <a:lnSpc>
          <a:spcPct val="102000"/>
        </a:lnSpc>
        <a:spcBef>
          <a:spcPts val="204"/>
        </a:spcBef>
        <a:spcAft>
          <a:spcPct val="0"/>
        </a:spcAft>
        <a:buClr>
          <a:srgbClr val="000000"/>
        </a:buClr>
        <a:buSzPct val="100000"/>
        <a:buFont typeface="Times New Roman" pitchFamily="18" charset="0"/>
        <a:buChar char="»"/>
        <a:defRPr sz="1500">
          <a:solidFill>
            <a:srgbClr val="000000"/>
          </a:solidFill>
          <a:latin typeface="Verdana" pitchFamily="34" charset="0"/>
          <a:ea typeface="+mn-ea"/>
          <a:cs typeface="+mn-cs"/>
        </a:defRPr>
      </a:lvl8pPr>
      <a:lvl9pPr marL="2488357" indent="-165603" algn="l" defTabSz="414726" rtl="0" eaLnBrk="0" fontAlgn="base" hangingPunct="0">
        <a:lnSpc>
          <a:spcPct val="102000"/>
        </a:lnSpc>
        <a:spcBef>
          <a:spcPts val="204"/>
        </a:spcBef>
        <a:spcAft>
          <a:spcPct val="0"/>
        </a:spcAft>
        <a:buClr>
          <a:srgbClr val="000000"/>
        </a:buClr>
        <a:buSzPct val="100000"/>
        <a:buFont typeface="Times New Roman" pitchFamily="18" charset="0"/>
        <a:buChar char="»"/>
        <a:defRPr sz="1500">
          <a:solidFill>
            <a:srgbClr val="000000"/>
          </a:solidFill>
          <a:latin typeface="Verdana" pitchFamily="34" charset="0"/>
          <a:ea typeface="+mn-ea"/>
          <a:cs typeface="+mn-cs"/>
        </a:defRPr>
      </a:lvl9pPr>
    </p:bodyStyle>
    <p:otherStyle>
      <a:defPPr>
        <a:defRPr lang="fr-FR"/>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671040" y="568862"/>
            <a:ext cx="7806240" cy="1143480"/>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4099" name="Rectangle 2"/>
          <p:cNvSpPr>
            <a:spLocks noGrp="1" noChangeArrowheads="1"/>
          </p:cNvSpPr>
          <p:nvPr>
            <p:ph type="body" idx="1"/>
          </p:nvPr>
        </p:nvSpPr>
        <p:spPr bwMode="auto">
          <a:xfrm>
            <a:off x="671040" y="1906761"/>
            <a:ext cx="7806240" cy="4319014"/>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41468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mj-lt"/>
          <a:ea typeface="+mj-ea"/>
          <a:cs typeface="+mj-cs"/>
        </a:defRPr>
      </a:lvl1pPr>
      <a:lvl2pPr algn="ctr" defTabSz="41468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Times New Roman" pitchFamily="18" charset="0"/>
          <a:ea typeface="msgothic" charset="0"/>
          <a:cs typeface="msgothic" charset="0"/>
        </a:defRPr>
      </a:lvl2pPr>
      <a:lvl3pPr algn="ctr" defTabSz="41468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Times New Roman" pitchFamily="18" charset="0"/>
          <a:ea typeface="msgothic" charset="0"/>
          <a:cs typeface="msgothic" charset="0"/>
        </a:defRPr>
      </a:lvl3pPr>
      <a:lvl4pPr algn="ctr" defTabSz="41468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Times New Roman" pitchFamily="18" charset="0"/>
          <a:ea typeface="msgothic" charset="0"/>
          <a:cs typeface="msgothic" charset="0"/>
        </a:defRPr>
      </a:lvl4pPr>
      <a:lvl5pPr algn="ctr" defTabSz="41468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Times New Roman" pitchFamily="18" charset="0"/>
          <a:ea typeface="msgothic" charset="0"/>
          <a:cs typeface="msgothic" charset="0"/>
        </a:defRPr>
      </a:lvl5pPr>
      <a:lvl6pPr marL="1393796" indent="-195823" algn="ctr" defTabSz="414683" rtl="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Times New Roman" pitchFamily="18" charset="0"/>
          <a:ea typeface="msgothic" charset="0"/>
          <a:cs typeface="msgothic" charset="0"/>
        </a:defRPr>
      </a:lvl6pPr>
      <a:lvl7pPr marL="1808480" indent="-195823" algn="ctr" defTabSz="414683" rtl="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Times New Roman" pitchFamily="18" charset="0"/>
          <a:ea typeface="msgothic" charset="0"/>
          <a:cs typeface="msgothic" charset="0"/>
        </a:defRPr>
      </a:lvl7pPr>
      <a:lvl8pPr marL="2223162" indent="-195823" algn="ctr" defTabSz="414683" rtl="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Times New Roman" pitchFamily="18" charset="0"/>
          <a:ea typeface="msgothic" charset="0"/>
          <a:cs typeface="msgothic" charset="0"/>
        </a:defRPr>
      </a:lvl8pPr>
      <a:lvl9pPr marL="2637846" indent="-195823" algn="ctr" defTabSz="414683" rtl="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Times New Roman" pitchFamily="18" charset="0"/>
          <a:ea typeface="msgothic" charset="0"/>
          <a:cs typeface="msgothic" charset="0"/>
        </a:defRPr>
      </a:lvl9pPr>
    </p:titleStyle>
    <p:bodyStyle>
      <a:lvl1pPr marL="391645" indent="-293733" algn="l" defTabSz="414683" rtl="0" eaLnBrk="0" fontAlgn="base" hangingPunct="0">
        <a:lnSpc>
          <a:spcPct val="93000"/>
        </a:lnSpc>
        <a:spcBef>
          <a:spcPct val="0"/>
        </a:spcBef>
        <a:spcAft>
          <a:spcPts val="1293"/>
        </a:spcAft>
        <a:buClr>
          <a:srgbClr val="000000"/>
        </a:buClr>
        <a:buSzPct val="45000"/>
        <a:buFont typeface="Wingdings" pitchFamily="2" charset="2"/>
        <a:buBlip>
          <a:blip r:embed="rId13"/>
        </a:buBlip>
        <a:defRPr sz="2900">
          <a:solidFill>
            <a:srgbClr val="000000"/>
          </a:solidFill>
          <a:latin typeface="+mn-lt"/>
          <a:ea typeface="+mn-ea"/>
          <a:cs typeface="+mn-cs"/>
        </a:defRPr>
      </a:lvl1pPr>
      <a:lvl2pPr marL="783291" indent="-260617" algn="l" defTabSz="414683" rtl="0" eaLnBrk="0" fontAlgn="base" hangingPunct="0">
        <a:lnSpc>
          <a:spcPct val="93000"/>
        </a:lnSpc>
        <a:spcBef>
          <a:spcPct val="0"/>
        </a:spcBef>
        <a:spcAft>
          <a:spcPts val="1032"/>
        </a:spcAft>
        <a:buClr>
          <a:srgbClr val="000000"/>
        </a:buClr>
        <a:buSzPct val="75000"/>
        <a:buFont typeface="Symbol" charset="2"/>
        <a:buBlip>
          <a:blip r:embed="rId14"/>
        </a:buBlip>
        <a:defRPr sz="2500">
          <a:solidFill>
            <a:srgbClr val="000000"/>
          </a:solidFill>
          <a:latin typeface="+mn-lt"/>
          <a:ea typeface="+mn-ea"/>
          <a:cs typeface="+mn-cs"/>
        </a:defRPr>
      </a:lvl2pPr>
      <a:lvl3pPr marL="1174935" indent="-195823" algn="l" defTabSz="414683" rtl="0" eaLnBrk="0" fontAlgn="base" hangingPunct="0">
        <a:lnSpc>
          <a:spcPct val="93000"/>
        </a:lnSpc>
        <a:spcBef>
          <a:spcPct val="0"/>
        </a:spcBef>
        <a:spcAft>
          <a:spcPts val="771"/>
        </a:spcAft>
        <a:buClr>
          <a:srgbClr val="000000"/>
        </a:buClr>
        <a:buSzPct val="45000"/>
        <a:buFont typeface="Wingdings" pitchFamily="2" charset="2"/>
        <a:buBlip>
          <a:blip r:embed="rId15"/>
        </a:buBlip>
        <a:defRPr sz="2200">
          <a:solidFill>
            <a:srgbClr val="000000"/>
          </a:solidFill>
          <a:latin typeface="+mn-lt"/>
          <a:ea typeface="+mn-ea"/>
          <a:cs typeface="+mn-cs"/>
        </a:defRPr>
      </a:lvl3pPr>
      <a:lvl4pPr marL="1566581" indent="-195823" algn="l" defTabSz="414683" rtl="0" eaLnBrk="0" fontAlgn="base" hangingPunct="0">
        <a:lnSpc>
          <a:spcPct val="93000"/>
        </a:lnSpc>
        <a:spcBef>
          <a:spcPct val="0"/>
        </a:spcBef>
        <a:spcAft>
          <a:spcPts val="522"/>
        </a:spcAft>
        <a:buClr>
          <a:srgbClr val="000000"/>
        </a:buClr>
        <a:buSzPct val="75000"/>
        <a:buFont typeface="Symbol" charset="2"/>
        <a:buBlip>
          <a:blip r:embed="rId15"/>
        </a:buBlip>
        <a:defRPr sz="1800">
          <a:solidFill>
            <a:srgbClr val="000000"/>
          </a:solidFill>
          <a:latin typeface="+mn-lt"/>
          <a:ea typeface="+mn-ea"/>
          <a:cs typeface="+mn-cs"/>
        </a:defRPr>
      </a:lvl4pPr>
      <a:lvl5pPr marL="1958226" indent="-195823" algn="l" defTabSz="414683" rtl="0" eaLnBrk="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72909" indent="-195823" algn="l" defTabSz="41468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87592" indent="-195823" algn="l" defTabSz="41468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202275" indent="-195823" algn="l" defTabSz="41468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616958" indent="-195823" algn="l" defTabSz="414683"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fr-FR"/>
      </a:defPPr>
      <a:lvl1pPr marL="0" algn="l" defTabSz="829366" rtl="0" eaLnBrk="1" latinLnBrk="0" hangingPunct="1">
        <a:defRPr sz="1600" kern="1200">
          <a:solidFill>
            <a:schemeClr val="tx1"/>
          </a:solidFill>
          <a:latin typeface="+mn-lt"/>
          <a:ea typeface="+mn-ea"/>
          <a:cs typeface="+mn-cs"/>
        </a:defRPr>
      </a:lvl1pPr>
      <a:lvl2pPr marL="414683" algn="l" defTabSz="829366" rtl="0" eaLnBrk="1" latinLnBrk="0" hangingPunct="1">
        <a:defRPr sz="1600" kern="1200">
          <a:solidFill>
            <a:schemeClr val="tx1"/>
          </a:solidFill>
          <a:latin typeface="+mn-lt"/>
          <a:ea typeface="+mn-ea"/>
          <a:cs typeface="+mn-cs"/>
        </a:defRPr>
      </a:lvl2pPr>
      <a:lvl3pPr marL="829366" algn="l" defTabSz="829366" rtl="0" eaLnBrk="1" latinLnBrk="0" hangingPunct="1">
        <a:defRPr sz="1600" kern="1200">
          <a:solidFill>
            <a:schemeClr val="tx1"/>
          </a:solidFill>
          <a:latin typeface="+mn-lt"/>
          <a:ea typeface="+mn-ea"/>
          <a:cs typeface="+mn-cs"/>
        </a:defRPr>
      </a:lvl3pPr>
      <a:lvl4pPr marL="1244049" algn="l" defTabSz="829366" rtl="0" eaLnBrk="1" latinLnBrk="0" hangingPunct="1">
        <a:defRPr sz="1600" kern="1200">
          <a:solidFill>
            <a:schemeClr val="tx1"/>
          </a:solidFill>
          <a:latin typeface="+mn-lt"/>
          <a:ea typeface="+mn-ea"/>
          <a:cs typeface="+mn-cs"/>
        </a:defRPr>
      </a:lvl4pPr>
      <a:lvl5pPr marL="1658732" algn="l" defTabSz="829366" rtl="0" eaLnBrk="1" latinLnBrk="0" hangingPunct="1">
        <a:defRPr sz="1600" kern="1200">
          <a:solidFill>
            <a:schemeClr val="tx1"/>
          </a:solidFill>
          <a:latin typeface="+mn-lt"/>
          <a:ea typeface="+mn-ea"/>
          <a:cs typeface="+mn-cs"/>
        </a:defRPr>
      </a:lvl5pPr>
      <a:lvl6pPr marL="2073416" algn="l" defTabSz="829366" rtl="0" eaLnBrk="1" latinLnBrk="0" hangingPunct="1">
        <a:defRPr sz="1600" kern="1200">
          <a:solidFill>
            <a:schemeClr val="tx1"/>
          </a:solidFill>
          <a:latin typeface="+mn-lt"/>
          <a:ea typeface="+mn-ea"/>
          <a:cs typeface="+mn-cs"/>
        </a:defRPr>
      </a:lvl6pPr>
      <a:lvl7pPr marL="2488099" algn="l" defTabSz="829366" rtl="0" eaLnBrk="1" latinLnBrk="0" hangingPunct="1">
        <a:defRPr sz="1600" kern="1200">
          <a:solidFill>
            <a:schemeClr val="tx1"/>
          </a:solidFill>
          <a:latin typeface="+mn-lt"/>
          <a:ea typeface="+mn-ea"/>
          <a:cs typeface="+mn-cs"/>
        </a:defRPr>
      </a:lvl7pPr>
      <a:lvl8pPr marL="2902782" algn="l" defTabSz="829366" rtl="0" eaLnBrk="1" latinLnBrk="0" hangingPunct="1">
        <a:defRPr sz="1600" kern="1200">
          <a:solidFill>
            <a:schemeClr val="tx1"/>
          </a:solidFill>
          <a:latin typeface="+mn-lt"/>
          <a:ea typeface="+mn-ea"/>
          <a:cs typeface="+mn-cs"/>
        </a:defRPr>
      </a:lvl8pPr>
      <a:lvl9pPr marL="3317465" algn="l" defTabSz="829366"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D4D4D"/>
            </a:gs>
            <a:gs pos="100000">
              <a:srgbClr val="11111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latin typeface="+mn-lt"/>
              </a:defRPr>
            </a:lvl1pPr>
          </a:lstStyle>
          <a:p>
            <a:fld id="{72A413E4-FBB6-495C-BCB0-D5F749F4503F}" type="slidenum">
              <a:rPr lang="en-US"/>
              <a:pPr/>
              <a:t>‹N°›</a:t>
            </a:fld>
            <a:endParaRPr lang="en-US"/>
          </a:p>
        </p:txBody>
      </p:sp>
    </p:spTree>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49" r:id="rId13"/>
    <p:sldLayoutId id="2147483750"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D4D4D"/>
            </a:gs>
            <a:gs pos="100000">
              <a:srgbClr val="11111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E0284F86-BF25-48C6-A5BB-25300ABFBE41}" type="slidenum">
              <a:rPr lang="en-US"/>
              <a:pPr/>
              <a:t>‹N°›</a:t>
            </a:fld>
            <a:endParaRPr lang="en-US"/>
          </a:p>
        </p:txBody>
      </p:sp>
    </p:spTree>
  </p:cSld>
  <p:clrMap bg1="dk2" tx1="lt1" bg2="dk1"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hyperlink" Target="http://cs.nyu.edu/~fergus/papers/fergus03.pdf" TargetMode="External"/><Relationship Id="rId2" Type="http://schemas.openxmlformats.org/officeDocument/2006/relationships/notesSlide" Target="../notesSlides/notesSlide58.xml"/><Relationship Id="rId1" Type="http://schemas.openxmlformats.org/officeDocument/2006/relationships/slideLayout" Target="../slideLayouts/slideLayout29.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6.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6.xml"/><Relationship Id="rId1" Type="http://schemas.openxmlformats.org/officeDocument/2006/relationships/vmlDrawing" Target="../drawings/vmlDrawing4.vml"/><Relationship Id="rId5" Type="http://schemas.openxmlformats.org/officeDocument/2006/relationships/oleObject" Target="../embeddings/oleObject4.bin"/><Relationship Id="rId4" Type="http://schemas.openxmlformats.org/officeDocument/2006/relationships/image" Target="../media/image67.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6.xml"/><Relationship Id="rId1" Type="http://schemas.openxmlformats.org/officeDocument/2006/relationships/vmlDrawing" Target="../drawings/vmlDrawing5.vml"/><Relationship Id="rId5" Type="http://schemas.openxmlformats.org/officeDocument/2006/relationships/oleObject" Target="../embeddings/oleObject5.bin"/><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62.xml"/><Relationship Id="rId7" Type="http://schemas.openxmlformats.org/officeDocument/2006/relationships/oleObject" Target="../embeddings/oleObject9.bin"/><Relationship Id="rId2" Type="http://schemas.openxmlformats.org/officeDocument/2006/relationships/slideLayout" Target="../slideLayouts/slideLayout37.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oleObject" Target="../embeddings/oleObject7.bin"/><Relationship Id="rId10" Type="http://schemas.openxmlformats.org/officeDocument/2006/relationships/oleObject" Target="../embeddings/oleObject12.bin"/><Relationship Id="rId4" Type="http://schemas.openxmlformats.org/officeDocument/2006/relationships/oleObject" Target="../embeddings/oleObject6.bin"/><Relationship Id="rId9" Type="http://schemas.openxmlformats.org/officeDocument/2006/relationships/oleObject" Target="../embeddings/oleObject11.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7.xml"/><Relationship Id="rId1" Type="http://schemas.openxmlformats.org/officeDocument/2006/relationships/vmlDrawing" Target="../drawings/vmlDrawing7.vml"/><Relationship Id="rId4" Type="http://schemas.openxmlformats.org/officeDocument/2006/relationships/oleObject" Target="../embeddings/oleObject13.bin"/></Relationships>
</file>

<file path=ppt/slides/_rels/slide64.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64.xml"/><Relationship Id="rId1" Type="http://schemas.openxmlformats.org/officeDocument/2006/relationships/slideLayout" Target="../slideLayouts/slideLayout25.xml"/><Relationship Id="rId4" Type="http://schemas.openxmlformats.org/officeDocument/2006/relationships/image" Target="../media/image76.wmf"/></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5.xml"/><Relationship Id="rId1" Type="http://schemas.openxmlformats.org/officeDocument/2006/relationships/vmlDrawing" Target="../drawings/vmlDrawing8.vml"/><Relationship Id="rId4" Type="http://schemas.openxmlformats.org/officeDocument/2006/relationships/oleObject" Target="../embeddings/oleObject14.bin"/></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30.xml"/><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9.xml"/><Relationship Id="rId1" Type="http://schemas.openxmlformats.org/officeDocument/2006/relationships/slideLayout" Target="../slideLayouts/slideLayout29.xml"/><Relationship Id="rId4" Type="http://schemas.openxmlformats.org/officeDocument/2006/relationships/image" Target="../media/image8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0.xml"/><Relationship Id="rId1" Type="http://schemas.openxmlformats.org/officeDocument/2006/relationships/slideLayout" Target="../slideLayouts/slideLayout29.xml"/><Relationship Id="rId4" Type="http://schemas.openxmlformats.org/officeDocument/2006/relationships/image" Target="../media/image89.jpeg"/></Relationships>
</file>

<file path=ppt/slides/_rels/slide7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1.xml"/><Relationship Id="rId1" Type="http://schemas.openxmlformats.org/officeDocument/2006/relationships/slideLayout" Target="../slideLayouts/slideLayout29.xml"/><Relationship Id="rId4" Type="http://schemas.openxmlformats.org/officeDocument/2006/relationships/image" Target="../media/image91.jpeg"/></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2.xml"/><Relationship Id="rId1" Type="http://schemas.openxmlformats.org/officeDocument/2006/relationships/slideLayout" Target="../slideLayouts/slideLayout29.xml"/><Relationship Id="rId4" Type="http://schemas.openxmlformats.org/officeDocument/2006/relationships/image" Target="../media/image90.jpeg"/></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3.xml"/><Relationship Id="rId1" Type="http://schemas.openxmlformats.org/officeDocument/2006/relationships/slideLayout" Target="../slideLayouts/slideLayout29.xml"/><Relationship Id="rId4" Type="http://schemas.openxmlformats.org/officeDocument/2006/relationships/image" Target="../media/image88.jpeg"/></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29.xml"/><Relationship Id="rId5" Type="http://schemas.openxmlformats.org/officeDocument/2006/relationships/image" Target="../media/image96.png"/><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13" Type="http://schemas.openxmlformats.org/officeDocument/2006/relationships/image" Target="../media/image107.jpeg"/><Relationship Id="rId18" Type="http://schemas.openxmlformats.org/officeDocument/2006/relationships/image" Target="../media/image112.jpeg"/><Relationship Id="rId26" Type="http://schemas.openxmlformats.org/officeDocument/2006/relationships/image" Target="../media/image120.jpeg"/><Relationship Id="rId39" Type="http://schemas.openxmlformats.org/officeDocument/2006/relationships/image" Target="../media/image133.jpeg"/><Relationship Id="rId3" Type="http://schemas.openxmlformats.org/officeDocument/2006/relationships/image" Target="../media/image97.jpeg"/><Relationship Id="rId21" Type="http://schemas.openxmlformats.org/officeDocument/2006/relationships/image" Target="../media/image115.jpeg"/><Relationship Id="rId34" Type="http://schemas.openxmlformats.org/officeDocument/2006/relationships/image" Target="../media/image128.jpeg"/><Relationship Id="rId42" Type="http://schemas.openxmlformats.org/officeDocument/2006/relationships/image" Target="../media/image136.jpeg"/><Relationship Id="rId47" Type="http://schemas.openxmlformats.org/officeDocument/2006/relationships/image" Target="../media/image141.jpeg"/><Relationship Id="rId7" Type="http://schemas.openxmlformats.org/officeDocument/2006/relationships/image" Target="../media/image101.jpeg"/><Relationship Id="rId12" Type="http://schemas.openxmlformats.org/officeDocument/2006/relationships/image" Target="../media/image106.jpeg"/><Relationship Id="rId17" Type="http://schemas.openxmlformats.org/officeDocument/2006/relationships/image" Target="../media/image111.jpeg"/><Relationship Id="rId25" Type="http://schemas.openxmlformats.org/officeDocument/2006/relationships/image" Target="../media/image119.jpeg"/><Relationship Id="rId33" Type="http://schemas.openxmlformats.org/officeDocument/2006/relationships/image" Target="../media/image127.jpeg"/><Relationship Id="rId38" Type="http://schemas.openxmlformats.org/officeDocument/2006/relationships/image" Target="../media/image132.jpeg"/><Relationship Id="rId46" Type="http://schemas.openxmlformats.org/officeDocument/2006/relationships/image" Target="../media/image140.jpeg"/><Relationship Id="rId2" Type="http://schemas.openxmlformats.org/officeDocument/2006/relationships/notesSlide" Target="../notesSlides/notesSlide76.xml"/><Relationship Id="rId16" Type="http://schemas.openxmlformats.org/officeDocument/2006/relationships/image" Target="../media/image110.jpeg"/><Relationship Id="rId20" Type="http://schemas.openxmlformats.org/officeDocument/2006/relationships/image" Target="../media/image114.jpeg"/><Relationship Id="rId29" Type="http://schemas.openxmlformats.org/officeDocument/2006/relationships/image" Target="../media/image123.jpeg"/><Relationship Id="rId41" Type="http://schemas.openxmlformats.org/officeDocument/2006/relationships/image" Target="../media/image135.jpeg"/><Relationship Id="rId1" Type="http://schemas.openxmlformats.org/officeDocument/2006/relationships/slideLayout" Target="../slideLayouts/slideLayout29.xml"/><Relationship Id="rId6" Type="http://schemas.openxmlformats.org/officeDocument/2006/relationships/image" Target="../media/image100.jpeg"/><Relationship Id="rId11" Type="http://schemas.openxmlformats.org/officeDocument/2006/relationships/image" Target="../media/image105.jpeg"/><Relationship Id="rId24" Type="http://schemas.openxmlformats.org/officeDocument/2006/relationships/image" Target="../media/image118.jpeg"/><Relationship Id="rId32" Type="http://schemas.openxmlformats.org/officeDocument/2006/relationships/image" Target="../media/image126.jpeg"/><Relationship Id="rId37" Type="http://schemas.openxmlformats.org/officeDocument/2006/relationships/image" Target="../media/image131.jpeg"/><Relationship Id="rId40" Type="http://schemas.openxmlformats.org/officeDocument/2006/relationships/image" Target="../media/image134.jpeg"/><Relationship Id="rId45" Type="http://schemas.openxmlformats.org/officeDocument/2006/relationships/image" Target="../media/image139.jpeg"/><Relationship Id="rId5" Type="http://schemas.openxmlformats.org/officeDocument/2006/relationships/image" Target="../media/image99.jpeg"/><Relationship Id="rId15" Type="http://schemas.openxmlformats.org/officeDocument/2006/relationships/image" Target="../media/image109.jpeg"/><Relationship Id="rId23" Type="http://schemas.openxmlformats.org/officeDocument/2006/relationships/image" Target="../media/image117.jpeg"/><Relationship Id="rId28" Type="http://schemas.openxmlformats.org/officeDocument/2006/relationships/image" Target="../media/image122.jpeg"/><Relationship Id="rId36" Type="http://schemas.openxmlformats.org/officeDocument/2006/relationships/image" Target="../media/image130.jpeg"/><Relationship Id="rId49" Type="http://schemas.openxmlformats.org/officeDocument/2006/relationships/image" Target="../media/image143.jpeg"/><Relationship Id="rId10" Type="http://schemas.openxmlformats.org/officeDocument/2006/relationships/image" Target="../media/image104.jpeg"/><Relationship Id="rId19" Type="http://schemas.openxmlformats.org/officeDocument/2006/relationships/image" Target="../media/image113.jpeg"/><Relationship Id="rId31" Type="http://schemas.openxmlformats.org/officeDocument/2006/relationships/image" Target="../media/image125.jpeg"/><Relationship Id="rId44" Type="http://schemas.openxmlformats.org/officeDocument/2006/relationships/image" Target="../media/image138.jpeg"/><Relationship Id="rId4" Type="http://schemas.openxmlformats.org/officeDocument/2006/relationships/image" Target="../media/image98.jpeg"/><Relationship Id="rId9" Type="http://schemas.openxmlformats.org/officeDocument/2006/relationships/image" Target="../media/image103.jpeg"/><Relationship Id="rId14" Type="http://schemas.openxmlformats.org/officeDocument/2006/relationships/image" Target="../media/image108.jpeg"/><Relationship Id="rId22" Type="http://schemas.openxmlformats.org/officeDocument/2006/relationships/image" Target="../media/image116.jpeg"/><Relationship Id="rId27" Type="http://schemas.openxmlformats.org/officeDocument/2006/relationships/image" Target="../media/image121.jpeg"/><Relationship Id="rId30" Type="http://schemas.openxmlformats.org/officeDocument/2006/relationships/image" Target="../media/image124.jpeg"/><Relationship Id="rId35" Type="http://schemas.openxmlformats.org/officeDocument/2006/relationships/image" Target="../media/image129.jpeg"/><Relationship Id="rId43" Type="http://schemas.openxmlformats.org/officeDocument/2006/relationships/image" Target="../media/image137.jpeg"/><Relationship Id="rId48" Type="http://schemas.openxmlformats.org/officeDocument/2006/relationships/image" Target="../media/image142.jpeg"/><Relationship Id="rId8" Type="http://schemas.openxmlformats.org/officeDocument/2006/relationships/image" Target="../media/image102.jpeg"/></Relationships>
</file>

<file path=ppt/slides/_rels/slide7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notesSlide" Target="../notesSlides/notesSlide79.xml"/><Relationship Id="rId1" Type="http://schemas.openxmlformats.org/officeDocument/2006/relationships/slideLayout" Target="../slideLayouts/slideLayout30.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 Id="rId9" Type="http://schemas.openxmlformats.org/officeDocument/2006/relationships/image" Target="../media/image15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8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0.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1.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2.xml"/><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3.xml"/><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4.xml"/><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5.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8" name="Text Box 2"/>
          <p:cNvSpPr txBox="1">
            <a:spLocks noChangeArrowheads="1"/>
          </p:cNvSpPr>
          <p:nvPr/>
        </p:nvSpPr>
        <p:spPr bwMode="auto">
          <a:xfrm>
            <a:off x="-28638" y="822325"/>
            <a:ext cx="9145453" cy="3354765"/>
          </a:xfrm>
          <a:prstGeom prst="rect">
            <a:avLst/>
          </a:prstGeom>
          <a:noFill/>
          <a:ln w="9525" algn="ctr">
            <a:noFill/>
            <a:miter lim="800000"/>
            <a:headEnd/>
            <a:tailEnd/>
          </a:ln>
          <a:effectLst/>
        </p:spPr>
        <p:txBody>
          <a:bodyPr wrap="none">
            <a:spAutoFit/>
          </a:bodyPr>
          <a:lstStyle/>
          <a:p>
            <a:pPr algn="ctr">
              <a:defRPr/>
            </a:pPr>
            <a:r>
              <a:rPr lang="fr-FR" sz="6000" u="none" dirty="0">
                <a:solidFill>
                  <a:schemeClr val="tx2"/>
                </a:solidFill>
                <a:effectLst>
                  <a:outerShdw blurRad="38100" dist="38100" dir="2700000" algn="tl">
                    <a:srgbClr val="000000"/>
                  </a:outerShdw>
                </a:effectLst>
                <a:latin typeface="Comic Sans MS" pitchFamily="66" charset="0"/>
              </a:rPr>
              <a:t>Reconnaissance d’objets</a:t>
            </a:r>
          </a:p>
          <a:p>
            <a:pPr algn="ctr">
              <a:defRPr/>
            </a:pPr>
            <a:r>
              <a:rPr lang="fr-FR" sz="6000" u="none" dirty="0">
                <a:solidFill>
                  <a:schemeClr val="tx2"/>
                </a:solidFill>
                <a:effectLst>
                  <a:outerShdw blurRad="38100" dist="38100" dir="2700000" algn="tl">
                    <a:srgbClr val="000000"/>
                  </a:outerShdw>
                </a:effectLst>
                <a:latin typeface="Comic Sans MS" pitchFamily="66" charset="0"/>
              </a:rPr>
              <a:t>et vision </a:t>
            </a:r>
            <a:r>
              <a:rPr lang="fr-FR" sz="6000" u="none" dirty="0" smtClean="0">
                <a:solidFill>
                  <a:schemeClr val="tx2"/>
                </a:solidFill>
                <a:effectLst>
                  <a:outerShdw blurRad="38100" dist="38100" dir="2700000" algn="tl">
                    <a:srgbClr val="000000"/>
                  </a:outerShdw>
                </a:effectLst>
                <a:latin typeface="Comic Sans MS" pitchFamily="66" charset="0"/>
              </a:rPr>
              <a:t>artificielle</a:t>
            </a:r>
          </a:p>
          <a:p>
            <a:pPr lvl="0" algn="ctr">
              <a:defRPr/>
            </a:pPr>
            <a:r>
              <a:rPr lang="en-US" sz="3200" dirty="0" smtClean="0">
                <a:solidFill>
                  <a:srgbClr val="00FFFF"/>
                </a:solidFill>
                <a:effectLst>
                  <a:outerShdw blurRad="38100" dist="38100" dir="2700000" algn="tl">
                    <a:srgbClr val="000000"/>
                  </a:outerShdw>
                </a:effectLst>
              </a:rPr>
              <a:t>http://www.di.ens.fr/willow/teaching/recvis09</a:t>
            </a:r>
            <a:endParaRPr lang="en-US" sz="6000" dirty="0" smtClean="0">
              <a:solidFill>
                <a:srgbClr val="FFFF00"/>
              </a:solidFill>
              <a:effectLst>
                <a:outerShdw blurRad="38100" dist="38100" dir="2700000" algn="tl">
                  <a:srgbClr val="000000"/>
                </a:outerShdw>
              </a:effectLst>
            </a:endParaRPr>
          </a:p>
          <a:p>
            <a:pPr algn="ctr">
              <a:defRPr/>
            </a:pPr>
            <a:endParaRPr lang="en-US" sz="6000" u="none" dirty="0">
              <a:solidFill>
                <a:schemeClr val="tx2"/>
              </a:solidFill>
              <a:effectLst>
                <a:outerShdw blurRad="38100" dist="38100" dir="2700000" algn="tl">
                  <a:srgbClr val="000000"/>
                </a:outerShdw>
              </a:effectLst>
              <a:latin typeface="Comic Sans MS" pitchFamily="66" charset="0"/>
            </a:endParaRPr>
          </a:p>
        </p:txBody>
      </p:sp>
      <p:sp>
        <p:nvSpPr>
          <p:cNvPr id="2051" name="Text Box 3"/>
          <p:cNvSpPr txBox="1">
            <a:spLocks noChangeArrowheads="1"/>
          </p:cNvSpPr>
          <p:nvPr/>
        </p:nvSpPr>
        <p:spPr bwMode="auto">
          <a:xfrm>
            <a:off x="304800" y="3567767"/>
            <a:ext cx="8471015" cy="2769989"/>
          </a:xfrm>
          <a:prstGeom prst="rect">
            <a:avLst/>
          </a:prstGeom>
          <a:noFill/>
          <a:ln w="9525" algn="ctr">
            <a:noFill/>
            <a:miter lim="800000"/>
            <a:headEnd/>
            <a:tailEnd/>
          </a:ln>
        </p:spPr>
        <p:txBody>
          <a:bodyPr wrap="square">
            <a:spAutoFit/>
          </a:bodyPr>
          <a:lstStyle/>
          <a:p>
            <a:pPr algn="ctr"/>
            <a:r>
              <a:rPr lang="en-US" sz="5400" u="none" dirty="0" smtClean="0">
                <a:latin typeface="Comic Sans MS" pitchFamily="66" charset="0"/>
              </a:rPr>
              <a:t>Lecture </a:t>
            </a:r>
            <a:r>
              <a:rPr lang="en-US" sz="5400" u="none" dirty="0" smtClean="0">
                <a:latin typeface="Comic Sans MS" pitchFamily="66" charset="0"/>
              </a:rPr>
              <a:t>7</a:t>
            </a:r>
            <a:endParaRPr lang="en-US" sz="5400" u="none" dirty="0" smtClean="0">
              <a:latin typeface="Comic Sans MS" pitchFamily="66" charset="0"/>
            </a:endParaRPr>
          </a:p>
          <a:p>
            <a:pPr>
              <a:buFont typeface="Arial" pitchFamily="34" charset="0"/>
              <a:buChar char="•"/>
            </a:pPr>
            <a:r>
              <a:rPr lang="en-US" sz="4000" u="none" dirty="0" smtClean="0">
                <a:latin typeface="Comic Sans MS" pitchFamily="66" charset="0"/>
              </a:rPr>
              <a:t> </a:t>
            </a:r>
            <a:r>
              <a:rPr lang="en-US" sz="4000" u="none" dirty="0" smtClean="0">
                <a:latin typeface="Comic Sans MS" pitchFamily="66" charset="0"/>
              </a:rPr>
              <a:t>A bit more on neural nets</a:t>
            </a:r>
          </a:p>
          <a:p>
            <a:pPr>
              <a:buFont typeface="Arial" pitchFamily="34" charset="0"/>
              <a:buChar char="•"/>
            </a:pPr>
            <a:r>
              <a:rPr lang="en-US" sz="4000" u="none" dirty="0" smtClean="0">
                <a:latin typeface="Comic Sans MS" pitchFamily="66" charset="0"/>
              </a:rPr>
              <a:t> Optimization methods</a:t>
            </a:r>
          </a:p>
          <a:p>
            <a:pPr>
              <a:buFont typeface="Arial" pitchFamily="34" charset="0"/>
              <a:buChar char="•"/>
            </a:pPr>
            <a:r>
              <a:rPr lang="en-US" sz="4000" dirty="0" smtClean="0"/>
              <a:t> Part-based </a:t>
            </a:r>
            <a:r>
              <a:rPr lang="en-US" sz="4000" dirty="0" smtClean="0"/>
              <a:t>object models</a:t>
            </a:r>
            <a:endParaRPr lang="en-US" sz="4000" u="none" dirty="0" smtClean="0">
              <a:latin typeface="Comic Sans MS" pitchFamily="66"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324000" y="263549"/>
            <a:ext cx="821232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36" tIns="82936" rIns="82936" bIns="82936"/>
          <a:lstStyle/>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defRPr/>
            </a:pPr>
            <a:r>
              <a:rPr lang="en-US" b="1" dirty="0">
                <a:solidFill>
                  <a:srgbClr val="FFFF00"/>
                </a:solidFill>
                <a:ea typeface="msgothic" charset="0"/>
                <a:cs typeface="msgothic" charset="0"/>
              </a:rPr>
              <a:t>Face Detection with a </a:t>
            </a:r>
            <a:r>
              <a:rPr lang="en-US" b="1" dirty="0" err="1">
                <a:solidFill>
                  <a:srgbClr val="FFFF00"/>
                </a:solidFill>
                <a:ea typeface="msgothic" charset="0"/>
                <a:cs typeface="msgothic" charset="0"/>
              </a:rPr>
              <a:t>Convolutional</a:t>
            </a:r>
            <a:r>
              <a:rPr lang="en-US" b="1" dirty="0">
                <a:solidFill>
                  <a:srgbClr val="FFFF00"/>
                </a:solidFill>
                <a:ea typeface="msgothic" charset="0"/>
                <a:cs typeface="msgothic" charset="0"/>
              </a:rPr>
              <a:t> Net</a:t>
            </a:r>
          </a:p>
        </p:txBody>
      </p:sp>
      <p:pic>
        <p:nvPicPr>
          <p:cNvPr id="12291" name="Picture 2"/>
          <p:cNvPicPr>
            <a:picLocks noChangeAspect="1" noChangeArrowheads="1"/>
          </p:cNvPicPr>
          <p:nvPr/>
        </p:nvPicPr>
        <p:blipFill>
          <a:blip r:embed="rId3"/>
          <a:srcRect/>
          <a:stretch>
            <a:fillRect/>
          </a:stretch>
        </p:blipFill>
        <p:spPr bwMode="auto">
          <a:xfrm>
            <a:off x="188642" y="1156443"/>
            <a:ext cx="8740800" cy="5211907"/>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3"/>
          <a:srcRect/>
          <a:stretch>
            <a:fillRect/>
          </a:stretch>
        </p:blipFill>
        <p:spPr bwMode="auto">
          <a:xfrm>
            <a:off x="3064320" y="1257254"/>
            <a:ext cx="3722400" cy="2825577"/>
          </a:xfrm>
          <a:prstGeom prst="rect">
            <a:avLst/>
          </a:prstGeom>
          <a:noFill/>
          <a:ln w="9525">
            <a:noFill/>
            <a:round/>
            <a:headEnd/>
            <a:tailEnd/>
          </a:ln>
        </p:spPr>
      </p:pic>
      <p:sp>
        <p:nvSpPr>
          <p:cNvPr id="33794" name="Text Box 2"/>
          <p:cNvSpPr txBox="1">
            <a:spLocks noChangeArrowheads="1"/>
          </p:cNvSpPr>
          <p:nvPr/>
        </p:nvSpPr>
        <p:spPr bwMode="auto">
          <a:xfrm>
            <a:off x="309600" y="228600"/>
            <a:ext cx="830100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36" tIns="82936" rIns="82936" bIns="82936"/>
          <a:lstStyle/>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defRPr/>
            </a:pPr>
            <a:r>
              <a:rPr lang="en-US" b="1" dirty="0">
                <a:solidFill>
                  <a:srgbClr val="FFFF00"/>
                </a:solidFill>
                <a:ea typeface="msgothic" charset="0"/>
                <a:cs typeface="msgothic" charset="0"/>
              </a:rPr>
              <a:t>Applying a </a:t>
            </a:r>
            <a:r>
              <a:rPr lang="en-US" b="1" dirty="0" err="1">
                <a:solidFill>
                  <a:srgbClr val="FFFF00"/>
                </a:solidFill>
                <a:ea typeface="msgothic" charset="0"/>
                <a:cs typeface="msgothic" charset="0"/>
              </a:rPr>
              <a:t>ConvNet</a:t>
            </a:r>
            <a:r>
              <a:rPr lang="en-US" b="1" dirty="0">
                <a:solidFill>
                  <a:srgbClr val="FFFF00"/>
                </a:solidFill>
                <a:ea typeface="msgothic" charset="0"/>
                <a:cs typeface="msgothic" charset="0"/>
              </a:rPr>
              <a:t> on Sliding Windows is Very Cheap!</a:t>
            </a:r>
          </a:p>
        </p:txBody>
      </p:sp>
      <p:pic>
        <p:nvPicPr>
          <p:cNvPr id="13316" name="Picture 3"/>
          <p:cNvPicPr>
            <a:picLocks noChangeAspect="1" noChangeArrowheads="1"/>
          </p:cNvPicPr>
          <p:nvPr/>
        </p:nvPicPr>
        <p:blipFill>
          <a:blip r:embed="rId4"/>
          <a:srcRect/>
          <a:stretch>
            <a:fillRect/>
          </a:stretch>
        </p:blipFill>
        <p:spPr bwMode="auto">
          <a:xfrm>
            <a:off x="223200" y="1068592"/>
            <a:ext cx="2983680" cy="2874542"/>
          </a:xfrm>
          <a:prstGeom prst="rect">
            <a:avLst/>
          </a:prstGeom>
          <a:noFill/>
          <a:ln w="9525">
            <a:noFill/>
            <a:round/>
            <a:headEnd/>
            <a:tailEnd/>
          </a:ln>
        </p:spPr>
      </p:pic>
      <p:grpSp>
        <p:nvGrpSpPr>
          <p:cNvPr id="2" name="Group 4"/>
          <p:cNvGrpSpPr>
            <a:grpSpLocks/>
          </p:cNvGrpSpPr>
          <p:nvPr/>
        </p:nvGrpSpPr>
        <p:grpSpPr bwMode="auto">
          <a:xfrm>
            <a:off x="6841440" y="2197672"/>
            <a:ext cx="1658880" cy="1741143"/>
            <a:chOff x="4751" y="1526"/>
            <a:chExt cx="1152" cy="1209"/>
          </a:xfrm>
        </p:grpSpPr>
        <p:sp>
          <p:nvSpPr>
            <p:cNvPr id="13332" name="AutoShape 5"/>
            <p:cNvSpPr>
              <a:spLocks noChangeArrowheads="1"/>
            </p:cNvSpPr>
            <p:nvPr/>
          </p:nvSpPr>
          <p:spPr bwMode="auto">
            <a:xfrm>
              <a:off x="4751" y="1526"/>
              <a:ext cx="1152" cy="1210"/>
            </a:xfrm>
            <a:prstGeom prst="roundRect">
              <a:avLst>
                <a:gd name="adj" fmla="val 83"/>
              </a:avLst>
            </a:prstGeom>
            <a:solidFill>
              <a:srgbClr val="808080">
                <a:alpha val="50195"/>
              </a:srgbClr>
            </a:solidFill>
            <a:ln w="9525">
              <a:solidFill>
                <a:srgbClr val="000000"/>
              </a:solidFill>
              <a:round/>
              <a:headEnd/>
              <a:tailEnd/>
            </a:ln>
          </p:spPr>
          <p:txBody>
            <a:bodyPr wrap="none" anchor="ctr"/>
            <a:lstStyle/>
            <a:p>
              <a:endParaRPr lang="fr-FR"/>
            </a:p>
          </p:txBody>
        </p:sp>
        <p:sp>
          <p:nvSpPr>
            <p:cNvPr id="13333" name="AutoShape 6"/>
            <p:cNvSpPr>
              <a:spLocks noChangeArrowheads="1"/>
            </p:cNvSpPr>
            <p:nvPr/>
          </p:nvSpPr>
          <p:spPr bwMode="auto">
            <a:xfrm>
              <a:off x="4753" y="1529"/>
              <a:ext cx="786" cy="872"/>
            </a:xfrm>
            <a:prstGeom prst="roundRect">
              <a:avLst>
                <a:gd name="adj" fmla="val 125"/>
              </a:avLst>
            </a:prstGeom>
            <a:solidFill>
              <a:srgbClr val="C0C0C0">
                <a:alpha val="50195"/>
              </a:srgbClr>
            </a:solidFill>
            <a:ln w="9525">
              <a:solidFill>
                <a:srgbClr val="000000"/>
              </a:solidFill>
              <a:round/>
              <a:headEnd/>
              <a:tailEnd/>
            </a:ln>
          </p:spPr>
          <p:txBody>
            <a:bodyPr wrap="none" anchor="ctr"/>
            <a:lstStyle/>
            <a:p>
              <a:endParaRPr lang="fr-FR"/>
            </a:p>
          </p:txBody>
        </p:sp>
        <p:sp>
          <p:nvSpPr>
            <p:cNvPr id="13334" name="AutoShape 7"/>
            <p:cNvSpPr>
              <a:spLocks noChangeArrowheads="1"/>
            </p:cNvSpPr>
            <p:nvPr/>
          </p:nvSpPr>
          <p:spPr bwMode="auto">
            <a:xfrm>
              <a:off x="4936" y="1680"/>
              <a:ext cx="786" cy="872"/>
            </a:xfrm>
            <a:prstGeom prst="roundRect">
              <a:avLst>
                <a:gd name="adj" fmla="val 125"/>
              </a:avLst>
            </a:prstGeom>
            <a:solidFill>
              <a:srgbClr val="C0C0C0">
                <a:alpha val="50195"/>
              </a:srgbClr>
            </a:solidFill>
            <a:ln w="9525">
              <a:solidFill>
                <a:srgbClr val="000000"/>
              </a:solidFill>
              <a:round/>
              <a:headEnd/>
              <a:tailEnd/>
            </a:ln>
          </p:spPr>
          <p:txBody>
            <a:bodyPr wrap="none" anchor="ctr"/>
            <a:lstStyle/>
            <a:p>
              <a:endParaRPr lang="fr-FR"/>
            </a:p>
          </p:txBody>
        </p:sp>
        <p:sp>
          <p:nvSpPr>
            <p:cNvPr id="13335" name="AutoShape 8"/>
            <p:cNvSpPr>
              <a:spLocks noChangeArrowheads="1"/>
            </p:cNvSpPr>
            <p:nvPr/>
          </p:nvSpPr>
          <p:spPr bwMode="auto">
            <a:xfrm>
              <a:off x="5118" y="1862"/>
              <a:ext cx="786" cy="872"/>
            </a:xfrm>
            <a:prstGeom prst="roundRect">
              <a:avLst>
                <a:gd name="adj" fmla="val 125"/>
              </a:avLst>
            </a:prstGeom>
            <a:solidFill>
              <a:srgbClr val="C0C0C0">
                <a:alpha val="50195"/>
              </a:srgbClr>
            </a:solidFill>
            <a:ln w="9525">
              <a:solidFill>
                <a:srgbClr val="000000"/>
              </a:solidFill>
              <a:round/>
              <a:headEnd/>
              <a:tailEnd/>
            </a:ln>
          </p:spPr>
          <p:txBody>
            <a:bodyPr lIns="0" tIns="0" rIns="0" bIns="0" anchor="ctr" anchorCtr="1"/>
            <a:lstStyle/>
            <a:p>
              <a:pPr algn="ctr">
                <a:tabLst>
                  <a:tab pos="656582" algn="l"/>
                </a:tabLst>
              </a:pPr>
              <a:r>
                <a:rPr lang="en-US" dirty="0">
                  <a:solidFill>
                    <a:srgbClr val="000000"/>
                  </a:solidFill>
                  <a:ea typeface="msgothic" charset="0"/>
                  <a:cs typeface="msgothic" charset="0"/>
                </a:rPr>
                <a:t>96x96</a:t>
              </a:r>
            </a:p>
          </p:txBody>
        </p:sp>
      </p:grpSp>
      <p:grpSp>
        <p:nvGrpSpPr>
          <p:cNvPr id="3" name="Group 9"/>
          <p:cNvGrpSpPr>
            <a:grpSpLocks/>
          </p:cNvGrpSpPr>
          <p:nvPr/>
        </p:nvGrpSpPr>
        <p:grpSpPr bwMode="auto">
          <a:xfrm>
            <a:off x="7050240" y="1235651"/>
            <a:ext cx="421920" cy="421965"/>
            <a:chOff x="4896" y="858"/>
            <a:chExt cx="293" cy="293"/>
          </a:xfrm>
        </p:grpSpPr>
        <p:sp>
          <p:nvSpPr>
            <p:cNvPr id="13323" name="AutoShape 10"/>
            <p:cNvSpPr>
              <a:spLocks noChangeArrowheads="1"/>
            </p:cNvSpPr>
            <p:nvPr/>
          </p:nvSpPr>
          <p:spPr bwMode="auto">
            <a:xfrm>
              <a:off x="4896" y="858"/>
              <a:ext cx="102" cy="102"/>
            </a:xfrm>
            <a:prstGeom prst="roundRect">
              <a:avLst>
                <a:gd name="adj" fmla="val 977"/>
              </a:avLst>
            </a:prstGeom>
            <a:solidFill>
              <a:srgbClr val="808080">
                <a:alpha val="50195"/>
              </a:srgbClr>
            </a:solidFill>
            <a:ln w="9525">
              <a:solidFill>
                <a:srgbClr val="000000"/>
              </a:solidFill>
              <a:round/>
              <a:headEnd/>
              <a:tailEnd/>
            </a:ln>
          </p:spPr>
          <p:txBody>
            <a:bodyPr wrap="none" anchor="ctr"/>
            <a:lstStyle/>
            <a:p>
              <a:endParaRPr lang="fr-FR"/>
            </a:p>
          </p:txBody>
        </p:sp>
        <p:sp>
          <p:nvSpPr>
            <p:cNvPr id="13324" name="AutoShape 11"/>
            <p:cNvSpPr>
              <a:spLocks noChangeArrowheads="1"/>
            </p:cNvSpPr>
            <p:nvPr/>
          </p:nvSpPr>
          <p:spPr bwMode="auto">
            <a:xfrm>
              <a:off x="4992" y="858"/>
              <a:ext cx="102" cy="102"/>
            </a:xfrm>
            <a:prstGeom prst="roundRect">
              <a:avLst>
                <a:gd name="adj" fmla="val 977"/>
              </a:avLst>
            </a:prstGeom>
            <a:solidFill>
              <a:srgbClr val="808080">
                <a:alpha val="50195"/>
              </a:srgbClr>
            </a:solidFill>
            <a:ln w="9525">
              <a:solidFill>
                <a:srgbClr val="000000"/>
              </a:solidFill>
              <a:round/>
              <a:headEnd/>
              <a:tailEnd/>
            </a:ln>
          </p:spPr>
          <p:txBody>
            <a:bodyPr wrap="none" anchor="ctr"/>
            <a:lstStyle/>
            <a:p>
              <a:endParaRPr lang="fr-FR"/>
            </a:p>
          </p:txBody>
        </p:sp>
        <p:sp>
          <p:nvSpPr>
            <p:cNvPr id="13325" name="AutoShape 12"/>
            <p:cNvSpPr>
              <a:spLocks noChangeArrowheads="1"/>
            </p:cNvSpPr>
            <p:nvPr/>
          </p:nvSpPr>
          <p:spPr bwMode="auto">
            <a:xfrm>
              <a:off x="5088" y="858"/>
              <a:ext cx="102" cy="102"/>
            </a:xfrm>
            <a:prstGeom prst="roundRect">
              <a:avLst>
                <a:gd name="adj" fmla="val 977"/>
              </a:avLst>
            </a:prstGeom>
            <a:solidFill>
              <a:srgbClr val="808080">
                <a:alpha val="50195"/>
              </a:srgbClr>
            </a:solidFill>
            <a:ln w="9525">
              <a:solidFill>
                <a:srgbClr val="000000"/>
              </a:solidFill>
              <a:round/>
              <a:headEnd/>
              <a:tailEnd/>
            </a:ln>
          </p:spPr>
          <p:txBody>
            <a:bodyPr wrap="none" anchor="ctr"/>
            <a:lstStyle/>
            <a:p>
              <a:endParaRPr lang="fr-FR"/>
            </a:p>
          </p:txBody>
        </p:sp>
        <p:sp>
          <p:nvSpPr>
            <p:cNvPr id="13326" name="AutoShape 13"/>
            <p:cNvSpPr>
              <a:spLocks noChangeArrowheads="1"/>
            </p:cNvSpPr>
            <p:nvPr/>
          </p:nvSpPr>
          <p:spPr bwMode="auto">
            <a:xfrm>
              <a:off x="4896" y="954"/>
              <a:ext cx="102" cy="102"/>
            </a:xfrm>
            <a:prstGeom prst="roundRect">
              <a:avLst>
                <a:gd name="adj" fmla="val 977"/>
              </a:avLst>
            </a:prstGeom>
            <a:solidFill>
              <a:srgbClr val="808080">
                <a:alpha val="50195"/>
              </a:srgbClr>
            </a:solidFill>
            <a:ln w="9525">
              <a:solidFill>
                <a:srgbClr val="000000"/>
              </a:solidFill>
              <a:round/>
              <a:headEnd/>
              <a:tailEnd/>
            </a:ln>
          </p:spPr>
          <p:txBody>
            <a:bodyPr wrap="none" anchor="ctr"/>
            <a:lstStyle/>
            <a:p>
              <a:endParaRPr lang="fr-FR"/>
            </a:p>
          </p:txBody>
        </p:sp>
        <p:sp>
          <p:nvSpPr>
            <p:cNvPr id="13327" name="AutoShape 14"/>
            <p:cNvSpPr>
              <a:spLocks noChangeArrowheads="1"/>
            </p:cNvSpPr>
            <p:nvPr/>
          </p:nvSpPr>
          <p:spPr bwMode="auto">
            <a:xfrm>
              <a:off x="4992" y="954"/>
              <a:ext cx="102" cy="102"/>
            </a:xfrm>
            <a:prstGeom prst="roundRect">
              <a:avLst>
                <a:gd name="adj" fmla="val 977"/>
              </a:avLst>
            </a:prstGeom>
            <a:solidFill>
              <a:srgbClr val="808080">
                <a:alpha val="50195"/>
              </a:srgbClr>
            </a:solidFill>
            <a:ln w="9525">
              <a:solidFill>
                <a:srgbClr val="000000"/>
              </a:solidFill>
              <a:round/>
              <a:headEnd/>
              <a:tailEnd/>
            </a:ln>
          </p:spPr>
          <p:txBody>
            <a:bodyPr wrap="none" anchor="ctr"/>
            <a:lstStyle/>
            <a:p>
              <a:endParaRPr lang="fr-FR"/>
            </a:p>
          </p:txBody>
        </p:sp>
        <p:sp>
          <p:nvSpPr>
            <p:cNvPr id="13328" name="AutoShape 15"/>
            <p:cNvSpPr>
              <a:spLocks noChangeArrowheads="1"/>
            </p:cNvSpPr>
            <p:nvPr/>
          </p:nvSpPr>
          <p:spPr bwMode="auto">
            <a:xfrm>
              <a:off x="5088" y="954"/>
              <a:ext cx="102" cy="102"/>
            </a:xfrm>
            <a:prstGeom prst="roundRect">
              <a:avLst>
                <a:gd name="adj" fmla="val 977"/>
              </a:avLst>
            </a:prstGeom>
            <a:solidFill>
              <a:srgbClr val="808080">
                <a:alpha val="50195"/>
              </a:srgbClr>
            </a:solidFill>
            <a:ln w="9525">
              <a:solidFill>
                <a:srgbClr val="000000"/>
              </a:solidFill>
              <a:round/>
              <a:headEnd/>
              <a:tailEnd/>
            </a:ln>
          </p:spPr>
          <p:txBody>
            <a:bodyPr wrap="none" anchor="ctr"/>
            <a:lstStyle/>
            <a:p>
              <a:endParaRPr lang="fr-FR"/>
            </a:p>
          </p:txBody>
        </p:sp>
        <p:sp>
          <p:nvSpPr>
            <p:cNvPr id="13329" name="AutoShape 16"/>
            <p:cNvSpPr>
              <a:spLocks noChangeArrowheads="1"/>
            </p:cNvSpPr>
            <p:nvPr/>
          </p:nvSpPr>
          <p:spPr bwMode="auto">
            <a:xfrm>
              <a:off x="4896" y="1050"/>
              <a:ext cx="102" cy="102"/>
            </a:xfrm>
            <a:prstGeom prst="roundRect">
              <a:avLst>
                <a:gd name="adj" fmla="val 977"/>
              </a:avLst>
            </a:prstGeom>
            <a:solidFill>
              <a:srgbClr val="808080">
                <a:alpha val="50195"/>
              </a:srgbClr>
            </a:solidFill>
            <a:ln w="9525">
              <a:solidFill>
                <a:srgbClr val="000000"/>
              </a:solidFill>
              <a:round/>
              <a:headEnd/>
              <a:tailEnd/>
            </a:ln>
          </p:spPr>
          <p:txBody>
            <a:bodyPr wrap="none" anchor="ctr"/>
            <a:lstStyle/>
            <a:p>
              <a:endParaRPr lang="fr-FR"/>
            </a:p>
          </p:txBody>
        </p:sp>
        <p:sp>
          <p:nvSpPr>
            <p:cNvPr id="13330" name="AutoShape 17"/>
            <p:cNvSpPr>
              <a:spLocks noChangeArrowheads="1"/>
            </p:cNvSpPr>
            <p:nvPr/>
          </p:nvSpPr>
          <p:spPr bwMode="auto">
            <a:xfrm>
              <a:off x="4992" y="1050"/>
              <a:ext cx="102" cy="102"/>
            </a:xfrm>
            <a:prstGeom prst="roundRect">
              <a:avLst>
                <a:gd name="adj" fmla="val 977"/>
              </a:avLst>
            </a:prstGeom>
            <a:solidFill>
              <a:srgbClr val="808080">
                <a:alpha val="50195"/>
              </a:srgbClr>
            </a:solidFill>
            <a:ln w="9525">
              <a:solidFill>
                <a:srgbClr val="000000"/>
              </a:solidFill>
              <a:round/>
              <a:headEnd/>
              <a:tailEnd/>
            </a:ln>
          </p:spPr>
          <p:txBody>
            <a:bodyPr wrap="none" anchor="ctr"/>
            <a:lstStyle/>
            <a:p>
              <a:endParaRPr lang="fr-FR"/>
            </a:p>
          </p:txBody>
        </p:sp>
        <p:sp>
          <p:nvSpPr>
            <p:cNvPr id="13331" name="AutoShape 18"/>
            <p:cNvSpPr>
              <a:spLocks noChangeArrowheads="1"/>
            </p:cNvSpPr>
            <p:nvPr/>
          </p:nvSpPr>
          <p:spPr bwMode="auto">
            <a:xfrm>
              <a:off x="5088" y="1050"/>
              <a:ext cx="102" cy="102"/>
            </a:xfrm>
            <a:prstGeom prst="roundRect">
              <a:avLst>
                <a:gd name="adj" fmla="val 977"/>
              </a:avLst>
            </a:prstGeom>
            <a:solidFill>
              <a:srgbClr val="FF0000">
                <a:alpha val="50195"/>
              </a:srgbClr>
            </a:solidFill>
            <a:ln w="9525">
              <a:solidFill>
                <a:srgbClr val="000000"/>
              </a:solidFill>
              <a:round/>
              <a:headEnd/>
              <a:tailEnd/>
            </a:ln>
          </p:spPr>
          <p:txBody>
            <a:bodyPr wrap="none" anchor="ctr"/>
            <a:lstStyle/>
            <a:p>
              <a:endParaRPr lang="fr-FR"/>
            </a:p>
          </p:txBody>
        </p:sp>
      </p:grpSp>
      <p:sp>
        <p:nvSpPr>
          <p:cNvPr id="13319" name="Line 19"/>
          <p:cNvSpPr>
            <a:spLocks noChangeShapeType="1"/>
          </p:cNvSpPr>
          <p:nvPr/>
        </p:nvSpPr>
        <p:spPr bwMode="auto">
          <a:xfrm flipH="1" flipV="1">
            <a:off x="7463522" y="1657616"/>
            <a:ext cx="417600" cy="1454553"/>
          </a:xfrm>
          <a:prstGeom prst="line">
            <a:avLst/>
          </a:prstGeom>
          <a:noFill/>
          <a:ln w="9525">
            <a:solidFill>
              <a:srgbClr val="000000"/>
            </a:solidFill>
            <a:round/>
            <a:headEnd/>
            <a:tailEnd type="triangle" w="med" len="med"/>
          </a:ln>
        </p:spPr>
        <p:txBody>
          <a:bodyPr lIns="82936" tIns="41469" rIns="82936" bIns="41469"/>
          <a:lstStyle/>
          <a:p>
            <a:endParaRPr lang="fr-FR"/>
          </a:p>
        </p:txBody>
      </p:sp>
      <p:sp>
        <p:nvSpPr>
          <p:cNvPr id="13320" name="Text Box 20"/>
          <p:cNvSpPr txBox="1">
            <a:spLocks noChangeArrowheads="1"/>
          </p:cNvSpPr>
          <p:nvPr/>
        </p:nvSpPr>
        <p:spPr bwMode="auto">
          <a:xfrm>
            <a:off x="6792480" y="3971939"/>
            <a:ext cx="1709280" cy="336995"/>
          </a:xfrm>
          <a:prstGeom prst="rect">
            <a:avLst/>
          </a:prstGeom>
          <a:noFill/>
          <a:ln w="9525">
            <a:noFill/>
            <a:round/>
            <a:headEnd/>
            <a:tailEnd/>
          </a:ln>
        </p:spPr>
        <p:txBody>
          <a:bodyPr wrap="none" lIns="0" tIns="0" rIns="0" bIns="0"/>
          <a:lstStyle/>
          <a:p>
            <a:pPr>
              <a:tabLst>
                <a:tab pos="656582" algn="l"/>
                <a:tab pos="1313162" algn="l"/>
              </a:tabLst>
            </a:pPr>
            <a:r>
              <a:rPr lang="en-US" dirty="0">
                <a:solidFill>
                  <a:srgbClr val="000000"/>
                </a:solidFill>
                <a:ea typeface="msgothic" charset="0"/>
                <a:cs typeface="msgothic" charset="0"/>
              </a:rPr>
              <a:t>input:120x120 </a:t>
            </a:r>
          </a:p>
        </p:txBody>
      </p:sp>
      <p:sp>
        <p:nvSpPr>
          <p:cNvPr id="13321" name="Text Box 21"/>
          <p:cNvSpPr txBox="1">
            <a:spLocks noChangeArrowheads="1"/>
          </p:cNvSpPr>
          <p:nvPr/>
        </p:nvSpPr>
        <p:spPr bwMode="auto">
          <a:xfrm>
            <a:off x="7532642" y="1244292"/>
            <a:ext cx="1609920" cy="336995"/>
          </a:xfrm>
          <a:prstGeom prst="rect">
            <a:avLst/>
          </a:prstGeom>
          <a:noFill/>
          <a:ln w="9525">
            <a:noFill/>
            <a:round/>
            <a:headEnd/>
            <a:tailEnd/>
          </a:ln>
        </p:spPr>
        <p:txBody>
          <a:bodyPr wrap="none" lIns="0" tIns="0" rIns="0" bIns="0"/>
          <a:lstStyle/>
          <a:p>
            <a:pPr>
              <a:tabLst>
                <a:tab pos="656582" algn="l"/>
                <a:tab pos="1313162" algn="l"/>
              </a:tabLst>
            </a:pPr>
            <a:r>
              <a:rPr lang="en-US" dirty="0">
                <a:solidFill>
                  <a:srgbClr val="000000"/>
                </a:solidFill>
                <a:ea typeface="msgothic" charset="0"/>
                <a:cs typeface="msgothic" charset="0"/>
              </a:rPr>
              <a:t>output: 3x3</a:t>
            </a:r>
          </a:p>
        </p:txBody>
      </p:sp>
      <p:sp>
        <p:nvSpPr>
          <p:cNvPr id="13322" name="Text Box 22"/>
          <p:cNvSpPr txBox="1">
            <a:spLocks noChangeArrowheads="1"/>
          </p:cNvSpPr>
          <p:nvPr/>
        </p:nvSpPr>
        <p:spPr bwMode="auto">
          <a:xfrm>
            <a:off x="758881" y="4352138"/>
            <a:ext cx="6372000" cy="1839074"/>
          </a:xfrm>
          <a:prstGeom prst="rect">
            <a:avLst/>
          </a:prstGeom>
          <a:noFill/>
          <a:ln w="9525">
            <a:noFill/>
            <a:round/>
            <a:headEnd/>
            <a:tailEnd/>
          </a:ln>
        </p:spPr>
        <p:txBody>
          <a:bodyPr lIns="0" tIns="0" rIns="0" bIns="0"/>
          <a:lstStyle/>
          <a:p>
            <a:pPr marL="293733" indent="-293733">
              <a:buSzPct val="118000"/>
              <a:buBlip>
                <a:blip r:embed="rId5"/>
              </a:buBlip>
              <a:tabLst>
                <a:tab pos="656582" algn="l"/>
                <a:tab pos="1313162" algn="l"/>
                <a:tab pos="1969745" algn="l"/>
                <a:tab pos="2626327" algn="l"/>
                <a:tab pos="3282907" algn="l"/>
                <a:tab pos="3939490" algn="l"/>
                <a:tab pos="4596072" algn="l"/>
                <a:tab pos="5252653" algn="l"/>
                <a:tab pos="5909234" algn="l"/>
              </a:tabLst>
            </a:pPr>
            <a:r>
              <a:rPr lang="en-US" sz="1800" dirty="0">
                <a:solidFill>
                  <a:srgbClr val="000000"/>
                </a:solidFill>
                <a:ea typeface="msgothic" charset="0"/>
                <a:cs typeface="msgothic" charset="0"/>
              </a:rPr>
              <a:t> Traditional Detectors/Classifiers must be applied to every location on a large input image, at multiple scales.</a:t>
            </a:r>
          </a:p>
          <a:p>
            <a:pPr marL="293733" indent="-293733">
              <a:buSzPct val="118000"/>
              <a:buBlip>
                <a:blip r:embed="rId6"/>
              </a:buBlip>
              <a:tabLst>
                <a:tab pos="656582" algn="l"/>
                <a:tab pos="1313162" algn="l"/>
                <a:tab pos="1969745" algn="l"/>
                <a:tab pos="2626327" algn="l"/>
                <a:tab pos="3282907" algn="l"/>
                <a:tab pos="3939490" algn="l"/>
                <a:tab pos="4596072" algn="l"/>
                <a:tab pos="5252653" algn="l"/>
                <a:tab pos="5909234" algn="l"/>
              </a:tabLst>
            </a:pPr>
            <a:r>
              <a:rPr lang="en-US" sz="1800" dirty="0">
                <a:solidFill>
                  <a:srgbClr val="000000"/>
                </a:solidFill>
                <a:ea typeface="msgothic" charset="0"/>
                <a:cs typeface="msgothic" charset="0"/>
              </a:rPr>
              <a:t> </a:t>
            </a:r>
            <a:r>
              <a:rPr lang="en-US" sz="1800" dirty="0" err="1">
                <a:solidFill>
                  <a:srgbClr val="000000"/>
                </a:solidFill>
                <a:ea typeface="msgothic" charset="0"/>
                <a:cs typeface="msgothic" charset="0"/>
              </a:rPr>
              <a:t>Convolutional</a:t>
            </a:r>
            <a:r>
              <a:rPr lang="en-US" sz="1800" dirty="0">
                <a:solidFill>
                  <a:srgbClr val="000000"/>
                </a:solidFill>
                <a:ea typeface="msgothic" charset="0"/>
                <a:cs typeface="msgothic" charset="0"/>
              </a:rPr>
              <a:t> nets can replicated over large images very cheaply.</a:t>
            </a:r>
          </a:p>
          <a:p>
            <a:pPr marL="293733" indent="-293733">
              <a:buSzPct val="118000"/>
              <a:buBlip>
                <a:blip r:embed="rId6"/>
              </a:buBlip>
              <a:tabLst>
                <a:tab pos="656582" algn="l"/>
                <a:tab pos="1313162" algn="l"/>
                <a:tab pos="1969745" algn="l"/>
                <a:tab pos="2626327" algn="l"/>
                <a:tab pos="3282907" algn="l"/>
                <a:tab pos="3939490" algn="l"/>
                <a:tab pos="4596072" algn="l"/>
                <a:tab pos="5252653" algn="l"/>
                <a:tab pos="5909234" algn="l"/>
              </a:tabLst>
            </a:pPr>
            <a:r>
              <a:rPr lang="en-US" sz="1800" dirty="0">
                <a:solidFill>
                  <a:srgbClr val="000000"/>
                </a:solidFill>
                <a:ea typeface="msgothic" charset="0"/>
                <a:cs typeface="msgothic" charset="0"/>
              </a:rPr>
              <a:t> The network is applied to multiple scales spaced by 1.5.</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324000" y="263550"/>
            <a:ext cx="5610240" cy="1133399"/>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27" tIns="82927" rIns="82927" bIns="82927"/>
          <a:lstStyle/>
          <a:p>
            <a:pPr>
              <a:tabLst>
                <a:tab pos="656514" algn="l"/>
                <a:tab pos="1313025" algn="l"/>
                <a:tab pos="1969541" algn="l"/>
                <a:tab pos="2626055" algn="l"/>
                <a:tab pos="3282566" algn="l"/>
                <a:tab pos="3939082" algn="l"/>
                <a:tab pos="4595595" algn="l"/>
                <a:tab pos="5252108" algn="l"/>
              </a:tabLst>
              <a:defRPr/>
            </a:pPr>
            <a:r>
              <a:rPr lang="en-US" b="1" dirty="0">
                <a:solidFill>
                  <a:srgbClr val="FFFF00"/>
                </a:solidFill>
              </a:rPr>
              <a:t>Building a Detector/Recognizer: </a:t>
            </a:r>
          </a:p>
          <a:p>
            <a:pPr>
              <a:tabLst>
                <a:tab pos="656514" algn="l"/>
                <a:tab pos="1313025" algn="l"/>
                <a:tab pos="1969541" algn="l"/>
                <a:tab pos="2626055" algn="l"/>
                <a:tab pos="3282566" algn="l"/>
                <a:tab pos="3939082" algn="l"/>
                <a:tab pos="4595595" algn="l"/>
                <a:tab pos="5252108" algn="l"/>
              </a:tabLst>
              <a:defRPr/>
            </a:pPr>
            <a:r>
              <a:rPr lang="en-US" b="1" dirty="0">
                <a:solidFill>
                  <a:srgbClr val="FFFF00"/>
                </a:solidFill>
              </a:rPr>
              <a:t>Replicated </a:t>
            </a:r>
            <a:r>
              <a:rPr lang="en-US" b="1" dirty="0" err="1">
                <a:solidFill>
                  <a:srgbClr val="FFFF00"/>
                </a:solidFill>
              </a:rPr>
              <a:t>Convolutional</a:t>
            </a:r>
            <a:r>
              <a:rPr lang="en-US" b="1" dirty="0">
                <a:solidFill>
                  <a:srgbClr val="FFFF00"/>
                </a:solidFill>
              </a:rPr>
              <a:t> Nets</a:t>
            </a:r>
          </a:p>
        </p:txBody>
      </p:sp>
      <p:pic>
        <p:nvPicPr>
          <p:cNvPr id="14339" name="Picture 2"/>
          <p:cNvPicPr>
            <a:picLocks noChangeAspect="1" noChangeArrowheads="1"/>
          </p:cNvPicPr>
          <p:nvPr/>
        </p:nvPicPr>
        <p:blipFill>
          <a:blip r:embed="rId3"/>
          <a:srcRect/>
          <a:stretch>
            <a:fillRect/>
          </a:stretch>
        </p:blipFill>
        <p:spPr bwMode="auto">
          <a:xfrm>
            <a:off x="6065282" y="275072"/>
            <a:ext cx="2458080" cy="2369048"/>
          </a:xfrm>
          <a:prstGeom prst="rect">
            <a:avLst/>
          </a:prstGeom>
          <a:noFill/>
          <a:ln w="9525">
            <a:noFill/>
            <a:round/>
            <a:headEnd/>
            <a:tailEnd/>
          </a:ln>
        </p:spPr>
      </p:pic>
      <p:pic>
        <p:nvPicPr>
          <p:cNvPr id="14340" name="Picture 3"/>
          <p:cNvPicPr>
            <a:picLocks noChangeAspect="1" noChangeArrowheads="1"/>
          </p:cNvPicPr>
          <p:nvPr/>
        </p:nvPicPr>
        <p:blipFill>
          <a:blip r:embed="rId4"/>
          <a:srcRect/>
          <a:stretch>
            <a:fillRect/>
          </a:stretch>
        </p:blipFill>
        <p:spPr bwMode="auto">
          <a:xfrm>
            <a:off x="5937120" y="2791015"/>
            <a:ext cx="2741760" cy="2227914"/>
          </a:xfrm>
          <a:prstGeom prst="rect">
            <a:avLst/>
          </a:prstGeom>
          <a:noFill/>
          <a:ln w="9525">
            <a:noFill/>
            <a:round/>
            <a:headEnd/>
            <a:tailEnd/>
          </a:ln>
        </p:spPr>
      </p:pic>
      <p:sp>
        <p:nvSpPr>
          <p:cNvPr id="14341" name="Text Box 4"/>
          <p:cNvSpPr txBox="1">
            <a:spLocks noChangeArrowheads="1"/>
          </p:cNvSpPr>
          <p:nvPr/>
        </p:nvSpPr>
        <p:spPr bwMode="auto">
          <a:xfrm>
            <a:off x="349920" y="1808832"/>
            <a:ext cx="5482080" cy="4049705"/>
          </a:xfrm>
          <a:prstGeom prst="rect">
            <a:avLst/>
          </a:prstGeom>
          <a:noFill/>
          <a:ln w="9525">
            <a:noFill/>
            <a:round/>
            <a:headEnd/>
            <a:tailEnd/>
          </a:ln>
        </p:spPr>
        <p:txBody>
          <a:bodyPr lIns="0" tIns="0" rIns="0" bIns="0"/>
          <a:lstStyle/>
          <a:p>
            <a:pPr marL="293703" indent="-293703">
              <a:buSzPct val="131000"/>
              <a:buBlip>
                <a:blip r:embed="rId5"/>
              </a:buBlip>
              <a:tabLst>
                <a:tab pos="656514" algn="l"/>
                <a:tab pos="1313025" algn="l"/>
                <a:tab pos="1969541" algn="l"/>
                <a:tab pos="2626055" algn="l"/>
                <a:tab pos="3282566" algn="l"/>
                <a:tab pos="3939082" algn="l"/>
                <a:tab pos="4595595" algn="l"/>
                <a:tab pos="5252108" algn="l"/>
              </a:tabLst>
            </a:pPr>
            <a:r>
              <a:rPr lang="en-US" sz="1600" dirty="0">
                <a:solidFill>
                  <a:srgbClr val="000000"/>
                </a:solidFill>
              </a:rPr>
              <a:t> Computational cost for replicated </a:t>
            </a:r>
            <a:r>
              <a:rPr lang="en-US" sz="1600" dirty="0" err="1">
                <a:solidFill>
                  <a:srgbClr val="000000"/>
                </a:solidFill>
              </a:rPr>
              <a:t>convolutional</a:t>
            </a:r>
            <a:r>
              <a:rPr lang="en-US" sz="1600" dirty="0">
                <a:solidFill>
                  <a:srgbClr val="000000"/>
                </a:solidFill>
              </a:rPr>
              <a:t> net:</a:t>
            </a:r>
          </a:p>
          <a:p>
            <a:pPr marL="554293" lvl="1" indent="-293703">
              <a:buSzPct val="131000"/>
              <a:buBlip>
                <a:blip r:embed="rId5"/>
              </a:buBlip>
              <a:tabLst>
                <a:tab pos="656514" algn="l"/>
                <a:tab pos="1313025" algn="l"/>
                <a:tab pos="1969541" algn="l"/>
                <a:tab pos="2626055" algn="l"/>
                <a:tab pos="3282566" algn="l"/>
                <a:tab pos="3939082" algn="l"/>
                <a:tab pos="4595595" algn="l"/>
                <a:tab pos="5252108" algn="l"/>
              </a:tabLst>
            </a:pPr>
            <a:r>
              <a:rPr lang="en-US" sz="1600" dirty="0">
                <a:solidFill>
                  <a:srgbClr val="000000"/>
                </a:solidFill>
              </a:rPr>
              <a:t>96x96 -&gt; 4.6 million multiply-accumulate operations</a:t>
            </a:r>
          </a:p>
          <a:p>
            <a:pPr marL="554293" lvl="1" indent="-293703">
              <a:buSzPct val="131000"/>
              <a:buBlip>
                <a:blip r:embed="rId5"/>
              </a:buBlip>
              <a:tabLst>
                <a:tab pos="656514" algn="l"/>
                <a:tab pos="1313025" algn="l"/>
                <a:tab pos="1969541" algn="l"/>
                <a:tab pos="2626055" algn="l"/>
                <a:tab pos="3282566" algn="l"/>
                <a:tab pos="3939082" algn="l"/>
                <a:tab pos="4595595" algn="l"/>
                <a:tab pos="5252108" algn="l"/>
              </a:tabLst>
            </a:pPr>
            <a:r>
              <a:rPr lang="en-US" sz="1600" dirty="0">
                <a:solidFill>
                  <a:srgbClr val="000000"/>
                </a:solidFill>
              </a:rPr>
              <a:t>120x120 -&gt; 8.3 million multiply-accumulate operations</a:t>
            </a:r>
          </a:p>
          <a:p>
            <a:pPr marL="554293" lvl="1" indent="-293703">
              <a:buSzPct val="131000"/>
              <a:buBlip>
                <a:blip r:embed="rId5"/>
              </a:buBlip>
              <a:tabLst>
                <a:tab pos="656514" algn="l"/>
                <a:tab pos="1313025" algn="l"/>
                <a:tab pos="1969541" algn="l"/>
                <a:tab pos="2626055" algn="l"/>
                <a:tab pos="3282566" algn="l"/>
                <a:tab pos="3939082" algn="l"/>
                <a:tab pos="4595595" algn="l"/>
                <a:tab pos="5252108" algn="l"/>
              </a:tabLst>
            </a:pPr>
            <a:r>
              <a:rPr lang="en-US" sz="1600" dirty="0">
                <a:solidFill>
                  <a:srgbClr val="000000"/>
                </a:solidFill>
              </a:rPr>
              <a:t>240x240 -&gt; 47.5 million multiply-accumulate operations </a:t>
            </a:r>
          </a:p>
          <a:p>
            <a:pPr marL="554293" lvl="1" indent="-293703">
              <a:buSzPct val="131000"/>
              <a:buBlip>
                <a:blip r:embed="rId5"/>
              </a:buBlip>
              <a:tabLst>
                <a:tab pos="656514" algn="l"/>
                <a:tab pos="1313025" algn="l"/>
                <a:tab pos="1969541" algn="l"/>
                <a:tab pos="2626055" algn="l"/>
                <a:tab pos="3282566" algn="l"/>
                <a:tab pos="3939082" algn="l"/>
                <a:tab pos="4595595" algn="l"/>
                <a:tab pos="5252108" algn="l"/>
              </a:tabLst>
            </a:pPr>
            <a:r>
              <a:rPr lang="en-US" sz="1600" dirty="0">
                <a:solidFill>
                  <a:srgbClr val="000000"/>
                </a:solidFill>
              </a:rPr>
              <a:t>480x480 -&gt; 232 million multiply-accumulate operations</a:t>
            </a:r>
          </a:p>
          <a:p>
            <a:pPr marL="293703" indent="-293703">
              <a:buSzPct val="131000"/>
              <a:buBlip>
                <a:blip r:embed="rId6"/>
              </a:buBlip>
              <a:tabLst>
                <a:tab pos="656514" algn="l"/>
                <a:tab pos="1313025" algn="l"/>
                <a:tab pos="1969541" algn="l"/>
                <a:tab pos="2626055" algn="l"/>
                <a:tab pos="3282566" algn="l"/>
                <a:tab pos="3939082" algn="l"/>
                <a:tab pos="4595595" algn="l"/>
                <a:tab pos="5252108" algn="l"/>
              </a:tabLst>
            </a:pPr>
            <a:r>
              <a:rPr lang="en-US" sz="1600" dirty="0">
                <a:solidFill>
                  <a:srgbClr val="000000"/>
                </a:solidFill>
              </a:rPr>
              <a:t> Computational cost for a non-</a:t>
            </a:r>
            <a:r>
              <a:rPr lang="en-US" sz="1600" dirty="0" err="1">
                <a:solidFill>
                  <a:srgbClr val="000000"/>
                </a:solidFill>
              </a:rPr>
              <a:t>convolutional</a:t>
            </a:r>
            <a:r>
              <a:rPr lang="en-US" sz="1600" dirty="0">
                <a:solidFill>
                  <a:srgbClr val="000000"/>
                </a:solidFill>
              </a:rPr>
              <a:t> detector of the same size, applied every 12 pixels:</a:t>
            </a:r>
          </a:p>
          <a:p>
            <a:pPr marL="554293" lvl="1" indent="-293703">
              <a:buSzPct val="131000"/>
              <a:buBlip>
                <a:blip r:embed="rId6"/>
              </a:buBlip>
              <a:tabLst>
                <a:tab pos="656514" algn="l"/>
                <a:tab pos="1313025" algn="l"/>
                <a:tab pos="1969541" algn="l"/>
                <a:tab pos="2626055" algn="l"/>
                <a:tab pos="3282566" algn="l"/>
                <a:tab pos="3939082" algn="l"/>
                <a:tab pos="4595595" algn="l"/>
                <a:tab pos="5252108" algn="l"/>
              </a:tabLst>
            </a:pPr>
            <a:r>
              <a:rPr lang="en-US" sz="1600" dirty="0">
                <a:solidFill>
                  <a:srgbClr val="000000"/>
                </a:solidFill>
              </a:rPr>
              <a:t>96x96 -&gt; 4.6 million multiply-accumulate operations</a:t>
            </a:r>
          </a:p>
          <a:p>
            <a:pPr marL="554293" lvl="1" indent="-293703">
              <a:buSzPct val="131000"/>
              <a:buBlip>
                <a:blip r:embed="rId6"/>
              </a:buBlip>
              <a:tabLst>
                <a:tab pos="656514" algn="l"/>
                <a:tab pos="1313025" algn="l"/>
                <a:tab pos="1969541" algn="l"/>
                <a:tab pos="2626055" algn="l"/>
                <a:tab pos="3282566" algn="l"/>
                <a:tab pos="3939082" algn="l"/>
                <a:tab pos="4595595" algn="l"/>
                <a:tab pos="5252108" algn="l"/>
              </a:tabLst>
            </a:pPr>
            <a:r>
              <a:rPr lang="en-US" sz="1600" dirty="0">
                <a:solidFill>
                  <a:srgbClr val="000000"/>
                </a:solidFill>
              </a:rPr>
              <a:t>120x120 -&gt; 42.0 million multiply-accumulate operations</a:t>
            </a:r>
          </a:p>
          <a:p>
            <a:pPr marL="554293" lvl="1" indent="-293703">
              <a:buSzPct val="131000"/>
              <a:buBlip>
                <a:blip r:embed="rId6"/>
              </a:buBlip>
              <a:tabLst>
                <a:tab pos="656514" algn="l"/>
                <a:tab pos="1313025" algn="l"/>
                <a:tab pos="1969541" algn="l"/>
                <a:tab pos="2626055" algn="l"/>
                <a:tab pos="3282566" algn="l"/>
                <a:tab pos="3939082" algn="l"/>
                <a:tab pos="4595595" algn="l"/>
                <a:tab pos="5252108" algn="l"/>
              </a:tabLst>
            </a:pPr>
            <a:r>
              <a:rPr lang="en-US" sz="1600" dirty="0">
                <a:solidFill>
                  <a:srgbClr val="000000"/>
                </a:solidFill>
              </a:rPr>
              <a:t>240x240 -&gt; 788.0 million multiply-accumulate operations </a:t>
            </a:r>
          </a:p>
          <a:p>
            <a:pPr marL="554293" lvl="1" indent="-293703">
              <a:buSzPct val="131000"/>
              <a:buBlip>
                <a:blip r:embed="rId6"/>
              </a:buBlip>
              <a:tabLst>
                <a:tab pos="656514" algn="l"/>
                <a:tab pos="1313025" algn="l"/>
                <a:tab pos="1969541" algn="l"/>
                <a:tab pos="2626055" algn="l"/>
                <a:tab pos="3282566" algn="l"/>
                <a:tab pos="3939082" algn="l"/>
                <a:tab pos="4595595" algn="l"/>
                <a:tab pos="5252108" algn="l"/>
              </a:tabLst>
            </a:pPr>
            <a:r>
              <a:rPr lang="en-US" sz="1600" dirty="0">
                <a:solidFill>
                  <a:srgbClr val="000000"/>
                </a:solidFill>
              </a:rPr>
              <a:t>480x480 -&gt; 5,083 million multiply-accumulate operations</a:t>
            </a:r>
          </a:p>
        </p:txBody>
      </p:sp>
      <p:sp>
        <p:nvSpPr>
          <p:cNvPr id="14342" name="AutoShape 5"/>
          <p:cNvSpPr>
            <a:spLocks noChangeArrowheads="1"/>
          </p:cNvSpPr>
          <p:nvPr/>
        </p:nvSpPr>
        <p:spPr bwMode="auto">
          <a:xfrm>
            <a:off x="5974561" y="5229190"/>
            <a:ext cx="997920" cy="1106036"/>
          </a:xfrm>
          <a:prstGeom prst="roundRect">
            <a:avLst>
              <a:gd name="adj" fmla="val 144"/>
            </a:avLst>
          </a:prstGeom>
          <a:solidFill>
            <a:srgbClr val="C0C0C0">
              <a:alpha val="50195"/>
            </a:srgbClr>
          </a:solidFill>
          <a:ln w="9525">
            <a:solidFill>
              <a:srgbClr val="000000"/>
            </a:solidFill>
            <a:round/>
            <a:headEnd/>
            <a:tailEnd/>
          </a:ln>
        </p:spPr>
        <p:txBody>
          <a:bodyPr wrap="none" lIns="82927" tIns="41464" rIns="82927" bIns="41464" anchor="ctr"/>
          <a:lstStyle/>
          <a:p>
            <a:endParaRPr lang="fr-FR"/>
          </a:p>
        </p:txBody>
      </p:sp>
      <p:sp>
        <p:nvSpPr>
          <p:cNvPr id="14343" name="AutoShape 6"/>
          <p:cNvSpPr>
            <a:spLocks noChangeArrowheads="1"/>
          </p:cNvSpPr>
          <p:nvPr/>
        </p:nvSpPr>
        <p:spPr bwMode="auto">
          <a:xfrm>
            <a:off x="6206400" y="5420729"/>
            <a:ext cx="997920" cy="1106036"/>
          </a:xfrm>
          <a:prstGeom prst="roundRect">
            <a:avLst>
              <a:gd name="adj" fmla="val 144"/>
            </a:avLst>
          </a:prstGeom>
          <a:solidFill>
            <a:srgbClr val="C0C0C0">
              <a:alpha val="50195"/>
            </a:srgbClr>
          </a:solidFill>
          <a:ln w="9525">
            <a:solidFill>
              <a:srgbClr val="000000"/>
            </a:solidFill>
            <a:round/>
            <a:headEnd/>
            <a:tailEnd/>
          </a:ln>
        </p:spPr>
        <p:txBody>
          <a:bodyPr wrap="none" lIns="82927" tIns="41464" rIns="82927" bIns="41464" anchor="ctr"/>
          <a:lstStyle/>
          <a:p>
            <a:endParaRPr lang="fr-FR"/>
          </a:p>
        </p:txBody>
      </p:sp>
      <p:sp>
        <p:nvSpPr>
          <p:cNvPr id="14344" name="AutoShape 7"/>
          <p:cNvSpPr>
            <a:spLocks noChangeArrowheads="1"/>
          </p:cNvSpPr>
          <p:nvPr/>
        </p:nvSpPr>
        <p:spPr bwMode="auto">
          <a:xfrm>
            <a:off x="6207840" y="5420730"/>
            <a:ext cx="766080" cy="918816"/>
          </a:xfrm>
          <a:prstGeom prst="roundRect">
            <a:avLst>
              <a:gd name="adj" fmla="val 185"/>
            </a:avLst>
          </a:prstGeom>
          <a:solidFill>
            <a:srgbClr val="808080">
              <a:alpha val="50195"/>
            </a:srgbClr>
          </a:solidFill>
          <a:ln w="9525">
            <a:solidFill>
              <a:srgbClr val="000000"/>
            </a:solidFill>
            <a:round/>
            <a:headEnd/>
            <a:tailEnd/>
          </a:ln>
        </p:spPr>
        <p:txBody>
          <a:bodyPr wrap="none" lIns="82927" tIns="41464" rIns="82927" bIns="41464" anchor="ctr"/>
          <a:lstStyle/>
          <a:p>
            <a:endParaRPr lang="fr-FR"/>
          </a:p>
        </p:txBody>
      </p:sp>
      <p:sp>
        <p:nvSpPr>
          <p:cNvPr id="14345" name="Line 8"/>
          <p:cNvSpPr>
            <a:spLocks noChangeShapeType="1"/>
          </p:cNvSpPr>
          <p:nvPr/>
        </p:nvSpPr>
        <p:spPr bwMode="auto">
          <a:xfrm flipH="1" flipV="1">
            <a:off x="6973921" y="5322801"/>
            <a:ext cx="444960" cy="41765"/>
          </a:xfrm>
          <a:prstGeom prst="line">
            <a:avLst/>
          </a:prstGeom>
          <a:noFill/>
          <a:ln w="9525">
            <a:solidFill>
              <a:srgbClr val="000000"/>
            </a:solidFill>
            <a:round/>
            <a:headEnd/>
            <a:tailEnd type="triangle" w="med" len="med"/>
          </a:ln>
        </p:spPr>
        <p:txBody>
          <a:bodyPr lIns="82927" tIns="41464" rIns="82927" bIns="41464"/>
          <a:lstStyle/>
          <a:p>
            <a:endParaRPr lang="fr-FR"/>
          </a:p>
        </p:txBody>
      </p:sp>
      <p:sp>
        <p:nvSpPr>
          <p:cNvPr id="14346" name="Text Box 9"/>
          <p:cNvSpPr txBox="1">
            <a:spLocks noChangeArrowheads="1"/>
          </p:cNvSpPr>
          <p:nvPr/>
        </p:nvSpPr>
        <p:spPr bwMode="auto">
          <a:xfrm>
            <a:off x="7472160" y="5211908"/>
            <a:ext cx="1670400" cy="288030"/>
          </a:xfrm>
          <a:prstGeom prst="rect">
            <a:avLst/>
          </a:prstGeom>
          <a:noFill/>
          <a:ln w="9525">
            <a:noFill/>
            <a:round/>
            <a:headEnd/>
            <a:tailEnd/>
          </a:ln>
        </p:spPr>
        <p:txBody>
          <a:bodyPr wrap="none" lIns="0" tIns="0" rIns="0" bIns="0"/>
          <a:lstStyle/>
          <a:p>
            <a:pPr>
              <a:tabLst>
                <a:tab pos="656514" algn="l"/>
                <a:tab pos="1313025" algn="l"/>
              </a:tabLst>
            </a:pPr>
            <a:r>
              <a:rPr lang="en-US" sz="1600" dirty="0">
                <a:solidFill>
                  <a:srgbClr val="000000"/>
                </a:solidFill>
              </a:rPr>
              <a:t>96x96 window</a:t>
            </a:r>
          </a:p>
        </p:txBody>
      </p:sp>
      <p:sp>
        <p:nvSpPr>
          <p:cNvPr id="14347" name="Line 10"/>
          <p:cNvSpPr>
            <a:spLocks noChangeShapeType="1"/>
          </p:cNvSpPr>
          <p:nvPr/>
        </p:nvSpPr>
        <p:spPr bwMode="auto">
          <a:xfrm flipH="1">
            <a:off x="7073282" y="5731802"/>
            <a:ext cx="424800" cy="23042"/>
          </a:xfrm>
          <a:prstGeom prst="line">
            <a:avLst/>
          </a:prstGeom>
          <a:noFill/>
          <a:ln w="9525">
            <a:solidFill>
              <a:srgbClr val="000000"/>
            </a:solidFill>
            <a:round/>
            <a:headEnd/>
            <a:tailEnd type="triangle" w="med" len="med"/>
          </a:ln>
        </p:spPr>
        <p:txBody>
          <a:bodyPr lIns="82927" tIns="41464" rIns="82927" bIns="41464"/>
          <a:lstStyle/>
          <a:p>
            <a:endParaRPr lang="fr-FR"/>
          </a:p>
        </p:txBody>
      </p:sp>
      <p:sp>
        <p:nvSpPr>
          <p:cNvPr id="14348" name="Text Box 11"/>
          <p:cNvSpPr txBox="1">
            <a:spLocks noChangeArrowheads="1"/>
          </p:cNvSpPr>
          <p:nvPr/>
        </p:nvSpPr>
        <p:spPr bwMode="auto">
          <a:xfrm>
            <a:off x="7575843" y="5643953"/>
            <a:ext cx="1500480" cy="288030"/>
          </a:xfrm>
          <a:prstGeom prst="rect">
            <a:avLst/>
          </a:prstGeom>
          <a:noFill/>
          <a:ln w="9525">
            <a:noFill/>
            <a:round/>
            <a:headEnd/>
            <a:tailEnd/>
          </a:ln>
        </p:spPr>
        <p:txBody>
          <a:bodyPr wrap="none" lIns="0" tIns="0" rIns="0" bIns="0"/>
          <a:lstStyle/>
          <a:p>
            <a:pPr>
              <a:tabLst>
                <a:tab pos="656514" algn="l"/>
                <a:tab pos="1313025" algn="l"/>
              </a:tabLst>
            </a:pPr>
            <a:r>
              <a:rPr lang="en-US" sz="1600" dirty="0">
                <a:solidFill>
                  <a:srgbClr val="000000"/>
                </a:solidFill>
              </a:rPr>
              <a:t>12 pixel shift</a:t>
            </a:r>
          </a:p>
        </p:txBody>
      </p:sp>
      <p:sp>
        <p:nvSpPr>
          <p:cNvPr id="14349" name="Line 12"/>
          <p:cNvSpPr>
            <a:spLocks noChangeShapeType="1"/>
          </p:cNvSpPr>
          <p:nvPr/>
        </p:nvSpPr>
        <p:spPr bwMode="auto">
          <a:xfrm flipH="1" flipV="1">
            <a:off x="6647040" y="5910380"/>
            <a:ext cx="999360" cy="472370"/>
          </a:xfrm>
          <a:prstGeom prst="line">
            <a:avLst/>
          </a:prstGeom>
          <a:noFill/>
          <a:ln w="9525">
            <a:solidFill>
              <a:srgbClr val="000000"/>
            </a:solidFill>
            <a:round/>
            <a:headEnd/>
            <a:tailEnd type="triangle" w="med" len="med"/>
          </a:ln>
        </p:spPr>
        <p:txBody>
          <a:bodyPr lIns="82927" tIns="41464" rIns="82927" bIns="41464"/>
          <a:lstStyle/>
          <a:p>
            <a:endParaRPr lang="fr-FR"/>
          </a:p>
        </p:txBody>
      </p:sp>
      <p:sp>
        <p:nvSpPr>
          <p:cNvPr id="14350" name="Text Box 13"/>
          <p:cNvSpPr txBox="1">
            <a:spLocks noChangeArrowheads="1"/>
          </p:cNvSpPr>
          <p:nvPr/>
        </p:nvSpPr>
        <p:spPr bwMode="auto">
          <a:xfrm>
            <a:off x="7499520" y="6074558"/>
            <a:ext cx="1644480" cy="288030"/>
          </a:xfrm>
          <a:prstGeom prst="rect">
            <a:avLst/>
          </a:prstGeom>
          <a:noFill/>
          <a:ln w="9525">
            <a:noFill/>
            <a:round/>
            <a:headEnd/>
            <a:tailEnd/>
          </a:ln>
        </p:spPr>
        <p:txBody>
          <a:bodyPr wrap="none" lIns="0" tIns="0" rIns="0" bIns="0"/>
          <a:lstStyle/>
          <a:p>
            <a:pPr>
              <a:tabLst>
                <a:tab pos="656514" algn="l"/>
                <a:tab pos="1313025" algn="l"/>
              </a:tabLst>
            </a:pPr>
            <a:r>
              <a:rPr lang="en-US" sz="1600" dirty="0">
                <a:solidFill>
                  <a:srgbClr val="000000"/>
                </a:solidFill>
              </a:rPr>
              <a:t>84x84 overlap</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604800" y="113773"/>
            <a:ext cx="7882560" cy="1013866"/>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27" tIns="82927" rIns="82927" bIns="82927"/>
          <a:lstStyle/>
          <a:p>
            <a:pPr>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defRPr/>
            </a:pPr>
            <a:r>
              <a:rPr lang="en-US" b="1" dirty="0">
                <a:solidFill>
                  <a:srgbClr val="FFFF00"/>
                </a:solidFill>
                <a:ea typeface="msgothic" charset="0"/>
                <a:cs typeface="msgothic" charset="0"/>
              </a:rPr>
              <a:t>Generic Object Detection and Recognition </a:t>
            </a:r>
          </a:p>
          <a:p>
            <a:pPr>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defRPr/>
            </a:pPr>
            <a:r>
              <a:rPr lang="en-US" b="1" dirty="0">
                <a:solidFill>
                  <a:srgbClr val="FFFF00"/>
                </a:solidFill>
                <a:ea typeface="msgothic" charset="0"/>
                <a:cs typeface="msgothic" charset="0"/>
              </a:rPr>
              <a:t>with Invariance to Pose and Illumination</a:t>
            </a:r>
          </a:p>
        </p:txBody>
      </p:sp>
      <p:sp>
        <p:nvSpPr>
          <p:cNvPr id="15363" name="Text Box 2"/>
          <p:cNvSpPr txBox="1">
            <a:spLocks noChangeArrowheads="1"/>
          </p:cNvSpPr>
          <p:nvPr/>
        </p:nvSpPr>
        <p:spPr bwMode="auto">
          <a:xfrm>
            <a:off x="321121" y="1242853"/>
            <a:ext cx="8393760" cy="1211167"/>
          </a:xfrm>
          <a:prstGeom prst="rect">
            <a:avLst/>
          </a:prstGeom>
          <a:noFill/>
          <a:ln w="9525">
            <a:noFill/>
            <a:round/>
            <a:headEnd/>
            <a:tailEnd/>
          </a:ln>
        </p:spPr>
        <p:txBody>
          <a:bodyPr lIns="0" tIns="0" rIns="0" bIns="0"/>
          <a:lstStyle/>
          <a:p>
            <a:pPr marL="293703" indent="-293703">
              <a:buSzPct val="98000"/>
              <a:buBlip>
                <a:blip r:embed="rId3"/>
              </a:buBlip>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dirty="0">
                <a:solidFill>
                  <a:srgbClr val="000000"/>
                </a:solidFill>
                <a:ea typeface="msgothic" charset="0"/>
                <a:cs typeface="msgothic" charset="0"/>
              </a:rPr>
              <a:t> </a:t>
            </a:r>
            <a:r>
              <a:rPr lang="en-US" sz="1600" b="1" dirty="0">
                <a:solidFill>
                  <a:srgbClr val="000000"/>
                </a:solidFill>
                <a:ea typeface="msgothic" charset="0"/>
                <a:cs typeface="msgothic" charset="0"/>
              </a:rPr>
              <a:t>50</a:t>
            </a:r>
            <a:r>
              <a:rPr lang="en-US" sz="1600" dirty="0">
                <a:solidFill>
                  <a:srgbClr val="000000"/>
                </a:solidFill>
                <a:ea typeface="msgothic" charset="0"/>
                <a:cs typeface="msgothic" charset="0"/>
              </a:rPr>
              <a:t> toys belonging to 5 categories: </a:t>
            </a:r>
            <a:r>
              <a:rPr lang="en-US" sz="1600" b="1" dirty="0">
                <a:solidFill>
                  <a:srgbClr val="000000"/>
                </a:solidFill>
                <a:ea typeface="msgothic" charset="0"/>
                <a:cs typeface="msgothic" charset="0"/>
              </a:rPr>
              <a:t>animal, human figure, airplane, truck, car</a:t>
            </a:r>
          </a:p>
          <a:p>
            <a:pPr marL="293703" indent="-293703">
              <a:buSzPct val="131000"/>
              <a:buBlip>
                <a:blip r:embed="rId3"/>
              </a:buBlip>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sz="1600" dirty="0">
                <a:solidFill>
                  <a:srgbClr val="000000"/>
                </a:solidFill>
                <a:ea typeface="msgothic" charset="0"/>
                <a:cs typeface="msgothic" charset="0"/>
              </a:rPr>
              <a:t> </a:t>
            </a:r>
            <a:r>
              <a:rPr lang="en-US" sz="1600" b="1" dirty="0">
                <a:solidFill>
                  <a:srgbClr val="000000"/>
                </a:solidFill>
                <a:ea typeface="msgothic" charset="0"/>
                <a:cs typeface="msgothic" charset="0"/>
              </a:rPr>
              <a:t>10</a:t>
            </a:r>
            <a:r>
              <a:rPr lang="en-US" sz="1600" dirty="0">
                <a:solidFill>
                  <a:srgbClr val="000000"/>
                </a:solidFill>
                <a:ea typeface="msgothic" charset="0"/>
                <a:cs typeface="msgothic" charset="0"/>
              </a:rPr>
              <a:t> instance per category: </a:t>
            </a:r>
            <a:r>
              <a:rPr lang="en-US" sz="1600" dirty="0">
                <a:solidFill>
                  <a:srgbClr val="FF0000"/>
                </a:solidFill>
                <a:ea typeface="msgothic" charset="0"/>
                <a:cs typeface="msgothic" charset="0"/>
              </a:rPr>
              <a:t>5 instances used for training</a:t>
            </a:r>
            <a:r>
              <a:rPr lang="en-US" sz="1600" dirty="0">
                <a:solidFill>
                  <a:srgbClr val="000000"/>
                </a:solidFill>
                <a:ea typeface="msgothic" charset="0"/>
                <a:cs typeface="msgothic" charset="0"/>
              </a:rPr>
              <a:t>, </a:t>
            </a:r>
            <a:r>
              <a:rPr lang="en-US" sz="1600" dirty="0">
                <a:solidFill>
                  <a:srgbClr val="2323DC"/>
                </a:solidFill>
                <a:ea typeface="msgothic" charset="0"/>
                <a:cs typeface="msgothic" charset="0"/>
              </a:rPr>
              <a:t>5 instances for testing</a:t>
            </a:r>
          </a:p>
          <a:p>
            <a:pPr marL="293703" indent="-293703">
              <a:buSzPct val="131000"/>
              <a:buBlip>
                <a:blip r:embed="rId3"/>
              </a:buBlip>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sz="1600" dirty="0">
                <a:solidFill>
                  <a:srgbClr val="000000"/>
                </a:solidFill>
                <a:ea typeface="msgothic" charset="0"/>
                <a:cs typeface="msgothic" charset="0"/>
              </a:rPr>
              <a:t> </a:t>
            </a:r>
            <a:r>
              <a:rPr lang="en-US" sz="1600" b="1" dirty="0">
                <a:solidFill>
                  <a:srgbClr val="0000FF"/>
                </a:solidFill>
                <a:ea typeface="msgothic" charset="0"/>
                <a:cs typeface="msgothic" charset="0"/>
              </a:rPr>
              <a:t>Raw dataset:</a:t>
            </a:r>
            <a:r>
              <a:rPr lang="en-US" sz="1600" b="1" dirty="0">
                <a:solidFill>
                  <a:srgbClr val="000000"/>
                </a:solidFill>
                <a:ea typeface="msgothic" charset="0"/>
                <a:cs typeface="msgothic" charset="0"/>
              </a:rPr>
              <a:t> 972</a:t>
            </a:r>
            <a:r>
              <a:rPr lang="en-US" sz="1600" dirty="0">
                <a:solidFill>
                  <a:srgbClr val="000000"/>
                </a:solidFill>
                <a:ea typeface="msgothic" charset="0"/>
                <a:cs typeface="msgothic" charset="0"/>
              </a:rPr>
              <a:t> stereo pair of each object instance. </a:t>
            </a:r>
            <a:r>
              <a:rPr lang="en-US" sz="1600" b="1" dirty="0">
                <a:solidFill>
                  <a:srgbClr val="000000"/>
                </a:solidFill>
                <a:ea typeface="msgothic" charset="0"/>
                <a:cs typeface="msgothic" charset="0"/>
              </a:rPr>
              <a:t>48,600</a:t>
            </a:r>
            <a:r>
              <a:rPr lang="en-US" sz="1600" dirty="0">
                <a:solidFill>
                  <a:srgbClr val="000000"/>
                </a:solidFill>
                <a:ea typeface="msgothic" charset="0"/>
                <a:cs typeface="msgothic" charset="0"/>
              </a:rPr>
              <a:t> image pairs total.</a:t>
            </a:r>
          </a:p>
        </p:txBody>
      </p:sp>
      <p:sp>
        <p:nvSpPr>
          <p:cNvPr id="15364" name="Text Box 3"/>
          <p:cNvSpPr txBox="1">
            <a:spLocks noChangeArrowheads="1"/>
          </p:cNvSpPr>
          <p:nvPr/>
        </p:nvSpPr>
        <p:spPr bwMode="auto">
          <a:xfrm>
            <a:off x="321121" y="2422337"/>
            <a:ext cx="2604960" cy="4128914"/>
          </a:xfrm>
          <a:prstGeom prst="rect">
            <a:avLst/>
          </a:prstGeom>
          <a:noFill/>
          <a:ln w="9525">
            <a:noFill/>
            <a:round/>
            <a:headEnd/>
            <a:tailEnd/>
          </a:ln>
        </p:spPr>
        <p:txBody>
          <a:bodyPr lIns="0" tIns="0" rIns="0" bIns="0"/>
          <a:lstStyle/>
          <a:p>
            <a:pPr marL="293703" indent="-293703">
              <a:buSzPct val="98000"/>
              <a:buBlip>
                <a:blip r:embed="rId3"/>
              </a:buBlip>
              <a:tabLst>
                <a:tab pos="656514" algn="l"/>
                <a:tab pos="1313025" algn="l"/>
                <a:tab pos="1969541" algn="l"/>
              </a:tabLst>
            </a:pPr>
            <a:r>
              <a:rPr lang="en-US" dirty="0">
                <a:solidFill>
                  <a:srgbClr val="000000"/>
                </a:solidFill>
                <a:ea typeface="msgothic" charset="0"/>
                <a:cs typeface="msgothic" charset="0"/>
              </a:rPr>
              <a:t> </a:t>
            </a:r>
            <a:r>
              <a:rPr lang="en-US" sz="1500" b="1" dirty="0">
                <a:solidFill>
                  <a:srgbClr val="000000"/>
                </a:solidFill>
                <a:ea typeface="msgothic" charset="0"/>
                <a:cs typeface="msgothic" charset="0"/>
              </a:rPr>
              <a:t>For each instance:</a:t>
            </a:r>
          </a:p>
          <a:p>
            <a:pPr marL="293703" indent="-293703">
              <a:buSzPct val="148000"/>
              <a:buBlip>
                <a:blip r:embed="rId3"/>
              </a:buBlip>
              <a:tabLst>
                <a:tab pos="656514" algn="l"/>
                <a:tab pos="1313025" algn="l"/>
                <a:tab pos="1969541" algn="l"/>
              </a:tabLst>
            </a:pPr>
            <a:r>
              <a:rPr lang="en-US" sz="1500" b="1" dirty="0">
                <a:solidFill>
                  <a:srgbClr val="FF0000"/>
                </a:solidFill>
                <a:ea typeface="msgothic" charset="0"/>
                <a:cs typeface="msgothic" charset="0"/>
              </a:rPr>
              <a:t>18 azimuths </a:t>
            </a:r>
          </a:p>
          <a:p>
            <a:pPr marL="554293" lvl="1" indent="-293703">
              <a:buSzPct val="148000"/>
              <a:buBlip>
                <a:blip r:embed="rId3"/>
              </a:buBlip>
              <a:tabLst>
                <a:tab pos="656514" algn="l"/>
                <a:tab pos="1313025" algn="l"/>
                <a:tab pos="1969541" algn="l"/>
              </a:tabLst>
            </a:pPr>
            <a:r>
              <a:rPr lang="en-US" sz="1500" dirty="0">
                <a:solidFill>
                  <a:srgbClr val="000000"/>
                </a:solidFill>
                <a:ea typeface="msgothic" charset="0"/>
                <a:cs typeface="msgothic" charset="0"/>
              </a:rPr>
              <a:t>0 to 350 degrees every 20 degrees</a:t>
            </a:r>
          </a:p>
          <a:p>
            <a:pPr marL="293703" indent="-293703">
              <a:buSzPct val="148000"/>
              <a:buBlip>
                <a:blip r:embed="rId3"/>
              </a:buBlip>
              <a:tabLst>
                <a:tab pos="656514" algn="l"/>
                <a:tab pos="1313025" algn="l"/>
                <a:tab pos="1969541" algn="l"/>
              </a:tabLst>
            </a:pPr>
            <a:r>
              <a:rPr lang="en-US" sz="1500" b="1" dirty="0">
                <a:solidFill>
                  <a:srgbClr val="FF0000"/>
                </a:solidFill>
                <a:ea typeface="msgothic" charset="0"/>
                <a:cs typeface="msgothic" charset="0"/>
              </a:rPr>
              <a:t>9 elevations</a:t>
            </a:r>
          </a:p>
          <a:p>
            <a:pPr marL="554293" lvl="1" indent="-293703">
              <a:buSzPct val="148000"/>
              <a:buBlip>
                <a:blip r:embed="rId3"/>
              </a:buBlip>
              <a:tabLst>
                <a:tab pos="656514" algn="l"/>
                <a:tab pos="1313025" algn="l"/>
                <a:tab pos="1969541" algn="l"/>
              </a:tabLst>
            </a:pPr>
            <a:r>
              <a:rPr lang="en-US" sz="1500" dirty="0">
                <a:solidFill>
                  <a:srgbClr val="000000"/>
                </a:solidFill>
                <a:ea typeface="msgothic" charset="0"/>
                <a:cs typeface="msgothic" charset="0"/>
              </a:rPr>
              <a:t>30 to 70 degrees from horizontal every 5 degrees</a:t>
            </a:r>
          </a:p>
          <a:p>
            <a:pPr marL="293703" indent="-293703">
              <a:buSzPct val="148000"/>
              <a:buBlip>
                <a:blip r:embed="rId3"/>
              </a:buBlip>
              <a:tabLst>
                <a:tab pos="656514" algn="l"/>
                <a:tab pos="1313025" algn="l"/>
                <a:tab pos="1969541" algn="l"/>
              </a:tabLst>
            </a:pPr>
            <a:r>
              <a:rPr lang="en-US" sz="1500" b="1" dirty="0">
                <a:solidFill>
                  <a:srgbClr val="FF0000"/>
                </a:solidFill>
                <a:ea typeface="msgothic" charset="0"/>
                <a:cs typeface="msgothic" charset="0"/>
              </a:rPr>
              <a:t>6 illuminations</a:t>
            </a:r>
          </a:p>
          <a:p>
            <a:pPr marL="554293" lvl="1" indent="-293703">
              <a:buSzPct val="148000"/>
              <a:buBlip>
                <a:blip r:embed="rId3"/>
              </a:buBlip>
              <a:tabLst>
                <a:tab pos="656514" algn="l"/>
                <a:tab pos="1313025" algn="l"/>
                <a:tab pos="1969541" algn="l"/>
              </a:tabLst>
            </a:pPr>
            <a:r>
              <a:rPr lang="en-US" sz="1500" dirty="0">
                <a:solidFill>
                  <a:srgbClr val="000000"/>
                </a:solidFill>
                <a:ea typeface="msgothic" charset="0"/>
                <a:cs typeface="msgothic" charset="0"/>
              </a:rPr>
              <a:t>on/off combinations of 4 lights</a:t>
            </a:r>
          </a:p>
          <a:p>
            <a:pPr marL="554293" lvl="1" indent="-293703">
              <a:buSzPct val="148000"/>
              <a:buBlip>
                <a:blip r:embed="rId3"/>
              </a:buBlip>
              <a:tabLst>
                <a:tab pos="656514" algn="l"/>
                <a:tab pos="1313025" algn="l"/>
                <a:tab pos="1969541" algn="l"/>
              </a:tabLst>
            </a:pPr>
            <a:r>
              <a:rPr lang="en-US" sz="1500" b="1" dirty="0">
                <a:solidFill>
                  <a:srgbClr val="FF0000"/>
                </a:solidFill>
                <a:ea typeface="msgothic" charset="0"/>
                <a:cs typeface="msgothic" charset="0"/>
              </a:rPr>
              <a:t>2 cameras (stereo)‏</a:t>
            </a:r>
          </a:p>
          <a:p>
            <a:pPr marL="293703" indent="-293703">
              <a:buSzPct val="148000"/>
              <a:buBlip>
                <a:blip r:embed="rId3"/>
              </a:buBlip>
              <a:tabLst>
                <a:tab pos="656514" algn="l"/>
                <a:tab pos="1313025" algn="l"/>
                <a:tab pos="1969541" algn="l"/>
              </a:tabLst>
            </a:pPr>
            <a:r>
              <a:rPr lang="en-US" sz="1500" dirty="0">
                <a:solidFill>
                  <a:srgbClr val="000000"/>
                </a:solidFill>
                <a:ea typeface="msgothic" charset="0"/>
                <a:cs typeface="msgothic" charset="0"/>
              </a:rPr>
              <a:t>7.5 cm apart</a:t>
            </a:r>
          </a:p>
          <a:p>
            <a:pPr marL="554293" lvl="1" indent="-293703">
              <a:buSzPct val="148000"/>
              <a:buBlip>
                <a:blip r:embed="rId3"/>
              </a:buBlip>
              <a:tabLst>
                <a:tab pos="656514" algn="l"/>
                <a:tab pos="1313025" algn="l"/>
                <a:tab pos="1969541" algn="l"/>
              </a:tabLst>
            </a:pPr>
            <a:r>
              <a:rPr lang="en-US" sz="1500" dirty="0">
                <a:solidFill>
                  <a:srgbClr val="000000"/>
                </a:solidFill>
                <a:ea typeface="msgothic" charset="0"/>
                <a:cs typeface="msgothic" charset="0"/>
              </a:rPr>
              <a:t>40 cm from the object</a:t>
            </a:r>
          </a:p>
        </p:txBody>
      </p:sp>
      <p:grpSp>
        <p:nvGrpSpPr>
          <p:cNvPr id="2" name="Group 4"/>
          <p:cNvGrpSpPr>
            <a:grpSpLocks/>
          </p:cNvGrpSpPr>
          <p:nvPr/>
        </p:nvGrpSpPr>
        <p:grpSpPr bwMode="auto">
          <a:xfrm>
            <a:off x="2921760" y="2495785"/>
            <a:ext cx="5954400" cy="3786157"/>
            <a:chOff x="2029" y="1733"/>
            <a:chExt cx="4135" cy="2629"/>
          </a:xfrm>
        </p:grpSpPr>
        <p:pic>
          <p:nvPicPr>
            <p:cNvPr id="15366" name="Picture 5"/>
            <p:cNvPicPr>
              <a:picLocks noChangeAspect="1" noChangeArrowheads="1"/>
            </p:cNvPicPr>
            <p:nvPr/>
          </p:nvPicPr>
          <p:blipFill>
            <a:blip r:embed="rId4"/>
            <a:srcRect/>
            <a:stretch>
              <a:fillRect/>
            </a:stretch>
          </p:blipFill>
          <p:spPr bwMode="auto">
            <a:xfrm>
              <a:off x="2029" y="1733"/>
              <a:ext cx="4136" cy="2120"/>
            </a:xfrm>
            <a:prstGeom prst="rect">
              <a:avLst/>
            </a:prstGeom>
            <a:noFill/>
            <a:ln w="9525">
              <a:noFill/>
              <a:round/>
              <a:headEnd/>
              <a:tailEnd/>
            </a:ln>
          </p:spPr>
        </p:pic>
        <p:sp>
          <p:nvSpPr>
            <p:cNvPr id="15367" name="Text Box 6"/>
            <p:cNvSpPr txBox="1">
              <a:spLocks noChangeArrowheads="1"/>
            </p:cNvSpPr>
            <p:nvPr/>
          </p:nvSpPr>
          <p:spPr bwMode="auto">
            <a:xfrm>
              <a:off x="2369" y="3835"/>
              <a:ext cx="1749" cy="516"/>
            </a:xfrm>
            <a:prstGeom prst="rect">
              <a:avLst/>
            </a:prstGeom>
            <a:noFill/>
            <a:ln w="9525">
              <a:noFill/>
              <a:round/>
              <a:headEnd/>
              <a:tailEnd/>
            </a:ln>
          </p:spPr>
          <p:txBody>
            <a:bodyPr wrap="none" lIns="180000" tIns="180000" rIns="180000" bIns="180000"/>
            <a:lstStyle/>
            <a:p>
              <a:pPr>
                <a:tabLst>
                  <a:tab pos="656514" algn="l"/>
                  <a:tab pos="1313025" algn="l"/>
                  <a:tab pos="1969541" algn="l"/>
                </a:tabLst>
              </a:pPr>
              <a:r>
                <a:rPr lang="en-US" b="1" dirty="0">
                  <a:solidFill>
                    <a:srgbClr val="2323DC"/>
                  </a:solidFill>
                  <a:ea typeface="msgothic" charset="0"/>
                  <a:cs typeface="msgothic" charset="0"/>
                </a:rPr>
                <a:t>Training instances</a:t>
              </a:r>
            </a:p>
          </p:txBody>
        </p:sp>
        <p:sp>
          <p:nvSpPr>
            <p:cNvPr id="15368" name="Text Box 7"/>
            <p:cNvSpPr txBox="1">
              <a:spLocks noChangeArrowheads="1"/>
            </p:cNvSpPr>
            <p:nvPr/>
          </p:nvSpPr>
          <p:spPr bwMode="auto">
            <a:xfrm>
              <a:off x="4530" y="3847"/>
              <a:ext cx="1375" cy="516"/>
            </a:xfrm>
            <a:prstGeom prst="rect">
              <a:avLst/>
            </a:prstGeom>
            <a:noFill/>
            <a:ln w="9525">
              <a:noFill/>
              <a:round/>
              <a:headEnd/>
              <a:tailEnd/>
            </a:ln>
          </p:spPr>
          <p:txBody>
            <a:bodyPr wrap="none" lIns="180000" tIns="180000" rIns="180000" bIns="180000"/>
            <a:lstStyle/>
            <a:p>
              <a:pPr>
                <a:tabLst>
                  <a:tab pos="656514" algn="l"/>
                  <a:tab pos="1313025" algn="l"/>
                  <a:tab pos="1969541" algn="l"/>
                </a:tabLst>
              </a:pPr>
              <a:r>
                <a:rPr lang="en-US" b="1" dirty="0">
                  <a:solidFill>
                    <a:srgbClr val="2323DC"/>
                  </a:solidFill>
                  <a:ea typeface="msgothic" charset="0"/>
                  <a:cs typeface="msgothic" charset="0"/>
                </a:rPr>
                <a:t>Test instances</a:t>
              </a: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361440" y="334115"/>
            <a:ext cx="8305920" cy="682632"/>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27" tIns="82927" rIns="82927" bIns="82927"/>
          <a:lstStyle/>
          <a:p>
            <a:pPr>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defRPr/>
            </a:pPr>
            <a:r>
              <a:rPr lang="en-US" b="1" dirty="0">
                <a:solidFill>
                  <a:srgbClr val="FFFF00"/>
                </a:solidFill>
                <a:ea typeface="msgothic" charset="0"/>
                <a:cs typeface="msgothic" charset="0"/>
              </a:rPr>
              <a:t>Data Collection, Sample Generation</a:t>
            </a:r>
          </a:p>
        </p:txBody>
      </p:sp>
      <p:sp>
        <p:nvSpPr>
          <p:cNvPr id="16387" name="Text Box 2"/>
          <p:cNvSpPr txBox="1">
            <a:spLocks noChangeArrowheads="1"/>
          </p:cNvSpPr>
          <p:nvPr/>
        </p:nvSpPr>
        <p:spPr bwMode="auto">
          <a:xfrm>
            <a:off x="272160" y="1070033"/>
            <a:ext cx="3437280" cy="743118"/>
          </a:xfrm>
          <a:prstGeom prst="rect">
            <a:avLst/>
          </a:prstGeom>
          <a:noFill/>
          <a:ln w="9525">
            <a:noFill/>
            <a:round/>
            <a:headEnd/>
            <a:tailEnd/>
          </a:ln>
        </p:spPr>
        <p:txBody>
          <a:bodyPr wrap="none" lIns="163244" tIns="163244" rIns="163244" bIns="163244"/>
          <a:lstStyle/>
          <a:p>
            <a:pPr>
              <a:tabLst>
                <a:tab pos="656514" algn="l"/>
                <a:tab pos="1313025" algn="l"/>
                <a:tab pos="1969541" algn="l"/>
                <a:tab pos="2626055" algn="l"/>
                <a:tab pos="3282566" algn="l"/>
              </a:tabLst>
            </a:pPr>
            <a:r>
              <a:rPr lang="en-US" b="1" dirty="0">
                <a:solidFill>
                  <a:srgbClr val="2323DC"/>
                </a:solidFill>
                <a:ea typeface="msgothic" charset="0"/>
                <a:cs typeface="msgothic" charset="0"/>
              </a:rPr>
              <a:t>Image capture setup</a:t>
            </a:r>
          </a:p>
        </p:txBody>
      </p:sp>
      <p:pic>
        <p:nvPicPr>
          <p:cNvPr id="16388" name="Picture 3"/>
          <p:cNvPicPr>
            <a:picLocks noChangeAspect="1" noChangeArrowheads="1"/>
          </p:cNvPicPr>
          <p:nvPr/>
        </p:nvPicPr>
        <p:blipFill>
          <a:blip r:embed="rId3"/>
          <a:srcRect/>
          <a:stretch>
            <a:fillRect/>
          </a:stretch>
        </p:blipFill>
        <p:spPr bwMode="auto">
          <a:xfrm>
            <a:off x="336962" y="1628811"/>
            <a:ext cx="3592800" cy="4791383"/>
          </a:xfrm>
          <a:prstGeom prst="rect">
            <a:avLst/>
          </a:prstGeom>
          <a:noFill/>
          <a:ln w="9525">
            <a:noFill/>
            <a:round/>
            <a:headEnd/>
            <a:tailEnd/>
          </a:ln>
        </p:spPr>
      </p:pic>
      <p:sp>
        <p:nvSpPr>
          <p:cNvPr id="16389" name="Text Box 4"/>
          <p:cNvSpPr txBox="1">
            <a:spLocks noChangeArrowheads="1"/>
          </p:cNvSpPr>
          <p:nvPr/>
        </p:nvSpPr>
        <p:spPr bwMode="auto">
          <a:xfrm>
            <a:off x="4152960" y="1212610"/>
            <a:ext cx="4096800" cy="1697939"/>
          </a:xfrm>
          <a:prstGeom prst="rect">
            <a:avLst/>
          </a:prstGeom>
          <a:noFill/>
          <a:ln w="9525">
            <a:noFill/>
            <a:round/>
            <a:headEnd/>
            <a:tailEnd/>
          </a:ln>
        </p:spPr>
        <p:txBody>
          <a:bodyPr lIns="163244" tIns="163244" rIns="163244" bIns="163244"/>
          <a:lstStyle/>
          <a:p>
            <a:pPr>
              <a:tabLst>
                <a:tab pos="656514" algn="l"/>
                <a:tab pos="1313025" algn="l"/>
                <a:tab pos="1969541" algn="l"/>
                <a:tab pos="2626055" algn="l"/>
                <a:tab pos="3282566" algn="l"/>
                <a:tab pos="3939082" algn="l"/>
              </a:tabLst>
            </a:pPr>
            <a:r>
              <a:rPr lang="en-US" sz="1600" b="1" dirty="0">
                <a:solidFill>
                  <a:srgbClr val="000000"/>
                </a:solidFill>
                <a:ea typeface="msgothic" charset="0"/>
                <a:cs typeface="msgothic" charset="0"/>
              </a:rPr>
              <a:t>Objects are painted green so that:</a:t>
            </a:r>
          </a:p>
          <a:p>
            <a:pPr>
              <a:tabLst>
                <a:tab pos="656514" algn="l"/>
                <a:tab pos="1313025" algn="l"/>
                <a:tab pos="1969541" algn="l"/>
                <a:tab pos="2626055" algn="l"/>
                <a:tab pos="3282566" algn="l"/>
                <a:tab pos="3939082" algn="l"/>
              </a:tabLst>
            </a:pPr>
            <a:r>
              <a:rPr lang="en-US" sz="1600" dirty="0">
                <a:solidFill>
                  <a:srgbClr val="000000"/>
                </a:solidFill>
                <a:ea typeface="msgothic" charset="0"/>
                <a:cs typeface="msgothic" charset="0"/>
              </a:rPr>
              <a:t>- all features other than shape are removed</a:t>
            </a:r>
          </a:p>
          <a:p>
            <a:pPr>
              <a:tabLst>
                <a:tab pos="656514" algn="l"/>
                <a:tab pos="1313025" algn="l"/>
                <a:tab pos="1969541" algn="l"/>
                <a:tab pos="2626055" algn="l"/>
                <a:tab pos="3282566" algn="l"/>
                <a:tab pos="3939082" algn="l"/>
              </a:tabLst>
            </a:pPr>
            <a:r>
              <a:rPr lang="en-US" sz="1600" dirty="0">
                <a:solidFill>
                  <a:srgbClr val="000000"/>
                </a:solidFill>
                <a:ea typeface="msgothic" charset="0"/>
                <a:cs typeface="msgothic" charset="0"/>
              </a:rPr>
              <a:t>- objects can be segmented, transformed, </a:t>
            </a:r>
          </a:p>
          <a:p>
            <a:pPr>
              <a:tabLst>
                <a:tab pos="656514" algn="l"/>
                <a:tab pos="1313025" algn="l"/>
                <a:tab pos="1969541" algn="l"/>
                <a:tab pos="2626055" algn="l"/>
                <a:tab pos="3282566" algn="l"/>
                <a:tab pos="3939082" algn="l"/>
              </a:tabLst>
            </a:pPr>
            <a:r>
              <a:rPr lang="en-US" sz="1600" dirty="0">
                <a:solidFill>
                  <a:srgbClr val="000000"/>
                </a:solidFill>
                <a:ea typeface="msgothic" charset="0"/>
                <a:cs typeface="msgothic" charset="0"/>
              </a:rPr>
              <a:t>  and  composited onto various backgrounds</a:t>
            </a:r>
          </a:p>
        </p:txBody>
      </p:sp>
      <p:pic>
        <p:nvPicPr>
          <p:cNvPr id="16390" name="Picture 5"/>
          <p:cNvPicPr>
            <a:picLocks noChangeAspect="1" noChangeArrowheads="1"/>
          </p:cNvPicPr>
          <p:nvPr/>
        </p:nvPicPr>
        <p:blipFill>
          <a:blip r:embed="rId4"/>
          <a:srcRect/>
          <a:stretch>
            <a:fillRect/>
          </a:stretch>
        </p:blipFill>
        <p:spPr bwMode="auto">
          <a:xfrm>
            <a:off x="4269600" y="2992634"/>
            <a:ext cx="4498560" cy="3076163"/>
          </a:xfrm>
          <a:prstGeom prst="rect">
            <a:avLst/>
          </a:prstGeom>
          <a:noFill/>
          <a:ln w="9525">
            <a:noFill/>
            <a:round/>
            <a:headEnd/>
            <a:tailEnd/>
          </a:ln>
        </p:spPr>
      </p:pic>
      <p:sp>
        <p:nvSpPr>
          <p:cNvPr id="16391" name="Text Box 6"/>
          <p:cNvSpPr txBox="1">
            <a:spLocks noChangeArrowheads="1"/>
          </p:cNvSpPr>
          <p:nvPr/>
        </p:nvSpPr>
        <p:spPr bwMode="auto">
          <a:xfrm>
            <a:off x="4321440" y="2536109"/>
            <a:ext cx="1674720" cy="639427"/>
          </a:xfrm>
          <a:prstGeom prst="rect">
            <a:avLst/>
          </a:prstGeom>
          <a:noFill/>
          <a:ln w="9525">
            <a:noFill/>
            <a:round/>
            <a:headEnd/>
            <a:tailEnd/>
          </a:ln>
        </p:spPr>
        <p:txBody>
          <a:bodyPr wrap="none" lIns="163244" tIns="163244" rIns="163244" bIns="163244"/>
          <a:lstStyle/>
          <a:p>
            <a:pPr>
              <a:tabLst>
                <a:tab pos="656514" algn="l"/>
                <a:tab pos="1313025" algn="l"/>
              </a:tabLst>
            </a:pPr>
            <a:r>
              <a:rPr lang="en-US" sz="1600" b="1" dirty="0">
                <a:solidFill>
                  <a:srgbClr val="2323DC"/>
                </a:solidFill>
                <a:ea typeface="msgothic" charset="0"/>
                <a:cs typeface="msgothic" charset="0"/>
              </a:rPr>
              <a:t>Original image</a:t>
            </a:r>
          </a:p>
        </p:txBody>
      </p:sp>
      <p:sp>
        <p:nvSpPr>
          <p:cNvPr id="16392" name="Text Box 7"/>
          <p:cNvSpPr txBox="1">
            <a:spLocks noChangeArrowheads="1"/>
          </p:cNvSpPr>
          <p:nvPr/>
        </p:nvSpPr>
        <p:spPr bwMode="auto">
          <a:xfrm>
            <a:off x="7008480" y="2518827"/>
            <a:ext cx="1451520" cy="639427"/>
          </a:xfrm>
          <a:prstGeom prst="rect">
            <a:avLst/>
          </a:prstGeom>
          <a:noFill/>
          <a:ln w="9525">
            <a:noFill/>
            <a:round/>
            <a:headEnd/>
            <a:tailEnd/>
          </a:ln>
        </p:spPr>
        <p:txBody>
          <a:bodyPr wrap="none" lIns="163244" tIns="163244" rIns="163244" bIns="163244"/>
          <a:lstStyle/>
          <a:p>
            <a:pPr>
              <a:tabLst>
                <a:tab pos="656514" algn="l"/>
                <a:tab pos="1313025" algn="l"/>
              </a:tabLst>
            </a:pPr>
            <a:r>
              <a:rPr lang="en-US" sz="1600" b="1" dirty="0">
                <a:solidFill>
                  <a:srgbClr val="2323DC"/>
                </a:solidFill>
                <a:ea typeface="msgothic" charset="0"/>
                <a:cs typeface="msgothic" charset="0"/>
              </a:rPr>
              <a:t>Object mask</a:t>
            </a:r>
          </a:p>
        </p:txBody>
      </p:sp>
      <p:sp>
        <p:nvSpPr>
          <p:cNvPr id="16393" name="Text Box 8"/>
          <p:cNvSpPr txBox="1">
            <a:spLocks noChangeArrowheads="1"/>
          </p:cNvSpPr>
          <p:nvPr/>
        </p:nvSpPr>
        <p:spPr bwMode="auto">
          <a:xfrm>
            <a:off x="6498721" y="5920462"/>
            <a:ext cx="1856160" cy="639427"/>
          </a:xfrm>
          <a:prstGeom prst="rect">
            <a:avLst/>
          </a:prstGeom>
          <a:noFill/>
          <a:ln w="9525">
            <a:noFill/>
            <a:round/>
            <a:headEnd/>
            <a:tailEnd/>
          </a:ln>
        </p:spPr>
        <p:txBody>
          <a:bodyPr wrap="none" lIns="163244" tIns="163244" rIns="163244" bIns="163244"/>
          <a:lstStyle/>
          <a:p>
            <a:pPr>
              <a:tabLst>
                <a:tab pos="656514" algn="l"/>
                <a:tab pos="1313025" algn="l"/>
              </a:tabLst>
            </a:pPr>
            <a:r>
              <a:rPr lang="en-US" sz="1600" b="1" dirty="0">
                <a:solidFill>
                  <a:srgbClr val="2323DC"/>
                </a:solidFill>
                <a:ea typeface="msgothic" charset="0"/>
                <a:cs typeface="msgothic" charset="0"/>
              </a:rPr>
              <a:t>Composite image</a:t>
            </a:r>
          </a:p>
        </p:txBody>
      </p:sp>
      <p:sp>
        <p:nvSpPr>
          <p:cNvPr id="16394" name="Text Box 9"/>
          <p:cNvSpPr txBox="1">
            <a:spLocks noChangeArrowheads="1"/>
          </p:cNvSpPr>
          <p:nvPr/>
        </p:nvSpPr>
        <p:spPr bwMode="auto">
          <a:xfrm>
            <a:off x="4404960" y="5934865"/>
            <a:ext cx="1611360" cy="639427"/>
          </a:xfrm>
          <a:prstGeom prst="rect">
            <a:avLst/>
          </a:prstGeom>
          <a:noFill/>
          <a:ln w="9525">
            <a:noFill/>
            <a:round/>
            <a:headEnd/>
            <a:tailEnd/>
          </a:ln>
        </p:spPr>
        <p:txBody>
          <a:bodyPr wrap="none" lIns="163244" tIns="163244" rIns="163244" bIns="163244"/>
          <a:lstStyle/>
          <a:p>
            <a:pPr>
              <a:tabLst>
                <a:tab pos="656514" algn="l"/>
                <a:tab pos="1313025" algn="l"/>
              </a:tabLst>
            </a:pPr>
            <a:r>
              <a:rPr lang="en-US" sz="1600" b="1" dirty="0">
                <a:solidFill>
                  <a:srgbClr val="2323DC"/>
                </a:solidFill>
                <a:ea typeface="msgothic" charset="0"/>
                <a:cs typeface="msgothic" charset="0"/>
              </a:rPr>
              <a:t>Shadow factor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324000" y="263550"/>
            <a:ext cx="821232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27" tIns="82927" rIns="82927" bIns="82927"/>
          <a:lstStyle/>
          <a:p>
            <a:pPr>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defRPr/>
            </a:pPr>
            <a:r>
              <a:rPr lang="en-US" b="1" dirty="0">
                <a:solidFill>
                  <a:srgbClr val="FFFF00"/>
                </a:solidFill>
                <a:ea typeface="msgothic" charset="0"/>
                <a:cs typeface="msgothic" charset="0"/>
              </a:rPr>
              <a:t>Textured and Cluttered Datasets</a:t>
            </a:r>
          </a:p>
        </p:txBody>
      </p:sp>
      <p:pic>
        <p:nvPicPr>
          <p:cNvPr id="17411" name="Picture 2"/>
          <p:cNvPicPr>
            <a:picLocks noChangeAspect="1" noChangeArrowheads="1"/>
          </p:cNvPicPr>
          <p:nvPr/>
        </p:nvPicPr>
        <p:blipFill>
          <a:blip r:embed="rId3"/>
          <a:srcRect/>
          <a:stretch>
            <a:fillRect/>
          </a:stretch>
        </p:blipFill>
        <p:spPr bwMode="auto">
          <a:xfrm>
            <a:off x="552960" y="1062834"/>
            <a:ext cx="7948800" cy="2544748"/>
          </a:xfrm>
          <a:prstGeom prst="rect">
            <a:avLst/>
          </a:prstGeom>
          <a:noFill/>
          <a:ln w="9525">
            <a:noFill/>
            <a:round/>
            <a:headEnd/>
            <a:tailEnd/>
          </a:ln>
        </p:spPr>
      </p:pic>
      <p:pic>
        <p:nvPicPr>
          <p:cNvPr id="17412" name="Picture 3"/>
          <p:cNvPicPr>
            <a:picLocks noChangeAspect="1" noChangeArrowheads="1"/>
          </p:cNvPicPr>
          <p:nvPr/>
        </p:nvPicPr>
        <p:blipFill>
          <a:blip r:embed="rId4"/>
          <a:srcRect/>
          <a:stretch>
            <a:fillRect/>
          </a:stretch>
        </p:blipFill>
        <p:spPr bwMode="auto">
          <a:xfrm>
            <a:off x="542880" y="3741513"/>
            <a:ext cx="7958880" cy="2687322"/>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1300320" y="338438"/>
            <a:ext cx="572400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27" tIns="82927" rIns="82927" bIns="82927"/>
          <a:lstStyle/>
          <a:p>
            <a:pPr algn="ctr">
              <a:tabLst>
                <a:tab pos="656514" algn="l"/>
                <a:tab pos="1313025" algn="l"/>
                <a:tab pos="1969541" algn="l"/>
                <a:tab pos="2626055" algn="l"/>
                <a:tab pos="3282566" algn="l"/>
                <a:tab pos="3939082" algn="l"/>
                <a:tab pos="4595595" algn="l"/>
                <a:tab pos="5252108" algn="l"/>
              </a:tabLst>
              <a:defRPr/>
            </a:pPr>
            <a:r>
              <a:rPr lang="en-US" b="1" dirty="0" err="1">
                <a:solidFill>
                  <a:srgbClr val="FFFF00"/>
                </a:solidFill>
                <a:ea typeface="msgothic" charset="0"/>
                <a:cs typeface="msgothic" charset="0"/>
              </a:rPr>
              <a:t>Convolutional</a:t>
            </a:r>
            <a:r>
              <a:rPr lang="en-US" b="1" dirty="0">
                <a:solidFill>
                  <a:srgbClr val="FFFF00"/>
                </a:solidFill>
                <a:ea typeface="msgothic" charset="0"/>
                <a:cs typeface="msgothic" charset="0"/>
              </a:rPr>
              <a:t> Network</a:t>
            </a:r>
          </a:p>
        </p:txBody>
      </p:sp>
      <p:sp>
        <p:nvSpPr>
          <p:cNvPr id="18435" name="AutoShape 2"/>
          <p:cNvSpPr>
            <a:spLocks noChangeArrowheads="1"/>
          </p:cNvSpPr>
          <p:nvPr/>
        </p:nvSpPr>
        <p:spPr bwMode="auto">
          <a:xfrm>
            <a:off x="452160" y="2757890"/>
            <a:ext cx="756000" cy="839608"/>
          </a:xfrm>
          <a:prstGeom prst="roundRect">
            <a:avLst>
              <a:gd name="adj" fmla="val 190"/>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36" name="AutoShape 3"/>
          <p:cNvSpPr>
            <a:spLocks noChangeArrowheads="1"/>
          </p:cNvSpPr>
          <p:nvPr/>
        </p:nvSpPr>
        <p:spPr bwMode="auto">
          <a:xfrm>
            <a:off x="636480" y="2913426"/>
            <a:ext cx="756000" cy="839608"/>
          </a:xfrm>
          <a:prstGeom prst="roundRect">
            <a:avLst>
              <a:gd name="adj" fmla="val 190"/>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37" name="AutoShape 4"/>
          <p:cNvSpPr>
            <a:spLocks noChangeArrowheads="1"/>
          </p:cNvSpPr>
          <p:nvPr/>
        </p:nvSpPr>
        <p:spPr bwMode="auto">
          <a:xfrm>
            <a:off x="1827360" y="2484261"/>
            <a:ext cx="696960" cy="783442"/>
          </a:xfrm>
          <a:prstGeom prst="roundRect">
            <a:avLst>
              <a:gd name="adj" fmla="val 204"/>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38" name="AutoShape 5"/>
          <p:cNvSpPr>
            <a:spLocks noChangeArrowheads="1"/>
          </p:cNvSpPr>
          <p:nvPr/>
        </p:nvSpPr>
        <p:spPr bwMode="auto">
          <a:xfrm>
            <a:off x="1910880" y="2569230"/>
            <a:ext cx="696960" cy="783442"/>
          </a:xfrm>
          <a:prstGeom prst="roundRect">
            <a:avLst>
              <a:gd name="adj" fmla="val 204"/>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39" name="AutoShape 6"/>
          <p:cNvSpPr>
            <a:spLocks noChangeArrowheads="1"/>
          </p:cNvSpPr>
          <p:nvPr/>
        </p:nvSpPr>
        <p:spPr bwMode="auto">
          <a:xfrm>
            <a:off x="1992960" y="2655639"/>
            <a:ext cx="696960" cy="783442"/>
          </a:xfrm>
          <a:prstGeom prst="roundRect">
            <a:avLst>
              <a:gd name="adj" fmla="val 204"/>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40" name="AutoShape 7"/>
          <p:cNvSpPr>
            <a:spLocks noChangeArrowheads="1"/>
          </p:cNvSpPr>
          <p:nvPr/>
        </p:nvSpPr>
        <p:spPr bwMode="auto">
          <a:xfrm>
            <a:off x="2076480" y="2742048"/>
            <a:ext cx="696960" cy="783442"/>
          </a:xfrm>
          <a:prstGeom prst="roundRect">
            <a:avLst>
              <a:gd name="adj" fmla="val 204"/>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41" name="AutoShape 8"/>
          <p:cNvSpPr>
            <a:spLocks noChangeArrowheads="1"/>
          </p:cNvSpPr>
          <p:nvPr/>
        </p:nvSpPr>
        <p:spPr bwMode="auto">
          <a:xfrm>
            <a:off x="2158560" y="2827017"/>
            <a:ext cx="696960" cy="783442"/>
          </a:xfrm>
          <a:prstGeom prst="roundRect">
            <a:avLst>
              <a:gd name="adj" fmla="val 204"/>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42" name="AutoShape 9"/>
          <p:cNvSpPr>
            <a:spLocks noChangeArrowheads="1"/>
          </p:cNvSpPr>
          <p:nvPr/>
        </p:nvSpPr>
        <p:spPr bwMode="auto">
          <a:xfrm>
            <a:off x="2242080" y="2913426"/>
            <a:ext cx="696960" cy="783442"/>
          </a:xfrm>
          <a:prstGeom prst="roundRect">
            <a:avLst>
              <a:gd name="adj" fmla="val 204"/>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43" name="AutoShape 10"/>
          <p:cNvSpPr>
            <a:spLocks noChangeArrowheads="1"/>
          </p:cNvSpPr>
          <p:nvPr/>
        </p:nvSpPr>
        <p:spPr bwMode="auto">
          <a:xfrm>
            <a:off x="2325600" y="2998395"/>
            <a:ext cx="696960" cy="783442"/>
          </a:xfrm>
          <a:prstGeom prst="roundRect">
            <a:avLst>
              <a:gd name="adj" fmla="val 204"/>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44" name="AutoShape 11"/>
          <p:cNvSpPr>
            <a:spLocks noChangeArrowheads="1"/>
          </p:cNvSpPr>
          <p:nvPr/>
        </p:nvSpPr>
        <p:spPr bwMode="auto">
          <a:xfrm>
            <a:off x="2407680" y="3084804"/>
            <a:ext cx="696960" cy="783442"/>
          </a:xfrm>
          <a:prstGeom prst="roundRect">
            <a:avLst>
              <a:gd name="adj" fmla="val 204"/>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45" name="AutoShape 12"/>
          <p:cNvSpPr>
            <a:spLocks noChangeArrowheads="1"/>
          </p:cNvSpPr>
          <p:nvPr/>
        </p:nvSpPr>
        <p:spPr bwMode="auto">
          <a:xfrm>
            <a:off x="4013283" y="1908203"/>
            <a:ext cx="400320" cy="358597"/>
          </a:xfrm>
          <a:prstGeom prst="roundRect">
            <a:avLst>
              <a:gd name="adj" fmla="val 403"/>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46" name="AutoShape 13"/>
          <p:cNvSpPr>
            <a:spLocks noChangeArrowheads="1"/>
          </p:cNvSpPr>
          <p:nvPr/>
        </p:nvSpPr>
        <p:spPr bwMode="auto">
          <a:xfrm>
            <a:off x="4108321" y="2010453"/>
            <a:ext cx="381600" cy="344197"/>
          </a:xfrm>
          <a:prstGeom prst="roundRect">
            <a:avLst>
              <a:gd name="adj" fmla="val 417"/>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47" name="AutoShape 14"/>
          <p:cNvSpPr>
            <a:spLocks noChangeArrowheads="1"/>
          </p:cNvSpPr>
          <p:nvPr/>
        </p:nvSpPr>
        <p:spPr bwMode="auto">
          <a:xfrm>
            <a:off x="4184640" y="2096860"/>
            <a:ext cx="400320" cy="358598"/>
          </a:xfrm>
          <a:prstGeom prst="roundRect">
            <a:avLst>
              <a:gd name="adj" fmla="val 403"/>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48" name="AutoShape 15"/>
          <p:cNvSpPr>
            <a:spLocks noChangeArrowheads="1"/>
          </p:cNvSpPr>
          <p:nvPr/>
        </p:nvSpPr>
        <p:spPr bwMode="auto">
          <a:xfrm>
            <a:off x="4279680" y="2197673"/>
            <a:ext cx="381600" cy="344197"/>
          </a:xfrm>
          <a:prstGeom prst="roundRect">
            <a:avLst>
              <a:gd name="adj" fmla="val 417"/>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49" name="AutoShape 16"/>
          <p:cNvSpPr>
            <a:spLocks noChangeArrowheads="1"/>
          </p:cNvSpPr>
          <p:nvPr/>
        </p:nvSpPr>
        <p:spPr bwMode="auto">
          <a:xfrm>
            <a:off x="4356003" y="2284080"/>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50" name="AutoShape 17"/>
          <p:cNvSpPr>
            <a:spLocks noChangeArrowheads="1"/>
          </p:cNvSpPr>
          <p:nvPr/>
        </p:nvSpPr>
        <p:spPr bwMode="auto">
          <a:xfrm>
            <a:off x="4449600" y="2386331"/>
            <a:ext cx="381600" cy="344196"/>
          </a:xfrm>
          <a:prstGeom prst="roundRect">
            <a:avLst>
              <a:gd name="adj" fmla="val 417"/>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51" name="AutoShape 18"/>
          <p:cNvSpPr>
            <a:spLocks noChangeArrowheads="1"/>
          </p:cNvSpPr>
          <p:nvPr/>
        </p:nvSpPr>
        <p:spPr bwMode="auto">
          <a:xfrm>
            <a:off x="4527360" y="2472740"/>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52" name="AutoShape 19"/>
          <p:cNvSpPr>
            <a:spLocks noChangeArrowheads="1"/>
          </p:cNvSpPr>
          <p:nvPr/>
        </p:nvSpPr>
        <p:spPr bwMode="auto">
          <a:xfrm>
            <a:off x="4620961" y="2574993"/>
            <a:ext cx="381600" cy="344197"/>
          </a:xfrm>
          <a:prstGeom prst="roundRect">
            <a:avLst>
              <a:gd name="adj" fmla="val 417"/>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53" name="AutoShape 20"/>
          <p:cNvSpPr>
            <a:spLocks noChangeArrowheads="1"/>
          </p:cNvSpPr>
          <p:nvPr/>
        </p:nvSpPr>
        <p:spPr bwMode="auto">
          <a:xfrm>
            <a:off x="4697280" y="2661402"/>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54" name="AutoShape 21"/>
          <p:cNvSpPr>
            <a:spLocks noChangeArrowheads="1"/>
          </p:cNvSpPr>
          <p:nvPr/>
        </p:nvSpPr>
        <p:spPr bwMode="auto">
          <a:xfrm>
            <a:off x="4792320" y="2763650"/>
            <a:ext cx="381600" cy="344196"/>
          </a:xfrm>
          <a:prstGeom prst="roundRect">
            <a:avLst>
              <a:gd name="adj" fmla="val 417"/>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55" name="AutoShape 22"/>
          <p:cNvSpPr>
            <a:spLocks noChangeArrowheads="1"/>
          </p:cNvSpPr>
          <p:nvPr/>
        </p:nvSpPr>
        <p:spPr bwMode="auto">
          <a:xfrm>
            <a:off x="4868643" y="2850060"/>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56" name="AutoShape 23"/>
          <p:cNvSpPr>
            <a:spLocks noChangeArrowheads="1"/>
          </p:cNvSpPr>
          <p:nvPr/>
        </p:nvSpPr>
        <p:spPr bwMode="auto">
          <a:xfrm>
            <a:off x="4963681" y="2952312"/>
            <a:ext cx="381600" cy="344197"/>
          </a:xfrm>
          <a:prstGeom prst="roundRect">
            <a:avLst>
              <a:gd name="adj" fmla="val 417"/>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57" name="AutoShape 24"/>
          <p:cNvSpPr>
            <a:spLocks noChangeArrowheads="1"/>
          </p:cNvSpPr>
          <p:nvPr/>
        </p:nvSpPr>
        <p:spPr bwMode="auto">
          <a:xfrm>
            <a:off x="5040000" y="3038719"/>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58" name="AutoShape 25"/>
          <p:cNvSpPr>
            <a:spLocks noChangeArrowheads="1"/>
          </p:cNvSpPr>
          <p:nvPr/>
        </p:nvSpPr>
        <p:spPr bwMode="auto">
          <a:xfrm>
            <a:off x="5135040" y="3140970"/>
            <a:ext cx="381600" cy="344196"/>
          </a:xfrm>
          <a:prstGeom prst="roundRect">
            <a:avLst>
              <a:gd name="adj" fmla="val 417"/>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59" name="AutoShape 26"/>
          <p:cNvSpPr>
            <a:spLocks noChangeArrowheads="1"/>
          </p:cNvSpPr>
          <p:nvPr/>
        </p:nvSpPr>
        <p:spPr bwMode="auto">
          <a:xfrm>
            <a:off x="5211363" y="3227381"/>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60" name="AutoShape 27"/>
          <p:cNvSpPr>
            <a:spLocks noChangeArrowheads="1"/>
          </p:cNvSpPr>
          <p:nvPr/>
        </p:nvSpPr>
        <p:spPr bwMode="auto">
          <a:xfrm>
            <a:off x="5304960" y="3329632"/>
            <a:ext cx="381600" cy="344197"/>
          </a:xfrm>
          <a:prstGeom prst="roundRect">
            <a:avLst>
              <a:gd name="adj" fmla="val 417"/>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61" name="AutoShape 28"/>
          <p:cNvSpPr>
            <a:spLocks noChangeArrowheads="1"/>
          </p:cNvSpPr>
          <p:nvPr/>
        </p:nvSpPr>
        <p:spPr bwMode="auto">
          <a:xfrm>
            <a:off x="5382720" y="3416041"/>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62" name="AutoShape 29"/>
          <p:cNvSpPr>
            <a:spLocks noChangeArrowheads="1"/>
          </p:cNvSpPr>
          <p:nvPr/>
        </p:nvSpPr>
        <p:spPr bwMode="auto">
          <a:xfrm>
            <a:off x="5476321" y="3518290"/>
            <a:ext cx="381600" cy="344196"/>
          </a:xfrm>
          <a:prstGeom prst="roundRect">
            <a:avLst>
              <a:gd name="adj" fmla="val 417"/>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63" name="AutoShape 30"/>
          <p:cNvSpPr>
            <a:spLocks noChangeArrowheads="1"/>
          </p:cNvSpPr>
          <p:nvPr/>
        </p:nvSpPr>
        <p:spPr bwMode="auto">
          <a:xfrm>
            <a:off x="5552640" y="3604699"/>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64" name="AutoShape 31"/>
          <p:cNvSpPr>
            <a:spLocks noChangeArrowheads="1"/>
          </p:cNvSpPr>
          <p:nvPr/>
        </p:nvSpPr>
        <p:spPr bwMode="auto">
          <a:xfrm>
            <a:off x="5647680" y="3706951"/>
            <a:ext cx="381600" cy="344197"/>
          </a:xfrm>
          <a:prstGeom prst="roundRect">
            <a:avLst>
              <a:gd name="adj" fmla="val 417"/>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65" name="AutoShape 32"/>
          <p:cNvSpPr>
            <a:spLocks noChangeArrowheads="1"/>
          </p:cNvSpPr>
          <p:nvPr/>
        </p:nvSpPr>
        <p:spPr bwMode="auto">
          <a:xfrm>
            <a:off x="5724003" y="3791921"/>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66" name="AutoShape 33"/>
          <p:cNvSpPr>
            <a:spLocks noChangeArrowheads="1"/>
          </p:cNvSpPr>
          <p:nvPr/>
        </p:nvSpPr>
        <p:spPr bwMode="auto">
          <a:xfrm>
            <a:off x="5819041" y="3894171"/>
            <a:ext cx="381600" cy="344197"/>
          </a:xfrm>
          <a:prstGeom prst="roundRect">
            <a:avLst>
              <a:gd name="adj" fmla="val 417"/>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67" name="AutoShape 34"/>
          <p:cNvSpPr>
            <a:spLocks noChangeArrowheads="1"/>
          </p:cNvSpPr>
          <p:nvPr/>
        </p:nvSpPr>
        <p:spPr bwMode="auto">
          <a:xfrm>
            <a:off x="5895360" y="3982021"/>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68" name="AutoShape 35"/>
          <p:cNvSpPr>
            <a:spLocks noChangeArrowheads="1"/>
          </p:cNvSpPr>
          <p:nvPr/>
        </p:nvSpPr>
        <p:spPr bwMode="auto">
          <a:xfrm>
            <a:off x="5990400" y="4082829"/>
            <a:ext cx="381600" cy="344196"/>
          </a:xfrm>
          <a:prstGeom prst="roundRect">
            <a:avLst>
              <a:gd name="adj" fmla="val 417"/>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69" name="AutoShape 36"/>
          <p:cNvSpPr>
            <a:spLocks noChangeArrowheads="1"/>
          </p:cNvSpPr>
          <p:nvPr/>
        </p:nvSpPr>
        <p:spPr bwMode="auto">
          <a:xfrm>
            <a:off x="3342243" y="2665722"/>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70" name="AutoShape 37"/>
          <p:cNvSpPr>
            <a:spLocks noChangeArrowheads="1"/>
          </p:cNvSpPr>
          <p:nvPr/>
        </p:nvSpPr>
        <p:spPr bwMode="auto">
          <a:xfrm>
            <a:off x="3428641" y="2757890"/>
            <a:ext cx="381600" cy="344196"/>
          </a:xfrm>
          <a:prstGeom prst="roundRect">
            <a:avLst>
              <a:gd name="adj" fmla="val 417"/>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71" name="AutoShape 38"/>
          <p:cNvSpPr>
            <a:spLocks noChangeArrowheads="1"/>
          </p:cNvSpPr>
          <p:nvPr/>
        </p:nvSpPr>
        <p:spPr bwMode="auto">
          <a:xfrm>
            <a:off x="3496320" y="2835661"/>
            <a:ext cx="400320" cy="358597"/>
          </a:xfrm>
          <a:prstGeom prst="roundRect">
            <a:avLst>
              <a:gd name="adj" fmla="val 403"/>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72" name="AutoShape 39"/>
          <p:cNvSpPr>
            <a:spLocks noChangeArrowheads="1"/>
          </p:cNvSpPr>
          <p:nvPr/>
        </p:nvSpPr>
        <p:spPr bwMode="auto">
          <a:xfrm>
            <a:off x="3582720" y="2927828"/>
            <a:ext cx="381600" cy="344196"/>
          </a:xfrm>
          <a:prstGeom prst="roundRect">
            <a:avLst>
              <a:gd name="adj" fmla="val 417"/>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73" name="AutoShape 40"/>
          <p:cNvSpPr>
            <a:spLocks noChangeArrowheads="1"/>
          </p:cNvSpPr>
          <p:nvPr/>
        </p:nvSpPr>
        <p:spPr bwMode="auto">
          <a:xfrm>
            <a:off x="3650403" y="3005599"/>
            <a:ext cx="400320" cy="358597"/>
          </a:xfrm>
          <a:prstGeom prst="roundRect">
            <a:avLst>
              <a:gd name="adj" fmla="val 403"/>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74" name="AutoShape 41"/>
          <p:cNvSpPr>
            <a:spLocks noChangeArrowheads="1"/>
          </p:cNvSpPr>
          <p:nvPr/>
        </p:nvSpPr>
        <p:spPr bwMode="auto">
          <a:xfrm>
            <a:off x="3735360" y="3097766"/>
            <a:ext cx="381600" cy="344196"/>
          </a:xfrm>
          <a:prstGeom prst="roundRect">
            <a:avLst>
              <a:gd name="adj" fmla="val 417"/>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75" name="AutoShape 42"/>
          <p:cNvSpPr>
            <a:spLocks noChangeArrowheads="1"/>
          </p:cNvSpPr>
          <p:nvPr/>
        </p:nvSpPr>
        <p:spPr bwMode="auto">
          <a:xfrm>
            <a:off x="3803043" y="3174094"/>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76" name="AutoShape 43"/>
          <p:cNvSpPr>
            <a:spLocks noChangeArrowheads="1"/>
          </p:cNvSpPr>
          <p:nvPr/>
        </p:nvSpPr>
        <p:spPr bwMode="auto">
          <a:xfrm>
            <a:off x="3889441" y="3267703"/>
            <a:ext cx="381600" cy="344196"/>
          </a:xfrm>
          <a:prstGeom prst="roundRect">
            <a:avLst>
              <a:gd name="adj" fmla="val 417"/>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77" name="Text Box 44"/>
          <p:cNvSpPr txBox="1">
            <a:spLocks noChangeArrowheads="1"/>
          </p:cNvSpPr>
          <p:nvPr/>
        </p:nvSpPr>
        <p:spPr bwMode="auto">
          <a:xfrm>
            <a:off x="470883" y="1748344"/>
            <a:ext cx="918720" cy="898654"/>
          </a:xfrm>
          <a:prstGeom prst="rect">
            <a:avLst/>
          </a:prstGeom>
          <a:noFill/>
          <a:ln w="9525">
            <a:noFill/>
            <a:round/>
            <a:headEnd/>
            <a:tailEnd/>
          </a:ln>
        </p:spPr>
        <p:txBody>
          <a:bodyPr lIns="0" tIns="0" rIns="0" bIns="0"/>
          <a:lstStyle/>
          <a:p>
            <a:pPr>
              <a:tabLst>
                <a:tab pos="656514" algn="l"/>
              </a:tabLst>
            </a:pPr>
            <a:r>
              <a:rPr lang="en-US" sz="1500" dirty="0">
                <a:solidFill>
                  <a:srgbClr val="000000"/>
                </a:solidFill>
                <a:ea typeface="msgothic" charset="0"/>
                <a:cs typeface="msgothic" charset="0"/>
              </a:rPr>
              <a:t>Stereo</a:t>
            </a:r>
          </a:p>
          <a:p>
            <a:pPr>
              <a:tabLst>
                <a:tab pos="656514" algn="l"/>
              </a:tabLst>
            </a:pPr>
            <a:r>
              <a:rPr lang="en-US" sz="1500" dirty="0">
                <a:solidFill>
                  <a:srgbClr val="000000"/>
                </a:solidFill>
                <a:ea typeface="msgothic" charset="0"/>
                <a:cs typeface="msgothic" charset="0"/>
              </a:rPr>
              <a:t>input</a:t>
            </a:r>
          </a:p>
          <a:p>
            <a:pPr>
              <a:tabLst>
                <a:tab pos="656514" algn="l"/>
              </a:tabLst>
            </a:pPr>
            <a:r>
              <a:rPr lang="en-US" sz="1500" dirty="0">
                <a:solidFill>
                  <a:srgbClr val="000000"/>
                </a:solidFill>
                <a:ea typeface="msgothic" charset="0"/>
                <a:cs typeface="msgothic" charset="0"/>
              </a:rPr>
              <a:t>2@96x96</a:t>
            </a:r>
          </a:p>
        </p:txBody>
      </p:sp>
      <p:sp>
        <p:nvSpPr>
          <p:cNvPr id="18478" name="Text Box 45"/>
          <p:cNvSpPr txBox="1">
            <a:spLocks noChangeArrowheads="1"/>
          </p:cNvSpPr>
          <p:nvPr/>
        </p:nvSpPr>
        <p:spPr bwMode="auto">
          <a:xfrm>
            <a:off x="1723680" y="1771386"/>
            <a:ext cx="858240" cy="648068"/>
          </a:xfrm>
          <a:prstGeom prst="rect">
            <a:avLst/>
          </a:prstGeom>
          <a:noFill/>
          <a:ln w="9525">
            <a:noFill/>
            <a:round/>
            <a:headEnd/>
            <a:tailEnd/>
          </a:ln>
        </p:spPr>
        <p:txBody>
          <a:bodyPr lIns="0" tIns="0" rIns="0" bIns="0"/>
          <a:lstStyle/>
          <a:p>
            <a:pPr>
              <a:tabLst>
                <a:tab pos="656514" algn="l"/>
              </a:tabLst>
            </a:pPr>
            <a:r>
              <a:rPr lang="en-US" sz="1500" dirty="0">
                <a:solidFill>
                  <a:srgbClr val="FF0000"/>
                </a:solidFill>
                <a:ea typeface="msgothic" charset="0"/>
                <a:cs typeface="msgothic" charset="0"/>
              </a:rPr>
              <a:t>Layer 1</a:t>
            </a:r>
          </a:p>
          <a:p>
            <a:pPr>
              <a:tabLst>
                <a:tab pos="656514" algn="l"/>
              </a:tabLst>
            </a:pPr>
            <a:r>
              <a:rPr lang="en-US" sz="1500" dirty="0">
                <a:solidFill>
                  <a:srgbClr val="FF0000"/>
                </a:solidFill>
                <a:ea typeface="msgothic" charset="0"/>
                <a:cs typeface="msgothic" charset="0"/>
              </a:rPr>
              <a:t>8@92x92</a:t>
            </a:r>
          </a:p>
        </p:txBody>
      </p:sp>
      <p:sp>
        <p:nvSpPr>
          <p:cNvPr id="18479" name="Text Box 46"/>
          <p:cNvSpPr txBox="1">
            <a:spLocks noChangeArrowheads="1"/>
          </p:cNvSpPr>
          <p:nvPr/>
        </p:nvSpPr>
        <p:spPr bwMode="auto">
          <a:xfrm>
            <a:off x="2921763" y="1939884"/>
            <a:ext cx="912960" cy="720076"/>
          </a:xfrm>
          <a:prstGeom prst="rect">
            <a:avLst/>
          </a:prstGeom>
          <a:noFill/>
          <a:ln w="9525">
            <a:noFill/>
            <a:round/>
            <a:headEnd/>
            <a:tailEnd/>
          </a:ln>
        </p:spPr>
        <p:txBody>
          <a:bodyPr wrap="none" lIns="0" tIns="0" rIns="0" bIns="0"/>
          <a:lstStyle/>
          <a:p>
            <a:pPr>
              <a:tabLst>
                <a:tab pos="656514" algn="l"/>
              </a:tabLst>
            </a:pPr>
            <a:r>
              <a:rPr lang="en-US" sz="1600" dirty="0">
                <a:solidFill>
                  <a:srgbClr val="008000"/>
                </a:solidFill>
                <a:ea typeface="msgothic" charset="0"/>
                <a:cs typeface="msgothic" charset="0"/>
              </a:rPr>
              <a:t>Layer 2</a:t>
            </a:r>
          </a:p>
          <a:p>
            <a:pPr>
              <a:tabLst>
                <a:tab pos="656514" algn="l"/>
              </a:tabLst>
            </a:pPr>
            <a:r>
              <a:rPr lang="en-US" sz="1600" dirty="0">
                <a:solidFill>
                  <a:srgbClr val="008000"/>
                </a:solidFill>
                <a:ea typeface="msgothic" charset="0"/>
                <a:cs typeface="msgothic" charset="0"/>
              </a:rPr>
              <a:t>8@23x23</a:t>
            </a:r>
          </a:p>
        </p:txBody>
      </p:sp>
      <p:sp>
        <p:nvSpPr>
          <p:cNvPr id="18480" name="Text Box 47"/>
          <p:cNvSpPr txBox="1">
            <a:spLocks noChangeArrowheads="1"/>
          </p:cNvSpPr>
          <p:nvPr/>
        </p:nvSpPr>
        <p:spPr bwMode="auto">
          <a:xfrm>
            <a:off x="3850562" y="1244291"/>
            <a:ext cx="1029600" cy="640868"/>
          </a:xfrm>
          <a:prstGeom prst="rect">
            <a:avLst/>
          </a:prstGeom>
          <a:noFill/>
          <a:ln w="9525">
            <a:noFill/>
            <a:round/>
            <a:headEnd/>
            <a:tailEnd/>
          </a:ln>
        </p:spPr>
        <p:txBody>
          <a:bodyPr wrap="none" lIns="0" tIns="0" rIns="0" bIns="0"/>
          <a:lstStyle/>
          <a:p>
            <a:pPr>
              <a:tabLst>
                <a:tab pos="656514" algn="l"/>
              </a:tabLst>
            </a:pPr>
            <a:r>
              <a:rPr lang="en-US" sz="1600" dirty="0">
                <a:solidFill>
                  <a:srgbClr val="FF0000"/>
                </a:solidFill>
                <a:ea typeface="msgothic" charset="0"/>
                <a:cs typeface="msgothic" charset="0"/>
              </a:rPr>
              <a:t>Layer 3</a:t>
            </a:r>
          </a:p>
          <a:p>
            <a:pPr>
              <a:tabLst>
                <a:tab pos="656514" algn="l"/>
              </a:tabLst>
            </a:pPr>
            <a:r>
              <a:rPr lang="en-US" sz="1600" dirty="0">
                <a:solidFill>
                  <a:srgbClr val="FF0000"/>
                </a:solidFill>
                <a:ea typeface="msgothic" charset="0"/>
                <a:cs typeface="msgothic" charset="0"/>
              </a:rPr>
              <a:t>24@18x18</a:t>
            </a:r>
          </a:p>
        </p:txBody>
      </p:sp>
      <p:sp>
        <p:nvSpPr>
          <p:cNvPr id="18481" name="AutoShape 48"/>
          <p:cNvSpPr>
            <a:spLocks noChangeArrowheads="1"/>
          </p:cNvSpPr>
          <p:nvPr/>
        </p:nvSpPr>
        <p:spPr bwMode="auto">
          <a:xfrm>
            <a:off x="5617440" y="2315763"/>
            <a:ext cx="172800" cy="169938"/>
          </a:xfrm>
          <a:prstGeom prst="roundRect">
            <a:avLst>
              <a:gd name="adj" fmla="val 847"/>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82" name="AutoShape 49"/>
          <p:cNvSpPr>
            <a:spLocks noChangeArrowheads="1"/>
          </p:cNvSpPr>
          <p:nvPr/>
        </p:nvSpPr>
        <p:spPr bwMode="auto">
          <a:xfrm>
            <a:off x="5677923" y="2377693"/>
            <a:ext cx="169920" cy="168497"/>
          </a:xfrm>
          <a:prstGeom prst="roundRect">
            <a:avLst>
              <a:gd name="adj" fmla="val 861"/>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83" name="AutoShape 50"/>
          <p:cNvSpPr>
            <a:spLocks noChangeArrowheads="1"/>
          </p:cNvSpPr>
          <p:nvPr/>
        </p:nvSpPr>
        <p:spPr bwMode="auto">
          <a:xfrm>
            <a:off x="5734080" y="2441059"/>
            <a:ext cx="172800" cy="168497"/>
          </a:xfrm>
          <a:prstGeom prst="roundRect">
            <a:avLst>
              <a:gd name="adj" fmla="val 861"/>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84" name="AutoShape 51"/>
          <p:cNvSpPr>
            <a:spLocks noChangeArrowheads="1"/>
          </p:cNvSpPr>
          <p:nvPr/>
        </p:nvSpPr>
        <p:spPr bwMode="auto">
          <a:xfrm>
            <a:off x="5794560" y="2502983"/>
            <a:ext cx="169920" cy="168498"/>
          </a:xfrm>
          <a:prstGeom prst="roundRect">
            <a:avLst>
              <a:gd name="adj" fmla="val 861"/>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85" name="AutoShape 52"/>
          <p:cNvSpPr>
            <a:spLocks noChangeArrowheads="1"/>
          </p:cNvSpPr>
          <p:nvPr/>
        </p:nvSpPr>
        <p:spPr bwMode="auto">
          <a:xfrm>
            <a:off x="5852160" y="2566352"/>
            <a:ext cx="172800" cy="169938"/>
          </a:xfrm>
          <a:prstGeom prst="roundRect">
            <a:avLst>
              <a:gd name="adj" fmla="val 847"/>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86" name="AutoShape 53"/>
          <p:cNvSpPr>
            <a:spLocks noChangeArrowheads="1"/>
          </p:cNvSpPr>
          <p:nvPr/>
        </p:nvSpPr>
        <p:spPr bwMode="auto">
          <a:xfrm>
            <a:off x="5911200" y="2628279"/>
            <a:ext cx="171360" cy="168497"/>
          </a:xfrm>
          <a:prstGeom prst="roundRect">
            <a:avLst>
              <a:gd name="adj" fmla="val 861"/>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87" name="AutoShape 54"/>
          <p:cNvSpPr>
            <a:spLocks noChangeArrowheads="1"/>
          </p:cNvSpPr>
          <p:nvPr/>
        </p:nvSpPr>
        <p:spPr bwMode="auto">
          <a:xfrm>
            <a:off x="5968800" y="2691643"/>
            <a:ext cx="172800" cy="169938"/>
          </a:xfrm>
          <a:prstGeom prst="roundRect">
            <a:avLst>
              <a:gd name="adj" fmla="val 847"/>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88" name="AutoShape 55"/>
          <p:cNvSpPr>
            <a:spLocks noChangeArrowheads="1"/>
          </p:cNvSpPr>
          <p:nvPr/>
        </p:nvSpPr>
        <p:spPr bwMode="auto">
          <a:xfrm>
            <a:off x="6029283" y="2753569"/>
            <a:ext cx="169920" cy="168498"/>
          </a:xfrm>
          <a:prstGeom prst="roundRect">
            <a:avLst>
              <a:gd name="adj" fmla="val 861"/>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89" name="AutoShape 56"/>
          <p:cNvSpPr>
            <a:spLocks noChangeArrowheads="1"/>
          </p:cNvSpPr>
          <p:nvPr/>
        </p:nvSpPr>
        <p:spPr bwMode="auto">
          <a:xfrm>
            <a:off x="6085440" y="2816936"/>
            <a:ext cx="172800" cy="168498"/>
          </a:xfrm>
          <a:prstGeom prst="roundRect">
            <a:avLst>
              <a:gd name="adj" fmla="val 861"/>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90" name="AutoShape 57"/>
          <p:cNvSpPr>
            <a:spLocks noChangeArrowheads="1"/>
          </p:cNvSpPr>
          <p:nvPr/>
        </p:nvSpPr>
        <p:spPr bwMode="auto">
          <a:xfrm>
            <a:off x="6145920" y="2878865"/>
            <a:ext cx="169920" cy="168497"/>
          </a:xfrm>
          <a:prstGeom prst="roundRect">
            <a:avLst>
              <a:gd name="adj" fmla="val 861"/>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91" name="AutoShape 58"/>
          <p:cNvSpPr>
            <a:spLocks noChangeArrowheads="1"/>
          </p:cNvSpPr>
          <p:nvPr/>
        </p:nvSpPr>
        <p:spPr bwMode="auto">
          <a:xfrm>
            <a:off x="6203520" y="2942232"/>
            <a:ext cx="172800" cy="168497"/>
          </a:xfrm>
          <a:prstGeom prst="roundRect">
            <a:avLst>
              <a:gd name="adj" fmla="val 861"/>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92" name="AutoShape 59"/>
          <p:cNvSpPr>
            <a:spLocks noChangeArrowheads="1"/>
          </p:cNvSpPr>
          <p:nvPr/>
        </p:nvSpPr>
        <p:spPr bwMode="auto">
          <a:xfrm>
            <a:off x="6262563" y="3004155"/>
            <a:ext cx="169920" cy="168498"/>
          </a:xfrm>
          <a:prstGeom prst="roundRect">
            <a:avLst>
              <a:gd name="adj" fmla="val 861"/>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93" name="AutoShape 60"/>
          <p:cNvSpPr>
            <a:spLocks noChangeArrowheads="1"/>
          </p:cNvSpPr>
          <p:nvPr/>
        </p:nvSpPr>
        <p:spPr bwMode="auto">
          <a:xfrm>
            <a:off x="6320160" y="3066085"/>
            <a:ext cx="172800" cy="169938"/>
          </a:xfrm>
          <a:prstGeom prst="roundRect">
            <a:avLst>
              <a:gd name="adj" fmla="val 847"/>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94" name="AutoShape 61"/>
          <p:cNvSpPr>
            <a:spLocks noChangeArrowheads="1"/>
          </p:cNvSpPr>
          <p:nvPr/>
        </p:nvSpPr>
        <p:spPr bwMode="auto">
          <a:xfrm>
            <a:off x="6380643" y="3129452"/>
            <a:ext cx="169920" cy="168497"/>
          </a:xfrm>
          <a:prstGeom prst="roundRect">
            <a:avLst>
              <a:gd name="adj" fmla="val 861"/>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95" name="AutoShape 62"/>
          <p:cNvSpPr>
            <a:spLocks noChangeArrowheads="1"/>
          </p:cNvSpPr>
          <p:nvPr/>
        </p:nvSpPr>
        <p:spPr bwMode="auto">
          <a:xfrm>
            <a:off x="6438240" y="3191375"/>
            <a:ext cx="172800" cy="169938"/>
          </a:xfrm>
          <a:prstGeom prst="roundRect">
            <a:avLst>
              <a:gd name="adj" fmla="val 847"/>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96" name="AutoShape 63"/>
          <p:cNvSpPr>
            <a:spLocks noChangeArrowheads="1"/>
          </p:cNvSpPr>
          <p:nvPr/>
        </p:nvSpPr>
        <p:spPr bwMode="auto">
          <a:xfrm>
            <a:off x="6497280" y="3254742"/>
            <a:ext cx="169920" cy="168498"/>
          </a:xfrm>
          <a:prstGeom prst="roundRect">
            <a:avLst>
              <a:gd name="adj" fmla="val 861"/>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97" name="AutoShape 64"/>
          <p:cNvSpPr>
            <a:spLocks noChangeArrowheads="1"/>
          </p:cNvSpPr>
          <p:nvPr/>
        </p:nvSpPr>
        <p:spPr bwMode="auto">
          <a:xfrm>
            <a:off x="6554880" y="3316669"/>
            <a:ext cx="172800" cy="169938"/>
          </a:xfrm>
          <a:prstGeom prst="roundRect">
            <a:avLst>
              <a:gd name="adj" fmla="val 847"/>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498" name="AutoShape 65"/>
          <p:cNvSpPr>
            <a:spLocks noChangeArrowheads="1"/>
          </p:cNvSpPr>
          <p:nvPr/>
        </p:nvSpPr>
        <p:spPr bwMode="auto">
          <a:xfrm>
            <a:off x="6613923" y="3380038"/>
            <a:ext cx="169920" cy="168497"/>
          </a:xfrm>
          <a:prstGeom prst="roundRect">
            <a:avLst>
              <a:gd name="adj" fmla="val 861"/>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499" name="AutoShape 66"/>
          <p:cNvSpPr>
            <a:spLocks noChangeArrowheads="1"/>
          </p:cNvSpPr>
          <p:nvPr/>
        </p:nvSpPr>
        <p:spPr bwMode="auto">
          <a:xfrm>
            <a:off x="6671520" y="3441964"/>
            <a:ext cx="172800" cy="169938"/>
          </a:xfrm>
          <a:prstGeom prst="roundRect">
            <a:avLst>
              <a:gd name="adj" fmla="val 847"/>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500" name="AutoShape 67"/>
          <p:cNvSpPr>
            <a:spLocks noChangeArrowheads="1"/>
          </p:cNvSpPr>
          <p:nvPr/>
        </p:nvSpPr>
        <p:spPr bwMode="auto">
          <a:xfrm>
            <a:off x="6732003" y="3503891"/>
            <a:ext cx="169920" cy="168497"/>
          </a:xfrm>
          <a:prstGeom prst="roundRect">
            <a:avLst>
              <a:gd name="adj" fmla="val 861"/>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501" name="AutoShape 68"/>
          <p:cNvSpPr>
            <a:spLocks noChangeArrowheads="1"/>
          </p:cNvSpPr>
          <p:nvPr/>
        </p:nvSpPr>
        <p:spPr bwMode="auto">
          <a:xfrm>
            <a:off x="6788160" y="3567258"/>
            <a:ext cx="172800" cy="168497"/>
          </a:xfrm>
          <a:prstGeom prst="roundRect">
            <a:avLst>
              <a:gd name="adj" fmla="val 861"/>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502" name="AutoShape 69"/>
          <p:cNvSpPr>
            <a:spLocks noChangeArrowheads="1"/>
          </p:cNvSpPr>
          <p:nvPr/>
        </p:nvSpPr>
        <p:spPr bwMode="auto">
          <a:xfrm>
            <a:off x="6848640" y="3629181"/>
            <a:ext cx="169920" cy="168498"/>
          </a:xfrm>
          <a:prstGeom prst="roundRect">
            <a:avLst>
              <a:gd name="adj" fmla="val 861"/>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503" name="AutoShape 70"/>
          <p:cNvSpPr>
            <a:spLocks noChangeArrowheads="1"/>
          </p:cNvSpPr>
          <p:nvPr/>
        </p:nvSpPr>
        <p:spPr bwMode="auto">
          <a:xfrm>
            <a:off x="6906240" y="3692548"/>
            <a:ext cx="172800" cy="169938"/>
          </a:xfrm>
          <a:prstGeom prst="roundRect">
            <a:avLst>
              <a:gd name="adj" fmla="val 847"/>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8504" name="AutoShape 71"/>
          <p:cNvSpPr>
            <a:spLocks noChangeArrowheads="1"/>
          </p:cNvSpPr>
          <p:nvPr/>
        </p:nvSpPr>
        <p:spPr bwMode="auto">
          <a:xfrm>
            <a:off x="6965283" y="3754477"/>
            <a:ext cx="169920" cy="169938"/>
          </a:xfrm>
          <a:prstGeom prst="roundRect">
            <a:avLst>
              <a:gd name="adj" fmla="val 847"/>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505" name="Text Box 72"/>
          <p:cNvSpPr txBox="1">
            <a:spLocks noChangeArrowheads="1"/>
          </p:cNvSpPr>
          <p:nvPr/>
        </p:nvSpPr>
        <p:spPr bwMode="auto">
          <a:xfrm>
            <a:off x="5274723" y="1545285"/>
            <a:ext cx="797760" cy="640867"/>
          </a:xfrm>
          <a:prstGeom prst="rect">
            <a:avLst/>
          </a:prstGeom>
          <a:noFill/>
          <a:ln w="9525">
            <a:noFill/>
            <a:round/>
            <a:headEnd/>
            <a:tailEnd/>
          </a:ln>
        </p:spPr>
        <p:txBody>
          <a:bodyPr wrap="none" lIns="0" tIns="0" rIns="0" bIns="0"/>
          <a:lstStyle/>
          <a:p>
            <a:pPr>
              <a:tabLst>
                <a:tab pos="656514" algn="l"/>
              </a:tabLst>
            </a:pPr>
            <a:r>
              <a:rPr lang="en-US" sz="1600" dirty="0">
                <a:solidFill>
                  <a:srgbClr val="008000"/>
                </a:solidFill>
                <a:ea typeface="msgothic" charset="0"/>
                <a:cs typeface="msgothic" charset="0"/>
              </a:rPr>
              <a:t>Layer 4</a:t>
            </a:r>
          </a:p>
          <a:p>
            <a:pPr>
              <a:tabLst>
                <a:tab pos="656514" algn="l"/>
              </a:tabLst>
            </a:pPr>
            <a:r>
              <a:rPr lang="en-US" sz="1600" dirty="0">
                <a:solidFill>
                  <a:srgbClr val="008000"/>
                </a:solidFill>
                <a:ea typeface="msgothic" charset="0"/>
                <a:cs typeface="msgothic" charset="0"/>
              </a:rPr>
              <a:t>24@6x6</a:t>
            </a:r>
          </a:p>
        </p:txBody>
      </p:sp>
      <p:sp>
        <p:nvSpPr>
          <p:cNvPr id="18506" name="AutoShape 73"/>
          <p:cNvSpPr>
            <a:spLocks noChangeArrowheads="1"/>
          </p:cNvSpPr>
          <p:nvPr/>
        </p:nvSpPr>
        <p:spPr bwMode="auto">
          <a:xfrm rot="2820000">
            <a:off x="6304226" y="3094888"/>
            <a:ext cx="1792988" cy="53280"/>
          </a:xfrm>
          <a:prstGeom prst="roundRect">
            <a:avLst>
              <a:gd name="adj" fmla="val 2778"/>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507" name="AutoShape 74"/>
          <p:cNvSpPr>
            <a:spLocks noChangeArrowheads="1"/>
          </p:cNvSpPr>
          <p:nvPr/>
        </p:nvSpPr>
        <p:spPr bwMode="auto">
          <a:xfrm>
            <a:off x="7495200" y="2909107"/>
            <a:ext cx="38880" cy="38885"/>
          </a:xfrm>
          <a:prstGeom prst="roundRect">
            <a:avLst>
              <a:gd name="adj" fmla="val 3843"/>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508" name="AutoShape 75"/>
          <p:cNvSpPr>
            <a:spLocks noChangeArrowheads="1"/>
          </p:cNvSpPr>
          <p:nvPr/>
        </p:nvSpPr>
        <p:spPr bwMode="auto">
          <a:xfrm>
            <a:off x="7552800" y="2972472"/>
            <a:ext cx="38880" cy="38885"/>
          </a:xfrm>
          <a:prstGeom prst="roundRect">
            <a:avLst>
              <a:gd name="adj" fmla="val 3843"/>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509" name="AutoShape 76"/>
          <p:cNvSpPr>
            <a:spLocks noChangeArrowheads="1"/>
          </p:cNvSpPr>
          <p:nvPr/>
        </p:nvSpPr>
        <p:spPr bwMode="auto">
          <a:xfrm>
            <a:off x="7608962" y="3035841"/>
            <a:ext cx="38880" cy="38885"/>
          </a:xfrm>
          <a:prstGeom prst="roundRect">
            <a:avLst>
              <a:gd name="adj" fmla="val 3843"/>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510" name="AutoShape 77"/>
          <p:cNvSpPr>
            <a:spLocks noChangeArrowheads="1"/>
          </p:cNvSpPr>
          <p:nvPr/>
        </p:nvSpPr>
        <p:spPr bwMode="auto">
          <a:xfrm>
            <a:off x="7666562" y="3097765"/>
            <a:ext cx="38880" cy="38884"/>
          </a:xfrm>
          <a:prstGeom prst="roundRect">
            <a:avLst>
              <a:gd name="adj" fmla="val 3843"/>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511" name="AutoShape 78"/>
          <p:cNvSpPr>
            <a:spLocks noChangeArrowheads="1"/>
          </p:cNvSpPr>
          <p:nvPr/>
        </p:nvSpPr>
        <p:spPr bwMode="auto">
          <a:xfrm>
            <a:off x="7724162" y="3161132"/>
            <a:ext cx="38880" cy="38884"/>
          </a:xfrm>
          <a:prstGeom prst="roundRect">
            <a:avLst>
              <a:gd name="adj" fmla="val 3843"/>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512" name="AutoShape 79"/>
          <p:cNvSpPr>
            <a:spLocks noChangeArrowheads="1"/>
          </p:cNvSpPr>
          <p:nvPr/>
        </p:nvSpPr>
        <p:spPr bwMode="auto">
          <a:xfrm>
            <a:off x="7781762" y="3224499"/>
            <a:ext cx="38880" cy="38884"/>
          </a:xfrm>
          <a:prstGeom prst="roundRect">
            <a:avLst>
              <a:gd name="adj" fmla="val 3843"/>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8513" name="Text Box 80"/>
          <p:cNvSpPr txBox="1">
            <a:spLocks noChangeArrowheads="1"/>
          </p:cNvSpPr>
          <p:nvPr/>
        </p:nvSpPr>
        <p:spPr bwMode="auto">
          <a:xfrm>
            <a:off x="6253920" y="1736822"/>
            <a:ext cx="645120" cy="640868"/>
          </a:xfrm>
          <a:prstGeom prst="rect">
            <a:avLst/>
          </a:prstGeom>
          <a:noFill/>
          <a:ln w="9525">
            <a:noFill/>
            <a:round/>
            <a:headEnd/>
            <a:tailEnd/>
          </a:ln>
        </p:spPr>
        <p:txBody>
          <a:bodyPr wrap="none" lIns="0" tIns="0" rIns="0" bIns="0"/>
          <a:lstStyle/>
          <a:p>
            <a:r>
              <a:rPr lang="en-US" sz="1600" dirty="0">
                <a:solidFill>
                  <a:srgbClr val="FF0000"/>
                </a:solidFill>
                <a:ea typeface="msgothic" charset="0"/>
                <a:cs typeface="msgothic" charset="0"/>
              </a:rPr>
              <a:t>Layer 5</a:t>
            </a:r>
          </a:p>
          <a:p>
            <a:r>
              <a:rPr lang="en-US" sz="1600" dirty="0">
                <a:solidFill>
                  <a:srgbClr val="FF0000"/>
                </a:solidFill>
                <a:ea typeface="msgothic" charset="0"/>
                <a:cs typeface="msgothic" charset="0"/>
              </a:rPr>
              <a:t>100</a:t>
            </a:r>
          </a:p>
        </p:txBody>
      </p:sp>
      <p:sp>
        <p:nvSpPr>
          <p:cNvPr id="18514" name="Text Box 81"/>
          <p:cNvSpPr txBox="1">
            <a:spLocks noChangeArrowheads="1"/>
          </p:cNvSpPr>
          <p:nvPr/>
        </p:nvSpPr>
        <p:spPr bwMode="auto">
          <a:xfrm>
            <a:off x="7774561" y="2744928"/>
            <a:ext cx="116640" cy="324034"/>
          </a:xfrm>
          <a:prstGeom prst="rect">
            <a:avLst/>
          </a:prstGeom>
          <a:noFill/>
          <a:ln w="9525">
            <a:noFill/>
            <a:round/>
            <a:headEnd/>
            <a:tailEnd/>
          </a:ln>
        </p:spPr>
        <p:txBody>
          <a:bodyPr wrap="none" lIns="0" tIns="0" rIns="0" bIns="0"/>
          <a:lstStyle/>
          <a:p>
            <a:r>
              <a:rPr lang="en-US" sz="1600" dirty="0">
                <a:solidFill>
                  <a:srgbClr val="000000"/>
                </a:solidFill>
                <a:ea typeface="msgothic" charset="0"/>
                <a:cs typeface="msgothic" charset="0"/>
              </a:rPr>
              <a:t>5</a:t>
            </a:r>
          </a:p>
        </p:txBody>
      </p:sp>
      <p:sp>
        <p:nvSpPr>
          <p:cNvPr id="18515" name="Line 82"/>
          <p:cNvSpPr>
            <a:spLocks noChangeShapeType="1"/>
          </p:cNvSpPr>
          <p:nvPr/>
        </p:nvSpPr>
        <p:spPr bwMode="auto">
          <a:xfrm flipV="1">
            <a:off x="1529282" y="3621980"/>
            <a:ext cx="534240" cy="167058"/>
          </a:xfrm>
          <a:prstGeom prst="line">
            <a:avLst/>
          </a:prstGeom>
          <a:noFill/>
          <a:ln w="9525">
            <a:solidFill>
              <a:srgbClr val="000000"/>
            </a:solidFill>
            <a:round/>
            <a:headEnd/>
            <a:tailEnd type="triangle" w="med" len="med"/>
          </a:ln>
        </p:spPr>
        <p:txBody>
          <a:bodyPr lIns="82927" tIns="41464" rIns="82927" bIns="41464"/>
          <a:lstStyle/>
          <a:p>
            <a:endParaRPr lang="fr-FR"/>
          </a:p>
        </p:txBody>
      </p:sp>
      <p:sp>
        <p:nvSpPr>
          <p:cNvPr id="18516" name="Line 83"/>
          <p:cNvSpPr>
            <a:spLocks noChangeShapeType="1"/>
          </p:cNvSpPr>
          <p:nvPr/>
        </p:nvSpPr>
        <p:spPr bwMode="auto">
          <a:xfrm flipV="1">
            <a:off x="3162242" y="3560054"/>
            <a:ext cx="516960" cy="112332"/>
          </a:xfrm>
          <a:prstGeom prst="line">
            <a:avLst/>
          </a:prstGeom>
          <a:noFill/>
          <a:ln w="9525">
            <a:solidFill>
              <a:srgbClr val="000000"/>
            </a:solidFill>
            <a:round/>
            <a:headEnd/>
            <a:tailEnd type="triangle" w="med" len="med"/>
          </a:ln>
        </p:spPr>
        <p:txBody>
          <a:bodyPr lIns="82927" tIns="41464" rIns="82927" bIns="41464"/>
          <a:lstStyle/>
          <a:p>
            <a:endParaRPr lang="fr-FR"/>
          </a:p>
        </p:txBody>
      </p:sp>
      <p:sp>
        <p:nvSpPr>
          <p:cNvPr id="18517" name="Line 84"/>
          <p:cNvSpPr>
            <a:spLocks noChangeShapeType="1"/>
          </p:cNvSpPr>
          <p:nvPr/>
        </p:nvSpPr>
        <p:spPr bwMode="auto">
          <a:xfrm flipV="1">
            <a:off x="4416483" y="3457806"/>
            <a:ext cx="538560" cy="156976"/>
          </a:xfrm>
          <a:prstGeom prst="line">
            <a:avLst/>
          </a:prstGeom>
          <a:noFill/>
          <a:ln w="9525">
            <a:solidFill>
              <a:srgbClr val="000000"/>
            </a:solidFill>
            <a:round/>
            <a:headEnd/>
            <a:tailEnd type="triangle" w="med" len="med"/>
          </a:ln>
        </p:spPr>
        <p:txBody>
          <a:bodyPr lIns="82927" tIns="41464" rIns="82927" bIns="41464"/>
          <a:lstStyle/>
          <a:p>
            <a:endParaRPr lang="fr-FR"/>
          </a:p>
        </p:txBody>
      </p:sp>
      <p:sp>
        <p:nvSpPr>
          <p:cNvPr id="18518" name="Line 85"/>
          <p:cNvSpPr>
            <a:spLocks noChangeShapeType="1"/>
          </p:cNvSpPr>
          <p:nvPr/>
        </p:nvSpPr>
        <p:spPr bwMode="auto">
          <a:xfrm flipV="1">
            <a:off x="6400803" y="3816401"/>
            <a:ext cx="365760" cy="118092"/>
          </a:xfrm>
          <a:prstGeom prst="line">
            <a:avLst/>
          </a:prstGeom>
          <a:noFill/>
          <a:ln w="9525">
            <a:solidFill>
              <a:srgbClr val="000000"/>
            </a:solidFill>
            <a:round/>
            <a:headEnd/>
            <a:tailEnd type="triangle" w="med" len="med"/>
          </a:ln>
        </p:spPr>
        <p:txBody>
          <a:bodyPr lIns="82927" tIns="41464" rIns="82927" bIns="41464"/>
          <a:lstStyle/>
          <a:p>
            <a:endParaRPr lang="fr-FR"/>
          </a:p>
        </p:txBody>
      </p:sp>
      <p:sp>
        <p:nvSpPr>
          <p:cNvPr id="18519" name="Line 86"/>
          <p:cNvSpPr>
            <a:spLocks noChangeShapeType="1"/>
          </p:cNvSpPr>
          <p:nvPr/>
        </p:nvSpPr>
        <p:spPr bwMode="auto">
          <a:xfrm flipV="1">
            <a:off x="7217280" y="3662305"/>
            <a:ext cx="331200" cy="126733"/>
          </a:xfrm>
          <a:prstGeom prst="line">
            <a:avLst/>
          </a:prstGeom>
          <a:noFill/>
          <a:ln w="9525">
            <a:solidFill>
              <a:srgbClr val="000000"/>
            </a:solidFill>
            <a:round/>
            <a:headEnd/>
            <a:tailEnd type="triangle" w="med" len="med"/>
          </a:ln>
        </p:spPr>
        <p:txBody>
          <a:bodyPr lIns="82927" tIns="41464" rIns="82927" bIns="41464"/>
          <a:lstStyle/>
          <a:p>
            <a:endParaRPr lang="fr-FR"/>
          </a:p>
        </p:txBody>
      </p:sp>
      <p:sp>
        <p:nvSpPr>
          <p:cNvPr id="18520" name="Line 87"/>
          <p:cNvSpPr>
            <a:spLocks noChangeShapeType="1"/>
          </p:cNvSpPr>
          <p:nvPr/>
        </p:nvSpPr>
        <p:spPr bwMode="auto">
          <a:xfrm flipV="1">
            <a:off x="7597440" y="3313788"/>
            <a:ext cx="218880" cy="67687"/>
          </a:xfrm>
          <a:prstGeom prst="line">
            <a:avLst/>
          </a:prstGeom>
          <a:noFill/>
          <a:ln w="9525">
            <a:solidFill>
              <a:srgbClr val="000000"/>
            </a:solidFill>
            <a:round/>
            <a:headEnd/>
            <a:tailEnd type="triangle" w="med" len="med"/>
          </a:ln>
        </p:spPr>
        <p:txBody>
          <a:bodyPr lIns="82927" tIns="41464" rIns="82927" bIns="41464"/>
          <a:lstStyle/>
          <a:p>
            <a:endParaRPr lang="fr-FR"/>
          </a:p>
        </p:txBody>
      </p:sp>
      <p:sp>
        <p:nvSpPr>
          <p:cNvPr id="18521" name="Text Box 88"/>
          <p:cNvSpPr txBox="1">
            <a:spLocks noChangeArrowheads="1"/>
          </p:cNvSpPr>
          <p:nvPr/>
        </p:nvSpPr>
        <p:spPr bwMode="auto">
          <a:xfrm>
            <a:off x="1497600" y="3817841"/>
            <a:ext cx="1126080" cy="1116117"/>
          </a:xfrm>
          <a:prstGeom prst="rect">
            <a:avLst/>
          </a:prstGeom>
          <a:noFill/>
          <a:ln w="9525">
            <a:noFill/>
            <a:round/>
            <a:headEnd/>
            <a:tailEnd/>
          </a:ln>
        </p:spPr>
        <p:txBody>
          <a:bodyPr wrap="none" lIns="0" tIns="0" rIns="0" bIns="0"/>
          <a:lstStyle/>
          <a:p>
            <a:pPr>
              <a:tabLst>
                <a:tab pos="656514" algn="l"/>
              </a:tabLst>
            </a:pPr>
            <a:r>
              <a:rPr lang="en-US" sz="1600" dirty="0">
                <a:solidFill>
                  <a:srgbClr val="FF0000"/>
                </a:solidFill>
                <a:ea typeface="msgothic" charset="0"/>
                <a:cs typeface="msgothic" charset="0"/>
              </a:rPr>
              <a:t>5x5</a:t>
            </a:r>
          </a:p>
          <a:p>
            <a:pPr>
              <a:tabLst>
                <a:tab pos="656514" algn="l"/>
              </a:tabLst>
            </a:pPr>
            <a:r>
              <a:rPr lang="en-US" sz="1600" dirty="0">
                <a:solidFill>
                  <a:srgbClr val="FF0000"/>
                </a:solidFill>
                <a:ea typeface="msgothic" charset="0"/>
                <a:cs typeface="msgothic" charset="0"/>
              </a:rPr>
              <a:t>convolution</a:t>
            </a:r>
          </a:p>
          <a:p>
            <a:pPr>
              <a:tabLst>
                <a:tab pos="656514" algn="l"/>
              </a:tabLst>
            </a:pPr>
            <a:r>
              <a:rPr lang="en-US" sz="1600" dirty="0">
                <a:solidFill>
                  <a:srgbClr val="FF0000"/>
                </a:solidFill>
                <a:ea typeface="msgothic" charset="0"/>
                <a:cs typeface="msgothic" charset="0"/>
              </a:rPr>
              <a:t>(16 kernels)‏</a:t>
            </a:r>
          </a:p>
        </p:txBody>
      </p:sp>
      <p:sp>
        <p:nvSpPr>
          <p:cNvPr id="18522" name="Text Box 89"/>
          <p:cNvSpPr txBox="1">
            <a:spLocks noChangeArrowheads="1"/>
          </p:cNvSpPr>
          <p:nvPr/>
        </p:nvSpPr>
        <p:spPr bwMode="auto">
          <a:xfrm>
            <a:off x="4474083" y="3643585"/>
            <a:ext cx="1126080" cy="1116118"/>
          </a:xfrm>
          <a:prstGeom prst="rect">
            <a:avLst/>
          </a:prstGeom>
          <a:noFill/>
          <a:ln w="9525">
            <a:noFill/>
            <a:round/>
            <a:headEnd/>
            <a:tailEnd/>
          </a:ln>
        </p:spPr>
        <p:txBody>
          <a:bodyPr wrap="none" lIns="0" tIns="0" rIns="0" bIns="0"/>
          <a:lstStyle/>
          <a:p>
            <a:pPr>
              <a:tabLst>
                <a:tab pos="656514" algn="l"/>
              </a:tabLst>
            </a:pPr>
            <a:r>
              <a:rPr lang="en-US" sz="1600" dirty="0">
                <a:solidFill>
                  <a:srgbClr val="FF0000"/>
                </a:solidFill>
                <a:ea typeface="msgothic" charset="0"/>
                <a:cs typeface="msgothic" charset="0"/>
              </a:rPr>
              <a:t>6x6</a:t>
            </a:r>
          </a:p>
          <a:p>
            <a:pPr>
              <a:tabLst>
                <a:tab pos="656514" algn="l"/>
              </a:tabLst>
            </a:pPr>
            <a:r>
              <a:rPr lang="en-US" sz="1600" dirty="0">
                <a:solidFill>
                  <a:srgbClr val="FF0000"/>
                </a:solidFill>
                <a:ea typeface="msgothic" charset="0"/>
                <a:cs typeface="msgothic" charset="0"/>
              </a:rPr>
              <a:t>convolution</a:t>
            </a:r>
          </a:p>
          <a:p>
            <a:pPr>
              <a:tabLst>
                <a:tab pos="656514" algn="l"/>
              </a:tabLst>
            </a:pPr>
            <a:r>
              <a:rPr lang="en-US" sz="1600" dirty="0">
                <a:solidFill>
                  <a:srgbClr val="FF0000"/>
                </a:solidFill>
                <a:ea typeface="msgothic" charset="0"/>
                <a:cs typeface="msgothic" charset="0"/>
              </a:rPr>
              <a:t>(96 kernels)‏</a:t>
            </a:r>
          </a:p>
        </p:txBody>
      </p:sp>
      <p:sp>
        <p:nvSpPr>
          <p:cNvPr id="18523" name="Text Box 90"/>
          <p:cNvSpPr txBox="1">
            <a:spLocks noChangeArrowheads="1"/>
          </p:cNvSpPr>
          <p:nvPr/>
        </p:nvSpPr>
        <p:spPr bwMode="auto">
          <a:xfrm>
            <a:off x="7411680" y="3804882"/>
            <a:ext cx="1359360" cy="1116118"/>
          </a:xfrm>
          <a:prstGeom prst="rect">
            <a:avLst/>
          </a:prstGeom>
          <a:noFill/>
          <a:ln w="9525">
            <a:noFill/>
            <a:round/>
            <a:headEnd/>
            <a:tailEnd/>
          </a:ln>
        </p:spPr>
        <p:txBody>
          <a:bodyPr wrap="none" lIns="0" tIns="0" rIns="0" bIns="0"/>
          <a:lstStyle/>
          <a:p>
            <a:pPr>
              <a:tabLst>
                <a:tab pos="656514" algn="l"/>
                <a:tab pos="1313025" algn="l"/>
              </a:tabLst>
            </a:pPr>
            <a:r>
              <a:rPr lang="en-US" sz="1600" dirty="0">
                <a:solidFill>
                  <a:srgbClr val="FF0000"/>
                </a:solidFill>
                <a:ea typeface="msgothic" charset="0"/>
                <a:cs typeface="msgothic" charset="0"/>
              </a:rPr>
              <a:t>6x6</a:t>
            </a:r>
          </a:p>
          <a:p>
            <a:pPr>
              <a:tabLst>
                <a:tab pos="656514" algn="l"/>
                <a:tab pos="1313025" algn="l"/>
              </a:tabLst>
            </a:pPr>
            <a:r>
              <a:rPr lang="en-US" sz="1600" dirty="0">
                <a:solidFill>
                  <a:srgbClr val="FF0000"/>
                </a:solidFill>
                <a:ea typeface="msgothic" charset="0"/>
                <a:cs typeface="msgothic" charset="0"/>
              </a:rPr>
              <a:t>convolution</a:t>
            </a:r>
          </a:p>
          <a:p>
            <a:pPr>
              <a:tabLst>
                <a:tab pos="656514" algn="l"/>
                <a:tab pos="1313025" algn="l"/>
              </a:tabLst>
            </a:pPr>
            <a:r>
              <a:rPr lang="en-US" sz="1600" dirty="0">
                <a:solidFill>
                  <a:srgbClr val="FF0000"/>
                </a:solidFill>
                <a:ea typeface="msgothic" charset="0"/>
                <a:cs typeface="msgothic" charset="0"/>
              </a:rPr>
              <a:t>(2400 kernels)‏</a:t>
            </a:r>
          </a:p>
        </p:txBody>
      </p:sp>
      <p:sp>
        <p:nvSpPr>
          <p:cNvPr id="18524" name="Text Box 91"/>
          <p:cNvSpPr txBox="1">
            <a:spLocks noChangeArrowheads="1"/>
          </p:cNvSpPr>
          <p:nvPr/>
        </p:nvSpPr>
        <p:spPr bwMode="auto">
          <a:xfrm>
            <a:off x="3147842" y="3701188"/>
            <a:ext cx="1185120" cy="720076"/>
          </a:xfrm>
          <a:prstGeom prst="rect">
            <a:avLst/>
          </a:prstGeom>
          <a:noFill/>
          <a:ln w="9525">
            <a:noFill/>
            <a:round/>
            <a:headEnd/>
            <a:tailEnd/>
          </a:ln>
        </p:spPr>
        <p:txBody>
          <a:bodyPr wrap="none" lIns="0" tIns="0" rIns="0" bIns="0"/>
          <a:lstStyle/>
          <a:p>
            <a:pPr>
              <a:tabLst>
                <a:tab pos="656514" algn="l"/>
              </a:tabLst>
            </a:pPr>
            <a:r>
              <a:rPr lang="en-US" sz="1600" dirty="0">
                <a:solidFill>
                  <a:srgbClr val="008000"/>
                </a:solidFill>
                <a:ea typeface="msgothic" charset="0"/>
                <a:cs typeface="msgothic" charset="0"/>
              </a:rPr>
              <a:t>4x4</a:t>
            </a:r>
          </a:p>
          <a:p>
            <a:pPr>
              <a:tabLst>
                <a:tab pos="656514" algn="l"/>
              </a:tabLst>
            </a:pPr>
            <a:r>
              <a:rPr lang="en-US" sz="1600" dirty="0" err="1">
                <a:solidFill>
                  <a:srgbClr val="008000"/>
                </a:solidFill>
                <a:ea typeface="msgothic" charset="0"/>
                <a:cs typeface="msgothic" charset="0"/>
              </a:rPr>
              <a:t>subsampling</a:t>
            </a:r>
            <a:endParaRPr lang="en-US" sz="1600" dirty="0">
              <a:solidFill>
                <a:srgbClr val="008000"/>
              </a:solidFill>
              <a:ea typeface="msgothic" charset="0"/>
              <a:cs typeface="msgothic" charset="0"/>
            </a:endParaRPr>
          </a:p>
        </p:txBody>
      </p:sp>
      <p:sp>
        <p:nvSpPr>
          <p:cNvPr id="18525" name="Text Box 92"/>
          <p:cNvSpPr txBox="1">
            <a:spLocks noChangeArrowheads="1"/>
          </p:cNvSpPr>
          <p:nvPr/>
        </p:nvSpPr>
        <p:spPr bwMode="auto">
          <a:xfrm>
            <a:off x="6403680" y="3964736"/>
            <a:ext cx="1185120" cy="720076"/>
          </a:xfrm>
          <a:prstGeom prst="rect">
            <a:avLst/>
          </a:prstGeom>
          <a:noFill/>
          <a:ln w="9525">
            <a:noFill/>
            <a:round/>
            <a:headEnd/>
            <a:tailEnd/>
          </a:ln>
        </p:spPr>
        <p:txBody>
          <a:bodyPr wrap="none" lIns="0" tIns="0" rIns="0" bIns="0"/>
          <a:lstStyle/>
          <a:p>
            <a:pPr>
              <a:tabLst>
                <a:tab pos="656514" algn="l"/>
              </a:tabLst>
            </a:pPr>
            <a:r>
              <a:rPr lang="en-US" sz="1600" dirty="0">
                <a:solidFill>
                  <a:srgbClr val="008000"/>
                </a:solidFill>
                <a:ea typeface="msgothic" charset="0"/>
                <a:cs typeface="msgothic" charset="0"/>
              </a:rPr>
              <a:t>3x3</a:t>
            </a:r>
          </a:p>
          <a:p>
            <a:pPr>
              <a:tabLst>
                <a:tab pos="656514" algn="l"/>
              </a:tabLst>
            </a:pPr>
            <a:r>
              <a:rPr lang="en-US" sz="1600" dirty="0" err="1">
                <a:solidFill>
                  <a:srgbClr val="008000"/>
                </a:solidFill>
                <a:ea typeface="msgothic" charset="0"/>
                <a:cs typeface="msgothic" charset="0"/>
              </a:rPr>
              <a:t>subsampling</a:t>
            </a:r>
            <a:endParaRPr lang="en-US" sz="1600" dirty="0">
              <a:solidFill>
                <a:srgbClr val="008000"/>
              </a:solidFill>
              <a:ea typeface="msgothic" charset="0"/>
              <a:cs typeface="msgothic" charset="0"/>
            </a:endParaRPr>
          </a:p>
        </p:txBody>
      </p:sp>
      <p:sp>
        <p:nvSpPr>
          <p:cNvPr id="18526" name="Text Box 93"/>
          <p:cNvSpPr txBox="1">
            <a:spLocks noChangeArrowheads="1"/>
          </p:cNvSpPr>
          <p:nvPr/>
        </p:nvSpPr>
        <p:spPr bwMode="auto">
          <a:xfrm>
            <a:off x="7081920" y="1383988"/>
            <a:ext cx="1147680" cy="1346541"/>
          </a:xfrm>
          <a:prstGeom prst="rect">
            <a:avLst/>
          </a:prstGeom>
          <a:noFill/>
          <a:ln w="9525">
            <a:noFill/>
            <a:round/>
            <a:headEnd/>
            <a:tailEnd/>
          </a:ln>
        </p:spPr>
        <p:txBody>
          <a:bodyPr wrap="none" lIns="0" tIns="0" rIns="0" bIns="0"/>
          <a:lstStyle/>
          <a:p>
            <a:pPr>
              <a:tabLst>
                <a:tab pos="656514" algn="l"/>
              </a:tabLst>
            </a:pPr>
            <a:r>
              <a:rPr lang="en-US" sz="1600" dirty="0">
                <a:solidFill>
                  <a:srgbClr val="000000"/>
                </a:solidFill>
                <a:ea typeface="msgothic" charset="0"/>
                <a:cs typeface="msgothic" charset="0"/>
              </a:rPr>
              <a:t>Layer 6</a:t>
            </a:r>
          </a:p>
          <a:p>
            <a:pPr>
              <a:tabLst>
                <a:tab pos="656514" algn="l"/>
              </a:tabLst>
            </a:pPr>
            <a:r>
              <a:rPr lang="en-US" sz="1600" dirty="0">
                <a:solidFill>
                  <a:srgbClr val="000000"/>
                </a:solidFill>
                <a:ea typeface="msgothic" charset="0"/>
                <a:cs typeface="msgothic" charset="0"/>
              </a:rPr>
              <a:t>Fully </a:t>
            </a:r>
          </a:p>
          <a:p>
            <a:pPr>
              <a:tabLst>
                <a:tab pos="656514" algn="l"/>
              </a:tabLst>
            </a:pPr>
            <a:r>
              <a:rPr lang="en-US" sz="1600" dirty="0">
                <a:solidFill>
                  <a:srgbClr val="000000"/>
                </a:solidFill>
                <a:ea typeface="msgothic" charset="0"/>
                <a:cs typeface="msgothic" charset="0"/>
              </a:rPr>
              <a:t>connected</a:t>
            </a:r>
          </a:p>
          <a:p>
            <a:pPr>
              <a:tabLst>
                <a:tab pos="656514" algn="l"/>
              </a:tabLst>
            </a:pPr>
            <a:r>
              <a:rPr lang="en-US" sz="1600" dirty="0">
                <a:solidFill>
                  <a:srgbClr val="000000"/>
                </a:solidFill>
                <a:ea typeface="msgothic" charset="0"/>
                <a:cs typeface="msgothic" charset="0"/>
              </a:rPr>
              <a:t>(500 weights)‏</a:t>
            </a:r>
          </a:p>
        </p:txBody>
      </p:sp>
      <p:sp>
        <p:nvSpPr>
          <p:cNvPr id="18527" name="AutoShape 94"/>
          <p:cNvSpPr>
            <a:spLocks noChangeArrowheads="1"/>
          </p:cNvSpPr>
          <p:nvPr/>
        </p:nvSpPr>
        <p:spPr bwMode="auto">
          <a:xfrm>
            <a:off x="1082880" y="3447724"/>
            <a:ext cx="118080" cy="118092"/>
          </a:xfrm>
          <a:prstGeom prst="roundRect">
            <a:avLst>
              <a:gd name="adj" fmla="val 1218"/>
            </a:avLst>
          </a:prstGeom>
          <a:solidFill>
            <a:srgbClr val="FF3366"/>
          </a:solidFill>
          <a:ln w="9525">
            <a:solidFill>
              <a:srgbClr val="FF3366"/>
            </a:solidFill>
            <a:round/>
            <a:headEnd/>
            <a:tailEnd/>
          </a:ln>
        </p:spPr>
        <p:txBody>
          <a:bodyPr wrap="none" lIns="82927" tIns="41464" rIns="82927" bIns="41464" anchor="ctr"/>
          <a:lstStyle/>
          <a:p>
            <a:endParaRPr lang="fr-FR"/>
          </a:p>
        </p:txBody>
      </p:sp>
      <p:sp>
        <p:nvSpPr>
          <p:cNvPr id="18528" name="AutoShape 95"/>
          <p:cNvSpPr>
            <a:spLocks noChangeArrowheads="1"/>
          </p:cNvSpPr>
          <p:nvPr/>
        </p:nvSpPr>
        <p:spPr bwMode="auto">
          <a:xfrm>
            <a:off x="2924643" y="3596058"/>
            <a:ext cx="37440" cy="37444"/>
          </a:xfrm>
          <a:prstGeom prst="roundRect">
            <a:avLst>
              <a:gd name="adj" fmla="val 3843"/>
            </a:avLst>
          </a:prstGeom>
          <a:solidFill>
            <a:srgbClr val="FF3366"/>
          </a:solidFill>
          <a:ln w="9525">
            <a:solidFill>
              <a:srgbClr val="FF3366"/>
            </a:solidFill>
            <a:round/>
            <a:headEnd/>
            <a:tailEnd/>
          </a:ln>
        </p:spPr>
        <p:txBody>
          <a:bodyPr wrap="none" lIns="82927" tIns="41464" rIns="82927" bIns="41464" anchor="ctr"/>
          <a:lstStyle/>
          <a:p>
            <a:endParaRPr lang="fr-FR"/>
          </a:p>
        </p:txBody>
      </p:sp>
      <p:sp>
        <p:nvSpPr>
          <p:cNvPr id="18529" name="Line 96"/>
          <p:cNvSpPr>
            <a:spLocks noChangeShapeType="1"/>
          </p:cNvSpPr>
          <p:nvPr/>
        </p:nvSpPr>
        <p:spPr bwMode="auto">
          <a:xfrm>
            <a:off x="1186560" y="3447722"/>
            <a:ext cx="1745280" cy="148336"/>
          </a:xfrm>
          <a:prstGeom prst="line">
            <a:avLst/>
          </a:prstGeom>
          <a:noFill/>
          <a:ln w="36000">
            <a:solidFill>
              <a:srgbClr val="FF3366"/>
            </a:solidFill>
            <a:round/>
            <a:headEnd/>
            <a:tailEnd/>
          </a:ln>
        </p:spPr>
        <p:txBody>
          <a:bodyPr lIns="82927" tIns="41464" rIns="82927" bIns="41464"/>
          <a:lstStyle/>
          <a:p>
            <a:endParaRPr lang="fr-FR"/>
          </a:p>
        </p:txBody>
      </p:sp>
      <p:sp>
        <p:nvSpPr>
          <p:cNvPr id="18530" name="Line 97"/>
          <p:cNvSpPr>
            <a:spLocks noChangeShapeType="1"/>
          </p:cNvSpPr>
          <p:nvPr/>
        </p:nvSpPr>
        <p:spPr bwMode="auto">
          <a:xfrm>
            <a:off x="1097280" y="3573018"/>
            <a:ext cx="1848960" cy="59046"/>
          </a:xfrm>
          <a:prstGeom prst="line">
            <a:avLst/>
          </a:prstGeom>
          <a:noFill/>
          <a:ln w="36000">
            <a:solidFill>
              <a:srgbClr val="FF3366"/>
            </a:solidFill>
            <a:round/>
            <a:headEnd/>
            <a:tailEnd/>
          </a:ln>
        </p:spPr>
        <p:txBody>
          <a:bodyPr lIns="82927" tIns="41464" rIns="82927" bIns="41464"/>
          <a:lstStyle/>
          <a:p>
            <a:endParaRPr lang="fr-FR"/>
          </a:p>
        </p:txBody>
      </p:sp>
      <p:sp>
        <p:nvSpPr>
          <p:cNvPr id="18531" name="Text Box 98"/>
          <p:cNvSpPr txBox="1">
            <a:spLocks noChangeArrowheads="1"/>
          </p:cNvSpPr>
          <p:nvPr/>
        </p:nvSpPr>
        <p:spPr bwMode="auto">
          <a:xfrm>
            <a:off x="580320" y="4899397"/>
            <a:ext cx="7958880" cy="1684977"/>
          </a:xfrm>
          <a:prstGeom prst="rect">
            <a:avLst/>
          </a:prstGeom>
          <a:noFill/>
          <a:ln w="9525">
            <a:noFill/>
            <a:round/>
            <a:headEnd/>
            <a:tailEnd/>
          </a:ln>
        </p:spPr>
        <p:txBody>
          <a:bodyPr lIns="0" tIns="0" rIns="0" bIns="0"/>
          <a:lstStyle/>
          <a:p>
            <a:pPr marL="293703" indent="-293703">
              <a:buSzPct val="131000"/>
              <a:buBlip>
                <a:blip r:embed="rId3"/>
              </a:buBlip>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sz="1600" dirty="0">
                <a:solidFill>
                  <a:srgbClr val="000000"/>
                </a:solidFill>
                <a:ea typeface="msgothic" charset="0"/>
                <a:cs typeface="msgothic" charset="0"/>
              </a:rPr>
              <a:t> </a:t>
            </a:r>
            <a:r>
              <a:rPr lang="en-US" sz="1600" b="1" dirty="0">
                <a:solidFill>
                  <a:srgbClr val="0000FF"/>
                </a:solidFill>
                <a:ea typeface="msgothic" charset="0"/>
                <a:cs typeface="msgothic" charset="0"/>
              </a:rPr>
              <a:t>90,857 free parameters, 3,901,162 connections.</a:t>
            </a:r>
          </a:p>
          <a:p>
            <a:pPr marL="293703" indent="-293703">
              <a:buSzPct val="131000"/>
              <a:buBlip>
                <a:blip r:embed="rId3"/>
              </a:buBlip>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sz="1600" dirty="0">
                <a:solidFill>
                  <a:srgbClr val="000000"/>
                </a:solidFill>
                <a:ea typeface="msgothic" charset="0"/>
                <a:cs typeface="msgothic" charset="0"/>
              </a:rPr>
              <a:t>The architecture alternates </a:t>
            </a:r>
            <a:r>
              <a:rPr lang="en-US" sz="1600" dirty="0" err="1">
                <a:solidFill>
                  <a:srgbClr val="FF0000"/>
                </a:solidFill>
                <a:ea typeface="msgothic" charset="0"/>
                <a:cs typeface="msgothic" charset="0"/>
              </a:rPr>
              <a:t>convolutional</a:t>
            </a:r>
            <a:r>
              <a:rPr lang="en-US" sz="1600" dirty="0">
                <a:solidFill>
                  <a:srgbClr val="FF0000"/>
                </a:solidFill>
                <a:ea typeface="msgothic" charset="0"/>
                <a:cs typeface="msgothic" charset="0"/>
              </a:rPr>
              <a:t> layers </a:t>
            </a:r>
            <a:r>
              <a:rPr lang="en-US" sz="1600" dirty="0">
                <a:solidFill>
                  <a:srgbClr val="000000"/>
                </a:solidFill>
                <a:ea typeface="msgothic" charset="0"/>
                <a:cs typeface="msgothic" charset="0"/>
              </a:rPr>
              <a:t> (feature detectors) and </a:t>
            </a:r>
            <a:r>
              <a:rPr lang="en-US" sz="1600" dirty="0" err="1">
                <a:solidFill>
                  <a:srgbClr val="008000"/>
                </a:solidFill>
                <a:ea typeface="msgothic" charset="0"/>
                <a:cs typeface="msgothic" charset="0"/>
              </a:rPr>
              <a:t>subsampling</a:t>
            </a:r>
            <a:r>
              <a:rPr lang="en-US" sz="1600" dirty="0">
                <a:solidFill>
                  <a:srgbClr val="008000"/>
                </a:solidFill>
                <a:ea typeface="msgothic" charset="0"/>
                <a:cs typeface="msgothic" charset="0"/>
              </a:rPr>
              <a:t> layers</a:t>
            </a:r>
            <a:r>
              <a:rPr lang="en-US" sz="1600" dirty="0">
                <a:solidFill>
                  <a:srgbClr val="000000"/>
                </a:solidFill>
                <a:ea typeface="msgothic" charset="0"/>
                <a:cs typeface="msgothic" charset="0"/>
              </a:rPr>
              <a:t> (local feature pooling for invariance to small distortions).</a:t>
            </a:r>
          </a:p>
          <a:p>
            <a:pPr marL="293703" indent="-293703">
              <a:buSzPct val="131000"/>
              <a:buBlip>
                <a:blip r:embed="rId3"/>
              </a:buBlip>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sz="1600" dirty="0">
                <a:solidFill>
                  <a:srgbClr val="000000"/>
                </a:solidFill>
                <a:ea typeface="msgothic" charset="0"/>
                <a:cs typeface="msgothic" charset="0"/>
              </a:rPr>
              <a:t> </a:t>
            </a:r>
            <a:r>
              <a:rPr lang="en-US" sz="1600" b="1" dirty="0">
                <a:solidFill>
                  <a:srgbClr val="0000FF"/>
                </a:solidFill>
                <a:ea typeface="msgothic" charset="0"/>
                <a:cs typeface="msgothic" charset="0"/>
              </a:rPr>
              <a:t>The entire network is trained end-to-end</a:t>
            </a:r>
            <a:r>
              <a:rPr lang="en-US" sz="1600" dirty="0">
                <a:solidFill>
                  <a:srgbClr val="000000"/>
                </a:solidFill>
                <a:ea typeface="msgothic" charset="0"/>
                <a:cs typeface="msgothic" charset="0"/>
              </a:rPr>
              <a:t> (all the layers are trained simultaneously).</a:t>
            </a:r>
          </a:p>
          <a:p>
            <a:pPr marL="293703" indent="-293703">
              <a:buSzPct val="131000"/>
              <a:buBlip>
                <a:blip r:embed="rId3"/>
              </a:buBlip>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sz="1600" dirty="0">
                <a:solidFill>
                  <a:srgbClr val="000000"/>
                </a:solidFill>
                <a:ea typeface="msgothic" charset="0"/>
                <a:cs typeface="msgothic" charset="0"/>
              </a:rPr>
              <a:t>  A gradient-based algorithm is used to minimize a supervised loss function.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AutoShape 1"/>
          <p:cNvSpPr>
            <a:spLocks noChangeArrowheads="1"/>
          </p:cNvSpPr>
          <p:nvPr/>
        </p:nvSpPr>
        <p:spPr bwMode="auto">
          <a:xfrm>
            <a:off x="2466723" y="1656177"/>
            <a:ext cx="792000" cy="890013"/>
          </a:xfrm>
          <a:prstGeom prst="roundRect">
            <a:avLst>
              <a:gd name="adj" fmla="val 181"/>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9459" name="AutoShape 2"/>
          <p:cNvSpPr>
            <a:spLocks noChangeArrowheads="1"/>
          </p:cNvSpPr>
          <p:nvPr/>
        </p:nvSpPr>
        <p:spPr bwMode="auto">
          <a:xfrm>
            <a:off x="2560320" y="1754107"/>
            <a:ext cx="792000" cy="890013"/>
          </a:xfrm>
          <a:prstGeom prst="roundRect">
            <a:avLst>
              <a:gd name="adj" fmla="val 181"/>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9460" name="AutoShape 3"/>
          <p:cNvSpPr>
            <a:spLocks noChangeArrowheads="1"/>
          </p:cNvSpPr>
          <p:nvPr/>
        </p:nvSpPr>
        <p:spPr bwMode="auto">
          <a:xfrm>
            <a:off x="2653923" y="1852037"/>
            <a:ext cx="792000" cy="890013"/>
          </a:xfrm>
          <a:prstGeom prst="roundRect">
            <a:avLst>
              <a:gd name="adj" fmla="val 181"/>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9461" name="AutoShape 4"/>
          <p:cNvSpPr>
            <a:spLocks noChangeArrowheads="1"/>
          </p:cNvSpPr>
          <p:nvPr/>
        </p:nvSpPr>
        <p:spPr bwMode="auto">
          <a:xfrm>
            <a:off x="2748963" y="1948528"/>
            <a:ext cx="792000" cy="890013"/>
          </a:xfrm>
          <a:prstGeom prst="roundRect">
            <a:avLst>
              <a:gd name="adj" fmla="val 181"/>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9462" name="AutoShape 5"/>
          <p:cNvSpPr>
            <a:spLocks noChangeArrowheads="1"/>
          </p:cNvSpPr>
          <p:nvPr/>
        </p:nvSpPr>
        <p:spPr bwMode="auto">
          <a:xfrm>
            <a:off x="2844003" y="2046458"/>
            <a:ext cx="792000" cy="890013"/>
          </a:xfrm>
          <a:prstGeom prst="roundRect">
            <a:avLst>
              <a:gd name="adj" fmla="val 181"/>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9463" name="AutoShape 6"/>
          <p:cNvSpPr>
            <a:spLocks noChangeArrowheads="1"/>
          </p:cNvSpPr>
          <p:nvPr/>
        </p:nvSpPr>
        <p:spPr bwMode="auto">
          <a:xfrm>
            <a:off x="2937600" y="2144388"/>
            <a:ext cx="792000" cy="890013"/>
          </a:xfrm>
          <a:prstGeom prst="roundRect">
            <a:avLst>
              <a:gd name="adj" fmla="val 181"/>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9464" name="AutoShape 7"/>
          <p:cNvSpPr>
            <a:spLocks noChangeArrowheads="1"/>
          </p:cNvSpPr>
          <p:nvPr/>
        </p:nvSpPr>
        <p:spPr bwMode="auto">
          <a:xfrm>
            <a:off x="3032640" y="2242319"/>
            <a:ext cx="792000" cy="890013"/>
          </a:xfrm>
          <a:prstGeom prst="roundRect">
            <a:avLst>
              <a:gd name="adj" fmla="val 181"/>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9465" name="AutoShape 8"/>
          <p:cNvSpPr>
            <a:spLocks noChangeArrowheads="1"/>
          </p:cNvSpPr>
          <p:nvPr/>
        </p:nvSpPr>
        <p:spPr bwMode="auto">
          <a:xfrm>
            <a:off x="3126243" y="2338806"/>
            <a:ext cx="792000" cy="891454"/>
          </a:xfrm>
          <a:prstGeom prst="roundRect">
            <a:avLst>
              <a:gd name="adj" fmla="val 181"/>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40969" name="Text Box 9"/>
          <p:cNvSpPr txBox="1">
            <a:spLocks noChangeArrowheads="1"/>
          </p:cNvSpPr>
          <p:nvPr/>
        </p:nvSpPr>
        <p:spPr bwMode="auto">
          <a:xfrm>
            <a:off x="273602" y="263550"/>
            <a:ext cx="568944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27" tIns="82927" rIns="82927" bIns="82927"/>
          <a:lstStyle/>
          <a:p>
            <a:pPr>
              <a:tabLst>
                <a:tab pos="656514" algn="l"/>
                <a:tab pos="1313025" algn="l"/>
                <a:tab pos="1969541" algn="l"/>
                <a:tab pos="2626055" algn="l"/>
                <a:tab pos="3282566" algn="l"/>
                <a:tab pos="3939082" algn="l"/>
                <a:tab pos="4595595" algn="l"/>
                <a:tab pos="5252108" algn="l"/>
              </a:tabLst>
              <a:defRPr/>
            </a:pPr>
            <a:r>
              <a:rPr lang="en-US" b="1" dirty="0">
                <a:solidFill>
                  <a:srgbClr val="FFFF00"/>
                </a:solidFill>
                <a:ea typeface="msgothic" charset="0"/>
                <a:cs typeface="msgothic" charset="0"/>
              </a:rPr>
              <a:t>Alternated Convolutions and </a:t>
            </a:r>
            <a:r>
              <a:rPr lang="en-US" b="1" dirty="0" err="1">
                <a:solidFill>
                  <a:srgbClr val="FFFF00"/>
                </a:solidFill>
                <a:ea typeface="msgothic" charset="0"/>
                <a:cs typeface="msgothic" charset="0"/>
              </a:rPr>
              <a:t>Subsampling</a:t>
            </a:r>
            <a:endParaRPr lang="en-US" b="1" dirty="0">
              <a:solidFill>
                <a:srgbClr val="FFFF00"/>
              </a:solidFill>
              <a:ea typeface="msgothic" charset="0"/>
              <a:cs typeface="msgothic" charset="0"/>
            </a:endParaRPr>
          </a:p>
        </p:txBody>
      </p:sp>
      <p:sp>
        <p:nvSpPr>
          <p:cNvPr id="19467" name="AutoShape 10"/>
          <p:cNvSpPr>
            <a:spLocks noChangeArrowheads="1"/>
          </p:cNvSpPr>
          <p:nvPr/>
        </p:nvSpPr>
        <p:spPr bwMode="auto">
          <a:xfrm>
            <a:off x="902880" y="1967249"/>
            <a:ext cx="858240" cy="954821"/>
          </a:xfrm>
          <a:prstGeom prst="roundRect">
            <a:avLst>
              <a:gd name="adj" fmla="val 167"/>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9468" name="AutoShape 11"/>
          <p:cNvSpPr>
            <a:spLocks noChangeArrowheads="1"/>
          </p:cNvSpPr>
          <p:nvPr/>
        </p:nvSpPr>
        <p:spPr bwMode="auto">
          <a:xfrm>
            <a:off x="1316162" y="2465539"/>
            <a:ext cx="188640" cy="188660"/>
          </a:xfrm>
          <a:prstGeom prst="roundRect">
            <a:avLst>
              <a:gd name="adj" fmla="val 769"/>
            </a:avLst>
          </a:prstGeom>
          <a:solidFill>
            <a:srgbClr val="FF3366"/>
          </a:solidFill>
          <a:ln w="9525">
            <a:solidFill>
              <a:srgbClr val="FF3366"/>
            </a:solidFill>
            <a:round/>
            <a:headEnd/>
            <a:tailEnd/>
          </a:ln>
        </p:spPr>
        <p:txBody>
          <a:bodyPr wrap="none" lIns="82927" tIns="41464" rIns="82927" bIns="41464" anchor="ctr"/>
          <a:lstStyle/>
          <a:p>
            <a:endParaRPr lang="fr-FR"/>
          </a:p>
        </p:txBody>
      </p:sp>
      <p:sp>
        <p:nvSpPr>
          <p:cNvPr id="19469" name="AutoShape 12"/>
          <p:cNvSpPr>
            <a:spLocks noChangeArrowheads="1"/>
          </p:cNvSpPr>
          <p:nvPr/>
        </p:nvSpPr>
        <p:spPr bwMode="auto">
          <a:xfrm>
            <a:off x="4188960" y="1863557"/>
            <a:ext cx="455040" cy="409003"/>
          </a:xfrm>
          <a:prstGeom prst="roundRect">
            <a:avLst>
              <a:gd name="adj" fmla="val 352"/>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9470" name="AutoShape 13"/>
          <p:cNvSpPr>
            <a:spLocks noChangeArrowheads="1"/>
          </p:cNvSpPr>
          <p:nvPr/>
        </p:nvSpPr>
        <p:spPr bwMode="auto">
          <a:xfrm>
            <a:off x="4286881" y="1968689"/>
            <a:ext cx="433440" cy="390281"/>
          </a:xfrm>
          <a:prstGeom prst="roundRect">
            <a:avLst>
              <a:gd name="adj" fmla="val 370"/>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9471" name="AutoShape 14"/>
          <p:cNvSpPr>
            <a:spLocks noChangeArrowheads="1"/>
          </p:cNvSpPr>
          <p:nvPr/>
        </p:nvSpPr>
        <p:spPr bwMode="auto">
          <a:xfrm>
            <a:off x="4363200" y="2056538"/>
            <a:ext cx="455040" cy="407563"/>
          </a:xfrm>
          <a:prstGeom prst="roundRect">
            <a:avLst>
              <a:gd name="adj" fmla="val 352"/>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9472" name="AutoShape 15"/>
          <p:cNvSpPr>
            <a:spLocks noChangeArrowheads="1"/>
          </p:cNvSpPr>
          <p:nvPr/>
        </p:nvSpPr>
        <p:spPr bwMode="auto">
          <a:xfrm>
            <a:off x="4461120" y="2160229"/>
            <a:ext cx="433440" cy="390281"/>
          </a:xfrm>
          <a:prstGeom prst="roundRect">
            <a:avLst>
              <a:gd name="adj" fmla="val 370"/>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9473" name="AutoShape 16"/>
          <p:cNvSpPr>
            <a:spLocks noChangeArrowheads="1"/>
          </p:cNvSpPr>
          <p:nvPr/>
        </p:nvSpPr>
        <p:spPr bwMode="auto">
          <a:xfrm>
            <a:off x="4537440" y="2248076"/>
            <a:ext cx="455040" cy="409003"/>
          </a:xfrm>
          <a:prstGeom prst="roundRect">
            <a:avLst>
              <a:gd name="adj" fmla="val 352"/>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9474" name="AutoShape 17"/>
          <p:cNvSpPr>
            <a:spLocks noChangeArrowheads="1"/>
          </p:cNvSpPr>
          <p:nvPr/>
        </p:nvSpPr>
        <p:spPr bwMode="auto">
          <a:xfrm>
            <a:off x="4635361" y="2354649"/>
            <a:ext cx="433440" cy="390281"/>
          </a:xfrm>
          <a:prstGeom prst="roundRect">
            <a:avLst>
              <a:gd name="adj" fmla="val 370"/>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9475" name="AutoShape 18"/>
          <p:cNvSpPr>
            <a:spLocks noChangeArrowheads="1"/>
          </p:cNvSpPr>
          <p:nvPr/>
        </p:nvSpPr>
        <p:spPr bwMode="auto">
          <a:xfrm>
            <a:off x="4713120" y="2441059"/>
            <a:ext cx="455040" cy="409003"/>
          </a:xfrm>
          <a:prstGeom prst="roundRect">
            <a:avLst>
              <a:gd name="adj" fmla="val 352"/>
            </a:avLst>
          </a:prstGeom>
          <a:solidFill>
            <a:srgbClr val="FF00FF">
              <a:alpha val="50195"/>
            </a:srgbClr>
          </a:solidFill>
          <a:ln w="9525">
            <a:solidFill>
              <a:srgbClr val="000000"/>
            </a:solidFill>
            <a:round/>
            <a:headEnd/>
            <a:tailEnd/>
          </a:ln>
        </p:spPr>
        <p:txBody>
          <a:bodyPr wrap="none" lIns="82927" tIns="41464" rIns="82927" bIns="41464" anchor="ctr"/>
          <a:lstStyle/>
          <a:p>
            <a:endParaRPr lang="fr-FR"/>
          </a:p>
        </p:txBody>
      </p:sp>
      <p:sp>
        <p:nvSpPr>
          <p:cNvPr id="19476" name="AutoShape 19"/>
          <p:cNvSpPr>
            <a:spLocks noChangeArrowheads="1"/>
          </p:cNvSpPr>
          <p:nvPr/>
        </p:nvSpPr>
        <p:spPr bwMode="auto">
          <a:xfrm>
            <a:off x="4811041" y="2547630"/>
            <a:ext cx="433440" cy="390281"/>
          </a:xfrm>
          <a:prstGeom prst="roundRect">
            <a:avLst>
              <a:gd name="adj" fmla="val 370"/>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9477" name="AutoShape 20"/>
          <p:cNvSpPr>
            <a:spLocks noChangeArrowheads="1"/>
          </p:cNvSpPr>
          <p:nvPr/>
        </p:nvSpPr>
        <p:spPr bwMode="auto">
          <a:xfrm>
            <a:off x="3699360" y="2906225"/>
            <a:ext cx="56160" cy="67688"/>
          </a:xfrm>
          <a:prstGeom prst="roundRect">
            <a:avLst>
              <a:gd name="adj" fmla="val 2630"/>
            </a:avLst>
          </a:prstGeom>
          <a:solidFill>
            <a:srgbClr val="FF3366"/>
          </a:solidFill>
          <a:ln w="9525">
            <a:solidFill>
              <a:srgbClr val="FF3366"/>
            </a:solidFill>
            <a:round/>
            <a:headEnd/>
            <a:tailEnd/>
          </a:ln>
        </p:spPr>
        <p:txBody>
          <a:bodyPr wrap="none" lIns="82927" tIns="41464" rIns="82927" bIns="41464" anchor="ctr"/>
          <a:lstStyle/>
          <a:p>
            <a:endParaRPr lang="fr-FR"/>
          </a:p>
        </p:txBody>
      </p:sp>
      <p:sp>
        <p:nvSpPr>
          <p:cNvPr id="19478" name="Text Box 21"/>
          <p:cNvSpPr txBox="1">
            <a:spLocks noChangeArrowheads="1"/>
          </p:cNvSpPr>
          <p:nvPr/>
        </p:nvSpPr>
        <p:spPr bwMode="auto">
          <a:xfrm>
            <a:off x="270720" y="3732874"/>
            <a:ext cx="3312000" cy="2695963"/>
          </a:xfrm>
          <a:prstGeom prst="rect">
            <a:avLst/>
          </a:prstGeom>
          <a:noFill/>
          <a:ln w="9525">
            <a:noFill/>
            <a:round/>
            <a:headEnd/>
            <a:tailEnd/>
          </a:ln>
        </p:spPr>
        <p:txBody>
          <a:bodyPr lIns="0" tIns="0" rIns="0" bIns="0"/>
          <a:lstStyle/>
          <a:p>
            <a:pPr marL="293703" indent="-293703">
              <a:buSzPct val="131000"/>
              <a:buBlip>
                <a:blip r:embed="rId3"/>
              </a:buBlip>
              <a:tabLst>
                <a:tab pos="656514" algn="l"/>
                <a:tab pos="1313025" algn="l"/>
                <a:tab pos="1969541" algn="l"/>
                <a:tab pos="2626055" algn="l"/>
                <a:tab pos="3282566" algn="l"/>
              </a:tabLst>
            </a:pPr>
            <a:r>
              <a:rPr lang="en-US" sz="1600" dirty="0">
                <a:solidFill>
                  <a:srgbClr val="000000"/>
                </a:solidFill>
                <a:ea typeface="msgothic" charset="0"/>
                <a:cs typeface="msgothic" charset="0"/>
              </a:rPr>
              <a:t> </a:t>
            </a:r>
            <a:r>
              <a:rPr lang="en-US" sz="1600" b="1" dirty="0">
                <a:solidFill>
                  <a:srgbClr val="000000"/>
                </a:solidFill>
                <a:ea typeface="msgothic" charset="0"/>
                <a:cs typeface="msgothic" charset="0"/>
              </a:rPr>
              <a:t>Local features are extracted everywhere.</a:t>
            </a:r>
          </a:p>
          <a:p>
            <a:pPr marL="293703" indent="-293703">
              <a:buSzPct val="131000"/>
              <a:buBlip>
                <a:blip r:embed="rId3"/>
              </a:buBlip>
              <a:tabLst>
                <a:tab pos="656514" algn="l"/>
                <a:tab pos="1313025" algn="l"/>
                <a:tab pos="1969541" algn="l"/>
                <a:tab pos="2626055" algn="l"/>
                <a:tab pos="3282566" algn="l"/>
              </a:tabLst>
            </a:pPr>
            <a:r>
              <a:rPr lang="en-US" sz="1600" b="1" dirty="0">
                <a:solidFill>
                  <a:srgbClr val="000000"/>
                </a:solidFill>
                <a:ea typeface="msgothic" charset="0"/>
                <a:cs typeface="msgothic" charset="0"/>
              </a:rPr>
              <a:t> averaging/</a:t>
            </a:r>
            <a:r>
              <a:rPr lang="en-US" sz="1600" b="1" dirty="0" err="1">
                <a:solidFill>
                  <a:srgbClr val="000000"/>
                </a:solidFill>
                <a:ea typeface="msgothic" charset="0"/>
                <a:cs typeface="msgothic" charset="0"/>
              </a:rPr>
              <a:t>subsampling</a:t>
            </a:r>
            <a:r>
              <a:rPr lang="en-US" sz="1600" b="1" dirty="0">
                <a:solidFill>
                  <a:srgbClr val="000000"/>
                </a:solidFill>
                <a:ea typeface="msgothic" charset="0"/>
                <a:cs typeface="msgothic" charset="0"/>
              </a:rPr>
              <a:t> layer builds robustness to variations in feature locations.</a:t>
            </a:r>
          </a:p>
          <a:p>
            <a:pPr marL="293703" indent="-293703">
              <a:buSzPct val="131000"/>
              <a:buBlip>
                <a:blip r:embed="rId3"/>
              </a:buBlip>
              <a:tabLst>
                <a:tab pos="656514" algn="l"/>
                <a:tab pos="1313025" algn="l"/>
                <a:tab pos="1969541" algn="l"/>
                <a:tab pos="2626055" algn="l"/>
                <a:tab pos="3282566" algn="l"/>
              </a:tabLst>
            </a:pPr>
            <a:r>
              <a:rPr lang="en-US" sz="1600" b="1" dirty="0">
                <a:solidFill>
                  <a:srgbClr val="000000"/>
                </a:solidFill>
                <a:ea typeface="msgothic" charset="0"/>
                <a:cs typeface="msgothic" charset="0"/>
              </a:rPr>
              <a:t> Hubel/Wiesel'62, Fukushima'71,  LeCun'89, </a:t>
            </a:r>
            <a:r>
              <a:rPr lang="en-US" sz="1600" b="1" dirty="0" err="1">
                <a:solidFill>
                  <a:srgbClr val="000000"/>
                </a:solidFill>
                <a:ea typeface="msgothic" charset="0"/>
                <a:cs typeface="msgothic" charset="0"/>
              </a:rPr>
              <a:t>Riesenhuber</a:t>
            </a:r>
            <a:r>
              <a:rPr lang="en-US" sz="1600" b="1" dirty="0">
                <a:solidFill>
                  <a:srgbClr val="000000"/>
                </a:solidFill>
                <a:ea typeface="msgothic" charset="0"/>
                <a:cs typeface="msgothic" charset="0"/>
              </a:rPr>
              <a:t> &amp; Poggio'02, Ullman'02,....</a:t>
            </a:r>
          </a:p>
        </p:txBody>
      </p:sp>
      <p:sp>
        <p:nvSpPr>
          <p:cNvPr id="19479" name="Line 22"/>
          <p:cNvSpPr>
            <a:spLocks noChangeShapeType="1"/>
          </p:cNvSpPr>
          <p:nvPr/>
        </p:nvSpPr>
        <p:spPr bwMode="auto">
          <a:xfrm>
            <a:off x="1357921" y="2636920"/>
            <a:ext cx="2380320" cy="325474"/>
          </a:xfrm>
          <a:prstGeom prst="line">
            <a:avLst/>
          </a:prstGeom>
          <a:noFill/>
          <a:ln w="36000">
            <a:solidFill>
              <a:srgbClr val="FF3366"/>
            </a:solidFill>
            <a:round/>
            <a:headEnd/>
            <a:tailEnd/>
          </a:ln>
        </p:spPr>
        <p:txBody>
          <a:bodyPr lIns="82927" tIns="41464" rIns="82927" bIns="41464"/>
          <a:lstStyle/>
          <a:p>
            <a:endParaRPr lang="fr-FR"/>
          </a:p>
        </p:txBody>
      </p:sp>
      <p:sp>
        <p:nvSpPr>
          <p:cNvPr id="19480" name="AutoShape 23"/>
          <p:cNvSpPr>
            <a:spLocks noChangeArrowheads="1"/>
          </p:cNvSpPr>
          <p:nvPr/>
        </p:nvSpPr>
        <p:spPr bwMode="auto">
          <a:xfrm>
            <a:off x="3647521" y="2589394"/>
            <a:ext cx="133920" cy="133935"/>
          </a:xfrm>
          <a:prstGeom prst="roundRect">
            <a:avLst>
              <a:gd name="adj" fmla="val 1083"/>
            </a:avLst>
          </a:prstGeom>
          <a:solidFill>
            <a:srgbClr val="008000"/>
          </a:solidFill>
          <a:ln w="9525">
            <a:solidFill>
              <a:srgbClr val="008000"/>
            </a:solidFill>
            <a:round/>
            <a:headEnd/>
            <a:tailEnd/>
          </a:ln>
        </p:spPr>
        <p:txBody>
          <a:bodyPr wrap="none" lIns="82927" tIns="41464" rIns="82927" bIns="41464" anchor="ctr"/>
          <a:lstStyle/>
          <a:p>
            <a:endParaRPr lang="fr-FR"/>
          </a:p>
        </p:txBody>
      </p:sp>
      <p:sp>
        <p:nvSpPr>
          <p:cNvPr id="19481" name="Line 24"/>
          <p:cNvSpPr>
            <a:spLocks noChangeShapeType="1"/>
          </p:cNvSpPr>
          <p:nvPr/>
        </p:nvSpPr>
        <p:spPr bwMode="auto">
          <a:xfrm>
            <a:off x="1481763" y="2491461"/>
            <a:ext cx="2249280" cy="426285"/>
          </a:xfrm>
          <a:prstGeom prst="line">
            <a:avLst/>
          </a:prstGeom>
          <a:noFill/>
          <a:ln w="36000">
            <a:solidFill>
              <a:srgbClr val="FF3366"/>
            </a:solidFill>
            <a:round/>
            <a:headEnd/>
            <a:tailEnd/>
          </a:ln>
        </p:spPr>
        <p:txBody>
          <a:bodyPr lIns="82927" tIns="41464" rIns="82927" bIns="41464"/>
          <a:lstStyle/>
          <a:p>
            <a:endParaRPr lang="fr-FR"/>
          </a:p>
        </p:txBody>
      </p:sp>
      <p:sp>
        <p:nvSpPr>
          <p:cNvPr id="19482" name="AutoShape 25"/>
          <p:cNvSpPr>
            <a:spLocks noChangeArrowheads="1"/>
          </p:cNvSpPr>
          <p:nvPr/>
        </p:nvSpPr>
        <p:spPr bwMode="auto">
          <a:xfrm>
            <a:off x="1113120" y="2145828"/>
            <a:ext cx="858240" cy="953380"/>
          </a:xfrm>
          <a:prstGeom prst="roundRect">
            <a:avLst>
              <a:gd name="adj" fmla="val 167"/>
            </a:avLst>
          </a:prstGeom>
          <a:solidFill>
            <a:srgbClr val="9966CC">
              <a:alpha val="50195"/>
            </a:srgbClr>
          </a:solidFill>
          <a:ln w="9525">
            <a:solidFill>
              <a:srgbClr val="000000"/>
            </a:solidFill>
            <a:round/>
            <a:headEnd/>
            <a:tailEnd/>
          </a:ln>
        </p:spPr>
        <p:txBody>
          <a:bodyPr wrap="none" lIns="82927" tIns="41464" rIns="82927" bIns="41464" anchor="ctr"/>
          <a:lstStyle/>
          <a:p>
            <a:endParaRPr lang="fr-FR"/>
          </a:p>
        </p:txBody>
      </p:sp>
      <p:sp>
        <p:nvSpPr>
          <p:cNvPr id="19483" name="AutoShape 26"/>
          <p:cNvSpPr>
            <a:spLocks noChangeArrowheads="1"/>
          </p:cNvSpPr>
          <p:nvPr/>
        </p:nvSpPr>
        <p:spPr bwMode="auto">
          <a:xfrm>
            <a:off x="1484640" y="2695965"/>
            <a:ext cx="188640" cy="188660"/>
          </a:xfrm>
          <a:prstGeom prst="roundRect">
            <a:avLst>
              <a:gd name="adj" fmla="val 769"/>
            </a:avLst>
          </a:prstGeom>
          <a:solidFill>
            <a:srgbClr val="FF3366"/>
          </a:solidFill>
          <a:ln w="9525">
            <a:solidFill>
              <a:srgbClr val="FF3366"/>
            </a:solidFill>
            <a:round/>
            <a:headEnd/>
            <a:tailEnd/>
          </a:ln>
        </p:spPr>
        <p:txBody>
          <a:bodyPr wrap="none" lIns="82927" tIns="41464" rIns="82927" bIns="41464" anchor="ctr"/>
          <a:lstStyle/>
          <a:p>
            <a:endParaRPr lang="fr-FR"/>
          </a:p>
        </p:txBody>
      </p:sp>
      <p:sp>
        <p:nvSpPr>
          <p:cNvPr id="19484" name="Line 27"/>
          <p:cNvSpPr>
            <a:spLocks noChangeShapeType="1"/>
          </p:cNvSpPr>
          <p:nvPr/>
        </p:nvSpPr>
        <p:spPr bwMode="auto">
          <a:xfrm>
            <a:off x="1666080" y="2704606"/>
            <a:ext cx="2054880" cy="216023"/>
          </a:xfrm>
          <a:prstGeom prst="line">
            <a:avLst/>
          </a:prstGeom>
          <a:noFill/>
          <a:ln w="36000">
            <a:solidFill>
              <a:srgbClr val="FF3366"/>
            </a:solidFill>
            <a:round/>
            <a:headEnd/>
            <a:tailEnd/>
          </a:ln>
        </p:spPr>
        <p:txBody>
          <a:bodyPr lIns="82927" tIns="41464" rIns="82927" bIns="41464"/>
          <a:lstStyle/>
          <a:p>
            <a:endParaRPr lang="fr-FR"/>
          </a:p>
        </p:txBody>
      </p:sp>
      <p:sp>
        <p:nvSpPr>
          <p:cNvPr id="19485" name="Line 28"/>
          <p:cNvSpPr>
            <a:spLocks noChangeShapeType="1"/>
          </p:cNvSpPr>
          <p:nvPr/>
        </p:nvSpPr>
        <p:spPr bwMode="auto">
          <a:xfrm>
            <a:off x="1520640" y="2867344"/>
            <a:ext cx="2217600" cy="95050"/>
          </a:xfrm>
          <a:prstGeom prst="line">
            <a:avLst/>
          </a:prstGeom>
          <a:noFill/>
          <a:ln w="36000">
            <a:solidFill>
              <a:srgbClr val="FF3366"/>
            </a:solidFill>
            <a:round/>
            <a:headEnd/>
            <a:tailEnd/>
          </a:ln>
        </p:spPr>
        <p:txBody>
          <a:bodyPr lIns="82927" tIns="41464" rIns="82927" bIns="41464"/>
          <a:lstStyle/>
          <a:p>
            <a:endParaRPr lang="fr-FR"/>
          </a:p>
        </p:txBody>
      </p:sp>
      <p:sp>
        <p:nvSpPr>
          <p:cNvPr id="19486" name="Line 29"/>
          <p:cNvSpPr>
            <a:spLocks noChangeShapeType="1"/>
          </p:cNvSpPr>
          <p:nvPr/>
        </p:nvSpPr>
        <p:spPr bwMode="auto">
          <a:xfrm>
            <a:off x="3764162" y="2598033"/>
            <a:ext cx="1340640" cy="73448"/>
          </a:xfrm>
          <a:prstGeom prst="line">
            <a:avLst/>
          </a:prstGeom>
          <a:noFill/>
          <a:ln w="36000">
            <a:solidFill>
              <a:srgbClr val="008000"/>
            </a:solidFill>
            <a:round/>
            <a:headEnd/>
            <a:tailEnd/>
          </a:ln>
        </p:spPr>
        <p:txBody>
          <a:bodyPr lIns="82927" tIns="41464" rIns="82927" bIns="41464"/>
          <a:lstStyle/>
          <a:p>
            <a:endParaRPr lang="fr-FR"/>
          </a:p>
        </p:txBody>
      </p:sp>
      <p:sp>
        <p:nvSpPr>
          <p:cNvPr id="19487" name="Line 30"/>
          <p:cNvSpPr>
            <a:spLocks noChangeShapeType="1"/>
          </p:cNvSpPr>
          <p:nvPr/>
        </p:nvSpPr>
        <p:spPr bwMode="auto">
          <a:xfrm flipV="1">
            <a:off x="3758402" y="2670040"/>
            <a:ext cx="1346400" cy="30244"/>
          </a:xfrm>
          <a:prstGeom prst="line">
            <a:avLst/>
          </a:prstGeom>
          <a:noFill/>
          <a:ln w="36000">
            <a:solidFill>
              <a:srgbClr val="008000"/>
            </a:solidFill>
            <a:round/>
            <a:headEnd/>
            <a:tailEnd/>
          </a:ln>
        </p:spPr>
        <p:txBody>
          <a:bodyPr lIns="82927" tIns="41464" rIns="82927" bIns="41464"/>
          <a:lstStyle/>
          <a:p>
            <a:endParaRPr lang="fr-FR"/>
          </a:p>
        </p:txBody>
      </p:sp>
      <p:sp>
        <p:nvSpPr>
          <p:cNvPr id="19488" name="Text Box 31"/>
          <p:cNvSpPr txBox="1">
            <a:spLocks noChangeArrowheads="1"/>
          </p:cNvSpPr>
          <p:nvPr/>
        </p:nvSpPr>
        <p:spPr bwMode="auto">
          <a:xfrm>
            <a:off x="4151523" y="2996955"/>
            <a:ext cx="976320" cy="511253"/>
          </a:xfrm>
          <a:prstGeom prst="rect">
            <a:avLst/>
          </a:prstGeom>
          <a:noFill/>
          <a:ln w="9525">
            <a:noFill/>
            <a:round/>
            <a:headEnd/>
            <a:tailEnd/>
          </a:ln>
        </p:spPr>
        <p:txBody>
          <a:bodyPr lIns="0" tIns="0" rIns="0" bIns="0"/>
          <a:lstStyle/>
          <a:p>
            <a:pPr>
              <a:tabLst>
                <a:tab pos="656514" algn="l"/>
              </a:tabLst>
            </a:pPr>
            <a:r>
              <a:rPr lang="en-US" sz="1500" dirty="0">
                <a:solidFill>
                  <a:srgbClr val="008000"/>
                </a:solidFill>
                <a:ea typeface="msgothic" charset="0"/>
                <a:cs typeface="msgothic" charset="0"/>
              </a:rPr>
              <a:t>Averaging </a:t>
            </a:r>
            <a:r>
              <a:rPr lang="en-US" sz="1500" dirty="0" err="1">
                <a:solidFill>
                  <a:srgbClr val="008000"/>
                </a:solidFill>
                <a:ea typeface="msgothic" charset="0"/>
                <a:cs typeface="msgothic" charset="0"/>
              </a:rPr>
              <a:t>subsampling</a:t>
            </a:r>
            <a:endParaRPr lang="en-US" sz="1500" dirty="0">
              <a:solidFill>
                <a:srgbClr val="008000"/>
              </a:solidFill>
              <a:ea typeface="msgothic" charset="0"/>
              <a:cs typeface="msgothic" charset="0"/>
            </a:endParaRPr>
          </a:p>
        </p:txBody>
      </p:sp>
      <p:sp>
        <p:nvSpPr>
          <p:cNvPr id="19489" name="Text Box 32"/>
          <p:cNvSpPr txBox="1">
            <a:spLocks noChangeArrowheads="1"/>
          </p:cNvSpPr>
          <p:nvPr/>
        </p:nvSpPr>
        <p:spPr bwMode="auto">
          <a:xfrm>
            <a:off x="2312640" y="1309098"/>
            <a:ext cx="1209600" cy="288030"/>
          </a:xfrm>
          <a:prstGeom prst="rect">
            <a:avLst/>
          </a:prstGeom>
          <a:noFill/>
          <a:ln w="9525">
            <a:noFill/>
            <a:round/>
            <a:headEnd/>
            <a:tailEnd/>
          </a:ln>
        </p:spPr>
        <p:txBody>
          <a:bodyPr wrap="none" lIns="0" tIns="0" rIns="0" bIns="0"/>
          <a:lstStyle/>
          <a:p>
            <a:pPr>
              <a:tabLst>
                <a:tab pos="656514" algn="l"/>
              </a:tabLst>
            </a:pPr>
            <a:r>
              <a:rPr lang="en-US" sz="1600" dirty="0">
                <a:solidFill>
                  <a:srgbClr val="FF0000"/>
                </a:solidFill>
                <a:ea typeface="msgothic" charset="0"/>
                <a:cs typeface="msgothic" charset="0"/>
              </a:rPr>
              <a:t>“Simple cells”</a:t>
            </a:r>
          </a:p>
        </p:txBody>
      </p:sp>
      <p:sp>
        <p:nvSpPr>
          <p:cNvPr id="19490" name="Text Box 33"/>
          <p:cNvSpPr txBox="1">
            <a:spLocks noChangeArrowheads="1"/>
          </p:cNvSpPr>
          <p:nvPr/>
        </p:nvSpPr>
        <p:spPr bwMode="auto">
          <a:xfrm>
            <a:off x="3849120" y="1493440"/>
            <a:ext cx="1334880" cy="296671"/>
          </a:xfrm>
          <a:prstGeom prst="rect">
            <a:avLst/>
          </a:prstGeom>
          <a:noFill/>
          <a:ln w="9525">
            <a:noFill/>
            <a:round/>
            <a:headEnd/>
            <a:tailEnd/>
          </a:ln>
        </p:spPr>
        <p:txBody>
          <a:bodyPr lIns="0" tIns="0" rIns="0" bIns="0"/>
          <a:lstStyle/>
          <a:p>
            <a:pPr>
              <a:tabLst>
                <a:tab pos="656514" algn="l"/>
                <a:tab pos="1313025" algn="l"/>
              </a:tabLst>
            </a:pPr>
            <a:r>
              <a:rPr lang="en-US" sz="1500" dirty="0">
                <a:solidFill>
                  <a:srgbClr val="008000"/>
                </a:solidFill>
                <a:ea typeface="msgothic" charset="0"/>
                <a:cs typeface="msgothic" charset="0"/>
              </a:rPr>
              <a:t>“Complex cells”</a:t>
            </a:r>
          </a:p>
        </p:txBody>
      </p:sp>
      <p:sp>
        <p:nvSpPr>
          <p:cNvPr id="19491" name="Text Box 34"/>
          <p:cNvSpPr txBox="1">
            <a:spLocks noChangeArrowheads="1"/>
          </p:cNvSpPr>
          <p:nvPr/>
        </p:nvSpPr>
        <p:spPr bwMode="auto">
          <a:xfrm>
            <a:off x="2003043" y="3192818"/>
            <a:ext cx="976320" cy="511253"/>
          </a:xfrm>
          <a:prstGeom prst="rect">
            <a:avLst/>
          </a:prstGeom>
          <a:noFill/>
          <a:ln w="9525">
            <a:noFill/>
            <a:round/>
            <a:headEnd/>
            <a:tailEnd/>
          </a:ln>
        </p:spPr>
        <p:txBody>
          <a:bodyPr lIns="0" tIns="0" rIns="0" bIns="0"/>
          <a:lstStyle/>
          <a:p>
            <a:pPr>
              <a:tabLst>
                <a:tab pos="656514" algn="l"/>
              </a:tabLst>
            </a:pPr>
            <a:r>
              <a:rPr lang="en-US" sz="1500" dirty="0">
                <a:solidFill>
                  <a:srgbClr val="FF0000"/>
                </a:solidFill>
                <a:ea typeface="msgothic" charset="0"/>
                <a:cs typeface="msgothic" charset="0"/>
              </a:rPr>
              <a:t>Multiple convolutions</a:t>
            </a:r>
          </a:p>
        </p:txBody>
      </p:sp>
      <p:pic>
        <p:nvPicPr>
          <p:cNvPr id="19492" name="Picture 35"/>
          <p:cNvPicPr>
            <a:picLocks noChangeAspect="1" noChangeArrowheads="1"/>
          </p:cNvPicPr>
          <p:nvPr/>
        </p:nvPicPr>
        <p:blipFill>
          <a:blip r:embed="rId4"/>
          <a:srcRect/>
          <a:stretch>
            <a:fillRect/>
          </a:stretch>
        </p:blipFill>
        <p:spPr bwMode="auto">
          <a:xfrm>
            <a:off x="6171842" y="155539"/>
            <a:ext cx="3068640" cy="6650618"/>
          </a:xfrm>
          <a:prstGeom prst="rect">
            <a:avLst/>
          </a:prstGeom>
          <a:noFill/>
          <a:ln w="9525">
            <a:noFill/>
            <a:round/>
            <a:headEnd/>
            <a:tailEnd/>
          </a:ln>
        </p:spPr>
      </p:pic>
      <p:pic>
        <p:nvPicPr>
          <p:cNvPr id="19493" name="Picture 36"/>
          <p:cNvPicPr>
            <a:picLocks noChangeAspect="1" noChangeArrowheads="1"/>
          </p:cNvPicPr>
          <p:nvPr/>
        </p:nvPicPr>
        <p:blipFill>
          <a:blip r:embed="rId5"/>
          <a:srcRect/>
          <a:stretch>
            <a:fillRect/>
          </a:stretch>
        </p:blipFill>
        <p:spPr bwMode="auto">
          <a:xfrm>
            <a:off x="3574080" y="3927295"/>
            <a:ext cx="2488320" cy="2488581"/>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311042" y="311073"/>
            <a:ext cx="821232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27" tIns="82927" rIns="82927" bIns="82927"/>
          <a:lstStyle/>
          <a:p>
            <a:pPr>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defRPr/>
            </a:pPr>
            <a:r>
              <a:rPr lang="en-US" b="1" dirty="0">
                <a:solidFill>
                  <a:srgbClr val="FFFF00"/>
                </a:solidFill>
                <a:ea typeface="msgothic" charset="0"/>
                <a:cs typeface="msgothic" charset="0"/>
              </a:rPr>
              <a:t>Normalized-Uniform Set: Error Rates</a:t>
            </a:r>
          </a:p>
        </p:txBody>
      </p:sp>
      <p:sp>
        <p:nvSpPr>
          <p:cNvPr id="20483" name="Text Box 2"/>
          <p:cNvSpPr txBox="1">
            <a:spLocks noChangeArrowheads="1"/>
          </p:cNvSpPr>
          <p:nvPr/>
        </p:nvSpPr>
        <p:spPr bwMode="auto">
          <a:xfrm>
            <a:off x="675360" y="1199647"/>
            <a:ext cx="7544160" cy="3375714"/>
          </a:xfrm>
          <a:prstGeom prst="rect">
            <a:avLst/>
          </a:prstGeom>
          <a:noFill/>
          <a:ln w="9525">
            <a:noFill/>
            <a:round/>
            <a:headEnd/>
            <a:tailEnd/>
          </a:ln>
        </p:spPr>
        <p:txBody>
          <a:bodyPr lIns="0" tIns="0" rIns="0" bIns="0"/>
          <a:lstStyle/>
          <a:p>
            <a:pPr marL="293703" indent="-293703">
              <a:buSzPct val="107000"/>
              <a:buBlip>
                <a:blip r:embed="rId3"/>
              </a:buBlip>
              <a:tabLst>
                <a:tab pos="656514" algn="l"/>
                <a:tab pos="1313025" algn="l"/>
                <a:tab pos="1969541" algn="l"/>
                <a:tab pos="2626055" algn="l"/>
                <a:tab pos="3282566" algn="l"/>
                <a:tab pos="3939082" algn="l"/>
                <a:tab pos="4595595" algn="l"/>
                <a:tab pos="5252108" algn="l"/>
                <a:tab pos="5908622" algn="l"/>
                <a:tab pos="6565136" algn="l"/>
                <a:tab pos="7221649" algn="l"/>
              </a:tabLst>
            </a:pPr>
            <a:r>
              <a:rPr lang="en-US" sz="2000" dirty="0">
                <a:solidFill>
                  <a:srgbClr val="000000"/>
                </a:solidFill>
                <a:ea typeface="msgothic" charset="0"/>
                <a:cs typeface="msgothic" charset="0"/>
              </a:rPr>
              <a:t> </a:t>
            </a:r>
            <a:r>
              <a:rPr lang="en-US" sz="2000" b="1" dirty="0">
                <a:solidFill>
                  <a:srgbClr val="000000"/>
                </a:solidFill>
                <a:ea typeface="msgothic" charset="0"/>
                <a:cs typeface="msgothic" charset="0"/>
              </a:rPr>
              <a:t>Linear Classifier on raw stereo images: 		</a:t>
            </a:r>
            <a:r>
              <a:rPr lang="en-US" sz="2000" b="1" dirty="0">
                <a:solidFill>
                  <a:srgbClr val="FF0000"/>
                </a:solidFill>
                <a:ea typeface="msgothic" charset="0"/>
                <a:cs typeface="msgothic" charset="0"/>
              </a:rPr>
              <a:t>30.2% error. </a:t>
            </a:r>
          </a:p>
          <a:p>
            <a:pPr marL="293703" indent="-293703">
              <a:buSzPct val="107000"/>
              <a:buBlip>
                <a:blip r:embed="rId3"/>
              </a:buBlip>
              <a:tabLst>
                <a:tab pos="656514" algn="l"/>
                <a:tab pos="1313025" algn="l"/>
                <a:tab pos="1969541" algn="l"/>
                <a:tab pos="2626055" algn="l"/>
                <a:tab pos="3282566" algn="l"/>
                <a:tab pos="3939082" algn="l"/>
                <a:tab pos="4595595" algn="l"/>
                <a:tab pos="5252108" algn="l"/>
                <a:tab pos="5908622" algn="l"/>
                <a:tab pos="6565136" algn="l"/>
                <a:tab pos="7221649" algn="l"/>
              </a:tabLst>
            </a:pPr>
            <a:r>
              <a:rPr lang="en-US" sz="2000" dirty="0">
                <a:solidFill>
                  <a:srgbClr val="000000"/>
                </a:solidFill>
                <a:ea typeface="msgothic" charset="0"/>
                <a:cs typeface="msgothic" charset="0"/>
              </a:rPr>
              <a:t> </a:t>
            </a:r>
            <a:r>
              <a:rPr lang="en-US" sz="2000" b="1" dirty="0">
                <a:solidFill>
                  <a:srgbClr val="6B4794"/>
                </a:solidFill>
                <a:ea typeface="msgothic" charset="0"/>
                <a:cs typeface="msgothic" charset="0"/>
              </a:rPr>
              <a:t>K-Nearest-Neighbors on raw stereo images</a:t>
            </a:r>
            <a:r>
              <a:rPr lang="en-US" sz="2000" b="1" dirty="0">
                <a:solidFill>
                  <a:srgbClr val="000000"/>
                </a:solidFill>
                <a:ea typeface="msgothic" charset="0"/>
                <a:cs typeface="msgothic" charset="0"/>
              </a:rPr>
              <a:t>: 	          </a:t>
            </a:r>
            <a:r>
              <a:rPr lang="en-US" sz="2000" b="1" dirty="0">
                <a:solidFill>
                  <a:srgbClr val="FF0000"/>
                </a:solidFill>
                <a:ea typeface="msgothic" charset="0"/>
                <a:cs typeface="msgothic" charset="0"/>
              </a:rPr>
              <a:t>18.4% error.</a:t>
            </a:r>
          </a:p>
          <a:p>
            <a:pPr marL="293703" indent="-293703">
              <a:buSzPct val="107000"/>
              <a:buBlip>
                <a:blip r:embed="rId3"/>
              </a:buBlip>
              <a:tabLst>
                <a:tab pos="656514" algn="l"/>
                <a:tab pos="1313025" algn="l"/>
                <a:tab pos="1969541" algn="l"/>
                <a:tab pos="2626055" algn="l"/>
                <a:tab pos="3282566" algn="l"/>
                <a:tab pos="3939082" algn="l"/>
                <a:tab pos="4595595" algn="l"/>
                <a:tab pos="5252108" algn="l"/>
                <a:tab pos="5908622" algn="l"/>
                <a:tab pos="6565136" algn="l"/>
                <a:tab pos="7221649" algn="l"/>
              </a:tabLst>
            </a:pPr>
            <a:r>
              <a:rPr lang="en-US" sz="2000" b="1" dirty="0">
                <a:solidFill>
                  <a:srgbClr val="000000"/>
                </a:solidFill>
                <a:ea typeface="msgothic" charset="0"/>
                <a:cs typeface="msgothic" charset="0"/>
              </a:rPr>
              <a:t> </a:t>
            </a:r>
            <a:r>
              <a:rPr lang="en-US" sz="2000" b="1" dirty="0">
                <a:solidFill>
                  <a:srgbClr val="6B4794"/>
                </a:solidFill>
                <a:ea typeface="msgothic" charset="0"/>
                <a:cs typeface="msgothic" charset="0"/>
              </a:rPr>
              <a:t>K-Nearest-Neighbors on PCA-95</a:t>
            </a:r>
            <a:r>
              <a:rPr lang="en-US" sz="2000" b="1" dirty="0">
                <a:solidFill>
                  <a:srgbClr val="000000"/>
                </a:solidFill>
                <a:ea typeface="msgothic" charset="0"/>
                <a:cs typeface="msgothic" charset="0"/>
              </a:rPr>
              <a:t>:			</a:t>
            </a:r>
            <a:r>
              <a:rPr lang="en-US" sz="2000" b="1" dirty="0">
                <a:solidFill>
                  <a:srgbClr val="FF0000"/>
                </a:solidFill>
                <a:ea typeface="msgothic" charset="0"/>
                <a:cs typeface="msgothic" charset="0"/>
              </a:rPr>
              <a:t>16.6% error.</a:t>
            </a:r>
          </a:p>
          <a:p>
            <a:pPr marL="293703" indent="-293703">
              <a:buSzPct val="107000"/>
              <a:buBlip>
                <a:blip r:embed="rId3"/>
              </a:buBlip>
              <a:tabLst>
                <a:tab pos="656514" algn="l"/>
                <a:tab pos="1313025" algn="l"/>
                <a:tab pos="1969541" algn="l"/>
                <a:tab pos="2626055" algn="l"/>
                <a:tab pos="3282566" algn="l"/>
                <a:tab pos="3939082" algn="l"/>
                <a:tab pos="4595595" algn="l"/>
                <a:tab pos="5252108" algn="l"/>
                <a:tab pos="5908622" algn="l"/>
                <a:tab pos="6565136" algn="l"/>
                <a:tab pos="7221649" algn="l"/>
              </a:tabLst>
            </a:pPr>
            <a:r>
              <a:rPr lang="en-US" sz="2000" b="1" dirty="0">
                <a:solidFill>
                  <a:srgbClr val="000000"/>
                </a:solidFill>
                <a:ea typeface="msgothic" charset="0"/>
                <a:cs typeface="msgothic" charset="0"/>
              </a:rPr>
              <a:t> </a:t>
            </a:r>
            <a:r>
              <a:rPr lang="en-US" sz="2000" b="1" dirty="0" err="1">
                <a:solidFill>
                  <a:srgbClr val="000000"/>
                </a:solidFill>
                <a:ea typeface="msgothic" charset="0"/>
                <a:cs typeface="msgothic" charset="0"/>
              </a:rPr>
              <a:t>Pairwise</a:t>
            </a:r>
            <a:r>
              <a:rPr lang="en-US" sz="2000" b="1" dirty="0">
                <a:solidFill>
                  <a:srgbClr val="000000"/>
                </a:solidFill>
                <a:ea typeface="msgothic" charset="0"/>
                <a:cs typeface="msgothic" charset="0"/>
              </a:rPr>
              <a:t> SVM on 96x96 stereo images: </a:t>
            </a:r>
            <a:r>
              <a:rPr lang="en-US" sz="2000" b="1" dirty="0">
                <a:solidFill>
                  <a:srgbClr val="FF0000"/>
                </a:solidFill>
                <a:ea typeface="msgothic" charset="0"/>
                <a:cs typeface="msgothic" charset="0"/>
              </a:rPr>
              <a:t>		11.6% error</a:t>
            </a:r>
          </a:p>
          <a:p>
            <a:pPr marL="293703" indent="-293703">
              <a:buSzPct val="107000"/>
              <a:buBlip>
                <a:blip r:embed="rId3"/>
              </a:buBlip>
              <a:tabLst>
                <a:tab pos="656514" algn="l"/>
                <a:tab pos="1313025" algn="l"/>
                <a:tab pos="1969541" algn="l"/>
                <a:tab pos="2626055" algn="l"/>
                <a:tab pos="3282566" algn="l"/>
                <a:tab pos="3939082" algn="l"/>
                <a:tab pos="4595595" algn="l"/>
                <a:tab pos="5252108" algn="l"/>
                <a:tab pos="5908622" algn="l"/>
                <a:tab pos="6565136" algn="l"/>
                <a:tab pos="7221649" algn="l"/>
              </a:tabLst>
            </a:pPr>
            <a:r>
              <a:rPr lang="en-US" sz="2000" b="1" dirty="0">
                <a:solidFill>
                  <a:srgbClr val="FF0000"/>
                </a:solidFill>
                <a:ea typeface="msgothic" charset="0"/>
                <a:cs typeface="msgothic" charset="0"/>
              </a:rPr>
              <a:t> </a:t>
            </a:r>
            <a:r>
              <a:rPr lang="en-US" sz="2000" b="1" dirty="0" err="1">
                <a:solidFill>
                  <a:srgbClr val="000000"/>
                </a:solidFill>
                <a:ea typeface="msgothic" charset="0"/>
                <a:cs typeface="msgothic" charset="0"/>
              </a:rPr>
              <a:t>Pairwise</a:t>
            </a:r>
            <a:r>
              <a:rPr lang="en-US" sz="2000" b="1" dirty="0">
                <a:solidFill>
                  <a:srgbClr val="000000"/>
                </a:solidFill>
                <a:ea typeface="msgothic" charset="0"/>
                <a:cs typeface="msgothic" charset="0"/>
              </a:rPr>
              <a:t> SVM on 95 Principal Components:</a:t>
            </a:r>
            <a:r>
              <a:rPr lang="en-US" sz="2000" b="1" dirty="0">
                <a:solidFill>
                  <a:srgbClr val="FF0000"/>
                </a:solidFill>
                <a:ea typeface="msgothic" charset="0"/>
                <a:cs typeface="msgothic" charset="0"/>
              </a:rPr>
              <a:t>	          13.3% error.</a:t>
            </a:r>
          </a:p>
          <a:p>
            <a:pPr marL="293703" indent="-293703">
              <a:buSzPct val="107000"/>
              <a:buBlip>
                <a:blip r:embed="rId3"/>
              </a:buBlip>
              <a:tabLst>
                <a:tab pos="656514" algn="l"/>
                <a:tab pos="1313025" algn="l"/>
                <a:tab pos="1969541" algn="l"/>
                <a:tab pos="2626055" algn="l"/>
                <a:tab pos="3282566" algn="l"/>
                <a:tab pos="3939082" algn="l"/>
                <a:tab pos="4595595" algn="l"/>
                <a:tab pos="5252108" algn="l"/>
                <a:tab pos="5908622" algn="l"/>
                <a:tab pos="6565136" algn="l"/>
                <a:tab pos="7221649" algn="l"/>
              </a:tabLst>
            </a:pPr>
            <a:r>
              <a:rPr lang="en-US" sz="2000" b="1" dirty="0">
                <a:solidFill>
                  <a:srgbClr val="FF0000"/>
                </a:solidFill>
                <a:ea typeface="msgothic" charset="0"/>
                <a:cs typeface="msgothic" charset="0"/>
              </a:rPr>
              <a:t> </a:t>
            </a:r>
            <a:r>
              <a:rPr lang="en-US" sz="2000" b="1" dirty="0" err="1">
                <a:solidFill>
                  <a:srgbClr val="FF0000"/>
                </a:solidFill>
                <a:ea typeface="msgothic" charset="0"/>
                <a:cs typeface="msgothic" charset="0"/>
              </a:rPr>
              <a:t>Convolutional</a:t>
            </a:r>
            <a:r>
              <a:rPr lang="en-US" sz="2000" b="1" dirty="0">
                <a:solidFill>
                  <a:srgbClr val="FF0000"/>
                </a:solidFill>
                <a:ea typeface="msgothic" charset="0"/>
                <a:cs typeface="msgothic" charset="0"/>
              </a:rPr>
              <a:t> Net on 96x96 stereo images</a:t>
            </a:r>
            <a:r>
              <a:rPr lang="en-US" sz="2000" b="1" dirty="0">
                <a:solidFill>
                  <a:srgbClr val="0000FF"/>
                </a:solidFill>
                <a:ea typeface="msgothic" charset="0"/>
                <a:cs typeface="msgothic" charset="0"/>
              </a:rPr>
              <a:t>: </a:t>
            </a:r>
            <a:r>
              <a:rPr lang="en-US" sz="2000" b="1" dirty="0">
                <a:solidFill>
                  <a:srgbClr val="FF0000"/>
                </a:solidFill>
                <a:ea typeface="msgothic" charset="0"/>
                <a:cs typeface="msgothic" charset="0"/>
              </a:rPr>
              <a:t> 	</a:t>
            </a:r>
            <a:r>
              <a:rPr lang="en-US" sz="2000" b="1" dirty="0">
                <a:solidFill>
                  <a:srgbClr val="008000"/>
                </a:solidFill>
                <a:ea typeface="msgothic" charset="0"/>
                <a:cs typeface="msgothic" charset="0"/>
              </a:rPr>
              <a:t>            5.8% error. </a:t>
            </a:r>
          </a:p>
        </p:txBody>
      </p:sp>
      <p:grpSp>
        <p:nvGrpSpPr>
          <p:cNvPr id="2" name="Group 3"/>
          <p:cNvGrpSpPr>
            <a:grpSpLocks/>
          </p:cNvGrpSpPr>
          <p:nvPr/>
        </p:nvGrpSpPr>
        <p:grpSpPr bwMode="auto">
          <a:xfrm>
            <a:off x="2147041" y="3819281"/>
            <a:ext cx="4695840" cy="2982554"/>
            <a:chOff x="1491" y="2652"/>
            <a:chExt cx="3261" cy="2071"/>
          </a:xfrm>
        </p:grpSpPr>
        <p:pic>
          <p:nvPicPr>
            <p:cNvPr id="20485" name="Picture 4"/>
            <p:cNvPicPr>
              <a:picLocks noChangeAspect="1" noChangeArrowheads="1"/>
            </p:cNvPicPr>
            <p:nvPr/>
          </p:nvPicPr>
          <p:blipFill>
            <a:blip r:embed="rId4" cstate="print"/>
            <a:srcRect/>
            <a:stretch>
              <a:fillRect/>
            </a:stretch>
          </p:blipFill>
          <p:spPr bwMode="auto">
            <a:xfrm>
              <a:off x="1491" y="2652"/>
              <a:ext cx="3120" cy="1599"/>
            </a:xfrm>
            <a:prstGeom prst="rect">
              <a:avLst/>
            </a:prstGeom>
            <a:noFill/>
            <a:ln w="9525">
              <a:noFill/>
              <a:round/>
              <a:headEnd/>
              <a:tailEnd/>
            </a:ln>
          </p:spPr>
        </p:pic>
        <p:sp>
          <p:nvSpPr>
            <p:cNvPr id="20486" name="Text Box 5"/>
            <p:cNvSpPr txBox="1">
              <a:spLocks noChangeArrowheads="1"/>
            </p:cNvSpPr>
            <p:nvPr/>
          </p:nvSpPr>
          <p:spPr bwMode="auto">
            <a:xfrm>
              <a:off x="1747" y="4237"/>
              <a:ext cx="1749" cy="478"/>
            </a:xfrm>
            <a:prstGeom prst="rect">
              <a:avLst/>
            </a:prstGeom>
            <a:noFill/>
            <a:ln w="9525">
              <a:noFill/>
              <a:round/>
              <a:headEnd/>
              <a:tailEnd/>
            </a:ln>
          </p:spPr>
          <p:txBody>
            <a:bodyPr wrap="none" lIns="180000" tIns="180000" rIns="180000" bIns="180000"/>
            <a:lstStyle/>
            <a:p>
              <a:pPr>
                <a:tabLst>
                  <a:tab pos="656514" algn="l"/>
                  <a:tab pos="1313025" algn="l"/>
                  <a:tab pos="1969541" algn="l"/>
                </a:tabLst>
              </a:pPr>
              <a:r>
                <a:rPr lang="en-US" b="1" dirty="0">
                  <a:solidFill>
                    <a:srgbClr val="2323DC"/>
                  </a:solidFill>
                  <a:ea typeface="msgothic" charset="0"/>
                  <a:cs typeface="msgothic" charset="0"/>
                </a:rPr>
                <a:t>Training instances</a:t>
              </a:r>
            </a:p>
          </p:txBody>
        </p:sp>
        <p:sp>
          <p:nvSpPr>
            <p:cNvPr id="20487" name="Text Box 6"/>
            <p:cNvSpPr txBox="1">
              <a:spLocks noChangeArrowheads="1"/>
            </p:cNvSpPr>
            <p:nvPr/>
          </p:nvSpPr>
          <p:spPr bwMode="auto">
            <a:xfrm>
              <a:off x="3377" y="4246"/>
              <a:ext cx="1375" cy="478"/>
            </a:xfrm>
            <a:prstGeom prst="rect">
              <a:avLst/>
            </a:prstGeom>
            <a:noFill/>
            <a:ln w="9525">
              <a:noFill/>
              <a:round/>
              <a:headEnd/>
              <a:tailEnd/>
            </a:ln>
          </p:spPr>
          <p:txBody>
            <a:bodyPr wrap="none" lIns="180000" tIns="180000" rIns="180000" bIns="180000"/>
            <a:lstStyle/>
            <a:p>
              <a:pPr>
                <a:tabLst>
                  <a:tab pos="656514" algn="l"/>
                  <a:tab pos="1313025" algn="l"/>
                  <a:tab pos="1969541" algn="l"/>
                </a:tabLst>
              </a:pPr>
              <a:r>
                <a:rPr lang="en-US" b="1" dirty="0">
                  <a:solidFill>
                    <a:srgbClr val="2323DC"/>
                  </a:solidFill>
                  <a:ea typeface="msgothic" charset="0"/>
                  <a:cs typeface="msgothic" charset="0"/>
                </a:rPr>
                <a:t>Test instances</a:t>
              </a: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324000" y="263550"/>
            <a:ext cx="821232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27" tIns="82927" rIns="82927" bIns="82927"/>
          <a:lstStyle/>
          <a:p>
            <a:pPr>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defRPr/>
            </a:pPr>
            <a:r>
              <a:rPr lang="en-US" b="1" dirty="0">
                <a:solidFill>
                  <a:srgbClr val="FFFF00"/>
                </a:solidFill>
                <a:ea typeface="msgothic" charset="0"/>
                <a:cs typeface="msgothic" charset="0"/>
              </a:rPr>
              <a:t>Jittered-Cluttered Dataset</a:t>
            </a:r>
          </a:p>
        </p:txBody>
      </p:sp>
      <p:pic>
        <p:nvPicPr>
          <p:cNvPr id="21507" name="Picture 2"/>
          <p:cNvPicPr>
            <a:picLocks noChangeAspect="1" noChangeArrowheads="1"/>
          </p:cNvPicPr>
          <p:nvPr/>
        </p:nvPicPr>
        <p:blipFill>
          <a:blip r:embed="rId3"/>
          <a:srcRect/>
          <a:stretch>
            <a:fillRect/>
          </a:stretch>
        </p:blipFill>
        <p:spPr bwMode="auto">
          <a:xfrm>
            <a:off x="627840" y="1070035"/>
            <a:ext cx="7593120" cy="2563469"/>
          </a:xfrm>
          <a:prstGeom prst="rect">
            <a:avLst/>
          </a:prstGeom>
          <a:noFill/>
          <a:ln w="9525">
            <a:noFill/>
            <a:round/>
            <a:headEnd/>
            <a:tailEnd/>
          </a:ln>
        </p:spPr>
      </p:pic>
      <p:sp>
        <p:nvSpPr>
          <p:cNvPr id="21508" name="Text Box 3"/>
          <p:cNvSpPr txBox="1">
            <a:spLocks noChangeArrowheads="1"/>
          </p:cNvSpPr>
          <p:nvPr/>
        </p:nvSpPr>
        <p:spPr bwMode="auto">
          <a:xfrm>
            <a:off x="626400" y="3745834"/>
            <a:ext cx="7568640" cy="1909640"/>
          </a:xfrm>
          <a:prstGeom prst="rect">
            <a:avLst/>
          </a:prstGeom>
          <a:noFill/>
          <a:ln w="9525">
            <a:noFill/>
            <a:round/>
            <a:headEnd/>
            <a:tailEnd/>
          </a:ln>
        </p:spPr>
        <p:txBody>
          <a:bodyPr lIns="0" tIns="0" rIns="0" bIns="0"/>
          <a:lstStyle/>
          <a:p>
            <a:pPr marL="293703" indent="-293703">
              <a:buSzPct val="98000"/>
              <a:buBlip>
                <a:blip r:embed="rId4"/>
              </a:buBlip>
              <a:tabLst>
                <a:tab pos="656514" algn="l"/>
                <a:tab pos="1313025" algn="l"/>
                <a:tab pos="1969541" algn="l"/>
                <a:tab pos="2626055" algn="l"/>
                <a:tab pos="3282566" algn="l"/>
                <a:tab pos="3939082" algn="l"/>
                <a:tab pos="4595595" algn="l"/>
                <a:tab pos="5252108" algn="l"/>
                <a:tab pos="5908622" algn="l"/>
                <a:tab pos="6565136" algn="l"/>
                <a:tab pos="7221649" algn="l"/>
              </a:tabLst>
            </a:pPr>
            <a:r>
              <a:rPr lang="en-US" dirty="0">
                <a:solidFill>
                  <a:srgbClr val="000000"/>
                </a:solidFill>
                <a:ea typeface="msgothic" charset="0"/>
                <a:cs typeface="msgothic" charset="0"/>
              </a:rPr>
              <a:t> </a:t>
            </a:r>
            <a:r>
              <a:rPr lang="en-US" sz="1800" b="1" dirty="0">
                <a:solidFill>
                  <a:srgbClr val="000000"/>
                </a:solidFill>
                <a:ea typeface="msgothic" charset="0"/>
                <a:cs typeface="msgothic" charset="0"/>
              </a:rPr>
              <a:t>Jittered-Cluttered Dataset: </a:t>
            </a:r>
          </a:p>
          <a:p>
            <a:pPr marL="293703" indent="-293703">
              <a:buSzPct val="118000"/>
              <a:buBlip>
                <a:blip r:embed="rId4"/>
              </a:buBlip>
              <a:tabLst>
                <a:tab pos="656514" algn="l"/>
                <a:tab pos="1313025" algn="l"/>
                <a:tab pos="1969541" algn="l"/>
                <a:tab pos="2626055" algn="l"/>
                <a:tab pos="3282566" algn="l"/>
                <a:tab pos="3939082" algn="l"/>
                <a:tab pos="4595595" algn="l"/>
                <a:tab pos="5252108" algn="l"/>
                <a:tab pos="5908622" algn="l"/>
                <a:tab pos="6565136" algn="l"/>
                <a:tab pos="7221649" algn="l"/>
              </a:tabLst>
            </a:pPr>
            <a:r>
              <a:rPr lang="en-US" sz="1800" dirty="0">
                <a:solidFill>
                  <a:srgbClr val="FF0000"/>
                </a:solidFill>
                <a:ea typeface="msgothic" charset="0"/>
                <a:cs typeface="msgothic" charset="0"/>
              </a:rPr>
              <a:t> </a:t>
            </a:r>
            <a:r>
              <a:rPr lang="en-US" sz="1800" b="1" dirty="0">
                <a:solidFill>
                  <a:srgbClr val="FF0000"/>
                </a:solidFill>
                <a:ea typeface="msgothic" charset="0"/>
                <a:cs typeface="msgothic" charset="0"/>
              </a:rPr>
              <a:t>291,600</a:t>
            </a:r>
            <a:r>
              <a:rPr lang="en-US" sz="1800" dirty="0">
                <a:solidFill>
                  <a:srgbClr val="FF0000"/>
                </a:solidFill>
                <a:ea typeface="msgothic" charset="0"/>
                <a:cs typeface="msgothic" charset="0"/>
              </a:rPr>
              <a:t> </a:t>
            </a:r>
            <a:r>
              <a:rPr lang="en-US" sz="1800" dirty="0" err="1">
                <a:solidFill>
                  <a:srgbClr val="FF0000"/>
                </a:solidFill>
                <a:ea typeface="msgothic" charset="0"/>
                <a:cs typeface="msgothic" charset="0"/>
              </a:rPr>
              <a:t>tereo</a:t>
            </a:r>
            <a:r>
              <a:rPr lang="en-US" sz="1800" dirty="0">
                <a:solidFill>
                  <a:srgbClr val="FF0000"/>
                </a:solidFill>
                <a:ea typeface="msgothic" charset="0"/>
                <a:cs typeface="msgothic" charset="0"/>
              </a:rPr>
              <a:t> pairs for training, </a:t>
            </a:r>
            <a:r>
              <a:rPr lang="en-US" sz="1800" b="1" dirty="0">
                <a:solidFill>
                  <a:srgbClr val="FF0000"/>
                </a:solidFill>
                <a:ea typeface="msgothic" charset="0"/>
                <a:cs typeface="msgothic" charset="0"/>
              </a:rPr>
              <a:t>58,320</a:t>
            </a:r>
            <a:r>
              <a:rPr lang="en-US" sz="1800" dirty="0">
                <a:solidFill>
                  <a:srgbClr val="FF0000"/>
                </a:solidFill>
                <a:ea typeface="msgothic" charset="0"/>
                <a:cs typeface="msgothic" charset="0"/>
              </a:rPr>
              <a:t> for testing</a:t>
            </a:r>
          </a:p>
          <a:p>
            <a:pPr marL="293703" indent="-293703">
              <a:buSzPct val="118000"/>
              <a:buBlip>
                <a:blip r:embed="rId4"/>
              </a:buBlip>
              <a:tabLst>
                <a:tab pos="656514" algn="l"/>
                <a:tab pos="1313025" algn="l"/>
                <a:tab pos="1969541" algn="l"/>
                <a:tab pos="2626055" algn="l"/>
                <a:tab pos="3282566" algn="l"/>
                <a:tab pos="3939082" algn="l"/>
                <a:tab pos="4595595" algn="l"/>
                <a:tab pos="5252108" algn="l"/>
                <a:tab pos="5908622" algn="l"/>
                <a:tab pos="6565136" algn="l"/>
                <a:tab pos="7221649" algn="l"/>
              </a:tabLst>
            </a:pPr>
            <a:r>
              <a:rPr lang="en-US" sz="1800" dirty="0">
                <a:solidFill>
                  <a:srgbClr val="000000"/>
                </a:solidFill>
                <a:ea typeface="msgothic" charset="0"/>
                <a:cs typeface="msgothic" charset="0"/>
              </a:rPr>
              <a:t> Objects are jittered: position, scale, in-plane rotation, contrast, brightness, backgrounds, </a:t>
            </a:r>
            <a:r>
              <a:rPr lang="en-US" sz="1800" dirty="0" err="1">
                <a:solidFill>
                  <a:srgbClr val="000000"/>
                </a:solidFill>
                <a:ea typeface="msgothic" charset="0"/>
                <a:cs typeface="msgothic" charset="0"/>
              </a:rPr>
              <a:t>distractor</a:t>
            </a:r>
            <a:r>
              <a:rPr lang="en-US" sz="1800" dirty="0">
                <a:solidFill>
                  <a:srgbClr val="000000"/>
                </a:solidFill>
                <a:ea typeface="msgothic" charset="0"/>
                <a:cs typeface="msgothic" charset="0"/>
              </a:rPr>
              <a:t> objects,...</a:t>
            </a:r>
          </a:p>
          <a:p>
            <a:pPr marL="293703" indent="-293703">
              <a:buSzPct val="118000"/>
              <a:buBlip>
                <a:blip r:embed="rId4"/>
              </a:buBlip>
              <a:tabLst>
                <a:tab pos="656514" algn="l"/>
                <a:tab pos="1313025" algn="l"/>
                <a:tab pos="1969541" algn="l"/>
                <a:tab pos="2626055" algn="l"/>
                <a:tab pos="3282566" algn="l"/>
                <a:tab pos="3939082" algn="l"/>
                <a:tab pos="4595595" algn="l"/>
                <a:tab pos="5252108" algn="l"/>
                <a:tab pos="5908622" algn="l"/>
                <a:tab pos="6565136" algn="l"/>
                <a:tab pos="7221649" algn="l"/>
              </a:tabLst>
            </a:pPr>
            <a:r>
              <a:rPr lang="en-US" sz="1800" dirty="0">
                <a:solidFill>
                  <a:srgbClr val="000000"/>
                </a:solidFill>
                <a:ea typeface="msgothic" charset="0"/>
                <a:cs typeface="msgothic" charset="0"/>
              </a:rPr>
              <a:t>Input dimension: 98x98x2 (approx 18,000)‏</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990600" y="1229889"/>
            <a:ext cx="7148160" cy="1366704"/>
          </a:xfrm>
          <a:prstGeom prst="rect">
            <a:avLst/>
          </a:prstGeom>
          <a:solidFill>
            <a:schemeClr val="accent3"/>
          </a:solidFill>
          <a:ln w="72000">
            <a:solidFill>
              <a:srgbClr val="4700B8"/>
            </a:solidFill>
            <a:round/>
            <a:headEnd/>
            <a:tailEnd/>
          </a:ln>
          <a:effectLst>
            <a:outerShdw dist="152735" dir="2700000" algn="ctr" rotWithShape="0">
              <a:srgbClr val="808080"/>
            </a:outerShdw>
          </a:effectLst>
        </p:spPr>
        <p:txBody>
          <a:bodyPr lIns="165873" tIns="165873" rIns="165873" bIns="165873"/>
          <a:lstStyle/>
          <a:p>
            <a:pPr algn="ctr">
              <a:tabLst>
                <a:tab pos="656582" algn="l"/>
                <a:tab pos="1313162" algn="l"/>
                <a:tab pos="1969745" algn="l"/>
                <a:tab pos="2626327" algn="l"/>
                <a:tab pos="3282907" algn="l"/>
                <a:tab pos="3939490" algn="l"/>
                <a:tab pos="4596072" algn="l"/>
                <a:tab pos="5252653" algn="l"/>
                <a:tab pos="5909234" algn="l"/>
                <a:tab pos="6565817" algn="l"/>
              </a:tabLst>
              <a:defRPr/>
            </a:pPr>
            <a:r>
              <a:rPr lang="en-US" sz="5400" b="1" dirty="0" err="1">
                <a:solidFill>
                  <a:srgbClr val="CC3300"/>
                </a:solidFill>
                <a:ea typeface="msgothic" charset="0"/>
                <a:cs typeface="msgothic" charset="0"/>
              </a:rPr>
              <a:t>Convolutional</a:t>
            </a:r>
            <a:r>
              <a:rPr lang="en-US" sz="5400" b="1" dirty="0">
                <a:solidFill>
                  <a:srgbClr val="CC3300"/>
                </a:solidFill>
                <a:ea typeface="msgothic" charset="0"/>
                <a:cs typeface="msgothic" charset="0"/>
              </a:rPr>
              <a:t> Nets</a:t>
            </a:r>
          </a:p>
        </p:txBody>
      </p:sp>
      <p:sp>
        <p:nvSpPr>
          <p:cNvPr id="5122" name="Text Box 2"/>
          <p:cNvSpPr txBox="1">
            <a:spLocks noChangeArrowheads="1"/>
          </p:cNvSpPr>
          <p:nvPr/>
        </p:nvSpPr>
        <p:spPr bwMode="auto">
          <a:xfrm>
            <a:off x="1693320" y="3282106"/>
            <a:ext cx="5698080" cy="1957165"/>
          </a:xfrm>
          <a:prstGeom prst="rect">
            <a:avLst/>
          </a:prstGeom>
          <a:solidFill>
            <a:schemeClr val="accent3"/>
          </a:solidFill>
          <a:ln w="72000">
            <a:solidFill>
              <a:srgbClr val="280099"/>
            </a:solidFill>
            <a:round/>
            <a:headEnd/>
            <a:tailEnd/>
          </a:ln>
          <a:effectLst>
            <a:outerShdw dist="152735" dir="2700000" algn="ctr" rotWithShape="0">
              <a:srgbClr val="808080"/>
            </a:outerShdw>
          </a:effectLst>
        </p:spPr>
        <p:txBody>
          <a:bodyPr wrap="none" lIns="97957" tIns="97957" rIns="97957" bIns="97957"/>
          <a:lstStyle/>
          <a:p>
            <a:pPr algn="ctr">
              <a:tabLst>
                <a:tab pos="656582" algn="l"/>
                <a:tab pos="1313162" algn="l"/>
                <a:tab pos="1969745" algn="l"/>
                <a:tab pos="2626327" algn="l"/>
                <a:tab pos="3282907" algn="l"/>
                <a:tab pos="3939490" algn="l"/>
                <a:tab pos="4596072" algn="l"/>
                <a:tab pos="5252653" algn="l"/>
              </a:tabLst>
              <a:defRPr/>
            </a:pPr>
            <a:r>
              <a:rPr lang="en-US" sz="1800" b="1" dirty="0">
                <a:solidFill>
                  <a:srgbClr val="CC3300"/>
                </a:solidFill>
                <a:ea typeface="msgothic" charset="0"/>
                <a:cs typeface="msgothic" charset="0"/>
              </a:rPr>
              <a:t> </a:t>
            </a:r>
            <a:r>
              <a:rPr lang="en-US" sz="1800" b="1" dirty="0" err="1">
                <a:solidFill>
                  <a:srgbClr val="CC3300"/>
                </a:solidFill>
                <a:ea typeface="msgothic" charset="0"/>
                <a:cs typeface="msgothic" charset="0"/>
              </a:rPr>
              <a:t>Yann</a:t>
            </a:r>
            <a:r>
              <a:rPr lang="en-US" sz="1800" b="1" dirty="0">
                <a:solidFill>
                  <a:srgbClr val="CC3300"/>
                </a:solidFill>
                <a:ea typeface="msgothic" charset="0"/>
                <a:cs typeface="msgothic" charset="0"/>
              </a:rPr>
              <a:t> </a:t>
            </a:r>
            <a:r>
              <a:rPr lang="en-US" sz="1800" b="1" dirty="0" err="1" smtClean="0">
                <a:solidFill>
                  <a:srgbClr val="CC3300"/>
                </a:solidFill>
                <a:ea typeface="msgothic" charset="0"/>
                <a:cs typeface="msgothic" charset="0"/>
              </a:rPr>
              <a:t>LeCun</a:t>
            </a:r>
            <a:endParaRPr lang="en-US" sz="1800" b="1" dirty="0">
              <a:solidFill>
                <a:srgbClr val="CC3300"/>
              </a:solidFill>
              <a:ea typeface="msgothic" charset="0"/>
              <a:cs typeface="msgothic" charset="0"/>
            </a:endParaRPr>
          </a:p>
          <a:p>
            <a:pPr algn="ctr">
              <a:tabLst>
                <a:tab pos="656582" algn="l"/>
                <a:tab pos="1313162" algn="l"/>
                <a:tab pos="1969745" algn="l"/>
                <a:tab pos="2626327" algn="l"/>
                <a:tab pos="3282907" algn="l"/>
                <a:tab pos="3939490" algn="l"/>
                <a:tab pos="4596072" algn="l"/>
                <a:tab pos="5252653" algn="l"/>
              </a:tabLst>
              <a:defRPr/>
            </a:pPr>
            <a:r>
              <a:rPr lang="en-US" sz="1800" b="1" dirty="0" smtClean="0">
                <a:solidFill>
                  <a:srgbClr val="CC3300"/>
                </a:solidFill>
                <a:ea typeface="msgothic" charset="0"/>
                <a:cs typeface="msgothic" charset="0"/>
              </a:rPr>
              <a:t>The </a:t>
            </a:r>
            <a:r>
              <a:rPr lang="en-US" sz="1800" b="1" dirty="0">
                <a:solidFill>
                  <a:srgbClr val="CC3300"/>
                </a:solidFill>
                <a:ea typeface="msgothic" charset="0"/>
                <a:cs typeface="msgothic" charset="0"/>
              </a:rPr>
              <a:t>Courant Institute of Mathematical Sciences</a:t>
            </a:r>
          </a:p>
          <a:p>
            <a:pPr algn="ctr">
              <a:tabLst>
                <a:tab pos="656582" algn="l"/>
                <a:tab pos="1313162" algn="l"/>
                <a:tab pos="1969745" algn="l"/>
                <a:tab pos="2626327" algn="l"/>
                <a:tab pos="3282907" algn="l"/>
                <a:tab pos="3939490" algn="l"/>
                <a:tab pos="4596072" algn="l"/>
                <a:tab pos="5252653" algn="l"/>
              </a:tabLst>
              <a:defRPr/>
            </a:pPr>
            <a:r>
              <a:rPr lang="en-US" sz="1800" b="1" dirty="0">
                <a:solidFill>
                  <a:srgbClr val="CC3300"/>
                </a:solidFill>
                <a:ea typeface="msgothic" charset="0"/>
                <a:cs typeface="msgothic" charset="0"/>
              </a:rPr>
              <a:t>New York University</a:t>
            </a:r>
          </a:p>
          <a:p>
            <a:pPr algn="ctr">
              <a:tabLst>
                <a:tab pos="656582" algn="l"/>
                <a:tab pos="1313162" algn="l"/>
                <a:tab pos="1969745" algn="l"/>
                <a:tab pos="2626327" algn="l"/>
                <a:tab pos="3282907" algn="l"/>
                <a:tab pos="3939490" algn="l"/>
                <a:tab pos="4596072" algn="l"/>
                <a:tab pos="5252653" algn="l"/>
              </a:tabLst>
              <a:defRPr/>
            </a:pPr>
            <a:r>
              <a:rPr lang="en-US" sz="1800" b="1" dirty="0">
                <a:solidFill>
                  <a:srgbClr val="CC3300"/>
                </a:solidFill>
                <a:ea typeface="msgothic" charset="0"/>
                <a:cs typeface="msgothic" charset="0"/>
              </a:rPr>
              <a:t>http://yann.lecun.com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324000" y="263550"/>
            <a:ext cx="821232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27" tIns="82927" rIns="82927" bIns="82927"/>
          <a:lstStyle/>
          <a:p>
            <a:pPr>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defRPr/>
            </a:pPr>
            <a:r>
              <a:rPr lang="en-US" b="1" dirty="0">
                <a:solidFill>
                  <a:srgbClr val="FFFF00"/>
                </a:solidFill>
                <a:ea typeface="msgothic" charset="0"/>
                <a:cs typeface="msgothic" charset="0"/>
              </a:rPr>
              <a:t>Experiment 2: Jittered-Cluttered Dataset</a:t>
            </a:r>
          </a:p>
        </p:txBody>
      </p:sp>
      <p:pic>
        <p:nvPicPr>
          <p:cNvPr id="22531" name="Picture 2"/>
          <p:cNvPicPr>
            <a:picLocks noChangeAspect="1" noChangeArrowheads="1"/>
          </p:cNvPicPr>
          <p:nvPr/>
        </p:nvPicPr>
        <p:blipFill>
          <a:blip r:embed="rId3"/>
          <a:srcRect/>
          <a:stretch>
            <a:fillRect/>
          </a:stretch>
        </p:blipFill>
        <p:spPr bwMode="auto">
          <a:xfrm>
            <a:off x="456483" y="1044111"/>
            <a:ext cx="7790400" cy="2629716"/>
          </a:xfrm>
          <a:prstGeom prst="rect">
            <a:avLst/>
          </a:prstGeom>
          <a:noFill/>
          <a:ln w="9525">
            <a:noFill/>
            <a:round/>
            <a:headEnd/>
            <a:tailEnd/>
          </a:ln>
        </p:spPr>
      </p:pic>
      <p:sp>
        <p:nvSpPr>
          <p:cNvPr id="22532" name="Text Box 3"/>
          <p:cNvSpPr txBox="1">
            <a:spLocks noChangeArrowheads="1"/>
          </p:cNvSpPr>
          <p:nvPr/>
        </p:nvSpPr>
        <p:spPr bwMode="auto">
          <a:xfrm>
            <a:off x="194403" y="3784717"/>
            <a:ext cx="8913600" cy="2755010"/>
          </a:xfrm>
          <a:prstGeom prst="rect">
            <a:avLst/>
          </a:prstGeom>
          <a:noFill/>
          <a:ln w="9525">
            <a:noFill/>
            <a:round/>
            <a:headEnd/>
            <a:tailEnd/>
          </a:ln>
        </p:spPr>
        <p:txBody>
          <a:bodyPr lIns="0" tIns="0" rIns="0" bIns="0"/>
          <a:lstStyle/>
          <a:p>
            <a:pPr marL="293703" indent="-293703">
              <a:buSzPct val="107000"/>
              <a:buBlip>
                <a:blip r:embed="rId4"/>
              </a:buBlip>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sz="2000" b="1" dirty="0">
                <a:solidFill>
                  <a:srgbClr val="000000"/>
                </a:solidFill>
                <a:ea typeface="msgothic" charset="0"/>
                <a:cs typeface="msgothic" charset="0"/>
              </a:rPr>
              <a:t>  </a:t>
            </a:r>
            <a:r>
              <a:rPr lang="en-US" sz="2000" b="1" dirty="0">
                <a:solidFill>
                  <a:srgbClr val="FF0000"/>
                </a:solidFill>
                <a:ea typeface="msgothic" charset="0"/>
                <a:cs typeface="msgothic" charset="0"/>
              </a:rPr>
              <a:t>291,600 </a:t>
            </a:r>
            <a:r>
              <a:rPr lang="en-US" sz="2000" b="1" dirty="0">
                <a:solidFill>
                  <a:srgbClr val="000000"/>
                </a:solidFill>
                <a:ea typeface="msgothic" charset="0"/>
                <a:cs typeface="msgothic" charset="0"/>
              </a:rPr>
              <a:t>training samples, </a:t>
            </a:r>
            <a:r>
              <a:rPr lang="en-US" sz="2000" b="1" dirty="0">
                <a:solidFill>
                  <a:srgbClr val="FF0000"/>
                </a:solidFill>
                <a:ea typeface="msgothic" charset="0"/>
                <a:cs typeface="msgothic" charset="0"/>
              </a:rPr>
              <a:t>58,320</a:t>
            </a:r>
            <a:r>
              <a:rPr lang="en-US" sz="2000" b="1" dirty="0">
                <a:solidFill>
                  <a:srgbClr val="000000"/>
                </a:solidFill>
                <a:ea typeface="msgothic" charset="0"/>
                <a:cs typeface="msgothic" charset="0"/>
              </a:rPr>
              <a:t> test samples</a:t>
            </a:r>
          </a:p>
          <a:p>
            <a:pPr marL="293703" indent="-293703">
              <a:buSzPct val="107000"/>
              <a:buBlip>
                <a:blip r:embed="rId4"/>
              </a:buBlip>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sz="2000" dirty="0">
                <a:solidFill>
                  <a:srgbClr val="000000"/>
                </a:solidFill>
                <a:ea typeface="msgothic" charset="0"/>
                <a:cs typeface="msgothic" charset="0"/>
              </a:rPr>
              <a:t> </a:t>
            </a:r>
            <a:r>
              <a:rPr lang="en-US" sz="2000" b="1" dirty="0">
                <a:solidFill>
                  <a:srgbClr val="000000"/>
                </a:solidFill>
                <a:ea typeface="msgothic" charset="0"/>
                <a:cs typeface="msgothic" charset="0"/>
              </a:rPr>
              <a:t>SVM with Gaussian kernel	</a:t>
            </a:r>
            <a:r>
              <a:rPr lang="en-US" sz="2000" dirty="0">
                <a:solidFill>
                  <a:srgbClr val="000000"/>
                </a:solidFill>
                <a:ea typeface="msgothic" charset="0"/>
                <a:cs typeface="msgothic" charset="0"/>
              </a:rPr>
              <a:t>						</a:t>
            </a:r>
            <a:r>
              <a:rPr lang="en-US" sz="2000" b="1" dirty="0">
                <a:solidFill>
                  <a:srgbClr val="FF0000"/>
                </a:solidFill>
                <a:ea typeface="msgothic" charset="0"/>
                <a:cs typeface="msgothic" charset="0"/>
              </a:rPr>
              <a:t>43.3% error</a:t>
            </a:r>
          </a:p>
          <a:p>
            <a:pPr marL="293703" indent="-293703">
              <a:buSzPct val="107000"/>
              <a:buBlip>
                <a:blip r:embed="rId4"/>
              </a:buBlip>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sz="2000" b="1" dirty="0" err="1">
                <a:solidFill>
                  <a:srgbClr val="000000"/>
                </a:solidFill>
                <a:ea typeface="msgothic" charset="0"/>
                <a:cs typeface="msgothic" charset="0"/>
              </a:rPr>
              <a:t>Convolutional</a:t>
            </a:r>
            <a:r>
              <a:rPr lang="en-US" sz="2000" b="1" dirty="0">
                <a:solidFill>
                  <a:srgbClr val="000000"/>
                </a:solidFill>
                <a:ea typeface="msgothic" charset="0"/>
                <a:cs typeface="msgothic" charset="0"/>
              </a:rPr>
              <a:t> Net with </a:t>
            </a:r>
            <a:r>
              <a:rPr lang="en-US" sz="2000" b="1" dirty="0">
                <a:solidFill>
                  <a:srgbClr val="0000FF"/>
                </a:solidFill>
                <a:ea typeface="msgothic" charset="0"/>
                <a:cs typeface="msgothic" charset="0"/>
              </a:rPr>
              <a:t>binocular</a:t>
            </a:r>
            <a:r>
              <a:rPr lang="en-US" sz="2000" b="1" dirty="0">
                <a:solidFill>
                  <a:srgbClr val="000000"/>
                </a:solidFill>
                <a:ea typeface="msgothic" charset="0"/>
                <a:cs typeface="msgothic" charset="0"/>
              </a:rPr>
              <a:t> input:				  </a:t>
            </a:r>
            <a:r>
              <a:rPr lang="en-US" sz="2000" b="1" dirty="0">
                <a:solidFill>
                  <a:srgbClr val="FF0000"/>
                </a:solidFill>
                <a:ea typeface="msgothic" charset="0"/>
                <a:cs typeface="msgothic" charset="0"/>
              </a:rPr>
              <a:t>7.8% error</a:t>
            </a:r>
          </a:p>
          <a:p>
            <a:pPr marL="293703" indent="-293703">
              <a:buSzPct val="107000"/>
              <a:buBlip>
                <a:blip r:embed="rId4"/>
              </a:buBlip>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sz="2000" b="1" dirty="0">
                <a:solidFill>
                  <a:srgbClr val="FF0000"/>
                </a:solidFill>
                <a:ea typeface="msgothic" charset="0"/>
                <a:cs typeface="msgothic" charset="0"/>
              </a:rPr>
              <a:t> </a:t>
            </a:r>
            <a:r>
              <a:rPr lang="en-US" sz="2000" b="1" dirty="0" err="1">
                <a:solidFill>
                  <a:srgbClr val="008000"/>
                </a:solidFill>
                <a:ea typeface="msgothic" charset="0"/>
                <a:cs typeface="msgothic" charset="0"/>
              </a:rPr>
              <a:t>Convolutional</a:t>
            </a:r>
            <a:r>
              <a:rPr lang="en-US" sz="2000" b="1" dirty="0">
                <a:solidFill>
                  <a:srgbClr val="008000"/>
                </a:solidFill>
                <a:ea typeface="msgothic" charset="0"/>
                <a:cs typeface="msgothic" charset="0"/>
              </a:rPr>
              <a:t> Net + SVM on top:	</a:t>
            </a:r>
            <a:r>
              <a:rPr lang="en-US" sz="2000" b="1" dirty="0">
                <a:solidFill>
                  <a:srgbClr val="000000"/>
                </a:solidFill>
                <a:ea typeface="msgothic" charset="0"/>
                <a:cs typeface="msgothic" charset="0"/>
              </a:rPr>
              <a:t>				  </a:t>
            </a:r>
            <a:r>
              <a:rPr lang="en-US" sz="2000" b="1" dirty="0">
                <a:solidFill>
                  <a:srgbClr val="FF0000"/>
                </a:solidFill>
                <a:ea typeface="msgothic" charset="0"/>
                <a:cs typeface="msgothic" charset="0"/>
              </a:rPr>
              <a:t>5.9% error</a:t>
            </a:r>
          </a:p>
          <a:p>
            <a:pPr marL="293703" indent="-293703">
              <a:buSzPct val="107000"/>
              <a:buBlip>
                <a:blip r:embed="rId5"/>
              </a:buBlip>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sz="2000" b="1" dirty="0">
                <a:solidFill>
                  <a:srgbClr val="000000"/>
                </a:solidFill>
                <a:ea typeface="msgothic" charset="0"/>
                <a:cs typeface="msgothic" charset="0"/>
              </a:rPr>
              <a:t> </a:t>
            </a:r>
            <a:r>
              <a:rPr lang="en-US" sz="2000" b="1" dirty="0" err="1">
                <a:solidFill>
                  <a:srgbClr val="000000"/>
                </a:solidFill>
                <a:ea typeface="msgothic" charset="0"/>
                <a:cs typeface="msgothic" charset="0"/>
              </a:rPr>
              <a:t>Convolutional</a:t>
            </a:r>
            <a:r>
              <a:rPr lang="en-US" sz="2000" b="1" dirty="0">
                <a:solidFill>
                  <a:srgbClr val="000000"/>
                </a:solidFill>
                <a:ea typeface="msgothic" charset="0"/>
                <a:cs typeface="msgothic" charset="0"/>
              </a:rPr>
              <a:t> Net with </a:t>
            </a:r>
            <a:r>
              <a:rPr lang="en-US" sz="2000" b="1" dirty="0">
                <a:solidFill>
                  <a:srgbClr val="0000FF"/>
                </a:solidFill>
                <a:ea typeface="msgothic" charset="0"/>
                <a:cs typeface="msgothic" charset="0"/>
              </a:rPr>
              <a:t>monocular</a:t>
            </a:r>
            <a:r>
              <a:rPr lang="en-US" sz="2000" b="1" dirty="0">
                <a:solidFill>
                  <a:srgbClr val="000000"/>
                </a:solidFill>
                <a:ea typeface="msgothic" charset="0"/>
                <a:cs typeface="msgothic" charset="0"/>
              </a:rPr>
              <a:t> input:				</a:t>
            </a:r>
            <a:r>
              <a:rPr lang="en-US" sz="2000" b="1" dirty="0">
                <a:solidFill>
                  <a:srgbClr val="FF0000"/>
                </a:solidFill>
                <a:ea typeface="msgothic" charset="0"/>
                <a:cs typeface="msgothic" charset="0"/>
              </a:rPr>
              <a:t>20.8% error</a:t>
            </a:r>
          </a:p>
          <a:p>
            <a:pPr marL="293703" indent="-293703">
              <a:buSzPct val="107000"/>
              <a:buBlip>
                <a:blip r:embed="rId5"/>
              </a:buBlip>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sz="2000" b="1" dirty="0">
                <a:solidFill>
                  <a:srgbClr val="FF0000"/>
                </a:solidFill>
                <a:ea typeface="msgothic" charset="0"/>
                <a:cs typeface="msgothic" charset="0"/>
              </a:rPr>
              <a:t> </a:t>
            </a:r>
            <a:r>
              <a:rPr lang="en-US" sz="2000" b="1" dirty="0">
                <a:solidFill>
                  <a:srgbClr val="000000"/>
                </a:solidFill>
                <a:ea typeface="msgothic" charset="0"/>
                <a:cs typeface="msgothic" charset="0"/>
              </a:rPr>
              <a:t>Smaller </a:t>
            </a:r>
            <a:r>
              <a:rPr lang="en-US" sz="2000" b="1" dirty="0">
                <a:solidFill>
                  <a:srgbClr val="0000FF"/>
                </a:solidFill>
                <a:ea typeface="msgothic" charset="0"/>
                <a:cs typeface="msgothic" charset="0"/>
              </a:rPr>
              <a:t>mono</a:t>
            </a:r>
            <a:r>
              <a:rPr lang="en-US" sz="2000" b="1" dirty="0">
                <a:solidFill>
                  <a:srgbClr val="000000"/>
                </a:solidFill>
                <a:ea typeface="msgothic" charset="0"/>
                <a:cs typeface="msgothic" charset="0"/>
              </a:rPr>
              <a:t> net (DEMO):</a:t>
            </a:r>
            <a:r>
              <a:rPr lang="en-US" sz="2000" b="1" dirty="0">
                <a:solidFill>
                  <a:srgbClr val="FF0000"/>
                </a:solidFill>
                <a:ea typeface="msgothic" charset="0"/>
                <a:cs typeface="msgothic" charset="0"/>
              </a:rPr>
              <a:t>						26.0% error</a:t>
            </a:r>
          </a:p>
          <a:p>
            <a:pPr marL="293703" indent="-293703">
              <a:buSzPct val="107000"/>
              <a:buBlip>
                <a:blip r:embed="rId5"/>
              </a:buBlip>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sz="2000" b="1" dirty="0">
                <a:solidFill>
                  <a:srgbClr val="FF0000"/>
                </a:solidFill>
                <a:ea typeface="msgothic" charset="0"/>
                <a:cs typeface="msgothic" charset="0"/>
              </a:rPr>
              <a:t> </a:t>
            </a:r>
            <a:r>
              <a:rPr lang="en-US" sz="2000" b="1" dirty="0">
                <a:solidFill>
                  <a:srgbClr val="0000FF"/>
                </a:solidFill>
                <a:ea typeface="msgothic" charset="0"/>
                <a:cs typeface="msgothic" charset="0"/>
              </a:rPr>
              <a:t>Dataset available from http://www.cs.nyu.edu/~yann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1"/>
          <p:cNvSpPr txBox="1">
            <a:spLocks noChangeArrowheads="1"/>
          </p:cNvSpPr>
          <p:nvPr/>
        </p:nvSpPr>
        <p:spPr bwMode="auto">
          <a:xfrm>
            <a:off x="324000" y="436366"/>
            <a:ext cx="821232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27" tIns="82927" rIns="82927" bIns="82927"/>
          <a:lstStyle/>
          <a:p>
            <a:pPr>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defRPr/>
            </a:pPr>
            <a:r>
              <a:rPr lang="en-US" b="1" dirty="0">
                <a:solidFill>
                  <a:srgbClr val="FFFF00"/>
                </a:solidFill>
              </a:rPr>
              <a:t>What's wrong with K-NN and SVMs?</a:t>
            </a:r>
          </a:p>
        </p:txBody>
      </p:sp>
      <p:sp>
        <p:nvSpPr>
          <p:cNvPr id="23555" name="Text Box 2"/>
          <p:cNvSpPr txBox="1">
            <a:spLocks noChangeArrowheads="1"/>
          </p:cNvSpPr>
          <p:nvPr/>
        </p:nvSpPr>
        <p:spPr bwMode="auto">
          <a:xfrm>
            <a:off x="312480" y="1481916"/>
            <a:ext cx="7981920" cy="1451672"/>
          </a:xfrm>
          <a:prstGeom prst="rect">
            <a:avLst/>
          </a:prstGeom>
          <a:noFill/>
          <a:ln w="9525">
            <a:noFill/>
            <a:round/>
            <a:headEnd/>
            <a:tailEnd/>
          </a:ln>
        </p:spPr>
        <p:txBody>
          <a:bodyPr lIns="0" tIns="0" rIns="0" bIns="0"/>
          <a:lstStyle/>
          <a:p>
            <a:pPr marL="293703" indent="-293703">
              <a:buSzPct val="98000"/>
              <a:buBlip>
                <a:blip r:embed="rId3"/>
              </a:buBlip>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dirty="0">
                <a:solidFill>
                  <a:srgbClr val="000000"/>
                </a:solidFill>
              </a:rPr>
              <a:t> </a:t>
            </a:r>
            <a:r>
              <a:rPr lang="en-US" sz="1600" b="1" dirty="0">
                <a:solidFill>
                  <a:srgbClr val="000000"/>
                </a:solidFill>
              </a:rPr>
              <a:t>K-NN and SVM with Gaussian kernels  are based on </a:t>
            </a:r>
            <a:r>
              <a:rPr lang="en-US" sz="1600" b="1" dirty="0">
                <a:solidFill>
                  <a:srgbClr val="FF0000"/>
                </a:solidFill>
              </a:rPr>
              <a:t>matching global templates</a:t>
            </a:r>
          </a:p>
          <a:p>
            <a:pPr marL="293703" indent="-293703">
              <a:buSzPct val="131000"/>
              <a:buBlip>
                <a:blip r:embed="rId3"/>
              </a:buBlip>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sz="1600" b="1" dirty="0">
                <a:solidFill>
                  <a:srgbClr val="000000"/>
                </a:solidFill>
              </a:rPr>
              <a:t> Both are “shallow” architectures</a:t>
            </a:r>
          </a:p>
          <a:p>
            <a:pPr marL="293703" indent="-293703">
              <a:buSzPct val="131000"/>
              <a:buBlip>
                <a:blip r:embed="rId3"/>
              </a:buBlip>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sz="1600" b="1" dirty="0">
                <a:solidFill>
                  <a:srgbClr val="000000"/>
                </a:solidFill>
              </a:rPr>
              <a:t> There is now way to learn invariant recognition tasks with such naïve architectures (unless we use an impractically large number of templates).</a:t>
            </a:r>
          </a:p>
        </p:txBody>
      </p:sp>
      <p:grpSp>
        <p:nvGrpSpPr>
          <p:cNvPr id="2" name="Group 3"/>
          <p:cNvGrpSpPr>
            <a:grpSpLocks/>
          </p:cNvGrpSpPr>
          <p:nvPr/>
        </p:nvGrpSpPr>
        <p:grpSpPr bwMode="auto">
          <a:xfrm>
            <a:off x="5202720" y="2906225"/>
            <a:ext cx="3143520" cy="3250422"/>
            <a:chOff x="3613" y="2018"/>
            <a:chExt cx="2183" cy="2257"/>
          </a:xfrm>
        </p:grpSpPr>
        <p:sp>
          <p:nvSpPr>
            <p:cNvPr id="23558" name="Text Box 4"/>
            <p:cNvSpPr txBox="1">
              <a:spLocks noChangeArrowheads="1"/>
            </p:cNvSpPr>
            <p:nvPr/>
          </p:nvSpPr>
          <p:spPr bwMode="auto">
            <a:xfrm>
              <a:off x="4250" y="2389"/>
              <a:ext cx="907" cy="536"/>
            </a:xfrm>
            <a:prstGeom prst="rect">
              <a:avLst/>
            </a:prstGeom>
            <a:noFill/>
            <a:ln w="36000">
              <a:solidFill>
                <a:srgbClr val="FF0000"/>
              </a:solidFill>
              <a:round/>
              <a:headEnd/>
              <a:tailEnd/>
            </a:ln>
          </p:spPr>
          <p:txBody>
            <a:bodyPr wrap="none" lIns="72000" tIns="72000" rIns="72000" bIns="72000"/>
            <a:lstStyle/>
            <a:p>
              <a:pPr algn="ctr">
                <a:tabLst>
                  <a:tab pos="656514" algn="l"/>
                </a:tabLst>
              </a:pPr>
              <a:r>
                <a:rPr lang="en-US" sz="1600" dirty="0">
                  <a:solidFill>
                    <a:srgbClr val="000000"/>
                  </a:solidFill>
                </a:rPr>
                <a:t>Linear</a:t>
              </a:r>
            </a:p>
            <a:p>
              <a:pPr algn="ctr">
                <a:tabLst>
                  <a:tab pos="656514" algn="l"/>
                </a:tabLst>
              </a:pPr>
              <a:r>
                <a:rPr lang="en-US" sz="1600" dirty="0">
                  <a:solidFill>
                    <a:srgbClr val="000000"/>
                  </a:solidFill>
                </a:rPr>
                <a:t>Combinations</a:t>
              </a:r>
            </a:p>
          </p:txBody>
        </p:sp>
        <p:sp>
          <p:nvSpPr>
            <p:cNvPr id="23559" name="Text Box 5"/>
            <p:cNvSpPr txBox="1">
              <a:spLocks noChangeArrowheads="1"/>
            </p:cNvSpPr>
            <p:nvPr/>
          </p:nvSpPr>
          <p:spPr bwMode="auto">
            <a:xfrm>
              <a:off x="3613" y="3374"/>
              <a:ext cx="2184" cy="552"/>
            </a:xfrm>
            <a:prstGeom prst="rect">
              <a:avLst/>
            </a:prstGeom>
            <a:noFill/>
            <a:ln w="36000">
              <a:solidFill>
                <a:srgbClr val="FF0000"/>
              </a:solidFill>
              <a:round/>
              <a:headEnd/>
              <a:tailEnd/>
            </a:ln>
          </p:spPr>
          <p:txBody>
            <a:bodyPr lIns="72000" tIns="72000" rIns="72000" bIns="72000"/>
            <a:lstStyle/>
            <a:p>
              <a:pPr algn="ctr">
                <a:tabLst>
                  <a:tab pos="656514" algn="l"/>
                  <a:tab pos="1313025" algn="l"/>
                  <a:tab pos="1969541" algn="l"/>
                  <a:tab pos="2626055" algn="l"/>
                </a:tabLst>
              </a:pPr>
              <a:r>
                <a:rPr lang="en-US" sz="1600" dirty="0">
                  <a:solidFill>
                    <a:srgbClr val="000000"/>
                  </a:solidFill>
                </a:rPr>
                <a:t>Global Template Matchers</a:t>
              </a:r>
            </a:p>
            <a:p>
              <a:pPr algn="ctr">
                <a:tabLst>
                  <a:tab pos="656514" algn="l"/>
                  <a:tab pos="1313025" algn="l"/>
                  <a:tab pos="1969541" algn="l"/>
                  <a:tab pos="2626055" algn="l"/>
                </a:tabLst>
              </a:pPr>
              <a:r>
                <a:rPr lang="en-US" sz="1600" dirty="0">
                  <a:solidFill>
                    <a:srgbClr val="000000"/>
                  </a:solidFill>
                </a:rPr>
                <a:t>(each training sample is a template</a:t>
              </a:r>
            </a:p>
          </p:txBody>
        </p:sp>
        <p:sp>
          <p:nvSpPr>
            <p:cNvPr id="23560" name="Text Box 6"/>
            <p:cNvSpPr txBox="1">
              <a:spLocks noChangeArrowheads="1"/>
            </p:cNvSpPr>
            <p:nvPr/>
          </p:nvSpPr>
          <p:spPr bwMode="auto">
            <a:xfrm>
              <a:off x="3938" y="3986"/>
              <a:ext cx="1500" cy="291"/>
            </a:xfrm>
            <a:prstGeom prst="rect">
              <a:avLst/>
            </a:prstGeom>
            <a:solidFill>
              <a:srgbClr val="9966CC"/>
            </a:solidFill>
            <a:ln w="36000">
              <a:solidFill>
                <a:srgbClr val="2323DC"/>
              </a:solidFill>
              <a:round/>
              <a:headEnd/>
              <a:tailEnd/>
            </a:ln>
          </p:spPr>
          <p:txBody>
            <a:bodyPr lIns="72000" tIns="72000" rIns="72000" bIns="72000"/>
            <a:lstStyle/>
            <a:p>
              <a:pPr algn="ctr">
                <a:tabLst>
                  <a:tab pos="656514" algn="l"/>
                  <a:tab pos="1313025" algn="l"/>
                  <a:tab pos="1969541" algn="l"/>
                </a:tabLst>
              </a:pPr>
              <a:r>
                <a:rPr lang="en-US" sz="1600" dirty="0">
                  <a:solidFill>
                    <a:srgbClr val="FFFFFF"/>
                  </a:solidFill>
                </a:rPr>
                <a:t>Input</a:t>
              </a:r>
            </a:p>
          </p:txBody>
        </p:sp>
        <p:sp>
          <p:nvSpPr>
            <p:cNvPr id="23561" name="Text Box 7"/>
            <p:cNvSpPr txBox="1">
              <a:spLocks noChangeArrowheads="1"/>
            </p:cNvSpPr>
            <p:nvPr/>
          </p:nvSpPr>
          <p:spPr bwMode="auto">
            <a:xfrm>
              <a:off x="3650" y="2978"/>
              <a:ext cx="2040" cy="291"/>
            </a:xfrm>
            <a:prstGeom prst="rect">
              <a:avLst/>
            </a:prstGeom>
            <a:solidFill>
              <a:srgbClr val="9966CC"/>
            </a:solidFill>
            <a:ln w="36000">
              <a:solidFill>
                <a:srgbClr val="2323DC"/>
              </a:solidFill>
              <a:round/>
              <a:headEnd/>
              <a:tailEnd/>
            </a:ln>
          </p:spPr>
          <p:txBody>
            <a:bodyPr lIns="72000" tIns="72000" rIns="72000" bIns="72000"/>
            <a:lstStyle/>
            <a:p>
              <a:pPr algn="ctr">
                <a:tabLst>
                  <a:tab pos="656514" algn="l"/>
                  <a:tab pos="1313025" algn="l"/>
                  <a:tab pos="1969541" algn="l"/>
                  <a:tab pos="2626055" algn="l"/>
                </a:tabLst>
              </a:pPr>
              <a:r>
                <a:rPr lang="en-US" sz="1600" dirty="0">
                  <a:solidFill>
                    <a:srgbClr val="FFFFFF"/>
                  </a:solidFill>
                </a:rPr>
                <a:t>Features (similarities)‏</a:t>
              </a:r>
            </a:p>
          </p:txBody>
        </p:sp>
        <p:sp>
          <p:nvSpPr>
            <p:cNvPr id="23562" name="Text Box 8"/>
            <p:cNvSpPr txBox="1">
              <a:spLocks noChangeArrowheads="1"/>
            </p:cNvSpPr>
            <p:nvPr/>
          </p:nvSpPr>
          <p:spPr bwMode="auto">
            <a:xfrm>
              <a:off x="4358" y="2018"/>
              <a:ext cx="684" cy="291"/>
            </a:xfrm>
            <a:prstGeom prst="rect">
              <a:avLst/>
            </a:prstGeom>
            <a:solidFill>
              <a:srgbClr val="9966CC"/>
            </a:solidFill>
            <a:ln w="36000">
              <a:solidFill>
                <a:srgbClr val="2323DC"/>
              </a:solidFill>
              <a:round/>
              <a:headEnd/>
              <a:tailEnd/>
            </a:ln>
          </p:spPr>
          <p:txBody>
            <a:bodyPr lIns="72000" tIns="72000" rIns="72000" bIns="72000"/>
            <a:lstStyle/>
            <a:p>
              <a:pPr algn="ctr">
                <a:tabLst>
                  <a:tab pos="656514" algn="l"/>
                </a:tabLst>
              </a:pPr>
              <a:r>
                <a:rPr lang="en-US" sz="1600" dirty="0">
                  <a:solidFill>
                    <a:srgbClr val="FFFFFF"/>
                  </a:solidFill>
                </a:rPr>
                <a:t>Output</a:t>
              </a:r>
            </a:p>
          </p:txBody>
        </p:sp>
      </p:grpSp>
      <p:sp>
        <p:nvSpPr>
          <p:cNvPr id="23557" name="Text Box 9"/>
          <p:cNvSpPr txBox="1">
            <a:spLocks noChangeArrowheads="1"/>
          </p:cNvSpPr>
          <p:nvPr/>
        </p:nvSpPr>
        <p:spPr bwMode="auto">
          <a:xfrm>
            <a:off x="501120" y="3149611"/>
            <a:ext cx="4334400" cy="3274904"/>
          </a:xfrm>
          <a:prstGeom prst="rect">
            <a:avLst/>
          </a:prstGeom>
          <a:noFill/>
          <a:ln w="9525">
            <a:noFill/>
            <a:round/>
            <a:headEnd/>
            <a:tailEnd/>
          </a:ln>
        </p:spPr>
        <p:txBody>
          <a:bodyPr lIns="0" tIns="0" rIns="0" bIns="0"/>
          <a:lstStyle/>
          <a:p>
            <a:pPr marL="293703" indent="-293703">
              <a:buSzPct val="131000"/>
              <a:buBlip>
                <a:blip r:embed="rId4"/>
              </a:buBlip>
              <a:tabLst>
                <a:tab pos="656514" algn="l"/>
                <a:tab pos="1313025" algn="l"/>
                <a:tab pos="1969541" algn="l"/>
                <a:tab pos="2626055" algn="l"/>
                <a:tab pos="3282566" algn="l"/>
                <a:tab pos="3939082" algn="l"/>
              </a:tabLst>
            </a:pPr>
            <a:r>
              <a:rPr lang="en-US" sz="1600" b="1" dirty="0">
                <a:solidFill>
                  <a:srgbClr val="000000"/>
                </a:solidFill>
              </a:rPr>
              <a:t>The number of necessary templates grows </a:t>
            </a:r>
            <a:r>
              <a:rPr lang="en-US" sz="1600" b="1" dirty="0">
                <a:solidFill>
                  <a:srgbClr val="FF0000"/>
                </a:solidFill>
              </a:rPr>
              <a:t>exponentially</a:t>
            </a:r>
            <a:r>
              <a:rPr lang="en-US" sz="1600" b="1" dirty="0">
                <a:solidFill>
                  <a:srgbClr val="000000"/>
                </a:solidFill>
              </a:rPr>
              <a:t> with the number of dimensions of variations.</a:t>
            </a:r>
          </a:p>
          <a:p>
            <a:pPr marL="293703" indent="-293703">
              <a:buSzPct val="131000"/>
              <a:buBlip>
                <a:blip r:embed="rId4"/>
              </a:buBlip>
              <a:tabLst>
                <a:tab pos="656514" algn="l"/>
                <a:tab pos="1313025" algn="l"/>
                <a:tab pos="1969541" algn="l"/>
                <a:tab pos="2626055" algn="l"/>
                <a:tab pos="3282566" algn="l"/>
                <a:tab pos="3939082" algn="l"/>
              </a:tabLst>
            </a:pPr>
            <a:r>
              <a:rPr lang="en-US" sz="1600" b="1" dirty="0">
                <a:solidFill>
                  <a:srgbClr val="000000"/>
                </a:solidFill>
              </a:rPr>
              <a:t> Global templates are in trouble when the variations include: category, instance shape, configuration (for articulated object), position, azimuth, elevation, scale,  illumination, texture, </a:t>
            </a:r>
            <a:r>
              <a:rPr lang="en-US" sz="1600" b="1" dirty="0" err="1">
                <a:solidFill>
                  <a:srgbClr val="000000"/>
                </a:solidFill>
              </a:rPr>
              <a:t>albedo</a:t>
            </a:r>
            <a:r>
              <a:rPr lang="en-US" sz="1600" b="1" dirty="0">
                <a:solidFill>
                  <a:srgbClr val="000000"/>
                </a:solidFill>
              </a:rPr>
              <a:t>, in-plane rotation, background luminance, background texture, background clutter,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324000" y="263550"/>
            <a:ext cx="821232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27" tIns="82927" rIns="82927" bIns="82927"/>
          <a:lstStyle/>
          <a:p>
            <a:pPr>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b="1" dirty="0">
                <a:solidFill>
                  <a:srgbClr val="FFFF00"/>
                </a:solidFill>
                <a:ea typeface="msgothic" charset="0"/>
                <a:cs typeface="msgothic" charset="0"/>
              </a:rPr>
              <a:t>Examples (Monocular Mode)‏</a:t>
            </a:r>
          </a:p>
        </p:txBody>
      </p:sp>
      <p:pic>
        <p:nvPicPr>
          <p:cNvPr id="24579" name="Picture 2"/>
          <p:cNvPicPr>
            <a:picLocks noChangeAspect="1" noChangeArrowheads="1"/>
          </p:cNvPicPr>
          <p:nvPr/>
        </p:nvPicPr>
        <p:blipFill>
          <a:blip r:embed="rId3"/>
          <a:srcRect/>
          <a:stretch>
            <a:fillRect/>
          </a:stretch>
        </p:blipFill>
        <p:spPr bwMode="auto">
          <a:xfrm>
            <a:off x="2073600" y="1244291"/>
            <a:ext cx="5254560" cy="5255112"/>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324000" y="263550"/>
            <a:ext cx="821232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27" tIns="82927" rIns="82927" bIns="82927"/>
          <a:lstStyle/>
          <a:p>
            <a:pPr>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b="1" dirty="0">
                <a:solidFill>
                  <a:srgbClr val="FFFF00"/>
                </a:solidFill>
                <a:ea typeface="msgothic" charset="0"/>
                <a:cs typeface="msgothic" charset="0"/>
              </a:rPr>
              <a:t>Examples (Monocular Mode)‏</a:t>
            </a:r>
          </a:p>
        </p:txBody>
      </p:sp>
      <p:pic>
        <p:nvPicPr>
          <p:cNvPr id="25603" name="Picture 2"/>
          <p:cNvPicPr>
            <a:picLocks noChangeAspect="1" noChangeArrowheads="1"/>
          </p:cNvPicPr>
          <p:nvPr/>
        </p:nvPicPr>
        <p:blipFill>
          <a:blip r:embed="rId3"/>
          <a:srcRect/>
          <a:stretch>
            <a:fillRect/>
          </a:stretch>
        </p:blipFill>
        <p:spPr bwMode="auto">
          <a:xfrm>
            <a:off x="2073600" y="1244291"/>
            <a:ext cx="5254560" cy="5255112"/>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324000" y="263550"/>
            <a:ext cx="821232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27" tIns="82927" rIns="82927" bIns="82927"/>
          <a:lstStyle/>
          <a:p>
            <a:pPr>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b="1" dirty="0">
                <a:solidFill>
                  <a:srgbClr val="FFFF00"/>
                </a:solidFill>
                <a:ea typeface="msgothic" charset="0"/>
                <a:cs typeface="msgothic" charset="0"/>
              </a:rPr>
              <a:t>Examples (Monocular Mode)‏</a:t>
            </a:r>
          </a:p>
        </p:txBody>
      </p:sp>
      <p:pic>
        <p:nvPicPr>
          <p:cNvPr id="26627" name="Picture 2"/>
          <p:cNvPicPr>
            <a:picLocks noChangeAspect="1" noChangeArrowheads="1"/>
          </p:cNvPicPr>
          <p:nvPr/>
        </p:nvPicPr>
        <p:blipFill>
          <a:blip r:embed="rId3"/>
          <a:srcRect/>
          <a:stretch>
            <a:fillRect/>
          </a:stretch>
        </p:blipFill>
        <p:spPr bwMode="auto">
          <a:xfrm>
            <a:off x="2073600" y="1244291"/>
            <a:ext cx="5254560" cy="5255112"/>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1"/>
          <p:cNvSpPr txBox="1">
            <a:spLocks noChangeArrowheads="1"/>
          </p:cNvSpPr>
          <p:nvPr/>
        </p:nvSpPr>
        <p:spPr bwMode="auto">
          <a:xfrm>
            <a:off x="324000" y="263550"/>
            <a:ext cx="821232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27" tIns="82927" rIns="82927" bIns="82927"/>
          <a:lstStyle/>
          <a:p>
            <a:pPr>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b="1" dirty="0">
                <a:solidFill>
                  <a:srgbClr val="FFFF00"/>
                </a:solidFill>
                <a:ea typeface="msgothic" charset="0"/>
                <a:cs typeface="msgothic" charset="0"/>
              </a:rPr>
              <a:t>Examples (Monocular Mode)‏</a:t>
            </a:r>
          </a:p>
        </p:txBody>
      </p:sp>
      <p:pic>
        <p:nvPicPr>
          <p:cNvPr id="27651" name="Picture 2"/>
          <p:cNvPicPr>
            <a:picLocks noChangeAspect="1" noChangeArrowheads="1"/>
          </p:cNvPicPr>
          <p:nvPr/>
        </p:nvPicPr>
        <p:blipFill>
          <a:blip r:embed="rId3"/>
          <a:srcRect/>
          <a:stretch>
            <a:fillRect/>
          </a:stretch>
        </p:blipFill>
        <p:spPr bwMode="auto">
          <a:xfrm>
            <a:off x="2073600" y="1244291"/>
            <a:ext cx="5254560" cy="5255112"/>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324000" y="263550"/>
            <a:ext cx="821232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27" tIns="82927" rIns="82927" bIns="82927"/>
          <a:lstStyle/>
          <a:p>
            <a:pPr>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b="1" dirty="0">
                <a:solidFill>
                  <a:srgbClr val="FFFF00"/>
                </a:solidFill>
                <a:ea typeface="msgothic" charset="0"/>
                <a:cs typeface="msgothic" charset="0"/>
              </a:rPr>
              <a:t>Examples (Monocular Mode)‏</a:t>
            </a:r>
          </a:p>
        </p:txBody>
      </p:sp>
      <p:pic>
        <p:nvPicPr>
          <p:cNvPr id="28675" name="Picture 2"/>
          <p:cNvPicPr>
            <a:picLocks noChangeAspect="1" noChangeArrowheads="1"/>
          </p:cNvPicPr>
          <p:nvPr/>
        </p:nvPicPr>
        <p:blipFill>
          <a:blip r:embed="rId3"/>
          <a:srcRect/>
          <a:stretch>
            <a:fillRect/>
          </a:stretch>
        </p:blipFill>
        <p:spPr bwMode="auto">
          <a:xfrm>
            <a:off x="2073600" y="1244291"/>
            <a:ext cx="5254560" cy="5255112"/>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
          <p:cNvSpPr txBox="1">
            <a:spLocks noChangeArrowheads="1"/>
          </p:cNvSpPr>
          <p:nvPr/>
        </p:nvSpPr>
        <p:spPr bwMode="auto">
          <a:xfrm>
            <a:off x="324000" y="263550"/>
            <a:ext cx="821232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27" tIns="82927" rIns="82927" bIns="82927"/>
          <a:lstStyle/>
          <a:p>
            <a:pPr>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b="1" dirty="0">
                <a:solidFill>
                  <a:srgbClr val="FFFF00"/>
                </a:solidFill>
                <a:ea typeface="msgothic" charset="0"/>
                <a:cs typeface="msgothic" charset="0"/>
              </a:rPr>
              <a:t>Examples (Monocular Mode)‏</a:t>
            </a:r>
          </a:p>
        </p:txBody>
      </p:sp>
      <p:pic>
        <p:nvPicPr>
          <p:cNvPr id="29699" name="Picture 2"/>
          <p:cNvPicPr>
            <a:picLocks noChangeAspect="1" noChangeArrowheads="1"/>
          </p:cNvPicPr>
          <p:nvPr/>
        </p:nvPicPr>
        <p:blipFill>
          <a:blip r:embed="rId3"/>
          <a:srcRect/>
          <a:stretch>
            <a:fillRect/>
          </a:stretch>
        </p:blipFill>
        <p:spPr bwMode="auto">
          <a:xfrm>
            <a:off x="2073600" y="1244291"/>
            <a:ext cx="5254560" cy="5255112"/>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Text Box 1"/>
          <p:cNvSpPr txBox="1">
            <a:spLocks noChangeArrowheads="1"/>
          </p:cNvSpPr>
          <p:nvPr/>
        </p:nvSpPr>
        <p:spPr bwMode="auto">
          <a:xfrm>
            <a:off x="324000" y="263550"/>
            <a:ext cx="821232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27" tIns="82927" rIns="82927" bIns="82927"/>
          <a:lstStyle/>
          <a:p>
            <a:pPr>
              <a:tabLst>
                <a:tab pos="656514" algn="l"/>
                <a:tab pos="1313025" algn="l"/>
                <a:tab pos="1969541" algn="l"/>
                <a:tab pos="2626055" algn="l"/>
                <a:tab pos="3282566" algn="l"/>
                <a:tab pos="3939082" algn="l"/>
                <a:tab pos="4595595" algn="l"/>
                <a:tab pos="5252108" algn="l"/>
                <a:tab pos="5908622" algn="l"/>
                <a:tab pos="6565136" algn="l"/>
                <a:tab pos="7221649" algn="l"/>
                <a:tab pos="7878163" algn="l"/>
              </a:tabLst>
            </a:pPr>
            <a:r>
              <a:rPr lang="en-US" b="1" dirty="0">
                <a:solidFill>
                  <a:srgbClr val="FFFF00"/>
                </a:solidFill>
                <a:ea typeface="msgothic" charset="0"/>
                <a:cs typeface="msgothic" charset="0"/>
              </a:rPr>
              <a:t>Natural Images (Monocular Mode)‏</a:t>
            </a:r>
          </a:p>
        </p:txBody>
      </p:sp>
      <p:grpSp>
        <p:nvGrpSpPr>
          <p:cNvPr id="2" name="Group 2"/>
          <p:cNvGrpSpPr>
            <a:grpSpLocks/>
          </p:cNvGrpSpPr>
          <p:nvPr/>
        </p:nvGrpSpPr>
        <p:grpSpPr bwMode="auto">
          <a:xfrm>
            <a:off x="1811520" y="1103156"/>
            <a:ext cx="5150880" cy="5502818"/>
            <a:chOff x="1258" y="766"/>
            <a:chExt cx="3577" cy="3821"/>
          </a:xfrm>
        </p:grpSpPr>
        <p:grpSp>
          <p:nvGrpSpPr>
            <p:cNvPr id="3" name="Group 3"/>
            <p:cNvGrpSpPr>
              <a:grpSpLocks/>
            </p:cNvGrpSpPr>
            <p:nvPr/>
          </p:nvGrpSpPr>
          <p:grpSpPr bwMode="auto">
            <a:xfrm>
              <a:off x="1258" y="766"/>
              <a:ext cx="1210" cy="3821"/>
              <a:chOff x="1258" y="766"/>
              <a:chExt cx="1210" cy="3821"/>
            </a:xfrm>
          </p:grpSpPr>
          <p:pic>
            <p:nvPicPr>
              <p:cNvPr id="30731" name="Picture 4"/>
              <p:cNvPicPr>
                <a:picLocks noChangeAspect="1" noChangeArrowheads="1"/>
              </p:cNvPicPr>
              <p:nvPr/>
            </p:nvPicPr>
            <p:blipFill>
              <a:blip r:embed="rId3"/>
              <a:srcRect/>
              <a:stretch>
                <a:fillRect/>
              </a:stretch>
            </p:blipFill>
            <p:spPr bwMode="auto">
              <a:xfrm>
                <a:off x="1258" y="1738"/>
                <a:ext cx="1211" cy="2851"/>
              </a:xfrm>
              <a:prstGeom prst="rect">
                <a:avLst/>
              </a:prstGeom>
              <a:noFill/>
              <a:ln w="9525">
                <a:noFill/>
                <a:round/>
                <a:headEnd/>
                <a:tailEnd/>
              </a:ln>
            </p:spPr>
          </p:pic>
          <p:pic>
            <p:nvPicPr>
              <p:cNvPr id="30732" name="Picture 5"/>
              <p:cNvPicPr>
                <a:picLocks noChangeAspect="1" noChangeArrowheads="1"/>
              </p:cNvPicPr>
              <p:nvPr/>
            </p:nvPicPr>
            <p:blipFill>
              <a:blip r:embed="rId4"/>
              <a:srcRect/>
              <a:stretch>
                <a:fillRect/>
              </a:stretch>
            </p:blipFill>
            <p:spPr bwMode="auto">
              <a:xfrm>
                <a:off x="1258" y="766"/>
                <a:ext cx="961" cy="961"/>
              </a:xfrm>
              <a:prstGeom prst="rect">
                <a:avLst/>
              </a:prstGeom>
              <a:noFill/>
              <a:ln w="9525">
                <a:noFill/>
                <a:round/>
                <a:headEnd/>
                <a:tailEnd/>
              </a:ln>
            </p:spPr>
          </p:pic>
        </p:grpSp>
        <p:grpSp>
          <p:nvGrpSpPr>
            <p:cNvPr id="4" name="Group 6"/>
            <p:cNvGrpSpPr>
              <a:grpSpLocks/>
            </p:cNvGrpSpPr>
            <p:nvPr/>
          </p:nvGrpSpPr>
          <p:grpSpPr bwMode="auto">
            <a:xfrm>
              <a:off x="2442" y="766"/>
              <a:ext cx="1210" cy="3821"/>
              <a:chOff x="2442" y="766"/>
              <a:chExt cx="1210" cy="3821"/>
            </a:xfrm>
          </p:grpSpPr>
          <p:pic>
            <p:nvPicPr>
              <p:cNvPr id="30729" name="Picture 7"/>
              <p:cNvPicPr>
                <a:picLocks noChangeAspect="1" noChangeArrowheads="1"/>
              </p:cNvPicPr>
              <p:nvPr/>
            </p:nvPicPr>
            <p:blipFill>
              <a:blip r:embed="rId5"/>
              <a:srcRect/>
              <a:stretch>
                <a:fillRect/>
              </a:stretch>
            </p:blipFill>
            <p:spPr bwMode="auto">
              <a:xfrm>
                <a:off x="2442" y="1738"/>
                <a:ext cx="1211" cy="2851"/>
              </a:xfrm>
              <a:prstGeom prst="rect">
                <a:avLst/>
              </a:prstGeom>
              <a:noFill/>
              <a:ln w="9525">
                <a:noFill/>
                <a:round/>
                <a:headEnd/>
                <a:tailEnd/>
              </a:ln>
            </p:spPr>
          </p:pic>
          <p:pic>
            <p:nvPicPr>
              <p:cNvPr id="30730" name="Picture 8"/>
              <p:cNvPicPr>
                <a:picLocks noChangeAspect="1" noChangeArrowheads="1"/>
              </p:cNvPicPr>
              <p:nvPr/>
            </p:nvPicPr>
            <p:blipFill>
              <a:blip r:embed="rId6"/>
              <a:srcRect/>
              <a:stretch>
                <a:fillRect/>
              </a:stretch>
            </p:blipFill>
            <p:spPr bwMode="auto">
              <a:xfrm>
                <a:off x="2442" y="766"/>
                <a:ext cx="961" cy="961"/>
              </a:xfrm>
              <a:prstGeom prst="rect">
                <a:avLst/>
              </a:prstGeom>
              <a:noFill/>
              <a:ln w="9525">
                <a:noFill/>
                <a:round/>
                <a:headEnd/>
                <a:tailEnd/>
              </a:ln>
            </p:spPr>
          </p:pic>
        </p:grpSp>
        <p:grpSp>
          <p:nvGrpSpPr>
            <p:cNvPr id="5" name="Group 9"/>
            <p:cNvGrpSpPr>
              <a:grpSpLocks/>
            </p:cNvGrpSpPr>
            <p:nvPr/>
          </p:nvGrpSpPr>
          <p:grpSpPr bwMode="auto">
            <a:xfrm>
              <a:off x="3626" y="766"/>
              <a:ext cx="1210" cy="3821"/>
              <a:chOff x="3626" y="766"/>
              <a:chExt cx="1210" cy="3821"/>
            </a:xfrm>
          </p:grpSpPr>
          <p:pic>
            <p:nvPicPr>
              <p:cNvPr id="30727" name="Picture 10"/>
              <p:cNvPicPr>
                <a:picLocks noChangeAspect="1" noChangeArrowheads="1"/>
              </p:cNvPicPr>
              <p:nvPr/>
            </p:nvPicPr>
            <p:blipFill>
              <a:blip r:embed="rId7"/>
              <a:srcRect/>
              <a:stretch>
                <a:fillRect/>
              </a:stretch>
            </p:blipFill>
            <p:spPr bwMode="auto">
              <a:xfrm>
                <a:off x="3626" y="1738"/>
                <a:ext cx="1211" cy="2851"/>
              </a:xfrm>
              <a:prstGeom prst="rect">
                <a:avLst/>
              </a:prstGeom>
              <a:noFill/>
              <a:ln w="9525">
                <a:noFill/>
                <a:round/>
                <a:headEnd/>
                <a:tailEnd/>
              </a:ln>
            </p:spPr>
          </p:pic>
          <p:pic>
            <p:nvPicPr>
              <p:cNvPr id="30728" name="Picture 11"/>
              <p:cNvPicPr>
                <a:picLocks noChangeAspect="1" noChangeArrowheads="1"/>
              </p:cNvPicPr>
              <p:nvPr/>
            </p:nvPicPr>
            <p:blipFill>
              <a:blip r:embed="rId8"/>
              <a:srcRect/>
              <a:stretch>
                <a:fillRect/>
              </a:stretch>
            </p:blipFill>
            <p:spPr bwMode="auto">
              <a:xfrm>
                <a:off x="3626" y="766"/>
                <a:ext cx="961" cy="961"/>
              </a:xfrm>
              <a:prstGeom prst="rect">
                <a:avLst/>
              </a:prstGeom>
              <a:noFill/>
              <a:ln w="9525">
                <a:noFill/>
                <a:round/>
                <a:headEnd/>
                <a:tailEnd/>
              </a:ln>
            </p:spPr>
          </p:pic>
        </p:gr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idx="4294967295"/>
          </p:nvPr>
        </p:nvSpPr>
        <p:spPr>
          <a:xfrm>
            <a:off x="419040" y="210262"/>
            <a:ext cx="8304480" cy="652389"/>
          </a:xfrm>
          <a:effectLst>
            <a:outerShdw dist="155281" dir="2700000" algn="ctr" rotWithShape="0">
              <a:srgbClr val="C0C0C0"/>
            </a:outerShdw>
          </a:effectLst>
        </p:spPr>
        <p:txBody>
          <a:bodyPr/>
          <a:lstStyle/>
          <a:p>
            <a:pPr>
              <a:lnSpc>
                <a:spcPct val="93000"/>
              </a:lnSpc>
              <a:tabLst>
                <a:tab pos="0" algn="l"/>
                <a:tab pos="829280" algn="l"/>
                <a:tab pos="1658560" algn="l"/>
                <a:tab pos="2487841" algn="l"/>
                <a:tab pos="3317121" algn="l"/>
                <a:tab pos="4146401" algn="l"/>
                <a:tab pos="4975681" algn="l"/>
                <a:tab pos="5804962" algn="l"/>
                <a:tab pos="6634242" algn="l"/>
                <a:tab pos="7463522" algn="l"/>
                <a:tab pos="8292803" algn="l"/>
                <a:tab pos="9122083" algn="l"/>
              </a:tabLst>
              <a:defRPr/>
            </a:pPr>
            <a:r>
              <a:rPr lang="en-US" dirty="0" smtClean="0"/>
              <a:t>Supervised </a:t>
            </a:r>
            <a:r>
              <a:rPr lang="en-US" dirty="0" err="1" smtClean="0"/>
              <a:t>Convolutional</a:t>
            </a:r>
            <a:r>
              <a:rPr lang="en-US" dirty="0" smtClean="0"/>
              <a:t> Nets: Pros and Cons</a:t>
            </a:r>
          </a:p>
        </p:txBody>
      </p:sp>
      <p:sp>
        <p:nvSpPr>
          <p:cNvPr id="31747" name="Rectangle 2"/>
          <p:cNvSpPr>
            <a:spLocks noGrp="1" noChangeArrowheads="1"/>
          </p:cNvSpPr>
          <p:nvPr>
            <p:ph type="body" idx="4294967295"/>
          </p:nvPr>
        </p:nvSpPr>
        <p:spPr>
          <a:xfrm>
            <a:off x="419043" y="1008108"/>
            <a:ext cx="8343360" cy="5628111"/>
          </a:xfrm>
        </p:spPr>
        <p:txBody>
          <a:bodyPr/>
          <a:lstStyle/>
          <a:p>
            <a:pPr>
              <a:tabLst>
                <a:tab pos="689628" algn="l"/>
                <a:tab pos="1518908" algn="l"/>
                <a:tab pos="2348187" algn="l"/>
                <a:tab pos="3177468" algn="l"/>
                <a:tab pos="4006749" algn="l"/>
                <a:tab pos="4836029" algn="l"/>
                <a:tab pos="5665308" algn="l"/>
                <a:tab pos="6494588" algn="l"/>
                <a:tab pos="7323870" algn="l"/>
                <a:tab pos="8153150" algn="l"/>
                <a:tab pos="8982430" algn="l"/>
              </a:tabLst>
            </a:pPr>
            <a:r>
              <a:rPr lang="en-US" dirty="0" err="1" smtClean="0"/>
              <a:t>Convolutional</a:t>
            </a:r>
            <a:r>
              <a:rPr lang="en-US" dirty="0" smtClean="0"/>
              <a:t> nets can be trained to perform a wide variety of visual tasks.</a:t>
            </a:r>
          </a:p>
          <a:p>
            <a:pPr lvl="1">
              <a:buSzPct val="118000"/>
              <a:tabLst>
                <a:tab pos="689628" algn="l"/>
                <a:tab pos="1518908" algn="l"/>
                <a:tab pos="2348187" algn="l"/>
                <a:tab pos="3177468" algn="l"/>
                <a:tab pos="4006749" algn="l"/>
                <a:tab pos="4836029" algn="l"/>
                <a:tab pos="5665308" algn="l"/>
                <a:tab pos="6494588" algn="l"/>
                <a:tab pos="7323870" algn="l"/>
                <a:tab pos="8153150" algn="l"/>
                <a:tab pos="8982430" algn="l"/>
              </a:tabLst>
            </a:pPr>
            <a:r>
              <a:rPr lang="en-US" dirty="0" smtClean="0"/>
              <a:t>Global supervised gradient descent can produce parsimonious architectures</a:t>
            </a:r>
          </a:p>
          <a:p>
            <a:pPr>
              <a:tabLst>
                <a:tab pos="689628" algn="l"/>
                <a:tab pos="1518908" algn="l"/>
                <a:tab pos="2348187" algn="l"/>
                <a:tab pos="3177468" algn="l"/>
                <a:tab pos="4006749" algn="l"/>
                <a:tab pos="4836029" algn="l"/>
                <a:tab pos="5665308" algn="l"/>
                <a:tab pos="6494588" algn="l"/>
                <a:tab pos="7323870" algn="l"/>
                <a:tab pos="8153150" algn="l"/>
                <a:tab pos="8982430" algn="l"/>
              </a:tabLst>
            </a:pPr>
            <a:r>
              <a:rPr lang="en-US" dirty="0" smtClean="0">
                <a:solidFill>
                  <a:srgbClr val="FF0000"/>
                </a:solidFill>
              </a:rPr>
              <a:t>BUT:</a:t>
            </a:r>
            <a:r>
              <a:rPr lang="en-US" dirty="0" smtClean="0"/>
              <a:t> they require lots of labeled training samples</a:t>
            </a:r>
          </a:p>
          <a:p>
            <a:pPr lvl="1">
              <a:buSzPct val="118000"/>
              <a:tabLst>
                <a:tab pos="689628" algn="l"/>
                <a:tab pos="1518908" algn="l"/>
                <a:tab pos="2348187" algn="l"/>
                <a:tab pos="3177468" algn="l"/>
                <a:tab pos="4006749" algn="l"/>
                <a:tab pos="4836029" algn="l"/>
                <a:tab pos="5665308" algn="l"/>
                <a:tab pos="6494588" algn="l"/>
                <a:tab pos="7323870" algn="l"/>
                <a:tab pos="8153150" algn="l"/>
                <a:tab pos="8982430" algn="l"/>
              </a:tabLst>
            </a:pPr>
            <a:r>
              <a:rPr lang="en-US" dirty="0" smtClean="0"/>
              <a:t>60,000 samples for handwriting</a:t>
            </a:r>
          </a:p>
          <a:p>
            <a:pPr lvl="1">
              <a:buSzPct val="118000"/>
              <a:tabLst>
                <a:tab pos="689628" algn="l"/>
                <a:tab pos="1518908" algn="l"/>
                <a:tab pos="2348187" algn="l"/>
                <a:tab pos="3177468" algn="l"/>
                <a:tab pos="4006749" algn="l"/>
                <a:tab pos="4836029" algn="l"/>
                <a:tab pos="5665308" algn="l"/>
                <a:tab pos="6494588" algn="l"/>
                <a:tab pos="7323870" algn="l"/>
                <a:tab pos="8153150" algn="l"/>
                <a:tab pos="8982430" algn="l"/>
              </a:tabLst>
            </a:pPr>
            <a:r>
              <a:rPr lang="en-US" dirty="0" smtClean="0"/>
              <a:t>120,000 samples for face detection</a:t>
            </a:r>
          </a:p>
          <a:p>
            <a:pPr lvl="1">
              <a:buSzPct val="118000"/>
              <a:tabLst>
                <a:tab pos="689628" algn="l"/>
                <a:tab pos="1518908" algn="l"/>
                <a:tab pos="2348187" algn="l"/>
                <a:tab pos="3177468" algn="l"/>
                <a:tab pos="4006749" algn="l"/>
                <a:tab pos="4836029" algn="l"/>
                <a:tab pos="5665308" algn="l"/>
                <a:tab pos="6494588" algn="l"/>
                <a:tab pos="7323870" algn="l"/>
                <a:tab pos="8153150" algn="l"/>
                <a:tab pos="8982430" algn="l"/>
              </a:tabLst>
            </a:pPr>
            <a:r>
              <a:rPr lang="en-US" dirty="0" smtClean="0"/>
              <a:t>25,000 to 350,000 for object recognition</a:t>
            </a:r>
          </a:p>
          <a:p>
            <a:pPr>
              <a:tabLst>
                <a:tab pos="689628" algn="l"/>
                <a:tab pos="1518908" algn="l"/>
                <a:tab pos="2348187" algn="l"/>
                <a:tab pos="3177468" algn="l"/>
                <a:tab pos="4006749" algn="l"/>
                <a:tab pos="4836029" algn="l"/>
                <a:tab pos="5665308" algn="l"/>
                <a:tab pos="6494588" algn="l"/>
                <a:tab pos="7323870" algn="l"/>
                <a:tab pos="8153150" algn="l"/>
                <a:tab pos="8982430" algn="l"/>
              </a:tabLst>
            </a:pPr>
            <a:r>
              <a:rPr lang="en-US" dirty="0" smtClean="0">
                <a:solidFill>
                  <a:srgbClr val="FF0000"/>
                </a:solidFill>
              </a:rPr>
              <a:t>Since low-level features tend to be non task specific, we should be able to learn them unsupervised.</a:t>
            </a:r>
          </a:p>
          <a:p>
            <a:pPr>
              <a:tabLst>
                <a:tab pos="689628" algn="l"/>
                <a:tab pos="1518908" algn="l"/>
                <a:tab pos="2348187" algn="l"/>
                <a:tab pos="3177468" algn="l"/>
                <a:tab pos="4006749" algn="l"/>
                <a:tab pos="4836029" algn="l"/>
                <a:tab pos="5665308" algn="l"/>
                <a:tab pos="6494588" algn="l"/>
                <a:tab pos="7323870" algn="l"/>
                <a:tab pos="8153150" algn="l"/>
                <a:tab pos="8982430" algn="l"/>
              </a:tabLst>
            </a:pPr>
            <a:r>
              <a:rPr lang="en-US" dirty="0" smtClean="0"/>
              <a:t>Hinton has shown that layer-by-layer unsupervised “pre-training” can be used to initialize “deep” architectures </a:t>
            </a:r>
          </a:p>
          <a:p>
            <a:pPr lvl="1">
              <a:buSzPct val="118000"/>
              <a:tabLst>
                <a:tab pos="689628" algn="l"/>
                <a:tab pos="1518908" algn="l"/>
                <a:tab pos="2348187" algn="l"/>
                <a:tab pos="3177468" algn="l"/>
                <a:tab pos="4006749" algn="l"/>
                <a:tab pos="4836029" algn="l"/>
                <a:tab pos="5665308" algn="l"/>
                <a:tab pos="6494588" algn="l"/>
                <a:tab pos="7323870" algn="l"/>
                <a:tab pos="8153150" algn="l"/>
                <a:tab pos="8982430" algn="l"/>
              </a:tabLst>
            </a:pPr>
            <a:r>
              <a:rPr lang="en-US" dirty="0" smtClean="0"/>
              <a:t>[Hinton &amp; </a:t>
            </a:r>
            <a:r>
              <a:rPr lang="en-US" dirty="0" err="1" smtClean="0"/>
              <a:t>Shalakhutdinov</a:t>
            </a:r>
            <a:r>
              <a:rPr lang="en-US" dirty="0" smtClean="0"/>
              <a:t>, Science 2006] </a:t>
            </a:r>
          </a:p>
          <a:p>
            <a:pPr>
              <a:tabLst>
                <a:tab pos="689628" algn="l"/>
                <a:tab pos="1518908" algn="l"/>
                <a:tab pos="2348187" algn="l"/>
                <a:tab pos="3177468" algn="l"/>
                <a:tab pos="4006749" algn="l"/>
                <a:tab pos="4836029" algn="l"/>
                <a:tab pos="5665308" algn="l"/>
                <a:tab pos="6494588" algn="l"/>
                <a:tab pos="7323870" algn="l"/>
                <a:tab pos="8153150" algn="l"/>
                <a:tab pos="8982430" algn="l"/>
              </a:tabLst>
            </a:pPr>
            <a:r>
              <a:rPr lang="en-US" dirty="0" smtClean="0">
                <a:solidFill>
                  <a:srgbClr val="008000"/>
                </a:solidFill>
              </a:rPr>
              <a:t>Can we use this idea to reduce the number of necessary labeled examples.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1"/>
          <p:cNvSpPr>
            <a:spLocks noChangeArrowheads="1"/>
          </p:cNvSpPr>
          <p:nvPr/>
        </p:nvSpPr>
        <p:spPr bwMode="auto">
          <a:xfrm>
            <a:off x="4279680" y="2717566"/>
            <a:ext cx="1823040" cy="1201086"/>
          </a:xfrm>
          <a:prstGeom prst="roundRect">
            <a:avLst>
              <a:gd name="adj" fmla="val 116"/>
            </a:avLst>
          </a:prstGeom>
          <a:solidFill>
            <a:srgbClr val="FFFFFF"/>
          </a:solidFill>
          <a:ln w="9525">
            <a:solidFill>
              <a:srgbClr val="FFFFFF"/>
            </a:solidFill>
            <a:round/>
            <a:headEnd/>
            <a:tailEnd/>
          </a:ln>
        </p:spPr>
        <p:txBody>
          <a:bodyPr wrap="none" lIns="82936" tIns="41469" rIns="82936" bIns="41469" anchor="ctr"/>
          <a:lstStyle/>
          <a:p>
            <a:endParaRPr lang="fr-FR"/>
          </a:p>
        </p:txBody>
      </p:sp>
      <p:sp>
        <p:nvSpPr>
          <p:cNvPr id="18434" name="Rectangle 2"/>
          <p:cNvSpPr>
            <a:spLocks noGrp="1" noChangeArrowheads="1"/>
          </p:cNvSpPr>
          <p:nvPr>
            <p:ph type="title" idx="4294967295"/>
          </p:nvPr>
        </p:nvSpPr>
        <p:spPr>
          <a:xfrm>
            <a:off x="419040" y="252027"/>
            <a:ext cx="8304480" cy="612064"/>
          </a:xfrm>
          <a:effectLst>
            <a:outerShdw dist="155281" dir="2700000" algn="ctr" rotWithShape="0">
              <a:srgbClr val="C0C0C0"/>
            </a:outerShdw>
          </a:effectLst>
        </p:spPr>
        <p:txBody>
          <a:bodyPr/>
          <a:lstStyle/>
          <a:p>
            <a:pPr>
              <a:lnSpc>
                <a:spcPct val="93000"/>
              </a:lnSpc>
              <a:tabLst>
                <a:tab pos="0" algn="l"/>
                <a:tab pos="829366" algn="l"/>
                <a:tab pos="1658732" algn="l"/>
                <a:tab pos="2488099" algn="l"/>
                <a:tab pos="3317465" algn="l"/>
                <a:tab pos="4146831" algn="l"/>
                <a:tab pos="4976197" algn="l"/>
                <a:tab pos="5805564" algn="l"/>
                <a:tab pos="6634930" algn="l"/>
                <a:tab pos="7464296" algn="l"/>
                <a:tab pos="8293662" algn="l"/>
                <a:tab pos="9123029" algn="l"/>
              </a:tabLst>
              <a:defRPr/>
            </a:pPr>
            <a:r>
              <a:rPr lang="en-US" dirty="0" smtClean="0"/>
              <a:t>An Old Idea for Local Shift Invariance</a:t>
            </a:r>
          </a:p>
        </p:txBody>
      </p:sp>
      <p:sp>
        <p:nvSpPr>
          <p:cNvPr id="7172" name="Rectangle 3"/>
          <p:cNvSpPr>
            <a:spLocks noGrp="1" noChangeArrowheads="1"/>
          </p:cNvSpPr>
          <p:nvPr>
            <p:ph type="body" idx="4294967295"/>
          </p:nvPr>
        </p:nvSpPr>
        <p:spPr>
          <a:xfrm>
            <a:off x="442080" y="1088755"/>
            <a:ext cx="7590240" cy="5067893"/>
          </a:xfrm>
        </p:spPr>
        <p:txBody>
          <a:bodyPr/>
          <a:lstStyle/>
          <a:p>
            <a:pPr>
              <a:tabLst>
                <a:tab pos="689700" algn="l"/>
                <a:tab pos="1519066" algn="l"/>
                <a:tab pos="2348431" algn="l"/>
                <a:tab pos="3177797" algn="l"/>
                <a:tab pos="4007164" algn="l"/>
                <a:tab pos="4836530" algn="l"/>
                <a:tab pos="5665896" algn="l"/>
                <a:tab pos="6495262" algn="l"/>
                <a:tab pos="7324629" algn="l"/>
                <a:tab pos="8153995" algn="l"/>
                <a:tab pos="8983361" algn="l"/>
              </a:tabLst>
            </a:pPr>
            <a:r>
              <a:rPr lang="en-US" dirty="0" smtClean="0"/>
              <a:t>[Hubel &amp; Wiesel 1962]: </a:t>
            </a:r>
          </a:p>
          <a:p>
            <a:pPr lvl="1">
              <a:buSzPct val="118000"/>
              <a:tabLst>
                <a:tab pos="689700" algn="l"/>
                <a:tab pos="1519066" algn="l"/>
                <a:tab pos="2348431" algn="l"/>
                <a:tab pos="3177797" algn="l"/>
                <a:tab pos="4007164" algn="l"/>
                <a:tab pos="4836530" algn="l"/>
                <a:tab pos="5665896" algn="l"/>
                <a:tab pos="6495262" algn="l"/>
                <a:tab pos="7324629" algn="l"/>
                <a:tab pos="8153995" algn="l"/>
                <a:tab pos="8983361" algn="l"/>
              </a:tabLst>
            </a:pPr>
            <a:r>
              <a:rPr lang="en-US" dirty="0" smtClean="0">
                <a:solidFill>
                  <a:srgbClr val="FF0000"/>
                </a:solidFill>
              </a:rPr>
              <a:t>simple cells</a:t>
            </a:r>
            <a:r>
              <a:rPr lang="en-US" dirty="0" smtClean="0"/>
              <a:t> detect local features</a:t>
            </a:r>
          </a:p>
          <a:p>
            <a:pPr lvl="1">
              <a:buSzPct val="118000"/>
              <a:tabLst>
                <a:tab pos="689700" algn="l"/>
                <a:tab pos="1519066" algn="l"/>
                <a:tab pos="2348431" algn="l"/>
                <a:tab pos="3177797" algn="l"/>
                <a:tab pos="4007164" algn="l"/>
                <a:tab pos="4836530" algn="l"/>
                <a:tab pos="5665896" algn="l"/>
                <a:tab pos="6495262" algn="l"/>
                <a:tab pos="7324629" algn="l"/>
                <a:tab pos="8153995" algn="l"/>
                <a:tab pos="8983361" algn="l"/>
              </a:tabLst>
            </a:pPr>
            <a:r>
              <a:rPr lang="en-US" dirty="0" smtClean="0">
                <a:solidFill>
                  <a:srgbClr val="008000"/>
                </a:solidFill>
              </a:rPr>
              <a:t>complex cells</a:t>
            </a:r>
            <a:r>
              <a:rPr lang="en-US" dirty="0" smtClean="0"/>
              <a:t> “pool” the outputs of simple cells within a </a:t>
            </a:r>
            <a:r>
              <a:rPr lang="en-US" dirty="0" err="1" smtClean="0"/>
              <a:t>retinotopic</a:t>
            </a:r>
            <a:r>
              <a:rPr lang="en-US" dirty="0" smtClean="0"/>
              <a:t> neighborhood. </a:t>
            </a:r>
          </a:p>
        </p:txBody>
      </p:sp>
      <p:grpSp>
        <p:nvGrpSpPr>
          <p:cNvPr id="2" name="Group 4"/>
          <p:cNvGrpSpPr>
            <a:grpSpLocks/>
          </p:cNvGrpSpPr>
          <p:nvPr/>
        </p:nvGrpSpPr>
        <p:grpSpPr bwMode="auto">
          <a:xfrm>
            <a:off x="1981440" y="2491462"/>
            <a:ext cx="5578560" cy="3554293"/>
            <a:chOff x="1376" y="1730"/>
            <a:chExt cx="3874" cy="2468"/>
          </a:xfrm>
        </p:grpSpPr>
        <p:sp>
          <p:nvSpPr>
            <p:cNvPr id="7177" name="AutoShape 5"/>
            <p:cNvSpPr>
              <a:spLocks noChangeArrowheads="1"/>
            </p:cNvSpPr>
            <p:nvPr/>
          </p:nvSpPr>
          <p:spPr bwMode="auto">
            <a:xfrm>
              <a:off x="2426" y="2083"/>
              <a:ext cx="806" cy="905"/>
            </a:xfrm>
            <a:prstGeom prst="roundRect">
              <a:avLst>
                <a:gd name="adj" fmla="val 120"/>
              </a:avLst>
            </a:prstGeom>
            <a:solidFill>
              <a:srgbClr val="FF00FF">
                <a:alpha val="50195"/>
              </a:srgbClr>
            </a:solidFill>
            <a:ln w="9525">
              <a:solidFill>
                <a:srgbClr val="000000"/>
              </a:solidFill>
              <a:round/>
              <a:headEnd/>
              <a:tailEnd/>
            </a:ln>
          </p:spPr>
          <p:txBody>
            <a:bodyPr wrap="none" anchor="ctr"/>
            <a:lstStyle/>
            <a:p>
              <a:endParaRPr lang="fr-FR"/>
            </a:p>
          </p:txBody>
        </p:sp>
        <p:sp>
          <p:nvSpPr>
            <p:cNvPr id="7178" name="AutoShape 6"/>
            <p:cNvSpPr>
              <a:spLocks noChangeArrowheads="1"/>
            </p:cNvSpPr>
            <p:nvPr/>
          </p:nvSpPr>
          <p:spPr bwMode="auto">
            <a:xfrm>
              <a:off x="2523" y="2182"/>
              <a:ext cx="805" cy="905"/>
            </a:xfrm>
            <a:prstGeom prst="roundRect">
              <a:avLst>
                <a:gd name="adj" fmla="val 120"/>
              </a:avLst>
            </a:prstGeom>
            <a:solidFill>
              <a:srgbClr val="9966CC">
                <a:alpha val="50195"/>
              </a:srgbClr>
            </a:solidFill>
            <a:ln w="9525">
              <a:solidFill>
                <a:srgbClr val="000000"/>
              </a:solidFill>
              <a:round/>
              <a:headEnd/>
              <a:tailEnd/>
            </a:ln>
          </p:spPr>
          <p:txBody>
            <a:bodyPr wrap="none" anchor="ctr"/>
            <a:lstStyle/>
            <a:p>
              <a:endParaRPr lang="fr-FR"/>
            </a:p>
          </p:txBody>
        </p:sp>
        <p:sp>
          <p:nvSpPr>
            <p:cNvPr id="7179" name="AutoShape 7"/>
            <p:cNvSpPr>
              <a:spLocks noChangeArrowheads="1"/>
            </p:cNvSpPr>
            <p:nvPr/>
          </p:nvSpPr>
          <p:spPr bwMode="auto">
            <a:xfrm>
              <a:off x="2618" y="2281"/>
              <a:ext cx="805" cy="905"/>
            </a:xfrm>
            <a:prstGeom prst="roundRect">
              <a:avLst>
                <a:gd name="adj" fmla="val 120"/>
              </a:avLst>
            </a:prstGeom>
            <a:solidFill>
              <a:srgbClr val="FF00FF">
                <a:alpha val="50195"/>
              </a:srgbClr>
            </a:solidFill>
            <a:ln w="9525">
              <a:solidFill>
                <a:srgbClr val="000000"/>
              </a:solidFill>
              <a:round/>
              <a:headEnd/>
              <a:tailEnd/>
            </a:ln>
          </p:spPr>
          <p:txBody>
            <a:bodyPr wrap="none" anchor="ctr"/>
            <a:lstStyle/>
            <a:p>
              <a:endParaRPr lang="fr-FR"/>
            </a:p>
          </p:txBody>
        </p:sp>
        <p:sp>
          <p:nvSpPr>
            <p:cNvPr id="7180" name="AutoShape 8"/>
            <p:cNvSpPr>
              <a:spLocks noChangeArrowheads="1"/>
            </p:cNvSpPr>
            <p:nvPr/>
          </p:nvSpPr>
          <p:spPr bwMode="auto">
            <a:xfrm>
              <a:off x="2714" y="2381"/>
              <a:ext cx="805" cy="905"/>
            </a:xfrm>
            <a:prstGeom prst="roundRect">
              <a:avLst>
                <a:gd name="adj" fmla="val 120"/>
              </a:avLst>
            </a:prstGeom>
            <a:solidFill>
              <a:srgbClr val="9966CC">
                <a:alpha val="50195"/>
              </a:srgbClr>
            </a:solidFill>
            <a:ln w="9525">
              <a:solidFill>
                <a:srgbClr val="000000"/>
              </a:solidFill>
              <a:round/>
              <a:headEnd/>
              <a:tailEnd/>
            </a:ln>
          </p:spPr>
          <p:txBody>
            <a:bodyPr wrap="none" anchor="ctr"/>
            <a:lstStyle/>
            <a:p>
              <a:endParaRPr lang="fr-FR"/>
            </a:p>
          </p:txBody>
        </p:sp>
        <p:sp>
          <p:nvSpPr>
            <p:cNvPr id="7181" name="AutoShape 9"/>
            <p:cNvSpPr>
              <a:spLocks noChangeArrowheads="1"/>
            </p:cNvSpPr>
            <p:nvPr/>
          </p:nvSpPr>
          <p:spPr bwMode="auto">
            <a:xfrm>
              <a:off x="2810" y="2480"/>
              <a:ext cx="806" cy="905"/>
            </a:xfrm>
            <a:prstGeom prst="roundRect">
              <a:avLst>
                <a:gd name="adj" fmla="val 120"/>
              </a:avLst>
            </a:prstGeom>
            <a:solidFill>
              <a:srgbClr val="FF00FF">
                <a:alpha val="50195"/>
              </a:srgbClr>
            </a:solidFill>
            <a:ln w="9525">
              <a:solidFill>
                <a:srgbClr val="000000"/>
              </a:solidFill>
              <a:round/>
              <a:headEnd/>
              <a:tailEnd/>
            </a:ln>
          </p:spPr>
          <p:txBody>
            <a:bodyPr wrap="none" anchor="ctr"/>
            <a:lstStyle/>
            <a:p>
              <a:endParaRPr lang="fr-FR"/>
            </a:p>
          </p:txBody>
        </p:sp>
        <p:sp>
          <p:nvSpPr>
            <p:cNvPr id="7182" name="AutoShape 10"/>
            <p:cNvSpPr>
              <a:spLocks noChangeArrowheads="1"/>
            </p:cNvSpPr>
            <p:nvPr/>
          </p:nvSpPr>
          <p:spPr bwMode="auto">
            <a:xfrm>
              <a:off x="2906" y="2579"/>
              <a:ext cx="805" cy="904"/>
            </a:xfrm>
            <a:prstGeom prst="roundRect">
              <a:avLst>
                <a:gd name="adj" fmla="val 120"/>
              </a:avLst>
            </a:prstGeom>
            <a:solidFill>
              <a:srgbClr val="9966CC">
                <a:alpha val="50195"/>
              </a:srgbClr>
            </a:solidFill>
            <a:ln w="9525">
              <a:solidFill>
                <a:srgbClr val="000000"/>
              </a:solidFill>
              <a:round/>
              <a:headEnd/>
              <a:tailEnd/>
            </a:ln>
          </p:spPr>
          <p:txBody>
            <a:bodyPr wrap="none" anchor="ctr"/>
            <a:lstStyle/>
            <a:p>
              <a:endParaRPr lang="fr-FR"/>
            </a:p>
          </p:txBody>
        </p:sp>
        <p:sp>
          <p:nvSpPr>
            <p:cNvPr id="7183" name="AutoShape 11"/>
            <p:cNvSpPr>
              <a:spLocks noChangeArrowheads="1"/>
            </p:cNvSpPr>
            <p:nvPr/>
          </p:nvSpPr>
          <p:spPr bwMode="auto">
            <a:xfrm>
              <a:off x="3002" y="2678"/>
              <a:ext cx="805" cy="905"/>
            </a:xfrm>
            <a:prstGeom prst="roundRect">
              <a:avLst>
                <a:gd name="adj" fmla="val 120"/>
              </a:avLst>
            </a:prstGeom>
            <a:solidFill>
              <a:srgbClr val="FF00FF">
                <a:alpha val="50195"/>
              </a:srgbClr>
            </a:solidFill>
            <a:ln w="9525">
              <a:solidFill>
                <a:srgbClr val="000000"/>
              </a:solidFill>
              <a:round/>
              <a:headEnd/>
              <a:tailEnd/>
            </a:ln>
          </p:spPr>
          <p:txBody>
            <a:bodyPr wrap="none" anchor="ctr"/>
            <a:lstStyle/>
            <a:p>
              <a:endParaRPr lang="fr-FR"/>
            </a:p>
          </p:txBody>
        </p:sp>
        <p:sp>
          <p:nvSpPr>
            <p:cNvPr id="7184" name="AutoShape 12"/>
            <p:cNvSpPr>
              <a:spLocks noChangeArrowheads="1"/>
            </p:cNvSpPr>
            <p:nvPr/>
          </p:nvSpPr>
          <p:spPr bwMode="auto">
            <a:xfrm>
              <a:off x="3097" y="2777"/>
              <a:ext cx="805" cy="906"/>
            </a:xfrm>
            <a:prstGeom prst="roundRect">
              <a:avLst>
                <a:gd name="adj" fmla="val 120"/>
              </a:avLst>
            </a:prstGeom>
            <a:solidFill>
              <a:srgbClr val="9966CC">
                <a:alpha val="50195"/>
              </a:srgbClr>
            </a:solidFill>
            <a:ln w="9525">
              <a:solidFill>
                <a:srgbClr val="000000"/>
              </a:solidFill>
              <a:round/>
              <a:headEnd/>
              <a:tailEnd/>
            </a:ln>
          </p:spPr>
          <p:txBody>
            <a:bodyPr wrap="none" anchor="ctr"/>
            <a:lstStyle/>
            <a:p>
              <a:endParaRPr lang="fr-FR"/>
            </a:p>
          </p:txBody>
        </p:sp>
        <p:sp>
          <p:nvSpPr>
            <p:cNvPr id="7187" name="AutoShape 15"/>
            <p:cNvSpPr>
              <a:spLocks noChangeArrowheads="1"/>
            </p:cNvSpPr>
            <p:nvPr/>
          </p:nvSpPr>
          <p:spPr bwMode="auto">
            <a:xfrm>
              <a:off x="4178" y="2293"/>
              <a:ext cx="462" cy="415"/>
            </a:xfrm>
            <a:prstGeom prst="roundRect">
              <a:avLst>
                <a:gd name="adj" fmla="val 241"/>
              </a:avLst>
            </a:prstGeom>
            <a:solidFill>
              <a:srgbClr val="FF00FF">
                <a:alpha val="50195"/>
              </a:srgbClr>
            </a:solidFill>
            <a:ln w="9525">
              <a:solidFill>
                <a:srgbClr val="000000"/>
              </a:solidFill>
              <a:round/>
              <a:headEnd/>
              <a:tailEnd/>
            </a:ln>
          </p:spPr>
          <p:txBody>
            <a:bodyPr wrap="none" anchor="ctr"/>
            <a:lstStyle/>
            <a:p>
              <a:endParaRPr lang="fr-FR"/>
            </a:p>
          </p:txBody>
        </p:sp>
        <p:sp>
          <p:nvSpPr>
            <p:cNvPr id="7188" name="AutoShape 16"/>
            <p:cNvSpPr>
              <a:spLocks noChangeArrowheads="1"/>
            </p:cNvSpPr>
            <p:nvPr/>
          </p:nvSpPr>
          <p:spPr bwMode="auto">
            <a:xfrm>
              <a:off x="4277" y="2400"/>
              <a:ext cx="441" cy="397"/>
            </a:xfrm>
            <a:prstGeom prst="roundRect">
              <a:avLst>
                <a:gd name="adj" fmla="val 250"/>
              </a:avLst>
            </a:prstGeom>
            <a:solidFill>
              <a:srgbClr val="9966CC">
                <a:alpha val="50195"/>
              </a:srgbClr>
            </a:solidFill>
            <a:ln w="9525">
              <a:solidFill>
                <a:srgbClr val="000000"/>
              </a:solidFill>
              <a:round/>
              <a:headEnd/>
              <a:tailEnd/>
            </a:ln>
          </p:spPr>
          <p:txBody>
            <a:bodyPr wrap="none" anchor="ctr"/>
            <a:lstStyle/>
            <a:p>
              <a:endParaRPr lang="fr-FR"/>
            </a:p>
          </p:txBody>
        </p:sp>
        <p:sp>
          <p:nvSpPr>
            <p:cNvPr id="7189" name="AutoShape 17"/>
            <p:cNvSpPr>
              <a:spLocks noChangeArrowheads="1"/>
            </p:cNvSpPr>
            <p:nvPr/>
          </p:nvSpPr>
          <p:spPr bwMode="auto">
            <a:xfrm>
              <a:off x="4355" y="2489"/>
              <a:ext cx="462" cy="415"/>
            </a:xfrm>
            <a:prstGeom prst="roundRect">
              <a:avLst>
                <a:gd name="adj" fmla="val 241"/>
              </a:avLst>
            </a:prstGeom>
            <a:solidFill>
              <a:srgbClr val="FF00FF">
                <a:alpha val="50195"/>
              </a:srgbClr>
            </a:solidFill>
            <a:ln w="9525">
              <a:solidFill>
                <a:srgbClr val="000000"/>
              </a:solidFill>
              <a:round/>
              <a:headEnd/>
              <a:tailEnd/>
            </a:ln>
          </p:spPr>
          <p:txBody>
            <a:bodyPr wrap="none" anchor="ctr"/>
            <a:lstStyle/>
            <a:p>
              <a:endParaRPr lang="fr-FR"/>
            </a:p>
          </p:txBody>
        </p:sp>
        <p:sp>
          <p:nvSpPr>
            <p:cNvPr id="7190" name="AutoShape 18"/>
            <p:cNvSpPr>
              <a:spLocks noChangeArrowheads="1"/>
            </p:cNvSpPr>
            <p:nvPr/>
          </p:nvSpPr>
          <p:spPr bwMode="auto">
            <a:xfrm>
              <a:off x="4454" y="2596"/>
              <a:ext cx="441" cy="397"/>
            </a:xfrm>
            <a:prstGeom prst="roundRect">
              <a:avLst>
                <a:gd name="adj" fmla="val 250"/>
              </a:avLst>
            </a:prstGeom>
            <a:solidFill>
              <a:srgbClr val="9966CC">
                <a:alpha val="50195"/>
              </a:srgbClr>
            </a:solidFill>
            <a:ln w="9525">
              <a:solidFill>
                <a:srgbClr val="000000"/>
              </a:solidFill>
              <a:round/>
              <a:headEnd/>
              <a:tailEnd/>
            </a:ln>
          </p:spPr>
          <p:txBody>
            <a:bodyPr wrap="none" anchor="ctr"/>
            <a:lstStyle/>
            <a:p>
              <a:endParaRPr lang="fr-FR"/>
            </a:p>
          </p:txBody>
        </p:sp>
        <p:sp>
          <p:nvSpPr>
            <p:cNvPr id="7191" name="AutoShape 19"/>
            <p:cNvSpPr>
              <a:spLocks noChangeArrowheads="1"/>
            </p:cNvSpPr>
            <p:nvPr/>
          </p:nvSpPr>
          <p:spPr bwMode="auto">
            <a:xfrm>
              <a:off x="4532" y="2685"/>
              <a:ext cx="463" cy="415"/>
            </a:xfrm>
            <a:prstGeom prst="roundRect">
              <a:avLst>
                <a:gd name="adj" fmla="val 241"/>
              </a:avLst>
            </a:prstGeom>
            <a:solidFill>
              <a:srgbClr val="FF00FF">
                <a:alpha val="50195"/>
              </a:srgbClr>
            </a:solidFill>
            <a:ln w="9525">
              <a:solidFill>
                <a:srgbClr val="000000"/>
              </a:solidFill>
              <a:round/>
              <a:headEnd/>
              <a:tailEnd/>
            </a:ln>
          </p:spPr>
          <p:txBody>
            <a:bodyPr wrap="none" anchor="ctr"/>
            <a:lstStyle/>
            <a:p>
              <a:endParaRPr lang="fr-FR"/>
            </a:p>
          </p:txBody>
        </p:sp>
        <p:sp>
          <p:nvSpPr>
            <p:cNvPr id="7192" name="AutoShape 20"/>
            <p:cNvSpPr>
              <a:spLocks noChangeArrowheads="1"/>
            </p:cNvSpPr>
            <p:nvPr/>
          </p:nvSpPr>
          <p:spPr bwMode="auto">
            <a:xfrm>
              <a:off x="4632" y="2792"/>
              <a:ext cx="441" cy="397"/>
            </a:xfrm>
            <a:prstGeom prst="roundRect">
              <a:avLst>
                <a:gd name="adj" fmla="val 250"/>
              </a:avLst>
            </a:prstGeom>
            <a:solidFill>
              <a:srgbClr val="9966CC">
                <a:alpha val="50195"/>
              </a:srgbClr>
            </a:solidFill>
            <a:ln w="9525">
              <a:solidFill>
                <a:srgbClr val="000000"/>
              </a:solidFill>
              <a:round/>
              <a:headEnd/>
              <a:tailEnd/>
            </a:ln>
          </p:spPr>
          <p:txBody>
            <a:bodyPr wrap="none" anchor="ctr"/>
            <a:lstStyle/>
            <a:p>
              <a:endParaRPr lang="fr-FR"/>
            </a:p>
          </p:txBody>
        </p:sp>
        <p:sp>
          <p:nvSpPr>
            <p:cNvPr id="7193" name="AutoShape 21"/>
            <p:cNvSpPr>
              <a:spLocks noChangeArrowheads="1"/>
            </p:cNvSpPr>
            <p:nvPr/>
          </p:nvSpPr>
          <p:spPr bwMode="auto">
            <a:xfrm>
              <a:off x="4710" y="2881"/>
              <a:ext cx="462" cy="415"/>
            </a:xfrm>
            <a:prstGeom prst="roundRect">
              <a:avLst>
                <a:gd name="adj" fmla="val 241"/>
              </a:avLst>
            </a:prstGeom>
            <a:solidFill>
              <a:srgbClr val="FF00FF">
                <a:alpha val="50195"/>
              </a:srgbClr>
            </a:solidFill>
            <a:ln w="9525">
              <a:solidFill>
                <a:srgbClr val="000000"/>
              </a:solidFill>
              <a:round/>
              <a:headEnd/>
              <a:tailEnd/>
            </a:ln>
          </p:spPr>
          <p:txBody>
            <a:bodyPr wrap="none" anchor="ctr"/>
            <a:lstStyle/>
            <a:p>
              <a:endParaRPr lang="fr-FR"/>
            </a:p>
          </p:txBody>
        </p:sp>
        <p:sp>
          <p:nvSpPr>
            <p:cNvPr id="7194" name="AutoShape 22"/>
            <p:cNvSpPr>
              <a:spLocks noChangeArrowheads="1"/>
            </p:cNvSpPr>
            <p:nvPr/>
          </p:nvSpPr>
          <p:spPr bwMode="auto">
            <a:xfrm>
              <a:off x="4809" y="2988"/>
              <a:ext cx="441" cy="397"/>
            </a:xfrm>
            <a:prstGeom prst="roundRect">
              <a:avLst>
                <a:gd name="adj" fmla="val 250"/>
              </a:avLst>
            </a:prstGeom>
            <a:solidFill>
              <a:srgbClr val="9966CC">
                <a:alpha val="50195"/>
              </a:srgbClr>
            </a:solidFill>
            <a:ln w="9525">
              <a:solidFill>
                <a:srgbClr val="000000"/>
              </a:solidFill>
              <a:round/>
              <a:headEnd/>
              <a:tailEnd/>
            </a:ln>
          </p:spPr>
          <p:txBody>
            <a:bodyPr wrap="none" anchor="ctr"/>
            <a:lstStyle/>
            <a:p>
              <a:endParaRPr lang="fr-FR"/>
            </a:p>
          </p:txBody>
        </p:sp>
        <p:sp>
          <p:nvSpPr>
            <p:cNvPr id="7195" name="AutoShape 23"/>
            <p:cNvSpPr>
              <a:spLocks noChangeArrowheads="1"/>
            </p:cNvSpPr>
            <p:nvPr/>
          </p:nvSpPr>
          <p:spPr bwMode="auto">
            <a:xfrm>
              <a:off x="3680" y="3353"/>
              <a:ext cx="57" cy="68"/>
            </a:xfrm>
            <a:prstGeom prst="roundRect">
              <a:avLst>
                <a:gd name="adj" fmla="val 1782"/>
              </a:avLst>
            </a:prstGeom>
            <a:solidFill>
              <a:srgbClr val="FF3366"/>
            </a:solidFill>
            <a:ln w="9525">
              <a:solidFill>
                <a:srgbClr val="FF3366"/>
              </a:solidFill>
              <a:round/>
              <a:headEnd/>
              <a:tailEnd/>
            </a:ln>
          </p:spPr>
          <p:txBody>
            <a:bodyPr wrap="none" anchor="ctr"/>
            <a:lstStyle/>
            <a:p>
              <a:endParaRPr lang="fr-FR"/>
            </a:p>
          </p:txBody>
        </p:sp>
        <p:sp>
          <p:nvSpPr>
            <p:cNvPr id="7196" name="Line 24"/>
            <p:cNvSpPr>
              <a:spLocks noChangeShapeType="1"/>
            </p:cNvSpPr>
            <p:nvPr/>
          </p:nvSpPr>
          <p:spPr bwMode="auto">
            <a:xfrm>
              <a:off x="1535" y="3151"/>
              <a:ext cx="2185" cy="235"/>
            </a:xfrm>
            <a:prstGeom prst="line">
              <a:avLst/>
            </a:prstGeom>
            <a:noFill/>
            <a:ln w="36000">
              <a:solidFill>
                <a:srgbClr val="FF3366"/>
              </a:solidFill>
              <a:round/>
              <a:headEnd/>
              <a:tailEnd/>
            </a:ln>
          </p:spPr>
          <p:txBody>
            <a:bodyPr/>
            <a:lstStyle/>
            <a:p>
              <a:endParaRPr lang="fr-FR"/>
            </a:p>
          </p:txBody>
        </p:sp>
        <p:sp>
          <p:nvSpPr>
            <p:cNvPr id="7197" name="AutoShape 25"/>
            <p:cNvSpPr>
              <a:spLocks noChangeArrowheads="1"/>
            </p:cNvSpPr>
            <p:nvPr/>
          </p:nvSpPr>
          <p:spPr bwMode="auto">
            <a:xfrm>
              <a:off x="3628" y="3031"/>
              <a:ext cx="137" cy="137"/>
            </a:xfrm>
            <a:prstGeom prst="roundRect">
              <a:avLst>
                <a:gd name="adj" fmla="val 731"/>
              </a:avLst>
            </a:prstGeom>
            <a:solidFill>
              <a:srgbClr val="008000"/>
            </a:solidFill>
            <a:ln w="9525">
              <a:solidFill>
                <a:srgbClr val="008000"/>
              </a:solidFill>
              <a:round/>
              <a:headEnd/>
              <a:tailEnd/>
            </a:ln>
          </p:spPr>
          <p:txBody>
            <a:bodyPr wrap="none" anchor="ctr"/>
            <a:lstStyle/>
            <a:p>
              <a:endParaRPr lang="fr-FR"/>
            </a:p>
          </p:txBody>
        </p:sp>
        <p:sp>
          <p:nvSpPr>
            <p:cNvPr id="7199" name="AutoShape 27"/>
            <p:cNvSpPr>
              <a:spLocks noChangeArrowheads="1"/>
            </p:cNvSpPr>
            <p:nvPr/>
          </p:nvSpPr>
          <p:spPr bwMode="auto">
            <a:xfrm>
              <a:off x="1376" y="2434"/>
              <a:ext cx="873" cy="969"/>
            </a:xfrm>
            <a:prstGeom prst="roundRect">
              <a:avLst>
                <a:gd name="adj" fmla="val 111"/>
              </a:avLst>
            </a:prstGeom>
            <a:solidFill>
              <a:srgbClr val="9966CC">
                <a:alpha val="50195"/>
              </a:srgbClr>
            </a:solidFill>
            <a:ln w="9525">
              <a:solidFill>
                <a:srgbClr val="000000"/>
              </a:solidFill>
              <a:round/>
              <a:headEnd/>
              <a:tailEnd/>
            </a:ln>
          </p:spPr>
          <p:txBody>
            <a:bodyPr wrap="none" anchor="ctr"/>
            <a:lstStyle/>
            <a:p>
              <a:endParaRPr lang="fr-FR"/>
            </a:p>
          </p:txBody>
        </p:sp>
        <p:sp>
          <p:nvSpPr>
            <p:cNvPr id="7200" name="AutoShape 28"/>
            <p:cNvSpPr>
              <a:spLocks noChangeArrowheads="1"/>
            </p:cNvSpPr>
            <p:nvPr/>
          </p:nvSpPr>
          <p:spPr bwMode="auto">
            <a:xfrm>
              <a:off x="1430" y="3140"/>
              <a:ext cx="191" cy="191"/>
            </a:xfrm>
            <a:prstGeom prst="roundRect">
              <a:avLst>
                <a:gd name="adj" fmla="val 523"/>
              </a:avLst>
            </a:prstGeom>
            <a:solidFill>
              <a:srgbClr val="FF3366"/>
            </a:solidFill>
            <a:ln w="9525">
              <a:solidFill>
                <a:srgbClr val="FF3366"/>
              </a:solidFill>
              <a:round/>
              <a:headEnd/>
              <a:tailEnd/>
            </a:ln>
          </p:spPr>
          <p:txBody>
            <a:bodyPr wrap="none" anchor="ctr"/>
            <a:lstStyle/>
            <a:p>
              <a:endParaRPr lang="fr-FR"/>
            </a:p>
          </p:txBody>
        </p:sp>
        <p:sp>
          <p:nvSpPr>
            <p:cNvPr id="7202" name="Line 30"/>
            <p:cNvSpPr>
              <a:spLocks noChangeShapeType="1"/>
            </p:cNvSpPr>
            <p:nvPr/>
          </p:nvSpPr>
          <p:spPr bwMode="auto">
            <a:xfrm>
              <a:off x="1465" y="3313"/>
              <a:ext cx="2255" cy="97"/>
            </a:xfrm>
            <a:prstGeom prst="line">
              <a:avLst/>
            </a:prstGeom>
            <a:noFill/>
            <a:ln w="36000">
              <a:solidFill>
                <a:srgbClr val="FF3366"/>
              </a:solidFill>
              <a:round/>
              <a:headEnd/>
              <a:tailEnd/>
            </a:ln>
          </p:spPr>
          <p:txBody>
            <a:bodyPr/>
            <a:lstStyle/>
            <a:p>
              <a:endParaRPr lang="fr-FR"/>
            </a:p>
          </p:txBody>
        </p:sp>
        <p:sp>
          <p:nvSpPr>
            <p:cNvPr id="7203" name="Line 31"/>
            <p:cNvSpPr>
              <a:spLocks noChangeShapeType="1"/>
            </p:cNvSpPr>
            <p:nvPr/>
          </p:nvSpPr>
          <p:spPr bwMode="auto">
            <a:xfrm>
              <a:off x="3746" y="3040"/>
              <a:ext cx="1363" cy="74"/>
            </a:xfrm>
            <a:prstGeom prst="line">
              <a:avLst/>
            </a:prstGeom>
            <a:noFill/>
            <a:ln w="36000">
              <a:solidFill>
                <a:srgbClr val="008000"/>
              </a:solidFill>
              <a:round/>
              <a:headEnd/>
              <a:tailEnd/>
            </a:ln>
          </p:spPr>
          <p:txBody>
            <a:bodyPr/>
            <a:lstStyle/>
            <a:p>
              <a:endParaRPr lang="fr-FR"/>
            </a:p>
          </p:txBody>
        </p:sp>
        <p:sp>
          <p:nvSpPr>
            <p:cNvPr id="7204" name="Line 32"/>
            <p:cNvSpPr>
              <a:spLocks noChangeShapeType="1"/>
            </p:cNvSpPr>
            <p:nvPr/>
          </p:nvSpPr>
          <p:spPr bwMode="auto">
            <a:xfrm flipV="1">
              <a:off x="3741" y="3114"/>
              <a:ext cx="1368" cy="30"/>
            </a:xfrm>
            <a:prstGeom prst="line">
              <a:avLst/>
            </a:prstGeom>
            <a:noFill/>
            <a:ln w="36000">
              <a:solidFill>
                <a:srgbClr val="008000"/>
              </a:solidFill>
              <a:round/>
              <a:headEnd/>
              <a:tailEnd/>
            </a:ln>
          </p:spPr>
          <p:txBody>
            <a:bodyPr/>
            <a:lstStyle/>
            <a:p>
              <a:endParaRPr lang="fr-FR"/>
            </a:p>
          </p:txBody>
        </p:sp>
        <p:sp>
          <p:nvSpPr>
            <p:cNvPr id="7205" name="Text Box 33"/>
            <p:cNvSpPr txBox="1">
              <a:spLocks noChangeArrowheads="1"/>
            </p:cNvSpPr>
            <p:nvPr/>
          </p:nvSpPr>
          <p:spPr bwMode="auto">
            <a:xfrm>
              <a:off x="4140" y="3445"/>
              <a:ext cx="1110" cy="553"/>
            </a:xfrm>
            <a:prstGeom prst="rect">
              <a:avLst/>
            </a:prstGeom>
            <a:noFill/>
            <a:ln w="9525">
              <a:noFill/>
              <a:round/>
              <a:headEnd/>
              <a:tailEnd/>
            </a:ln>
          </p:spPr>
          <p:txBody>
            <a:bodyPr lIns="0" tIns="0" rIns="0" bIns="0"/>
            <a:lstStyle/>
            <a:p>
              <a:pPr>
                <a:tabLst>
                  <a:tab pos="656582" algn="l"/>
                  <a:tab pos="1313162" algn="l"/>
                </a:tabLst>
              </a:pPr>
              <a:r>
                <a:rPr lang="en-US" sz="1500" dirty="0">
                  <a:solidFill>
                    <a:srgbClr val="008000"/>
                  </a:solidFill>
                  <a:ea typeface="msgothic" charset="0"/>
                  <a:cs typeface="msgothic" charset="0"/>
                </a:rPr>
                <a:t>pooling </a:t>
              </a:r>
              <a:r>
                <a:rPr lang="en-US" sz="1500" dirty="0" err="1">
                  <a:solidFill>
                    <a:srgbClr val="008000"/>
                  </a:solidFill>
                  <a:ea typeface="msgothic" charset="0"/>
                  <a:cs typeface="msgothic" charset="0"/>
                </a:rPr>
                <a:t>subsampling</a:t>
              </a:r>
              <a:endParaRPr lang="en-US" sz="1500" dirty="0">
                <a:solidFill>
                  <a:srgbClr val="008000"/>
                </a:solidFill>
                <a:ea typeface="msgothic" charset="0"/>
                <a:cs typeface="msgothic" charset="0"/>
              </a:endParaRPr>
            </a:p>
          </p:txBody>
        </p:sp>
        <p:sp>
          <p:nvSpPr>
            <p:cNvPr id="7206" name="Text Box 34"/>
            <p:cNvSpPr txBox="1">
              <a:spLocks noChangeArrowheads="1"/>
            </p:cNvSpPr>
            <p:nvPr/>
          </p:nvSpPr>
          <p:spPr bwMode="auto">
            <a:xfrm>
              <a:off x="2270" y="1730"/>
              <a:ext cx="1306" cy="311"/>
            </a:xfrm>
            <a:prstGeom prst="rect">
              <a:avLst/>
            </a:prstGeom>
            <a:noFill/>
            <a:ln w="9525">
              <a:noFill/>
              <a:round/>
              <a:headEnd/>
              <a:tailEnd/>
            </a:ln>
          </p:spPr>
          <p:txBody>
            <a:bodyPr wrap="none" lIns="0" tIns="0" rIns="0" bIns="0"/>
            <a:lstStyle/>
            <a:p>
              <a:pPr>
                <a:tabLst>
                  <a:tab pos="656582" algn="l"/>
                  <a:tab pos="1313162" algn="l"/>
                </a:tabLst>
              </a:pPr>
              <a:r>
                <a:rPr lang="en-US" sz="1600" dirty="0">
                  <a:solidFill>
                    <a:srgbClr val="FF0000"/>
                  </a:solidFill>
                  <a:ea typeface="msgothic" charset="0"/>
                  <a:cs typeface="msgothic" charset="0"/>
                </a:rPr>
                <a:t>“Simple cells”</a:t>
              </a:r>
            </a:p>
          </p:txBody>
        </p:sp>
        <p:sp>
          <p:nvSpPr>
            <p:cNvPr id="7207" name="Text Box 35"/>
            <p:cNvSpPr txBox="1">
              <a:spLocks noChangeArrowheads="1"/>
            </p:cNvSpPr>
            <p:nvPr/>
          </p:nvSpPr>
          <p:spPr bwMode="auto">
            <a:xfrm>
              <a:off x="3832" y="1917"/>
              <a:ext cx="1357" cy="302"/>
            </a:xfrm>
            <a:prstGeom prst="rect">
              <a:avLst/>
            </a:prstGeom>
            <a:noFill/>
            <a:ln w="9525">
              <a:noFill/>
              <a:round/>
              <a:headEnd/>
              <a:tailEnd/>
            </a:ln>
          </p:spPr>
          <p:txBody>
            <a:bodyPr lIns="0" tIns="0" rIns="0" bIns="0"/>
            <a:lstStyle/>
            <a:p>
              <a:pPr>
                <a:tabLst>
                  <a:tab pos="656582" algn="l"/>
                  <a:tab pos="1313162" algn="l"/>
                </a:tabLst>
              </a:pPr>
              <a:r>
                <a:rPr lang="en-US" sz="1500" dirty="0">
                  <a:solidFill>
                    <a:srgbClr val="008000"/>
                  </a:solidFill>
                  <a:ea typeface="msgothic" charset="0"/>
                  <a:cs typeface="msgothic" charset="0"/>
                </a:rPr>
                <a:t>“Complex cells”</a:t>
              </a:r>
            </a:p>
          </p:txBody>
        </p:sp>
        <p:sp>
          <p:nvSpPr>
            <p:cNvPr id="7208" name="Text Box 36"/>
            <p:cNvSpPr txBox="1">
              <a:spLocks noChangeArrowheads="1"/>
            </p:cNvSpPr>
            <p:nvPr/>
          </p:nvSpPr>
          <p:spPr bwMode="auto">
            <a:xfrm>
              <a:off x="1955" y="3645"/>
              <a:ext cx="1117" cy="553"/>
            </a:xfrm>
            <a:prstGeom prst="rect">
              <a:avLst/>
            </a:prstGeom>
            <a:noFill/>
            <a:ln w="9525">
              <a:noFill/>
              <a:round/>
              <a:headEnd/>
              <a:tailEnd/>
            </a:ln>
          </p:spPr>
          <p:txBody>
            <a:bodyPr lIns="0" tIns="0" rIns="0" bIns="0"/>
            <a:lstStyle/>
            <a:p>
              <a:pPr>
                <a:tabLst>
                  <a:tab pos="656582" algn="l"/>
                  <a:tab pos="1313162" algn="l"/>
                </a:tabLst>
              </a:pPr>
              <a:r>
                <a:rPr lang="en-US" sz="1500" dirty="0" smtClean="0">
                  <a:solidFill>
                    <a:srgbClr val="FF0000"/>
                  </a:solidFill>
                  <a:ea typeface="msgothic" charset="0"/>
                  <a:cs typeface="msgothic" charset="0"/>
                </a:rPr>
                <a:t>C</a:t>
              </a:r>
              <a:r>
                <a:rPr lang="en-US" sz="1500" dirty="0" smtClean="0">
                  <a:solidFill>
                    <a:srgbClr val="FF0000"/>
                  </a:solidFill>
                  <a:ea typeface="msgothic" charset="0"/>
                  <a:cs typeface="msgothic" charset="0"/>
                </a:rPr>
                <a:t>onvolutions</a:t>
              </a:r>
              <a:endParaRPr lang="en-US" sz="1500" dirty="0">
                <a:solidFill>
                  <a:srgbClr val="FF0000"/>
                </a:solidFill>
                <a:ea typeface="msgothic" charset="0"/>
                <a:cs typeface="msgothic" charset="0"/>
              </a:endParaRPr>
            </a:p>
          </p:txBody>
        </p:sp>
      </p:grpSp>
      <p:sp>
        <p:nvSpPr>
          <p:cNvPr id="7174" name="Text Box 37"/>
          <p:cNvSpPr txBox="1">
            <a:spLocks noChangeArrowheads="1"/>
          </p:cNvSpPr>
          <p:nvPr/>
        </p:nvSpPr>
        <p:spPr bwMode="auto">
          <a:xfrm>
            <a:off x="5130722" y="5900302"/>
            <a:ext cx="2399040" cy="279389"/>
          </a:xfrm>
          <a:prstGeom prst="rect">
            <a:avLst/>
          </a:prstGeom>
          <a:noFill/>
          <a:ln w="9525">
            <a:noFill/>
            <a:round/>
            <a:headEnd/>
            <a:tailEnd/>
          </a:ln>
        </p:spPr>
        <p:txBody>
          <a:bodyPr wrap="none" lIns="0" tIns="0" rIns="0" bIns="0"/>
          <a:lstStyle/>
          <a:p>
            <a:pPr>
              <a:tabLst>
                <a:tab pos="656582" algn="l"/>
                <a:tab pos="1313162" algn="l"/>
                <a:tab pos="1969745" algn="l"/>
              </a:tabLst>
            </a:pPr>
            <a:r>
              <a:rPr lang="en-US" sz="1800" dirty="0" err="1">
                <a:solidFill>
                  <a:srgbClr val="000000"/>
                </a:solidFill>
                <a:ea typeface="msgothic" charset="0"/>
                <a:cs typeface="msgothic" charset="0"/>
              </a:rPr>
              <a:t>Retinotopic</a:t>
            </a:r>
            <a:r>
              <a:rPr lang="en-US" sz="1800" dirty="0">
                <a:solidFill>
                  <a:srgbClr val="000000"/>
                </a:solidFill>
                <a:ea typeface="msgothic" charset="0"/>
                <a:cs typeface="msgothic" charset="0"/>
              </a:rPr>
              <a:t> Feature Maps</a:t>
            </a:r>
          </a:p>
        </p:txBody>
      </p:sp>
      <p:sp>
        <p:nvSpPr>
          <p:cNvPr id="7175" name="Line 38"/>
          <p:cNvSpPr>
            <a:spLocks noChangeShapeType="1"/>
          </p:cNvSpPr>
          <p:nvPr/>
        </p:nvSpPr>
        <p:spPr bwMode="auto">
          <a:xfrm flipH="1" flipV="1">
            <a:off x="5412960" y="5466814"/>
            <a:ext cx="447840" cy="339876"/>
          </a:xfrm>
          <a:prstGeom prst="line">
            <a:avLst/>
          </a:prstGeom>
          <a:noFill/>
          <a:ln w="9525">
            <a:solidFill>
              <a:srgbClr val="000000"/>
            </a:solidFill>
            <a:round/>
            <a:headEnd/>
            <a:tailEnd type="triangle" w="med" len="med"/>
          </a:ln>
        </p:spPr>
        <p:txBody>
          <a:bodyPr lIns="82936" tIns="41469" rIns="82936" bIns="41469"/>
          <a:lstStyle/>
          <a:p>
            <a:endParaRPr lang="fr-FR"/>
          </a:p>
        </p:txBody>
      </p:sp>
      <p:sp>
        <p:nvSpPr>
          <p:cNvPr id="7176" name="Line 39"/>
          <p:cNvSpPr>
            <a:spLocks noChangeShapeType="1"/>
          </p:cNvSpPr>
          <p:nvPr/>
        </p:nvSpPr>
        <p:spPr bwMode="auto">
          <a:xfrm flipV="1">
            <a:off x="6899040" y="5371764"/>
            <a:ext cx="228960" cy="475250"/>
          </a:xfrm>
          <a:prstGeom prst="line">
            <a:avLst/>
          </a:prstGeom>
          <a:noFill/>
          <a:ln w="9525">
            <a:solidFill>
              <a:srgbClr val="000000"/>
            </a:solidFill>
            <a:round/>
            <a:headEnd/>
            <a:tailEnd type="triangle" w="med" len="med"/>
          </a:ln>
        </p:spPr>
        <p:txBody>
          <a:bodyPr lIns="82936" tIns="41469" rIns="82936" bIns="41469"/>
          <a:lstStyle/>
          <a:p>
            <a:endParaRPr 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1570" name="Picture 2"/>
          <p:cNvPicPr>
            <a:picLocks noChangeAspect="1" noChangeArrowheads="1"/>
          </p:cNvPicPr>
          <p:nvPr/>
        </p:nvPicPr>
        <p:blipFill>
          <a:blip r:embed="rId3"/>
          <a:srcRect/>
          <a:stretch>
            <a:fillRect/>
          </a:stretch>
        </p:blipFill>
        <p:spPr bwMode="auto">
          <a:xfrm>
            <a:off x="1371600" y="0"/>
            <a:ext cx="65532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0402" name="Picture 2"/>
          <p:cNvPicPr>
            <a:picLocks noChangeAspect="1" noChangeArrowheads="1"/>
          </p:cNvPicPr>
          <p:nvPr/>
        </p:nvPicPr>
        <p:blipFill>
          <a:blip r:embed="rId3"/>
          <a:srcRect/>
          <a:stretch>
            <a:fillRect/>
          </a:stretch>
        </p:blipFill>
        <p:spPr bwMode="auto">
          <a:xfrm>
            <a:off x="1447800" y="1066800"/>
            <a:ext cx="6200775" cy="2857500"/>
          </a:xfrm>
          <a:prstGeom prst="rect">
            <a:avLst/>
          </a:prstGeom>
          <a:noFill/>
          <a:ln w="9525">
            <a:noFill/>
            <a:miter lim="800000"/>
            <a:headEnd/>
            <a:tailEnd/>
          </a:ln>
          <a:effectLst/>
        </p:spPr>
      </p:pic>
      <p:sp>
        <p:nvSpPr>
          <p:cNvPr id="5" name="ZoneTexte 4"/>
          <p:cNvSpPr txBox="1"/>
          <p:nvPr/>
        </p:nvSpPr>
        <p:spPr>
          <a:xfrm>
            <a:off x="762000" y="4267200"/>
            <a:ext cx="7588937" cy="1938992"/>
          </a:xfrm>
          <a:prstGeom prst="rect">
            <a:avLst/>
          </a:prstGeom>
          <a:noFill/>
        </p:spPr>
        <p:txBody>
          <a:bodyPr wrap="none" rtlCol="0">
            <a:spAutoFit/>
          </a:bodyPr>
          <a:lstStyle/>
          <a:p>
            <a:pPr algn="ctr"/>
            <a:r>
              <a:rPr lang="en-US" dirty="0" smtClean="0"/>
              <a:t>or </a:t>
            </a:r>
          </a:p>
          <a:p>
            <a:pPr algn="ctr"/>
            <a:r>
              <a:rPr lang="en-US" sz="3600" dirty="0" smtClean="0">
                <a:latin typeface="Comic Sans MS" pitchFamily="66" charset="0"/>
              </a:rPr>
              <a:t>How can bad optimization be good </a:t>
            </a:r>
          </a:p>
          <a:p>
            <a:pPr algn="ctr"/>
            <a:r>
              <a:rPr lang="en-US" sz="3600" dirty="0" smtClean="0">
                <a:latin typeface="Comic Sans MS" pitchFamily="66" charset="0"/>
              </a:rPr>
              <a:t>in large-scale settings</a:t>
            </a:r>
          </a:p>
          <a:p>
            <a:pPr algn="ctr"/>
            <a:r>
              <a:rPr lang="en-US" dirty="0" smtClean="0"/>
              <a:t>See </a:t>
            </a:r>
            <a:r>
              <a:rPr lang="en-US" dirty="0" smtClean="0"/>
              <a:t>http://leon.bottou.org/slides/largescale/lstut.pdf</a:t>
            </a:r>
            <a:endParaRPr lang="fr-F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3714" name="Picture 2"/>
          <p:cNvPicPr>
            <a:picLocks noChangeAspect="1" noChangeArrowheads="1"/>
          </p:cNvPicPr>
          <p:nvPr/>
        </p:nvPicPr>
        <p:blipFill>
          <a:blip r:embed="rId3"/>
          <a:srcRect/>
          <a:stretch>
            <a:fillRect/>
          </a:stretch>
        </p:blipFill>
        <p:spPr bwMode="auto">
          <a:xfrm>
            <a:off x="671513" y="800100"/>
            <a:ext cx="7800975" cy="525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4738" name="Picture 2"/>
          <p:cNvPicPr>
            <a:picLocks noChangeAspect="1" noChangeArrowheads="1"/>
          </p:cNvPicPr>
          <p:nvPr/>
        </p:nvPicPr>
        <p:blipFill>
          <a:blip r:embed="rId3"/>
          <a:srcRect/>
          <a:stretch>
            <a:fillRect/>
          </a:stretch>
        </p:blipFill>
        <p:spPr bwMode="auto">
          <a:xfrm>
            <a:off x="623888" y="814388"/>
            <a:ext cx="7896225" cy="5229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62" name="Picture 2"/>
          <p:cNvPicPr>
            <a:picLocks noChangeAspect="1" noChangeArrowheads="1"/>
          </p:cNvPicPr>
          <p:nvPr/>
        </p:nvPicPr>
        <p:blipFill>
          <a:blip r:embed="rId3"/>
          <a:srcRect/>
          <a:stretch>
            <a:fillRect/>
          </a:stretch>
        </p:blipFill>
        <p:spPr bwMode="auto">
          <a:xfrm>
            <a:off x="862013" y="738188"/>
            <a:ext cx="7419975" cy="5381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6786" name="Picture 2"/>
          <p:cNvPicPr>
            <a:picLocks noChangeAspect="1" noChangeArrowheads="1"/>
          </p:cNvPicPr>
          <p:nvPr/>
        </p:nvPicPr>
        <p:blipFill>
          <a:blip r:embed="rId3"/>
          <a:srcRect/>
          <a:stretch>
            <a:fillRect/>
          </a:stretch>
        </p:blipFill>
        <p:spPr bwMode="auto">
          <a:xfrm>
            <a:off x="757238" y="914400"/>
            <a:ext cx="7629525" cy="502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7810" name="Picture 2"/>
          <p:cNvPicPr>
            <a:picLocks noChangeAspect="1" noChangeArrowheads="1"/>
          </p:cNvPicPr>
          <p:nvPr/>
        </p:nvPicPr>
        <p:blipFill>
          <a:blip r:embed="rId3"/>
          <a:srcRect/>
          <a:stretch>
            <a:fillRect/>
          </a:stretch>
        </p:blipFill>
        <p:spPr bwMode="auto">
          <a:xfrm>
            <a:off x="762000" y="881063"/>
            <a:ext cx="7620000" cy="5095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8834" name="Picture 2"/>
          <p:cNvPicPr>
            <a:picLocks noChangeAspect="1" noChangeArrowheads="1"/>
          </p:cNvPicPr>
          <p:nvPr/>
        </p:nvPicPr>
        <p:blipFill>
          <a:blip r:embed="rId3"/>
          <a:srcRect/>
          <a:stretch>
            <a:fillRect/>
          </a:stretch>
        </p:blipFill>
        <p:spPr bwMode="auto">
          <a:xfrm>
            <a:off x="766763" y="804863"/>
            <a:ext cx="7610475" cy="5248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9858" name="Picture 2"/>
          <p:cNvPicPr>
            <a:picLocks noChangeAspect="1" noChangeArrowheads="1"/>
          </p:cNvPicPr>
          <p:nvPr/>
        </p:nvPicPr>
        <p:blipFill>
          <a:blip r:embed="rId3"/>
          <a:srcRect/>
          <a:stretch>
            <a:fillRect/>
          </a:stretch>
        </p:blipFill>
        <p:spPr bwMode="auto">
          <a:xfrm>
            <a:off x="728663" y="709613"/>
            <a:ext cx="7686675" cy="5438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0882" name="Picture 2"/>
          <p:cNvPicPr>
            <a:picLocks noChangeAspect="1" noChangeArrowheads="1"/>
          </p:cNvPicPr>
          <p:nvPr/>
        </p:nvPicPr>
        <p:blipFill>
          <a:blip r:embed="rId3"/>
          <a:srcRect/>
          <a:stretch>
            <a:fillRect/>
          </a:stretch>
        </p:blipFill>
        <p:spPr bwMode="auto">
          <a:xfrm>
            <a:off x="728663" y="800100"/>
            <a:ext cx="7686675" cy="525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1"/>
          <p:cNvSpPr>
            <a:spLocks noChangeArrowheads="1"/>
          </p:cNvSpPr>
          <p:nvPr/>
        </p:nvSpPr>
        <p:spPr bwMode="auto">
          <a:xfrm>
            <a:off x="4279680" y="2717566"/>
            <a:ext cx="1823040" cy="1201086"/>
          </a:xfrm>
          <a:prstGeom prst="roundRect">
            <a:avLst>
              <a:gd name="adj" fmla="val 116"/>
            </a:avLst>
          </a:prstGeom>
          <a:solidFill>
            <a:srgbClr val="FFFFFF"/>
          </a:solidFill>
          <a:ln w="9525">
            <a:solidFill>
              <a:srgbClr val="FFFFFF"/>
            </a:solidFill>
            <a:round/>
            <a:headEnd/>
            <a:tailEnd/>
          </a:ln>
        </p:spPr>
        <p:txBody>
          <a:bodyPr wrap="none" lIns="82936" tIns="41469" rIns="82936" bIns="41469" anchor="ctr"/>
          <a:lstStyle/>
          <a:p>
            <a:endParaRPr lang="fr-FR"/>
          </a:p>
        </p:txBody>
      </p:sp>
      <p:sp>
        <p:nvSpPr>
          <p:cNvPr id="19458" name="Rectangle 2"/>
          <p:cNvSpPr>
            <a:spLocks noGrp="1" noChangeArrowheads="1"/>
          </p:cNvSpPr>
          <p:nvPr>
            <p:ph type="title" idx="4294967295"/>
          </p:nvPr>
        </p:nvSpPr>
        <p:spPr>
          <a:xfrm>
            <a:off x="419040" y="252027"/>
            <a:ext cx="8304480" cy="612064"/>
          </a:xfrm>
          <a:effectLst>
            <a:outerShdw dist="155281" dir="2700000" algn="ctr" rotWithShape="0">
              <a:srgbClr val="C0C0C0"/>
            </a:outerShdw>
          </a:effectLst>
        </p:spPr>
        <p:txBody>
          <a:bodyPr/>
          <a:lstStyle/>
          <a:p>
            <a:pPr>
              <a:lnSpc>
                <a:spcPct val="93000"/>
              </a:lnSpc>
              <a:tabLst>
                <a:tab pos="0" algn="l"/>
                <a:tab pos="829366" algn="l"/>
                <a:tab pos="1658732" algn="l"/>
                <a:tab pos="2488099" algn="l"/>
                <a:tab pos="3317465" algn="l"/>
                <a:tab pos="4146831" algn="l"/>
                <a:tab pos="4976197" algn="l"/>
                <a:tab pos="5805564" algn="l"/>
                <a:tab pos="6634930" algn="l"/>
                <a:tab pos="7464296" algn="l"/>
                <a:tab pos="8293662" algn="l"/>
                <a:tab pos="9123029" algn="l"/>
              </a:tabLst>
              <a:defRPr/>
            </a:pPr>
            <a:r>
              <a:rPr lang="en-US" dirty="0" smtClean="0"/>
              <a:t>The Multistage Hubel-Wiesel Architecture</a:t>
            </a:r>
          </a:p>
        </p:txBody>
      </p:sp>
      <p:sp>
        <p:nvSpPr>
          <p:cNvPr id="8196" name="Rectangle 3"/>
          <p:cNvSpPr>
            <a:spLocks noGrp="1" noChangeArrowheads="1"/>
          </p:cNvSpPr>
          <p:nvPr>
            <p:ph type="body" idx="4294967295"/>
          </p:nvPr>
        </p:nvSpPr>
        <p:spPr>
          <a:xfrm>
            <a:off x="410400" y="1034030"/>
            <a:ext cx="7590240" cy="5067893"/>
          </a:xfrm>
        </p:spPr>
        <p:txBody>
          <a:bodyPr/>
          <a:lstStyle/>
          <a:p>
            <a:pPr>
              <a:tabLst>
                <a:tab pos="689700" algn="l"/>
                <a:tab pos="1519066" algn="l"/>
                <a:tab pos="2348431" algn="l"/>
                <a:tab pos="3177797" algn="l"/>
                <a:tab pos="4007164" algn="l"/>
                <a:tab pos="4836530" algn="l"/>
                <a:tab pos="5665896" algn="l"/>
                <a:tab pos="6495262" algn="l"/>
                <a:tab pos="7324629" algn="l"/>
                <a:tab pos="8153995" algn="l"/>
                <a:tab pos="8983361" algn="l"/>
              </a:tabLst>
            </a:pPr>
            <a:r>
              <a:rPr lang="en-US" dirty="0" smtClean="0"/>
              <a:t>Building a complete artificial vision system:</a:t>
            </a:r>
          </a:p>
          <a:p>
            <a:pPr lvl="1">
              <a:buSzPct val="118000"/>
              <a:tabLst>
                <a:tab pos="689700" algn="l"/>
                <a:tab pos="1519066" algn="l"/>
                <a:tab pos="2348431" algn="l"/>
                <a:tab pos="3177797" algn="l"/>
                <a:tab pos="4007164" algn="l"/>
                <a:tab pos="4836530" algn="l"/>
                <a:tab pos="5665896" algn="l"/>
                <a:tab pos="6495262" algn="l"/>
                <a:tab pos="7324629" algn="l"/>
                <a:tab pos="8153995" algn="l"/>
                <a:tab pos="8983361" algn="l"/>
              </a:tabLst>
            </a:pPr>
            <a:r>
              <a:rPr lang="en-US" dirty="0" smtClean="0"/>
              <a:t>Stack multiple stages of simple cells / complex cells layers</a:t>
            </a:r>
          </a:p>
          <a:p>
            <a:pPr lvl="1">
              <a:buSzPct val="118000"/>
              <a:tabLst>
                <a:tab pos="689700" algn="l"/>
                <a:tab pos="1519066" algn="l"/>
                <a:tab pos="2348431" algn="l"/>
                <a:tab pos="3177797" algn="l"/>
                <a:tab pos="4007164" algn="l"/>
                <a:tab pos="4836530" algn="l"/>
                <a:tab pos="5665896" algn="l"/>
                <a:tab pos="6495262" algn="l"/>
                <a:tab pos="7324629" algn="l"/>
                <a:tab pos="8153995" algn="l"/>
                <a:tab pos="8983361" algn="l"/>
              </a:tabLst>
            </a:pPr>
            <a:r>
              <a:rPr lang="en-US" dirty="0" smtClean="0"/>
              <a:t>Higher stages compute more global, more invariant features</a:t>
            </a:r>
          </a:p>
          <a:p>
            <a:pPr lvl="1">
              <a:buSzPct val="118000"/>
              <a:tabLst>
                <a:tab pos="689700" algn="l"/>
                <a:tab pos="1519066" algn="l"/>
                <a:tab pos="2348431" algn="l"/>
                <a:tab pos="3177797" algn="l"/>
                <a:tab pos="4007164" algn="l"/>
                <a:tab pos="4836530" algn="l"/>
                <a:tab pos="5665896" algn="l"/>
                <a:tab pos="6495262" algn="l"/>
                <a:tab pos="7324629" algn="l"/>
                <a:tab pos="8153995" algn="l"/>
                <a:tab pos="8983361" algn="l"/>
              </a:tabLst>
            </a:pPr>
            <a:r>
              <a:rPr lang="en-US" dirty="0" smtClean="0"/>
              <a:t>Stick a classification layer on top</a:t>
            </a:r>
          </a:p>
          <a:p>
            <a:pPr lvl="1">
              <a:buSzPct val="118000"/>
              <a:tabLst>
                <a:tab pos="689700" algn="l"/>
                <a:tab pos="1519066" algn="l"/>
                <a:tab pos="2348431" algn="l"/>
                <a:tab pos="3177797" algn="l"/>
                <a:tab pos="4007164" algn="l"/>
                <a:tab pos="4836530" algn="l"/>
                <a:tab pos="5665896" algn="l"/>
                <a:tab pos="6495262" algn="l"/>
                <a:tab pos="7324629" algn="l"/>
                <a:tab pos="8153995" algn="l"/>
                <a:tab pos="8983361" algn="l"/>
              </a:tabLst>
            </a:pPr>
            <a:r>
              <a:rPr lang="en-US" dirty="0" smtClean="0"/>
              <a:t>[Fukushima 1971-1982]</a:t>
            </a:r>
          </a:p>
          <a:p>
            <a:pPr lvl="2">
              <a:buSzPct val="84000"/>
              <a:tabLst>
                <a:tab pos="689700" algn="l"/>
                <a:tab pos="1519066" algn="l"/>
                <a:tab pos="2348431" algn="l"/>
                <a:tab pos="3177797" algn="l"/>
                <a:tab pos="4007164" algn="l"/>
                <a:tab pos="4836530" algn="l"/>
                <a:tab pos="5665896" algn="l"/>
                <a:tab pos="6495262" algn="l"/>
                <a:tab pos="7324629" algn="l"/>
                <a:tab pos="8153995" algn="l"/>
                <a:tab pos="8983361" algn="l"/>
              </a:tabLst>
            </a:pPr>
            <a:r>
              <a:rPr lang="en-US" dirty="0" err="1" smtClean="0"/>
              <a:t>neocognitron</a:t>
            </a:r>
            <a:endParaRPr lang="en-US" dirty="0" smtClean="0"/>
          </a:p>
          <a:p>
            <a:pPr lvl="1">
              <a:buSzPct val="118000"/>
              <a:tabLst>
                <a:tab pos="689700" algn="l"/>
                <a:tab pos="1519066" algn="l"/>
                <a:tab pos="2348431" algn="l"/>
                <a:tab pos="3177797" algn="l"/>
                <a:tab pos="4007164" algn="l"/>
                <a:tab pos="4836530" algn="l"/>
                <a:tab pos="5665896" algn="l"/>
                <a:tab pos="6495262" algn="l"/>
                <a:tab pos="7324629" algn="l"/>
                <a:tab pos="8153995" algn="l"/>
                <a:tab pos="8983361" algn="l"/>
              </a:tabLst>
            </a:pPr>
            <a:r>
              <a:rPr lang="en-US" dirty="0" smtClean="0"/>
              <a:t>[</a:t>
            </a:r>
            <a:r>
              <a:rPr lang="en-US" dirty="0" err="1" smtClean="0"/>
              <a:t>LeCun</a:t>
            </a:r>
            <a:r>
              <a:rPr lang="en-US" dirty="0" smtClean="0"/>
              <a:t> 1988-2007] </a:t>
            </a:r>
          </a:p>
          <a:p>
            <a:pPr lvl="2">
              <a:buSzPct val="84000"/>
              <a:tabLst>
                <a:tab pos="689700" algn="l"/>
                <a:tab pos="1519066" algn="l"/>
                <a:tab pos="2348431" algn="l"/>
                <a:tab pos="3177797" algn="l"/>
                <a:tab pos="4007164" algn="l"/>
                <a:tab pos="4836530" algn="l"/>
                <a:tab pos="5665896" algn="l"/>
                <a:tab pos="6495262" algn="l"/>
                <a:tab pos="7324629" algn="l"/>
                <a:tab pos="8153995" algn="l"/>
                <a:tab pos="8983361" algn="l"/>
              </a:tabLst>
            </a:pPr>
            <a:r>
              <a:rPr lang="en-US" dirty="0" err="1" smtClean="0"/>
              <a:t>convolutional</a:t>
            </a:r>
            <a:r>
              <a:rPr lang="en-US" dirty="0" smtClean="0"/>
              <a:t> net</a:t>
            </a:r>
          </a:p>
          <a:p>
            <a:pPr lvl="1">
              <a:buSzPct val="118000"/>
              <a:tabLst>
                <a:tab pos="689700" algn="l"/>
                <a:tab pos="1519066" algn="l"/>
                <a:tab pos="2348431" algn="l"/>
                <a:tab pos="3177797" algn="l"/>
                <a:tab pos="4007164" algn="l"/>
                <a:tab pos="4836530" algn="l"/>
                <a:tab pos="5665896" algn="l"/>
                <a:tab pos="6495262" algn="l"/>
                <a:tab pos="7324629" algn="l"/>
                <a:tab pos="8153995" algn="l"/>
                <a:tab pos="8983361" algn="l"/>
              </a:tabLst>
            </a:pPr>
            <a:r>
              <a:rPr lang="en-US" dirty="0" smtClean="0"/>
              <a:t>[</a:t>
            </a:r>
            <a:r>
              <a:rPr lang="en-US" dirty="0" err="1" smtClean="0"/>
              <a:t>Poggio</a:t>
            </a:r>
            <a:r>
              <a:rPr lang="en-US" dirty="0" smtClean="0"/>
              <a:t> 2002-2006]</a:t>
            </a:r>
          </a:p>
          <a:p>
            <a:pPr lvl="2">
              <a:buSzPct val="84000"/>
              <a:tabLst>
                <a:tab pos="689700" algn="l"/>
                <a:tab pos="1519066" algn="l"/>
                <a:tab pos="2348431" algn="l"/>
                <a:tab pos="3177797" algn="l"/>
                <a:tab pos="4007164" algn="l"/>
                <a:tab pos="4836530" algn="l"/>
                <a:tab pos="5665896" algn="l"/>
                <a:tab pos="6495262" algn="l"/>
                <a:tab pos="7324629" algn="l"/>
                <a:tab pos="8153995" algn="l"/>
                <a:tab pos="8983361" algn="l"/>
              </a:tabLst>
            </a:pPr>
            <a:r>
              <a:rPr lang="en-US" dirty="0" smtClean="0"/>
              <a:t>HMAX</a:t>
            </a:r>
          </a:p>
          <a:p>
            <a:pPr lvl="1">
              <a:buSzPct val="118000"/>
              <a:tabLst>
                <a:tab pos="689700" algn="l"/>
                <a:tab pos="1519066" algn="l"/>
                <a:tab pos="2348431" algn="l"/>
                <a:tab pos="3177797" algn="l"/>
                <a:tab pos="4007164" algn="l"/>
                <a:tab pos="4836530" algn="l"/>
                <a:tab pos="5665896" algn="l"/>
                <a:tab pos="6495262" algn="l"/>
                <a:tab pos="7324629" algn="l"/>
                <a:tab pos="8153995" algn="l"/>
                <a:tab pos="8983361" algn="l"/>
              </a:tabLst>
            </a:pPr>
            <a:r>
              <a:rPr lang="en-US" dirty="0" smtClean="0"/>
              <a:t>[</a:t>
            </a:r>
            <a:r>
              <a:rPr lang="en-US" dirty="0" err="1" smtClean="0"/>
              <a:t>Ullman</a:t>
            </a:r>
            <a:r>
              <a:rPr lang="en-US" dirty="0" smtClean="0"/>
              <a:t> 2002-2006]</a:t>
            </a:r>
          </a:p>
          <a:p>
            <a:pPr lvl="2">
              <a:buSzPct val="84000"/>
              <a:tabLst>
                <a:tab pos="689700" algn="l"/>
                <a:tab pos="1519066" algn="l"/>
                <a:tab pos="2348431" algn="l"/>
                <a:tab pos="3177797" algn="l"/>
                <a:tab pos="4007164" algn="l"/>
                <a:tab pos="4836530" algn="l"/>
                <a:tab pos="5665896" algn="l"/>
                <a:tab pos="6495262" algn="l"/>
                <a:tab pos="7324629" algn="l"/>
                <a:tab pos="8153995" algn="l"/>
                <a:tab pos="8983361" algn="l"/>
              </a:tabLst>
            </a:pPr>
            <a:r>
              <a:rPr lang="en-US" dirty="0" smtClean="0"/>
              <a:t>fragment hierarchy</a:t>
            </a:r>
          </a:p>
          <a:p>
            <a:pPr lvl="1">
              <a:buSzPct val="118000"/>
              <a:tabLst>
                <a:tab pos="689700" algn="l"/>
                <a:tab pos="1519066" algn="l"/>
                <a:tab pos="2348431" algn="l"/>
                <a:tab pos="3177797" algn="l"/>
                <a:tab pos="4007164" algn="l"/>
                <a:tab pos="4836530" algn="l"/>
                <a:tab pos="5665896" algn="l"/>
                <a:tab pos="6495262" algn="l"/>
                <a:tab pos="7324629" algn="l"/>
                <a:tab pos="8153995" algn="l"/>
                <a:tab pos="8983361" algn="l"/>
              </a:tabLst>
            </a:pPr>
            <a:r>
              <a:rPr lang="en-US" dirty="0" smtClean="0"/>
              <a:t>[Lowe 2006]</a:t>
            </a:r>
          </a:p>
          <a:p>
            <a:pPr lvl="2">
              <a:buSzPct val="84000"/>
              <a:tabLst>
                <a:tab pos="689700" algn="l"/>
                <a:tab pos="1519066" algn="l"/>
                <a:tab pos="2348431" algn="l"/>
                <a:tab pos="3177797" algn="l"/>
                <a:tab pos="4007164" algn="l"/>
                <a:tab pos="4836530" algn="l"/>
                <a:tab pos="5665896" algn="l"/>
                <a:tab pos="6495262" algn="l"/>
                <a:tab pos="7324629" algn="l"/>
                <a:tab pos="8153995" algn="l"/>
                <a:tab pos="8983361" algn="l"/>
              </a:tabLst>
            </a:pPr>
            <a:r>
              <a:rPr lang="en-US" dirty="0" smtClean="0"/>
              <a:t>HMAX </a:t>
            </a:r>
          </a:p>
        </p:txBody>
      </p:sp>
      <p:pic>
        <p:nvPicPr>
          <p:cNvPr id="8197" name="Picture 4"/>
          <p:cNvPicPr>
            <a:picLocks noChangeAspect="1" noChangeArrowheads="1"/>
          </p:cNvPicPr>
          <p:nvPr/>
        </p:nvPicPr>
        <p:blipFill>
          <a:blip r:embed="rId3"/>
          <a:srcRect/>
          <a:stretch>
            <a:fillRect/>
          </a:stretch>
        </p:blipFill>
        <p:spPr bwMode="auto">
          <a:xfrm>
            <a:off x="3754080" y="2397852"/>
            <a:ext cx="5074560" cy="4055466"/>
          </a:xfrm>
          <a:prstGeom prst="rect">
            <a:avLst/>
          </a:prstGeom>
          <a:noFill/>
          <a:ln w="9525">
            <a:noFill/>
            <a:round/>
            <a:headEnd/>
            <a:tailEnd/>
          </a:ln>
        </p:spPr>
      </p:pic>
      <p:sp>
        <p:nvSpPr>
          <p:cNvPr id="8198" name="Text Box 5"/>
          <p:cNvSpPr txBox="1">
            <a:spLocks noChangeArrowheads="1"/>
          </p:cNvSpPr>
          <p:nvPr/>
        </p:nvSpPr>
        <p:spPr bwMode="auto">
          <a:xfrm>
            <a:off x="368640" y="5435132"/>
            <a:ext cx="3208320" cy="787763"/>
          </a:xfrm>
          <a:prstGeom prst="rect">
            <a:avLst/>
          </a:prstGeom>
          <a:noFill/>
          <a:ln w="9525">
            <a:noFill/>
            <a:round/>
            <a:headEnd/>
            <a:tailEnd/>
          </a:ln>
        </p:spPr>
        <p:txBody>
          <a:bodyPr lIns="0" tIns="0" rIns="0" bIns="0"/>
          <a:lstStyle/>
          <a:p>
            <a:pPr marL="280776" indent="-280776">
              <a:spcBef>
                <a:spcPts val="1089"/>
              </a:spcBef>
              <a:buSzPct val="84000"/>
              <a:buBlip>
                <a:blip r:embed="rId4"/>
              </a:buBlip>
              <a:tabLst>
                <a:tab pos="689700" algn="l"/>
                <a:tab pos="1519066" algn="l"/>
                <a:tab pos="2348431" algn="l"/>
                <a:tab pos="3177797" algn="l"/>
                <a:tab pos="4007164" algn="l"/>
                <a:tab pos="4836530" algn="l"/>
                <a:tab pos="5665896" algn="l"/>
                <a:tab pos="6495262" algn="l"/>
                <a:tab pos="7324629" algn="l"/>
                <a:tab pos="8153995" algn="l"/>
                <a:tab pos="8983361" algn="l"/>
              </a:tabLst>
            </a:pPr>
            <a:r>
              <a:rPr lang="en-US" sz="2000" b="1" dirty="0">
                <a:solidFill>
                  <a:srgbClr val="FF0000"/>
                </a:solidFill>
              </a:rPr>
              <a:t>QUESTION: How do we find (or learn) the filters?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1906" name="Picture 2"/>
          <p:cNvPicPr>
            <a:picLocks noChangeAspect="1" noChangeArrowheads="1"/>
          </p:cNvPicPr>
          <p:nvPr/>
        </p:nvPicPr>
        <p:blipFill>
          <a:blip r:embed="rId3"/>
          <a:srcRect/>
          <a:stretch>
            <a:fillRect/>
          </a:stretch>
        </p:blipFill>
        <p:spPr bwMode="auto">
          <a:xfrm>
            <a:off x="676275" y="733425"/>
            <a:ext cx="7791450" cy="5391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2930" name="Picture 2"/>
          <p:cNvPicPr>
            <a:picLocks noChangeAspect="1" noChangeArrowheads="1"/>
          </p:cNvPicPr>
          <p:nvPr/>
        </p:nvPicPr>
        <p:blipFill>
          <a:blip r:embed="rId3"/>
          <a:srcRect/>
          <a:stretch>
            <a:fillRect/>
          </a:stretch>
        </p:blipFill>
        <p:spPr bwMode="auto">
          <a:xfrm>
            <a:off x="714375" y="876300"/>
            <a:ext cx="7715250"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3954" name="Picture 2"/>
          <p:cNvPicPr>
            <a:picLocks noChangeAspect="1" noChangeArrowheads="1"/>
          </p:cNvPicPr>
          <p:nvPr/>
        </p:nvPicPr>
        <p:blipFill>
          <a:blip r:embed="rId3"/>
          <a:srcRect/>
          <a:stretch>
            <a:fillRect/>
          </a:stretch>
        </p:blipFill>
        <p:spPr bwMode="auto">
          <a:xfrm>
            <a:off x="728663" y="862013"/>
            <a:ext cx="7686675" cy="5133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4978" name="Picture 2"/>
          <p:cNvPicPr>
            <a:picLocks noChangeAspect="1" noChangeArrowheads="1"/>
          </p:cNvPicPr>
          <p:nvPr/>
        </p:nvPicPr>
        <p:blipFill>
          <a:blip r:embed="rId3"/>
          <a:srcRect/>
          <a:stretch>
            <a:fillRect/>
          </a:stretch>
        </p:blipFill>
        <p:spPr bwMode="auto">
          <a:xfrm>
            <a:off x="728663" y="781050"/>
            <a:ext cx="7686675" cy="5295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02" name="Picture 2"/>
          <p:cNvPicPr>
            <a:picLocks noChangeAspect="1" noChangeArrowheads="1"/>
          </p:cNvPicPr>
          <p:nvPr/>
        </p:nvPicPr>
        <p:blipFill>
          <a:blip r:embed="rId3"/>
          <a:srcRect/>
          <a:stretch>
            <a:fillRect/>
          </a:stretch>
        </p:blipFill>
        <p:spPr bwMode="auto">
          <a:xfrm>
            <a:off x="747713" y="828675"/>
            <a:ext cx="7648575" cy="5200650"/>
          </a:xfrm>
          <a:prstGeom prst="rect">
            <a:avLst/>
          </a:prstGeom>
          <a:noFill/>
          <a:ln w="9525">
            <a:noFill/>
            <a:miter lim="800000"/>
            <a:headEnd/>
            <a:tailEnd/>
          </a:ln>
          <a:effectLst/>
        </p:spPr>
      </p:pic>
      <p:sp>
        <p:nvSpPr>
          <p:cNvPr id="3" name="ZoneTexte 2"/>
          <p:cNvSpPr txBox="1"/>
          <p:nvPr/>
        </p:nvSpPr>
        <p:spPr>
          <a:xfrm>
            <a:off x="6019800" y="1524000"/>
            <a:ext cx="2432076" cy="338554"/>
          </a:xfrm>
          <a:prstGeom prst="rect">
            <a:avLst/>
          </a:prstGeom>
          <a:noFill/>
        </p:spPr>
        <p:txBody>
          <a:bodyPr wrap="none" rtlCol="0">
            <a:spAutoFit/>
          </a:bodyPr>
          <a:lstStyle/>
          <a:p>
            <a:r>
              <a:rPr lang="en-US" sz="1600" dirty="0" smtClean="0">
                <a:solidFill>
                  <a:schemeClr val="bg1"/>
                </a:solidFill>
              </a:rPr>
              <a:t>statistical estimation rate</a:t>
            </a:r>
            <a:endParaRPr lang="fr-FR" sz="1600" dirty="0">
              <a:solidFill>
                <a:schemeClr val="bg1"/>
              </a:solidFill>
            </a:endParaRPr>
          </a:p>
        </p:txBody>
      </p:sp>
      <p:cxnSp>
        <p:nvCxnSpPr>
          <p:cNvPr id="5" name="Connecteur droit avec flèche 4"/>
          <p:cNvCxnSpPr/>
          <p:nvPr/>
        </p:nvCxnSpPr>
        <p:spPr bwMode="auto">
          <a:xfrm rot="16200000" flipH="1">
            <a:off x="6172200" y="2057400"/>
            <a:ext cx="533400" cy="76200"/>
          </a:xfrm>
          <a:prstGeom prst="straightConnector1">
            <a:avLst/>
          </a:prstGeom>
          <a:solidFill>
            <a:schemeClr val="accent1"/>
          </a:solidFill>
          <a:ln w="9525" cap="flat" cmpd="sng" algn="ctr">
            <a:solidFill>
              <a:schemeClr val="accent3">
                <a:lumMod val="75000"/>
              </a:schemeClr>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026" name="Picture 2"/>
          <p:cNvPicPr>
            <a:picLocks noChangeAspect="1" noChangeArrowheads="1"/>
          </p:cNvPicPr>
          <p:nvPr/>
        </p:nvPicPr>
        <p:blipFill>
          <a:blip r:embed="rId3"/>
          <a:srcRect/>
          <a:stretch>
            <a:fillRect/>
          </a:stretch>
        </p:blipFill>
        <p:spPr bwMode="auto">
          <a:xfrm>
            <a:off x="781050" y="833438"/>
            <a:ext cx="7581900" cy="5191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8050" name="Picture 2"/>
          <p:cNvPicPr>
            <a:picLocks noChangeAspect="1" noChangeArrowheads="1"/>
          </p:cNvPicPr>
          <p:nvPr/>
        </p:nvPicPr>
        <p:blipFill>
          <a:blip r:embed="rId3"/>
          <a:srcRect/>
          <a:stretch>
            <a:fillRect/>
          </a:stretch>
        </p:blipFill>
        <p:spPr bwMode="auto">
          <a:xfrm>
            <a:off x="828675" y="795338"/>
            <a:ext cx="7486650" cy="5267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9074" name="Picture 2"/>
          <p:cNvPicPr>
            <a:picLocks noChangeAspect="1" noChangeArrowheads="1"/>
          </p:cNvPicPr>
          <p:nvPr/>
        </p:nvPicPr>
        <p:blipFill>
          <a:blip r:embed="rId3"/>
          <a:srcRect/>
          <a:stretch>
            <a:fillRect/>
          </a:stretch>
        </p:blipFill>
        <p:spPr bwMode="auto">
          <a:xfrm>
            <a:off x="742950" y="809625"/>
            <a:ext cx="7658100" cy="5238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0098" name="Picture 2"/>
          <p:cNvPicPr>
            <a:picLocks noChangeAspect="1" noChangeArrowheads="1"/>
          </p:cNvPicPr>
          <p:nvPr/>
        </p:nvPicPr>
        <p:blipFill>
          <a:blip r:embed="rId3"/>
          <a:srcRect/>
          <a:stretch>
            <a:fillRect/>
          </a:stretch>
        </p:blipFill>
        <p:spPr bwMode="auto">
          <a:xfrm>
            <a:off x="704850" y="790575"/>
            <a:ext cx="7734300" cy="5276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1122" name="Picture 2"/>
          <p:cNvPicPr>
            <a:picLocks noChangeAspect="1" noChangeArrowheads="1"/>
          </p:cNvPicPr>
          <p:nvPr/>
        </p:nvPicPr>
        <p:blipFill>
          <a:blip r:embed="rId3"/>
          <a:srcRect/>
          <a:stretch>
            <a:fillRect/>
          </a:stretch>
        </p:blipFill>
        <p:spPr bwMode="auto">
          <a:xfrm>
            <a:off x="809625" y="800100"/>
            <a:ext cx="7524750" cy="525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269282" y="364359"/>
            <a:ext cx="808416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36" tIns="82936" rIns="82936" bIns="82936"/>
          <a:lstStyle/>
          <a:p>
            <a:pPr algn="ct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defRPr/>
            </a:pPr>
            <a:r>
              <a:rPr lang="en-US" b="1" dirty="0">
                <a:solidFill>
                  <a:srgbClr val="FFFF00"/>
                </a:solidFill>
                <a:ea typeface="msgothic" charset="0"/>
                <a:cs typeface="msgothic" charset="0"/>
              </a:rPr>
              <a:t> </a:t>
            </a:r>
            <a:r>
              <a:rPr lang="en-US" b="1" dirty="0" err="1">
                <a:solidFill>
                  <a:srgbClr val="FFFF00"/>
                </a:solidFill>
                <a:ea typeface="msgothic" charset="0"/>
                <a:cs typeface="msgothic" charset="0"/>
              </a:rPr>
              <a:t>Convolutional</a:t>
            </a:r>
            <a:r>
              <a:rPr lang="en-US" b="1" dirty="0">
                <a:solidFill>
                  <a:srgbClr val="FFFF00"/>
                </a:solidFill>
                <a:ea typeface="msgothic" charset="0"/>
                <a:cs typeface="msgothic" charset="0"/>
              </a:rPr>
              <a:t> Net Architecture</a:t>
            </a:r>
          </a:p>
        </p:txBody>
      </p:sp>
      <p:sp>
        <p:nvSpPr>
          <p:cNvPr id="9219" name="AutoShape 2"/>
          <p:cNvSpPr>
            <a:spLocks noChangeArrowheads="1"/>
          </p:cNvSpPr>
          <p:nvPr/>
        </p:nvSpPr>
        <p:spPr bwMode="auto">
          <a:xfrm>
            <a:off x="728640" y="2363288"/>
            <a:ext cx="756000" cy="839608"/>
          </a:xfrm>
          <a:prstGeom prst="roundRect">
            <a:avLst>
              <a:gd name="adj" fmla="val 190"/>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20" name="AutoShape 3"/>
          <p:cNvSpPr>
            <a:spLocks noChangeArrowheads="1"/>
          </p:cNvSpPr>
          <p:nvPr/>
        </p:nvSpPr>
        <p:spPr bwMode="auto">
          <a:xfrm>
            <a:off x="2085120" y="2105501"/>
            <a:ext cx="696960" cy="783442"/>
          </a:xfrm>
          <a:prstGeom prst="roundRect">
            <a:avLst>
              <a:gd name="adj" fmla="val 204"/>
            </a:avLst>
          </a:prstGeom>
          <a:solidFill>
            <a:srgbClr val="FF00FF">
              <a:alpha val="50195"/>
            </a:srgbClr>
          </a:solidFill>
          <a:ln w="9525">
            <a:solidFill>
              <a:srgbClr val="000000"/>
            </a:solidFill>
            <a:round/>
            <a:headEnd/>
            <a:tailEnd/>
          </a:ln>
        </p:spPr>
        <p:txBody>
          <a:bodyPr wrap="none" lIns="82936" tIns="41469" rIns="82936" bIns="41469" anchor="ctr"/>
          <a:lstStyle/>
          <a:p>
            <a:endParaRPr lang="fr-FR"/>
          </a:p>
        </p:txBody>
      </p:sp>
      <p:sp>
        <p:nvSpPr>
          <p:cNvPr id="9221" name="AutoShape 4"/>
          <p:cNvSpPr>
            <a:spLocks noChangeArrowheads="1"/>
          </p:cNvSpPr>
          <p:nvPr/>
        </p:nvSpPr>
        <p:spPr bwMode="auto">
          <a:xfrm>
            <a:off x="2168640" y="2191910"/>
            <a:ext cx="696960" cy="783442"/>
          </a:xfrm>
          <a:prstGeom prst="roundRect">
            <a:avLst>
              <a:gd name="adj" fmla="val 204"/>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22" name="AutoShape 5"/>
          <p:cNvSpPr>
            <a:spLocks noChangeArrowheads="1"/>
          </p:cNvSpPr>
          <p:nvPr/>
        </p:nvSpPr>
        <p:spPr bwMode="auto">
          <a:xfrm>
            <a:off x="2250720" y="2276880"/>
            <a:ext cx="696960" cy="783442"/>
          </a:xfrm>
          <a:prstGeom prst="roundRect">
            <a:avLst>
              <a:gd name="adj" fmla="val 204"/>
            </a:avLst>
          </a:prstGeom>
          <a:solidFill>
            <a:srgbClr val="FF00FF">
              <a:alpha val="50195"/>
            </a:srgbClr>
          </a:solidFill>
          <a:ln w="9525">
            <a:solidFill>
              <a:srgbClr val="000000"/>
            </a:solidFill>
            <a:round/>
            <a:headEnd/>
            <a:tailEnd/>
          </a:ln>
        </p:spPr>
        <p:txBody>
          <a:bodyPr wrap="none" lIns="82936" tIns="41469" rIns="82936" bIns="41469" anchor="ctr"/>
          <a:lstStyle/>
          <a:p>
            <a:endParaRPr lang="fr-FR"/>
          </a:p>
        </p:txBody>
      </p:sp>
      <p:sp>
        <p:nvSpPr>
          <p:cNvPr id="9223" name="AutoShape 6"/>
          <p:cNvSpPr>
            <a:spLocks noChangeArrowheads="1"/>
          </p:cNvSpPr>
          <p:nvPr/>
        </p:nvSpPr>
        <p:spPr bwMode="auto">
          <a:xfrm>
            <a:off x="2334240" y="2363289"/>
            <a:ext cx="696960" cy="783442"/>
          </a:xfrm>
          <a:prstGeom prst="roundRect">
            <a:avLst>
              <a:gd name="adj" fmla="val 204"/>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24" name="AutoShape 7"/>
          <p:cNvSpPr>
            <a:spLocks noChangeArrowheads="1"/>
          </p:cNvSpPr>
          <p:nvPr/>
        </p:nvSpPr>
        <p:spPr bwMode="auto">
          <a:xfrm>
            <a:off x="2416320" y="2449698"/>
            <a:ext cx="696960" cy="783442"/>
          </a:xfrm>
          <a:prstGeom prst="roundRect">
            <a:avLst>
              <a:gd name="adj" fmla="val 204"/>
            </a:avLst>
          </a:prstGeom>
          <a:solidFill>
            <a:srgbClr val="FF00FF">
              <a:alpha val="50195"/>
            </a:srgbClr>
          </a:solidFill>
          <a:ln w="9525">
            <a:solidFill>
              <a:srgbClr val="000000"/>
            </a:solidFill>
            <a:round/>
            <a:headEnd/>
            <a:tailEnd/>
          </a:ln>
        </p:spPr>
        <p:txBody>
          <a:bodyPr wrap="none" lIns="82936" tIns="41469" rIns="82936" bIns="41469" anchor="ctr"/>
          <a:lstStyle/>
          <a:p>
            <a:endParaRPr lang="fr-FR"/>
          </a:p>
        </p:txBody>
      </p:sp>
      <p:sp>
        <p:nvSpPr>
          <p:cNvPr id="9225" name="AutoShape 8"/>
          <p:cNvSpPr>
            <a:spLocks noChangeArrowheads="1"/>
          </p:cNvSpPr>
          <p:nvPr/>
        </p:nvSpPr>
        <p:spPr bwMode="auto">
          <a:xfrm>
            <a:off x="2499840" y="2534666"/>
            <a:ext cx="696960" cy="783442"/>
          </a:xfrm>
          <a:prstGeom prst="roundRect">
            <a:avLst>
              <a:gd name="adj" fmla="val 204"/>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26" name="AutoShape 9"/>
          <p:cNvSpPr>
            <a:spLocks noChangeArrowheads="1"/>
          </p:cNvSpPr>
          <p:nvPr/>
        </p:nvSpPr>
        <p:spPr bwMode="auto">
          <a:xfrm>
            <a:off x="4618082" y="1922604"/>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36" tIns="41469" rIns="82936" bIns="41469" anchor="ctr"/>
          <a:lstStyle/>
          <a:p>
            <a:endParaRPr lang="fr-FR"/>
          </a:p>
        </p:txBody>
      </p:sp>
      <p:sp>
        <p:nvSpPr>
          <p:cNvPr id="9227" name="AutoShape 10"/>
          <p:cNvSpPr>
            <a:spLocks noChangeArrowheads="1"/>
          </p:cNvSpPr>
          <p:nvPr/>
        </p:nvSpPr>
        <p:spPr bwMode="auto">
          <a:xfrm>
            <a:off x="4713121" y="2024854"/>
            <a:ext cx="381600" cy="344197"/>
          </a:xfrm>
          <a:prstGeom prst="roundRect">
            <a:avLst>
              <a:gd name="adj" fmla="val 417"/>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28" name="AutoShape 11"/>
          <p:cNvSpPr>
            <a:spLocks noChangeArrowheads="1"/>
          </p:cNvSpPr>
          <p:nvPr/>
        </p:nvSpPr>
        <p:spPr bwMode="auto">
          <a:xfrm>
            <a:off x="4789440" y="2111262"/>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36" tIns="41469" rIns="82936" bIns="41469" anchor="ctr"/>
          <a:lstStyle/>
          <a:p>
            <a:endParaRPr lang="fr-FR"/>
          </a:p>
        </p:txBody>
      </p:sp>
      <p:sp>
        <p:nvSpPr>
          <p:cNvPr id="9229" name="AutoShape 12"/>
          <p:cNvSpPr>
            <a:spLocks noChangeArrowheads="1"/>
          </p:cNvSpPr>
          <p:nvPr/>
        </p:nvSpPr>
        <p:spPr bwMode="auto">
          <a:xfrm>
            <a:off x="4884480" y="2213513"/>
            <a:ext cx="381600" cy="344196"/>
          </a:xfrm>
          <a:prstGeom prst="roundRect">
            <a:avLst>
              <a:gd name="adj" fmla="val 417"/>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30" name="AutoShape 13"/>
          <p:cNvSpPr>
            <a:spLocks noChangeArrowheads="1"/>
          </p:cNvSpPr>
          <p:nvPr/>
        </p:nvSpPr>
        <p:spPr bwMode="auto">
          <a:xfrm>
            <a:off x="4960802" y="2299922"/>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36" tIns="41469" rIns="82936" bIns="41469" anchor="ctr"/>
          <a:lstStyle/>
          <a:p>
            <a:endParaRPr lang="fr-FR"/>
          </a:p>
        </p:txBody>
      </p:sp>
      <p:sp>
        <p:nvSpPr>
          <p:cNvPr id="9231" name="AutoShape 14"/>
          <p:cNvSpPr>
            <a:spLocks noChangeArrowheads="1"/>
          </p:cNvSpPr>
          <p:nvPr/>
        </p:nvSpPr>
        <p:spPr bwMode="auto">
          <a:xfrm>
            <a:off x="5055841" y="2402173"/>
            <a:ext cx="381600" cy="344197"/>
          </a:xfrm>
          <a:prstGeom prst="roundRect">
            <a:avLst>
              <a:gd name="adj" fmla="val 417"/>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32" name="AutoShape 15"/>
          <p:cNvSpPr>
            <a:spLocks noChangeArrowheads="1"/>
          </p:cNvSpPr>
          <p:nvPr/>
        </p:nvSpPr>
        <p:spPr bwMode="auto">
          <a:xfrm>
            <a:off x="5130722" y="2488583"/>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36" tIns="41469" rIns="82936" bIns="41469" anchor="ctr"/>
          <a:lstStyle/>
          <a:p>
            <a:endParaRPr lang="fr-FR"/>
          </a:p>
        </p:txBody>
      </p:sp>
      <p:sp>
        <p:nvSpPr>
          <p:cNvPr id="9233" name="AutoShape 16"/>
          <p:cNvSpPr>
            <a:spLocks noChangeArrowheads="1"/>
          </p:cNvSpPr>
          <p:nvPr/>
        </p:nvSpPr>
        <p:spPr bwMode="auto">
          <a:xfrm>
            <a:off x="5225761" y="2590832"/>
            <a:ext cx="381600" cy="344196"/>
          </a:xfrm>
          <a:prstGeom prst="roundRect">
            <a:avLst>
              <a:gd name="adj" fmla="val 417"/>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34" name="AutoShape 17"/>
          <p:cNvSpPr>
            <a:spLocks noChangeArrowheads="1"/>
          </p:cNvSpPr>
          <p:nvPr/>
        </p:nvSpPr>
        <p:spPr bwMode="auto">
          <a:xfrm>
            <a:off x="5302080" y="2677243"/>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36" tIns="41469" rIns="82936" bIns="41469" anchor="ctr"/>
          <a:lstStyle/>
          <a:p>
            <a:endParaRPr lang="fr-FR"/>
          </a:p>
        </p:txBody>
      </p:sp>
      <p:sp>
        <p:nvSpPr>
          <p:cNvPr id="9235" name="AutoShape 18"/>
          <p:cNvSpPr>
            <a:spLocks noChangeArrowheads="1"/>
          </p:cNvSpPr>
          <p:nvPr/>
        </p:nvSpPr>
        <p:spPr bwMode="auto">
          <a:xfrm>
            <a:off x="5397120" y="2779493"/>
            <a:ext cx="381600" cy="344197"/>
          </a:xfrm>
          <a:prstGeom prst="roundRect">
            <a:avLst>
              <a:gd name="adj" fmla="val 417"/>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36" name="AutoShape 19"/>
          <p:cNvSpPr>
            <a:spLocks noChangeArrowheads="1"/>
          </p:cNvSpPr>
          <p:nvPr/>
        </p:nvSpPr>
        <p:spPr bwMode="auto">
          <a:xfrm>
            <a:off x="5473442" y="2865901"/>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36" tIns="41469" rIns="82936" bIns="41469" anchor="ctr"/>
          <a:lstStyle/>
          <a:p>
            <a:endParaRPr lang="fr-FR"/>
          </a:p>
        </p:txBody>
      </p:sp>
      <p:sp>
        <p:nvSpPr>
          <p:cNvPr id="9237" name="AutoShape 20"/>
          <p:cNvSpPr>
            <a:spLocks noChangeArrowheads="1"/>
          </p:cNvSpPr>
          <p:nvPr/>
        </p:nvSpPr>
        <p:spPr bwMode="auto">
          <a:xfrm>
            <a:off x="5568481" y="2968152"/>
            <a:ext cx="381600" cy="344196"/>
          </a:xfrm>
          <a:prstGeom prst="roundRect">
            <a:avLst>
              <a:gd name="adj" fmla="val 417"/>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38" name="AutoShape 21"/>
          <p:cNvSpPr>
            <a:spLocks noChangeArrowheads="1"/>
          </p:cNvSpPr>
          <p:nvPr/>
        </p:nvSpPr>
        <p:spPr bwMode="auto">
          <a:xfrm>
            <a:off x="3588480" y="2285522"/>
            <a:ext cx="400320" cy="358597"/>
          </a:xfrm>
          <a:prstGeom prst="roundRect">
            <a:avLst>
              <a:gd name="adj" fmla="val 403"/>
            </a:avLst>
          </a:prstGeom>
          <a:solidFill>
            <a:srgbClr val="FF00FF">
              <a:alpha val="50195"/>
            </a:srgbClr>
          </a:solidFill>
          <a:ln w="9525">
            <a:solidFill>
              <a:srgbClr val="000000"/>
            </a:solidFill>
            <a:round/>
            <a:headEnd/>
            <a:tailEnd/>
          </a:ln>
        </p:spPr>
        <p:txBody>
          <a:bodyPr wrap="none" lIns="82936" tIns="41469" rIns="82936" bIns="41469" anchor="ctr"/>
          <a:lstStyle/>
          <a:p>
            <a:endParaRPr lang="fr-FR"/>
          </a:p>
        </p:txBody>
      </p:sp>
      <p:sp>
        <p:nvSpPr>
          <p:cNvPr id="9239" name="AutoShape 22"/>
          <p:cNvSpPr>
            <a:spLocks noChangeArrowheads="1"/>
          </p:cNvSpPr>
          <p:nvPr/>
        </p:nvSpPr>
        <p:spPr bwMode="auto">
          <a:xfrm>
            <a:off x="3673441" y="2377690"/>
            <a:ext cx="381600" cy="344196"/>
          </a:xfrm>
          <a:prstGeom prst="roundRect">
            <a:avLst>
              <a:gd name="adj" fmla="val 417"/>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40" name="AutoShape 23"/>
          <p:cNvSpPr>
            <a:spLocks noChangeArrowheads="1"/>
          </p:cNvSpPr>
          <p:nvPr/>
        </p:nvSpPr>
        <p:spPr bwMode="auto">
          <a:xfrm>
            <a:off x="3741120" y="2455460"/>
            <a:ext cx="400320" cy="358597"/>
          </a:xfrm>
          <a:prstGeom prst="roundRect">
            <a:avLst>
              <a:gd name="adj" fmla="val 403"/>
            </a:avLst>
          </a:prstGeom>
          <a:solidFill>
            <a:srgbClr val="FF00FF">
              <a:alpha val="50195"/>
            </a:srgbClr>
          </a:solidFill>
          <a:ln w="9525">
            <a:solidFill>
              <a:srgbClr val="000000"/>
            </a:solidFill>
            <a:round/>
            <a:headEnd/>
            <a:tailEnd/>
          </a:ln>
        </p:spPr>
        <p:txBody>
          <a:bodyPr wrap="none" lIns="82936" tIns="41469" rIns="82936" bIns="41469" anchor="ctr"/>
          <a:lstStyle/>
          <a:p>
            <a:endParaRPr lang="fr-FR"/>
          </a:p>
        </p:txBody>
      </p:sp>
      <p:sp>
        <p:nvSpPr>
          <p:cNvPr id="9241" name="AutoShape 24"/>
          <p:cNvSpPr>
            <a:spLocks noChangeArrowheads="1"/>
          </p:cNvSpPr>
          <p:nvPr/>
        </p:nvSpPr>
        <p:spPr bwMode="auto">
          <a:xfrm>
            <a:off x="3827520" y="2547628"/>
            <a:ext cx="381600" cy="344196"/>
          </a:xfrm>
          <a:prstGeom prst="roundRect">
            <a:avLst>
              <a:gd name="adj" fmla="val 417"/>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42" name="AutoShape 25"/>
          <p:cNvSpPr>
            <a:spLocks noChangeArrowheads="1"/>
          </p:cNvSpPr>
          <p:nvPr/>
        </p:nvSpPr>
        <p:spPr bwMode="auto">
          <a:xfrm>
            <a:off x="3895202" y="2623957"/>
            <a:ext cx="400320" cy="360038"/>
          </a:xfrm>
          <a:prstGeom prst="roundRect">
            <a:avLst>
              <a:gd name="adj" fmla="val 398"/>
            </a:avLst>
          </a:prstGeom>
          <a:solidFill>
            <a:srgbClr val="FF00FF">
              <a:alpha val="50195"/>
            </a:srgbClr>
          </a:solidFill>
          <a:ln w="9525">
            <a:solidFill>
              <a:srgbClr val="000000"/>
            </a:solidFill>
            <a:round/>
            <a:headEnd/>
            <a:tailEnd/>
          </a:ln>
        </p:spPr>
        <p:txBody>
          <a:bodyPr wrap="none" lIns="82936" tIns="41469" rIns="82936" bIns="41469" anchor="ctr"/>
          <a:lstStyle/>
          <a:p>
            <a:endParaRPr lang="fr-FR"/>
          </a:p>
        </p:txBody>
      </p:sp>
      <p:sp>
        <p:nvSpPr>
          <p:cNvPr id="9243" name="AutoShape 26"/>
          <p:cNvSpPr>
            <a:spLocks noChangeArrowheads="1"/>
          </p:cNvSpPr>
          <p:nvPr/>
        </p:nvSpPr>
        <p:spPr bwMode="auto">
          <a:xfrm>
            <a:off x="3981601" y="2717566"/>
            <a:ext cx="381600" cy="344196"/>
          </a:xfrm>
          <a:prstGeom prst="roundRect">
            <a:avLst>
              <a:gd name="adj" fmla="val 417"/>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44" name="Text Box 27"/>
          <p:cNvSpPr txBox="1">
            <a:spLocks noChangeArrowheads="1"/>
          </p:cNvSpPr>
          <p:nvPr/>
        </p:nvSpPr>
        <p:spPr bwMode="auto">
          <a:xfrm>
            <a:off x="627840" y="1526560"/>
            <a:ext cx="918720" cy="725836"/>
          </a:xfrm>
          <a:prstGeom prst="rect">
            <a:avLst/>
          </a:prstGeom>
          <a:noFill/>
          <a:ln w="9525">
            <a:noFill/>
            <a:round/>
            <a:headEnd/>
            <a:tailEnd/>
          </a:ln>
        </p:spPr>
        <p:txBody>
          <a:bodyPr lIns="0" tIns="0" rIns="0" bIns="0"/>
          <a:lstStyle/>
          <a:p>
            <a:pPr>
              <a:tabLst>
                <a:tab pos="656582" algn="l"/>
              </a:tabLst>
            </a:pPr>
            <a:r>
              <a:rPr lang="en-US" sz="1500" dirty="0">
                <a:solidFill>
                  <a:srgbClr val="000000"/>
                </a:solidFill>
                <a:ea typeface="msgothic" charset="0"/>
                <a:cs typeface="msgothic" charset="0"/>
              </a:rPr>
              <a:t>input</a:t>
            </a:r>
          </a:p>
          <a:p>
            <a:pPr>
              <a:tabLst>
                <a:tab pos="656582" algn="l"/>
              </a:tabLst>
            </a:pPr>
            <a:r>
              <a:rPr lang="en-US" sz="1500" dirty="0">
                <a:solidFill>
                  <a:srgbClr val="000000"/>
                </a:solidFill>
                <a:ea typeface="msgothic" charset="0"/>
                <a:cs typeface="msgothic" charset="0"/>
              </a:rPr>
              <a:t>1@32x32</a:t>
            </a:r>
          </a:p>
        </p:txBody>
      </p:sp>
      <p:sp>
        <p:nvSpPr>
          <p:cNvPr id="9245" name="Text Box 28"/>
          <p:cNvSpPr txBox="1">
            <a:spLocks noChangeArrowheads="1"/>
          </p:cNvSpPr>
          <p:nvPr/>
        </p:nvSpPr>
        <p:spPr bwMode="auto">
          <a:xfrm>
            <a:off x="1815840" y="1418551"/>
            <a:ext cx="858240" cy="648068"/>
          </a:xfrm>
          <a:prstGeom prst="rect">
            <a:avLst/>
          </a:prstGeom>
          <a:noFill/>
          <a:ln w="9525">
            <a:noFill/>
            <a:round/>
            <a:headEnd/>
            <a:tailEnd/>
          </a:ln>
        </p:spPr>
        <p:txBody>
          <a:bodyPr lIns="0" tIns="0" rIns="0" bIns="0"/>
          <a:lstStyle/>
          <a:p>
            <a:pPr>
              <a:tabLst>
                <a:tab pos="656582" algn="l"/>
              </a:tabLst>
            </a:pPr>
            <a:r>
              <a:rPr lang="en-US" sz="1500" dirty="0">
                <a:solidFill>
                  <a:srgbClr val="FF0000"/>
                </a:solidFill>
                <a:ea typeface="msgothic" charset="0"/>
                <a:cs typeface="msgothic" charset="0"/>
              </a:rPr>
              <a:t>Layer 1</a:t>
            </a:r>
          </a:p>
          <a:p>
            <a:pPr>
              <a:tabLst>
                <a:tab pos="656582" algn="l"/>
              </a:tabLst>
            </a:pPr>
            <a:r>
              <a:rPr lang="en-US" sz="1500" dirty="0">
                <a:solidFill>
                  <a:srgbClr val="FF0000"/>
                </a:solidFill>
                <a:ea typeface="msgothic" charset="0"/>
                <a:cs typeface="msgothic" charset="0"/>
              </a:rPr>
              <a:t>6@28x28</a:t>
            </a:r>
          </a:p>
        </p:txBody>
      </p:sp>
      <p:sp>
        <p:nvSpPr>
          <p:cNvPr id="9246" name="Text Box 29"/>
          <p:cNvSpPr txBox="1">
            <a:spLocks noChangeArrowheads="1"/>
          </p:cNvSpPr>
          <p:nvPr/>
        </p:nvSpPr>
        <p:spPr bwMode="auto">
          <a:xfrm>
            <a:off x="3013922" y="1389746"/>
            <a:ext cx="912960" cy="720076"/>
          </a:xfrm>
          <a:prstGeom prst="rect">
            <a:avLst/>
          </a:prstGeom>
          <a:noFill/>
          <a:ln w="9525">
            <a:noFill/>
            <a:round/>
            <a:headEnd/>
            <a:tailEnd/>
          </a:ln>
        </p:spPr>
        <p:txBody>
          <a:bodyPr wrap="none" lIns="0" tIns="0" rIns="0" bIns="0"/>
          <a:lstStyle/>
          <a:p>
            <a:pPr>
              <a:tabLst>
                <a:tab pos="656582" algn="l"/>
              </a:tabLst>
            </a:pPr>
            <a:r>
              <a:rPr lang="en-US" sz="1600" dirty="0">
                <a:solidFill>
                  <a:srgbClr val="008000"/>
                </a:solidFill>
                <a:ea typeface="msgothic" charset="0"/>
                <a:cs typeface="msgothic" charset="0"/>
              </a:rPr>
              <a:t>Layer 2</a:t>
            </a:r>
          </a:p>
          <a:p>
            <a:pPr>
              <a:tabLst>
                <a:tab pos="656582" algn="l"/>
              </a:tabLst>
            </a:pPr>
            <a:r>
              <a:rPr lang="en-US" sz="1600" dirty="0">
                <a:solidFill>
                  <a:srgbClr val="008000"/>
                </a:solidFill>
                <a:ea typeface="msgothic" charset="0"/>
                <a:cs typeface="msgothic" charset="0"/>
              </a:rPr>
              <a:t>6@14x14</a:t>
            </a:r>
          </a:p>
        </p:txBody>
      </p:sp>
      <p:sp>
        <p:nvSpPr>
          <p:cNvPr id="9247" name="Text Box 30"/>
          <p:cNvSpPr txBox="1">
            <a:spLocks noChangeArrowheads="1"/>
          </p:cNvSpPr>
          <p:nvPr/>
        </p:nvSpPr>
        <p:spPr bwMode="auto">
          <a:xfrm>
            <a:off x="4191840" y="1231331"/>
            <a:ext cx="1029600" cy="640867"/>
          </a:xfrm>
          <a:prstGeom prst="rect">
            <a:avLst/>
          </a:prstGeom>
          <a:noFill/>
          <a:ln w="9525">
            <a:noFill/>
            <a:round/>
            <a:headEnd/>
            <a:tailEnd/>
          </a:ln>
        </p:spPr>
        <p:txBody>
          <a:bodyPr wrap="none" lIns="0" tIns="0" rIns="0" bIns="0"/>
          <a:lstStyle/>
          <a:p>
            <a:pPr>
              <a:tabLst>
                <a:tab pos="656582" algn="l"/>
              </a:tabLst>
            </a:pPr>
            <a:r>
              <a:rPr lang="en-US" sz="1600" dirty="0">
                <a:solidFill>
                  <a:srgbClr val="FF0000"/>
                </a:solidFill>
                <a:ea typeface="msgothic" charset="0"/>
                <a:cs typeface="msgothic" charset="0"/>
              </a:rPr>
              <a:t>Layer 3</a:t>
            </a:r>
          </a:p>
          <a:p>
            <a:pPr>
              <a:tabLst>
                <a:tab pos="656582" algn="l"/>
              </a:tabLst>
            </a:pPr>
            <a:r>
              <a:rPr lang="en-US" sz="1600" dirty="0">
                <a:solidFill>
                  <a:srgbClr val="FF0000"/>
                </a:solidFill>
                <a:ea typeface="msgothic" charset="0"/>
                <a:cs typeface="msgothic" charset="0"/>
              </a:rPr>
              <a:t>12@10x10</a:t>
            </a:r>
          </a:p>
        </p:txBody>
      </p:sp>
      <p:sp>
        <p:nvSpPr>
          <p:cNvPr id="9248" name="AutoShape 31"/>
          <p:cNvSpPr>
            <a:spLocks noChangeArrowheads="1"/>
          </p:cNvSpPr>
          <p:nvPr/>
        </p:nvSpPr>
        <p:spPr bwMode="auto">
          <a:xfrm>
            <a:off x="6060960" y="2141507"/>
            <a:ext cx="172800" cy="169938"/>
          </a:xfrm>
          <a:prstGeom prst="roundRect">
            <a:avLst>
              <a:gd name="adj" fmla="val 847"/>
            </a:avLst>
          </a:prstGeom>
          <a:solidFill>
            <a:srgbClr val="FF00FF">
              <a:alpha val="50195"/>
            </a:srgbClr>
          </a:solidFill>
          <a:ln w="9525">
            <a:solidFill>
              <a:srgbClr val="000000"/>
            </a:solidFill>
            <a:round/>
            <a:headEnd/>
            <a:tailEnd/>
          </a:ln>
        </p:spPr>
        <p:txBody>
          <a:bodyPr wrap="none" lIns="82936" tIns="41469" rIns="82936" bIns="41469" anchor="ctr"/>
          <a:lstStyle/>
          <a:p>
            <a:endParaRPr lang="fr-FR"/>
          </a:p>
        </p:txBody>
      </p:sp>
      <p:sp>
        <p:nvSpPr>
          <p:cNvPr id="9249" name="AutoShape 32"/>
          <p:cNvSpPr>
            <a:spLocks noChangeArrowheads="1"/>
          </p:cNvSpPr>
          <p:nvPr/>
        </p:nvSpPr>
        <p:spPr bwMode="auto">
          <a:xfrm>
            <a:off x="6121442" y="2203431"/>
            <a:ext cx="169920" cy="168498"/>
          </a:xfrm>
          <a:prstGeom prst="roundRect">
            <a:avLst>
              <a:gd name="adj" fmla="val 861"/>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50" name="AutoShape 33"/>
          <p:cNvSpPr>
            <a:spLocks noChangeArrowheads="1"/>
          </p:cNvSpPr>
          <p:nvPr/>
        </p:nvSpPr>
        <p:spPr bwMode="auto">
          <a:xfrm>
            <a:off x="6177600" y="2266798"/>
            <a:ext cx="172800" cy="168498"/>
          </a:xfrm>
          <a:prstGeom prst="roundRect">
            <a:avLst>
              <a:gd name="adj" fmla="val 861"/>
            </a:avLst>
          </a:prstGeom>
          <a:solidFill>
            <a:srgbClr val="FF00FF">
              <a:alpha val="50195"/>
            </a:srgbClr>
          </a:solidFill>
          <a:ln w="9525">
            <a:solidFill>
              <a:srgbClr val="000000"/>
            </a:solidFill>
            <a:round/>
            <a:headEnd/>
            <a:tailEnd/>
          </a:ln>
        </p:spPr>
        <p:txBody>
          <a:bodyPr wrap="none" lIns="82936" tIns="41469" rIns="82936" bIns="41469" anchor="ctr"/>
          <a:lstStyle/>
          <a:p>
            <a:endParaRPr lang="fr-FR"/>
          </a:p>
        </p:txBody>
      </p:sp>
      <p:sp>
        <p:nvSpPr>
          <p:cNvPr id="9251" name="AutoShape 34"/>
          <p:cNvSpPr>
            <a:spLocks noChangeArrowheads="1"/>
          </p:cNvSpPr>
          <p:nvPr/>
        </p:nvSpPr>
        <p:spPr bwMode="auto">
          <a:xfrm>
            <a:off x="6238080" y="2328727"/>
            <a:ext cx="169920" cy="168497"/>
          </a:xfrm>
          <a:prstGeom prst="roundRect">
            <a:avLst>
              <a:gd name="adj" fmla="val 861"/>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52" name="AutoShape 35"/>
          <p:cNvSpPr>
            <a:spLocks noChangeArrowheads="1"/>
          </p:cNvSpPr>
          <p:nvPr/>
        </p:nvSpPr>
        <p:spPr bwMode="auto">
          <a:xfrm>
            <a:off x="6294240" y="2392093"/>
            <a:ext cx="172800" cy="168497"/>
          </a:xfrm>
          <a:prstGeom prst="roundRect">
            <a:avLst>
              <a:gd name="adj" fmla="val 861"/>
            </a:avLst>
          </a:prstGeom>
          <a:solidFill>
            <a:srgbClr val="FF00FF">
              <a:alpha val="50195"/>
            </a:srgbClr>
          </a:solidFill>
          <a:ln w="9525">
            <a:solidFill>
              <a:srgbClr val="000000"/>
            </a:solidFill>
            <a:round/>
            <a:headEnd/>
            <a:tailEnd/>
          </a:ln>
        </p:spPr>
        <p:txBody>
          <a:bodyPr wrap="none" lIns="82936" tIns="41469" rIns="82936" bIns="41469" anchor="ctr"/>
          <a:lstStyle/>
          <a:p>
            <a:endParaRPr lang="fr-FR"/>
          </a:p>
        </p:txBody>
      </p:sp>
      <p:sp>
        <p:nvSpPr>
          <p:cNvPr id="9253" name="AutoShape 36"/>
          <p:cNvSpPr>
            <a:spLocks noChangeArrowheads="1"/>
          </p:cNvSpPr>
          <p:nvPr/>
        </p:nvSpPr>
        <p:spPr bwMode="auto">
          <a:xfrm>
            <a:off x="6354722" y="2454018"/>
            <a:ext cx="169920" cy="168498"/>
          </a:xfrm>
          <a:prstGeom prst="roundRect">
            <a:avLst>
              <a:gd name="adj" fmla="val 861"/>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54" name="AutoShape 37"/>
          <p:cNvSpPr>
            <a:spLocks noChangeArrowheads="1"/>
          </p:cNvSpPr>
          <p:nvPr/>
        </p:nvSpPr>
        <p:spPr bwMode="auto">
          <a:xfrm>
            <a:off x="6412320" y="2517386"/>
            <a:ext cx="172800" cy="169938"/>
          </a:xfrm>
          <a:prstGeom prst="roundRect">
            <a:avLst>
              <a:gd name="adj" fmla="val 847"/>
            </a:avLst>
          </a:prstGeom>
          <a:solidFill>
            <a:srgbClr val="FF00FF">
              <a:alpha val="50195"/>
            </a:srgbClr>
          </a:solidFill>
          <a:ln w="9525">
            <a:solidFill>
              <a:srgbClr val="000000"/>
            </a:solidFill>
            <a:round/>
            <a:headEnd/>
            <a:tailEnd/>
          </a:ln>
        </p:spPr>
        <p:txBody>
          <a:bodyPr wrap="none" lIns="82936" tIns="41469" rIns="82936" bIns="41469" anchor="ctr"/>
          <a:lstStyle/>
          <a:p>
            <a:endParaRPr lang="fr-FR"/>
          </a:p>
        </p:txBody>
      </p:sp>
      <p:sp>
        <p:nvSpPr>
          <p:cNvPr id="9255" name="AutoShape 38"/>
          <p:cNvSpPr>
            <a:spLocks noChangeArrowheads="1"/>
          </p:cNvSpPr>
          <p:nvPr/>
        </p:nvSpPr>
        <p:spPr bwMode="auto">
          <a:xfrm>
            <a:off x="6471360" y="2579313"/>
            <a:ext cx="169920" cy="168497"/>
          </a:xfrm>
          <a:prstGeom prst="roundRect">
            <a:avLst>
              <a:gd name="adj" fmla="val 861"/>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56" name="AutoShape 39"/>
          <p:cNvSpPr>
            <a:spLocks noChangeArrowheads="1"/>
          </p:cNvSpPr>
          <p:nvPr/>
        </p:nvSpPr>
        <p:spPr bwMode="auto">
          <a:xfrm>
            <a:off x="6528960" y="2641239"/>
            <a:ext cx="172800" cy="169938"/>
          </a:xfrm>
          <a:prstGeom prst="roundRect">
            <a:avLst>
              <a:gd name="adj" fmla="val 847"/>
            </a:avLst>
          </a:prstGeom>
          <a:solidFill>
            <a:srgbClr val="FF00FF">
              <a:alpha val="50195"/>
            </a:srgbClr>
          </a:solidFill>
          <a:ln w="9525">
            <a:solidFill>
              <a:srgbClr val="000000"/>
            </a:solidFill>
            <a:round/>
            <a:headEnd/>
            <a:tailEnd/>
          </a:ln>
        </p:spPr>
        <p:txBody>
          <a:bodyPr wrap="none" lIns="82936" tIns="41469" rIns="82936" bIns="41469" anchor="ctr"/>
          <a:lstStyle/>
          <a:p>
            <a:endParaRPr lang="fr-FR"/>
          </a:p>
        </p:txBody>
      </p:sp>
      <p:sp>
        <p:nvSpPr>
          <p:cNvPr id="9257" name="AutoShape 40"/>
          <p:cNvSpPr>
            <a:spLocks noChangeArrowheads="1"/>
          </p:cNvSpPr>
          <p:nvPr/>
        </p:nvSpPr>
        <p:spPr bwMode="auto">
          <a:xfrm>
            <a:off x="6589440" y="2704604"/>
            <a:ext cx="169920" cy="168498"/>
          </a:xfrm>
          <a:prstGeom prst="roundRect">
            <a:avLst>
              <a:gd name="adj" fmla="val 861"/>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58" name="AutoShape 41"/>
          <p:cNvSpPr>
            <a:spLocks noChangeArrowheads="1"/>
          </p:cNvSpPr>
          <p:nvPr/>
        </p:nvSpPr>
        <p:spPr bwMode="auto">
          <a:xfrm>
            <a:off x="6645600" y="2766531"/>
            <a:ext cx="172800" cy="169938"/>
          </a:xfrm>
          <a:prstGeom prst="roundRect">
            <a:avLst>
              <a:gd name="adj" fmla="val 847"/>
            </a:avLst>
          </a:prstGeom>
          <a:solidFill>
            <a:srgbClr val="FF00FF">
              <a:alpha val="50195"/>
            </a:srgbClr>
          </a:solidFill>
          <a:ln w="9525">
            <a:solidFill>
              <a:srgbClr val="000000"/>
            </a:solidFill>
            <a:round/>
            <a:headEnd/>
            <a:tailEnd/>
          </a:ln>
        </p:spPr>
        <p:txBody>
          <a:bodyPr wrap="none" lIns="82936" tIns="41469" rIns="82936" bIns="41469" anchor="ctr"/>
          <a:lstStyle/>
          <a:p>
            <a:endParaRPr lang="fr-FR"/>
          </a:p>
        </p:txBody>
      </p:sp>
      <p:sp>
        <p:nvSpPr>
          <p:cNvPr id="9259" name="AutoShape 42"/>
          <p:cNvSpPr>
            <a:spLocks noChangeArrowheads="1"/>
          </p:cNvSpPr>
          <p:nvPr/>
        </p:nvSpPr>
        <p:spPr bwMode="auto">
          <a:xfrm>
            <a:off x="6706082" y="2829899"/>
            <a:ext cx="169920" cy="168497"/>
          </a:xfrm>
          <a:prstGeom prst="roundRect">
            <a:avLst>
              <a:gd name="adj" fmla="val 861"/>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60" name="Text Box 43"/>
          <p:cNvSpPr txBox="1">
            <a:spLocks noChangeArrowheads="1"/>
          </p:cNvSpPr>
          <p:nvPr/>
        </p:nvSpPr>
        <p:spPr bwMode="auto">
          <a:xfrm>
            <a:off x="5418722" y="1360945"/>
            <a:ext cx="797760" cy="640867"/>
          </a:xfrm>
          <a:prstGeom prst="rect">
            <a:avLst/>
          </a:prstGeom>
          <a:noFill/>
          <a:ln w="9525">
            <a:noFill/>
            <a:round/>
            <a:headEnd/>
            <a:tailEnd/>
          </a:ln>
        </p:spPr>
        <p:txBody>
          <a:bodyPr wrap="none" lIns="0" tIns="0" rIns="0" bIns="0"/>
          <a:lstStyle/>
          <a:p>
            <a:pPr>
              <a:tabLst>
                <a:tab pos="656582" algn="l"/>
              </a:tabLst>
            </a:pPr>
            <a:r>
              <a:rPr lang="en-US" sz="1600" dirty="0">
                <a:solidFill>
                  <a:srgbClr val="008000"/>
                </a:solidFill>
                <a:ea typeface="msgothic" charset="0"/>
                <a:cs typeface="msgothic" charset="0"/>
              </a:rPr>
              <a:t>Layer 4</a:t>
            </a:r>
          </a:p>
          <a:p>
            <a:pPr>
              <a:tabLst>
                <a:tab pos="656582" algn="l"/>
              </a:tabLst>
            </a:pPr>
            <a:r>
              <a:rPr lang="en-US" sz="1600" dirty="0">
                <a:solidFill>
                  <a:srgbClr val="008000"/>
                </a:solidFill>
                <a:ea typeface="msgothic" charset="0"/>
                <a:cs typeface="msgothic" charset="0"/>
              </a:rPr>
              <a:t>12@5x5</a:t>
            </a:r>
          </a:p>
        </p:txBody>
      </p:sp>
      <p:sp>
        <p:nvSpPr>
          <p:cNvPr id="9261" name="AutoShape 44"/>
          <p:cNvSpPr>
            <a:spLocks noChangeArrowheads="1"/>
          </p:cNvSpPr>
          <p:nvPr/>
        </p:nvSpPr>
        <p:spPr bwMode="auto">
          <a:xfrm rot="2820000">
            <a:off x="6396386" y="2544751"/>
            <a:ext cx="1792988" cy="53280"/>
          </a:xfrm>
          <a:prstGeom prst="roundRect">
            <a:avLst>
              <a:gd name="adj" fmla="val 2778"/>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62" name="AutoShape 45"/>
          <p:cNvSpPr>
            <a:spLocks noChangeArrowheads="1"/>
          </p:cNvSpPr>
          <p:nvPr/>
        </p:nvSpPr>
        <p:spPr bwMode="auto">
          <a:xfrm>
            <a:off x="7705440" y="2490022"/>
            <a:ext cx="38880" cy="38884"/>
          </a:xfrm>
          <a:prstGeom prst="roundRect">
            <a:avLst>
              <a:gd name="adj" fmla="val 3843"/>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63" name="AutoShape 46"/>
          <p:cNvSpPr>
            <a:spLocks noChangeArrowheads="1"/>
          </p:cNvSpPr>
          <p:nvPr/>
        </p:nvSpPr>
        <p:spPr bwMode="auto">
          <a:xfrm>
            <a:off x="7763040" y="2553388"/>
            <a:ext cx="38880" cy="38884"/>
          </a:xfrm>
          <a:prstGeom prst="roundRect">
            <a:avLst>
              <a:gd name="adj" fmla="val 3843"/>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64" name="AutoShape 47"/>
          <p:cNvSpPr>
            <a:spLocks noChangeArrowheads="1"/>
          </p:cNvSpPr>
          <p:nvPr/>
        </p:nvSpPr>
        <p:spPr bwMode="auto">
          <a:xfrm>
            <a:off x="7819202" y="2616755"/>
            <a:ext cx="38880" cy="38884"/>
          </a:xfrm>
          <a:prstGeom prst="roundRect">
            <a:avLst>
              <a:gd name="adj" fmla="val 3843"/>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65" name="AutoShape 48"/>
          <p:cNvSpPr>
            <a:spLocks noChangeArrowheads="1"/>
          </p:cNvSpPr>
          <p:nvPr/>
        </p:nvSpPr>
        <p:spPr bwMode="auto">
          <a:xfrm>
            <a:off x="7876802" y="2678681"/>
            <a:ext cx="38880" cy="38885"/>
          </a:xfrm>
          <a:prstGeom prst="roundRect">
            <a:avLst>
              <a:gd name="adj" fmla="val 3843"/>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66" name="AutoShape 49"/>
          <p:cNvSpPr>
            <a:spLocks noChangeArrowheads="1"/>
          </p:cNvSpPr>
          <p:nvPr/>
        </p:nvSpPr>
        <p:spPr bwMode="auto">
          <a:xfrm>
            <a:off x="7932960" y="2742048"/>
            <a:ext cx="38880" cy="38885"/>
          </a:xfrm>
          <a:prstGeom prst="roundRect">
            <a:avLst>
              <a:gd name="adj" fmla="val 3843"/>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67" name="AutoShape 50"/>
          <p:cNvSpPr>
            <a:spLocks noChangeArrowheads="1"/>
          </p:cNvSpPr>
          <p:nvPr/>
        </p:nvSpPr>
        <p:spPr bwMode="auto">
          <a:xfrm>
            <a:off x="7990560" y="2805416"/>
            <a:ext cx="38880" cy="38885"/>
          </a:xfrm>
          <a:prstGeom prst="roundRect">
            <a:avLst>
              <a:gd name="adj" fmla="val 3843"/>
            </a:avLst>
          </a:prstGeom>
          <a:solidFill>
            <a:srgbClr val="9966CC">
              <a:alpha val="50195"/>
            </a:srgbClr>
          </a:solidFill>
          <a:ln w="9525">
            <a:solidFill>
              <a:srgbClr val="000000"/>
            </a:solidFill>
            <a:round/>
            <a:headEnd/>
            <a:tailEnd/>
          </a:ln>
        </p:spPr>
        <p:txBody>
          <a:bodyPr wrap="none" lIns="82936" tIns="41469" rIns="82936" bIns="41469" anchor="ctr"/>
          <a:lstStyle/>
          <a:p>
            <a:endParaRPr lang="fr-FR"/>
          </a:p>
        </p:txBody>
      </p:sp>
      <p:sp>
        <p:nvSpPr>
          <p:cNvPr id="9268" name="Text Box 51"/>
          <p:cNvSpPr txBox="1">
            <a:spLocks noChangeArrowheads="1"/>
          </p:cNvSpPr>
          <p:nvPr/>
        </p:nvSpPr>
        <p:spPr bwMode="auto">
          <a:xfrm>
            <a:off x="6346081" y="1188127"/>
            <a:ext cx="813600" cy="640867"/>
          </a:xfrm>
          <a:prstGeom prst="rect">
            <a:avLst/>
          </a:prstGeom>
          <a:noFill/>
          <a:ln w="9525">
            <a:noFill/>
            <a:round/>
            <a:headEnd/>
            <a:tailEnd/>
          </a:ln>
        </p:spPr>
        <p:txBody>
          <a:bodyPr wrap="none" lIns="0" tIns="0" rIns="0" bIns="0"/>
          <a:lstStyle/>
          <a:p>
            <a:pPr>
              <a:tabLst>
                <a:tab pos="656582" algn="l"/>
              </a:tabLst>
            </a:pPr>
            <a:r>
              <a:rPr lang="en-US" sz="1600" dirty="0">
                <a:solidFill>
                  <a:srgbClr val="FF0000"/>
                </a:solidFill>
                <a:ea typeface="msgothic" charset="0"/>
                <a:cs typeface="msgothic" charset="0"/>
              </a:rPr>
              <a:t>Layer 5</a:t>
            </a:r>
          </a:p>
          <a:p>
            <a:pPr>
              <a:tabLst>
                <a:tab pos="656582" algn="l"/>
              </a:tabLst>
            </a:pPr>
            <a:r>
              <a:rPr lang="en-US" sz="1600" dirty="0">
                <a:solidFill>
                  <a:srgbClr val="FF0000"/>
                </a:solidFill>
                <a:ea typeface="msgothic" charset="0"/>
                <a:cs typeface="msgothic" charset="0"/>
              </a:rPr>
              <a:t>100@1x1</a:t>
            </a:r>
          </a:p>
        </p:txBody>
      </p:sp>
      <p:sp>
        <p:nvSpPr>
          <p:cNvPr id="9269" name="Text Box 52"/>
          <p:cNvSpPr txBox="1">
            <a:spLocks noChangeArrowheads="1"/>
          </p:cNvSpPr>
          <p:nvPr/>
        </p:nvSpPr>
        <p:spPr bwMode="auto">
          <a:xfrm>
            <a:off x="7983360" y="2325846"/>
            <a:ext cx="207360" cy="324034"/>
          </a:xfrm>
          <a:prstGeom prst="rect">
            <a:avLst/>
          </a:prstGeom>
          <a:noFill/>
          <a:ln w="9525">
            <a:noFill/>
            <a:round/>
            <a:headEnd/>
            <a:tailEnd/>
          </a:ln>
        </p:spPr>
        <p:txBody>
          <a:bodyPr wrap="none" lIns="0" tIns="0" rIns="0" bIns="0"/>
          <a:lstStyle/>
          <a:p>
            <a:r>
              <a:rPr lang="en-US" sz="1600" dirty="0">
                <a:solidFill>
                  <a:srgbClr val="000000"/>
                </a:solidFill>
                <a:ea typeface="msgothic" charset="0"/>
                <a:cs typeface="msgothic" charset="0"/>
              </a:rPr>
              <a:t>10</a:t>
            </a:r>
          </a:p>
        </p:txBody>
      </p:sp>
      <p:sp>
        <p:nvSpPr>
          <p:cNvPr id="9270" name="Line 53"/>
          <p:cNvSpPr>
            <a:spLocks noChangeShapeType="1"/>
          </p:cNvSpPr>
          <p:nvPr/>
        </p:nvSpPr>
        <p:spPr bwMode="auto">
          <a:xfrm flipV="1">
            <a:off x="1620000" y="3071844"/>
            <a:ext cx="534240" cy="167058"/>
          </a:xfrm>
          <a:prstGeom prst="line">
            <a:avLst/>
          </a:prstGeom>
          <a:noFill/>
          <a:ln w="9525">
            <a:solidFill>
              <a:srgbClr val="000000"/>
            </a:solidFill>
            <a:round/>
            <a:headEnd/>
            <a:tailEnd type="triangle" w="med" len="med"/>
          </a:ln>
        </p:spPr>
        <p:txBody>
          <a:bodyPr lIns="82936" tIns="41469" rIns="82936" bIns="41469"/>
          <a:lstStyle/>
          <a:p>
            <a:endParaRPr lang="fr-FR"/>
          </a:p>
        </p:txBody>
      </p:sp>
      <p:sp>
        <p:nvSpPr>
          <p:cNvPr id="9271" name="Line 54"/>
          <p:cNvSpPr>
            <a:spLocks noChangeShapeType="1"/>
          </p:cNvSpPr>
          <p:nvPr/>
        </p:nvSpPr>
        <p:spPr bwMode="auto">
          <a:xfrm flipV="1">
            <a:off x="3254402" y="3009916"/>
            <a:ext cx="516960" cy="112332"/>
          </a:xfrm>
          <a:prstGeom prst="line">
            <a:avLst/>
          </a:prstGeom>
          <a:noFill/>
          <a:ln w="9525">
            <a:solidFill>
              <a:srgbClr val="000000"/>
            </a:solidFill>
            <a:round/>
            <a:headEnd/>
            <a:tailEnd type="triangle" w="med" len="med"/>
          </a:ln>
        </p:spPr>
        <p:txBody>
          <a:bodyPr lIns="82936" tIns="41469" rIns="82936" bIns="41469"/>
          <a:lstStyle/>
          <a:p>
            <a:endParaRPr lang="fr-FR"/>
          </a:p>
        </p:txBody>
      </p:sp>
      <p:sp>
        <p:nvSpPr>
          <p:cNvPr id="9272" name="Line 55"/>
          <p:cNvSpPr>
            <a:spLocks noChangeShapeType="1"/>
          </p:cNvSpPr>
          <p:nvPr/>
        </p:nvSpPr>
        <p:spPr bwMode="auto">
          <a:xfrm flipV="1">
            <a:off x="4508642" y="2907666"/>
            <a:ext cx="538560" cy="156976"/>
          </a:xfrm>
          <a:prstGeom prst="line">
            <a:avLst/>
          </a:prstGeom>
          <a:noFill/>
          <a:ln w="9525">
            <a:solidFill>
              <a:srgbClr val="000000"/>
            </a:solidFill>
            <a:round/>
            <a:headEnd/>
            <a:tailEnd type="triangle" w="med" len="med"/>
          </a:ln>
        </p:spPr>
        <p:txBody>
          <a:bodyPr lIns="82936" tIns="41469" rIns="82936" bIns="41469"/>
          <a:lstStyle/>
          <a:p>
            <a:endParaRPr lang="fr-FR"/>
          </a:p>
        </p:txBody>
      </p:sp>
      <p:sp>
        <p:nvSpPr>
          <p:cNvPr id="9273" name="Line 56"/>
          <p:cNvSpPr>
            <a:spLocks noChangeShapeType="1"/>
          </p:cNvSpPr>
          <p:nvPr/>
        </p:nvSpPr>
        <p:spPr bwMode="auto">
          <a:xfrm flipV="1">
            <a:off x="6151680" y="2939351"/>
            <a:ext cx="365760" cy="118092"/>
          </a:xfrm>
          <a:prstGeom prst="line">
            <a:avLst/>
          </a:prstGeom>
          <a:noFill/>
          <a:ln w="9525">
            <a:solidFill>
              <a:srgbClr val="000000"/>
            </a:solidFill>
            <a:round/>
            <a:headEnd/>
            <a:tailEnd type="triangle" w="med" len="med"/>
          </a:ln>
        </p:spPr>
        <p:txBody>
          <a:bodyPr lIns="82936" tIns="41469" rIns="82936" bIns="41469"/>
          <a:lstStyle/>
          <a:p>
            <a:endParaRPr lang="fr-FR"/>
          </a:p>
        </p:txBody>
      </p:sp>
      <p:sp>
        <p:nvSpPr>
          <p:cNvPr id="9274" name="Line 57"/>
          <p:cNvSpPr>
            <a:spLocks noChangeShapeType="1"/>
          </p:cNvSpPr>
          <p:nvPr/>
        </p:nvSpPr>
        <p:spPr bwMode="auto">
          <a:xfrm flipV="1">
            <a:off x="6890402" y="2628277"/>
            <a:ext cx="331200" cy="126733"/>
          </a:xfrm>
          <a:prstGeom prst="line">
            <a:avLst/>
          </a:prstGeom>
          <a:noFill/>
          <a:ln w="9525">
            <a:solidFill>
              <a:srgbClr val="000000"/>
            </a:solidFill>
            <a:round/>
            <a:headEnd/>
            <a:tailEnd type="triangle" w="med" len="med"/>
          </a:ln>
        </p:spPr>
        <p:txBody>
          <a:bodyPr lIns="82936" tIns="41469" rIns="82936" bIns="41469"/>
          <a:lstStyle/>
          <a:p>
            <a:endParaRPr lang="fr-FR"/>
          </a:p>
        </p:txBody>
      </p:sp>
      <p:sp>
        <p:nvSpPr>
          <p:cNvPr id="9275" name="Line 58"/>
          <p:cNvSpPr>
            <a:spLocks noChangeShapeType="1"/>
          </p:cNvSpPr>
          <p:nvPr/>
        </p:nvSpPr>
        <p:spPr bwMode="auto">
          <a:xfrm flipV="1">
            <a:off x="7689600" y="2763650"/>
            <a:ext cx="218880" cy="67687"/>
          </a:xfrm>
          <a:prstGeom prst="line">
            <a:avLst/>
          </a:prstGeom>
          <a:noFill/>
          <a:ln w="9525">
            <a:solidFill>
              <a:srgbClr val="000000"/>
            </a:solidFill>
            <a:round/>
            <a:headEnd/>
            <a:tailEnd type="triangle" w="med" len="med"/>
          </a:ln>
        </p:spPr>
        <p:txBody>
          <a:bodyPr lIns="82936" tIns="41469" rIns="82936" bIns="41469"/>
          <a:lstStyle/>
          <a:p>
            <a:endParaRPr lang="fr-FR"/>
          </a:p>
        </p:txBody>
      </p:sp>
      <p:sp>
        <p:nvSpPr>
          <p:cNvPr id="9276" name="Text Box 59"/>
          <p:cNvSpPr txBox="1">
            <a:spLocks noChangeArrowheads="1"/>
          </p:cNvSpPr>
          <p:nvPr/>
        </p:nvSpPr>
        <p:spPr bwMode="auto">
          <a:xfrm>
            <a:off x="1589760" y="3267705"/>
            <a:ext cx="1126080" cy="738797"/>
          </a:xfrm>
          <a:prstGeom prst="rect">
            <a:avLst/>
          </a:prstGeom>
          <a:noFill/>
          <a:ln w="9525">
            <a:noFill/>
            <a:round/>
            <a:headEnd/>
            <a:tailEnd/>
          </a:ln>
        </p:spPr>
        <p:txBody>
          <a:bodyPr wrap="none" lIns="0" tIns="0" rIns="0" bIns="0"/>
          <a:lstStyle/>
          <a:p>
            <a:pPr>
              <a:tabLst>
                <a:tab pos="656582" algn="l"/>
              </a:tabLst>
            </a:pPr>
            <a:r>
              <a:rPr lang="en-US" sz="1600" dirty="0">
                <a:solidFill>
                  <a:srgbClr val="FF0000"/>
                </a:solidFill>
                <a:ea typeface="msgothic" charset="0"/>
                <a:cs typeface="msgothic" charset="0"/>
              </a:rPr>
              <a:t>5x5</a:t>
            </a:r>
          </a:p>
          <a:p>
            <a:pPr>
              <a:tabLst>
                <a:tab pos="656582" algn="l"/>
              </a:tabLst>
            </a:pPr>
            <a:r>
              <a:rPr lang="en-US" sz="1600" dirty="0">
                <a:solidFill>
                  <a:srgbClr val="FF0000"/>
                </a:solidFill>
                <a:ea typeface="msgothic" charset="0"/>
                <a:cs typeface="msgothic" charset="0"/>
              </a:rPr>
              <a:t>convolution</a:t>
            </a:r>
          </a:p>
        </p:txBody>
      </p:sp>
      <p:sp>
        <p:nvSpPr>
          <p:cNvPr id="9277" name="Text Box 60"/>
          <p:cNvSpPr txBox="1">
            <a:spLocks noChangeArrowheads="1"/>
          </p:cNvSpPr>
          <p:nvPr/>
        </p:nvSpPr>
        <p:spPr bwMode="auto">
          <a:xfrm>
            <a:off x="4566242" y="3093445"/>
            <a:ext cx="1126080" cy="1116118"/>
          </a:xfrm>
          <a:prstGeom prst="rect">
            <a:avLst/>
          </a:prstGeom>
          <a:noFill/>
          <a:ln w="9525">
            <a:noFill/>
            <a:round/>
            <a:headEnd/>
            <a:tailEnd/>
          </a:ln>
        </p:spPr>
        <p:txBody>
          <a:bodyPr wrap="none" lIns="0" tIns="0" rIns="0" bIns="0"/>
          <a:lstStyle/>
          <a:p>
            <a:pPr>
              <a:tabLst>
                <a:tab pos="656582" algn="l"/>
              </a:tabLst>
            </a:pPr>
            <a:r>
              <a:rPr lang="en-US" sz="1600" dirty="0">
                <a:solidFill>
                  <a:srgbClr val="FF0000"/>
                </a:solidFill>
                <a:ea typeface="msgothic" charset="0"/>
                <a:cs typeface="msgothic" charset="0"/>
              </a:rPr>
              <a:t>5x5</a:t>
            </a:r>
          </a:p>
          <a:p>
            <a:pPr>
              <a:tabLst>
                <a:tab pos="656582" algn="l"/>
              </a:tabLst>
            </a:pPr>
            <a:r>
              <a:rPr lang="en-US" sz="1600" dirty="0">
                <a:solidFill>
                  <a:srgbClr val="FF0000"/>
                </a:solidFill>
                <a:ea typeface="msgothic" charset="0"/>
                <a:cs typeface="msgothic" charset="0"/>
              </a:rPr>
              <a:t>convolution</a:t>
            </a:r>
          </a:p>
          <a:p>
            <a:pPr>
              <a:tabLst>
                <a:tab pos="656582" algn="l"/>
              </a:tabLst>
            </a:pPr>
            <a:endParaRPr lang="en-US" sz="1600" dirty="0">
              <a:solidFill>
                <a:srgbClr val="FF0000"/>
              </a:solidFill>
              <a:ea typeface="msgothic" charset="0"/>
              <a:cs typeface="msgothic" charset="0"/>
            </a:endParaRPr>
          </a:p>
        </p:txBody>
      </p:sp>
      <p:sp>
        <p:nvSpPr>
          <p:cNvPr id="9278" name="Text Box 61"/>
          <p:cNvSpPr txBox="1">
            <a:spLocks noChangeArrowheads="1"/>
          </p:cNvSpPr>
          <p:nvPr/>
        </p:nvSpPr>
        <p:spPr bwMode="auto">
          <a:xfrm>
            <a:off x="7083360" y="2900465"/>
            <a:ext cx="1359360" cy="993704"/>
          </a:xfrm>
          <a:prstGeom prst="rect">
            <a:avLst/>
          </a:prstGeom>
          <a:noFill/>
          <a:ln w="9525">
            <a:noFill/>
            <a:round/>
            <a:headEnd/>
            <a:tailEnd/>
          </a:ln>
        </p:spPr>
        <p:txBody>
          <a:bodyPr wrap="none" lIns="0" tIns="0" rIns="0" bIns="0"/>
          <a:lstStyle/>
          <a:p>
            <a:pPr>
              <a:tabLst>
                <a:tab pos="656582" algn="l"/>
                <a:tab pos="1313162" algn="l"/>
              </a:tabLst>
            </a:pPr>
            <a:r>
              <a:rPr lang="en-US" sz="1600" dirty="0">
                <a:solidFill>
                  <a:srgbClr val="FF0000"/>
                </a:solidFill>
                <a:ea typeface="msgothic" charset="0"/>
                <a:cs typeface="msgothic" charset="0"/>
              </a:rPr>
              <a:t>5x5</a:t>
            </a:r>
          </a:p>
          <a:p>
            <a:pPr>
              <a:tabLst>
                <a:tab pos="656582" algn="l"/>
                <a:tab pos="1313162" algn="l"/>
              </a:tabLst>
            </a:pPr>
            <a:r>
              <a:rPr lang="en-US" sz="1600" dirty="0">
                <a:solidFill>
                  <a:srgbClr val="FF0000"/>
                </a:solidFill>
                <a:ea typeface="msgothic" charset="0"/>
                <a:cs typeface="msgothic" charset="0"/>
              </a:rPr>
              <a:t>convolution</a:t>
            </a:r>
          </a:p>
          <a:p>
            <a:pPr>
              <a:tabLst>
                <a:tab pos="656582" algn="l"/>
                <a:tab pos="1313162" algn="l"/>
              </a:tabLst>
            </a:pPr>
            <a:endParaRPr lang="en-US" sz="1600" dirty="0">
              <a:solidFill>
                <a:srgbClr val="FF0000"/>
              </a:solidFill>
              <a:ea typeface="msgothic" charset="0"/>
              <a:cs typeface="msgothic" charset="0"/>
            </a:endParaRPr>
          </a:p>
        </p:txBody>
      </p:sp>
      <p:sp>
        <p:nvSpPr>
          <p:cNvPr id="9279" name="Text Box 62"/>
          <p:cNvSpPr txBox="1">
            <a:spLocks noChangeArrowheads="1"/>
          </p:cNvSpPr>
          <p:nvPr/>
        </p:nvSpPr>
        <p:spPr bwMode="auto">
          <a:xfrm>
            <a:off x="3240002" y="3152492"/>
            <a:ext cx="1185120" cy="885693"/>
          </a:xfrm>
          <a:prstGeom prst="rect">
            <a:avLst/>
          </a:prstGeom>
          <a:noFill/>
          <a:ln w="9525">
            <a:noFill/>
            <a:round/>
            <a:headEnd/>
            <a:tailEnd/>
          </a:ln>
        </p:spPr>
        <p:txBody>
          <a:bodyPr wrap="none" lIns="0" tIns="0" rIns="0" bIns="0"/>
          <a:lstStyle/>
          <a:p>
            <a:pPr>
              <a:tabLst>
                <a:tab pos="656582" algn="l"/>
              </a:tabLst>
            </a:pPr>
            <a:r>
              <a:rPr lang="en-US" sz="1600" dirty="0">
                <a:solidFill>
                  <a:srgbClr val="008000"/>
                </a:solidFill>
                <a:ea typeface="msgothic" charset="0"/>
                <a:cs typeface="msgothic" charset="0"/>
              </a:rPr>
              <a:t>2x2</a:t>
            </a:r>
          </a:p>
          <a:p>
            <a:pPr>
              <a:tabLst>
                <a:tab pos="656582" algn="l"/>
              </a:tabLst>
            </a:pPr>
            <a:r>
              <a:rPr lang="en-US" sz="1600" dirty="0">
                <a:solidFill>
                  <a:srgbClr val="008000"/>
                </a:solidFill>
                <a:ea typeface="msgothic" charset="0"/>
                <a:cs typeface="msgothic" charset="0"/>
              </a:rPr>
              <a:t>pooling/</a:t>
            </a:r>
          </a:p>
          <a:p>
            <a:pPr>
              <a:tabLst>
                <a:tab pos="656582" algn="l"/>
              </a:tabLst>
            </a:pPr>
            <a:r>
              <a:rPr lang="en-US" sz="1600" dirty="0" err="1">
                <a:solidFill>
                  <a:srgbClr val="008000"/>
                </a:solidFill>
                <a:ea typeface="msgothic" charset="0"/>
                <a:cs typeface="msgothic" charset="0"/>
              </a:rPr>
              <a:t>subsampling</a:t>
            </a:r>
            <a:endParaRPr lang="en-US" sz="1600" dirty="0">
              <a:solidFill>
                <a:srgbClr val="008000"/>
              </a:solidFill>
              <a:ea typeface="msgothic" charset="0"/>
              <a:cs typeface="msgothic" charset="0"/>
            </a:endParaRPr>
          </a:p>
        </p:txBody>
      </p:sp>
      <p:sp>
        <p:nvSpPr>
          <p:cNvPr id="9280" name="Text Box 63"/>
          <p:cNvSpPr txBox="1">
            <a:spLocks noChangeArrowheads="1"/>
          </p:cNvSpPr>
          <p:nvPr/>
        </p:nvSpPr>
        <p:spPr bwMode="auto">
          <a:xfrm>
            <a:off x="6246722" y="3152492"/>
            <a:ext cx="1185120" cy="885693"/>
          </a:xfrm>
          <a:prstGeom prst="rect">
            <a:avLst/>
          </a:prstGeom>
          <a:noFill/>
          <a:ln w="9525">
            <a:noFill/>
            <a:round/>
            <a:headEnd/>
            <a:tailEnd/>
          </a:ln>
        </p:spPr>
        <p:txBody>
          <a:bodyPr wrap="none" lIns="0" tIns="0" rIns="0" bIns="0"/>
          <a:lstStyle/>
          <a:p>
            <a:pPr>
              <a:tabLst>
                <a:tab pos="656582" algn="l"/>
              </a:tabLst>
            </a:pPr>
            <a:r>
              <a:rPr lang="en-US" sz="1600" dirty="0">
                <a:solidFill>
                  <a:srgbClr val="008000"/>
                </a:solidFill>
                <a:ea typeface="msgothic" charset="0"/>
                <a:cs typeface="msgothic" charset="0"/>
              </a:rPr>
              <a:t>2x2</a:t>
            </a:r>
          </a:p>
          <a:p>
            <a:pPr>
              <a:tabLst>
                <a:tab pos="656582" algn="l"/>
              </a:tabLst>
            </a:pPr>
            <a:r>
              <a:rPr lang="en-US" sz="1600" dirty="0">
                <a:solidFill>
                  <a:srgbClr val="008000"/>
                </a:solidFill>
                <a:ea typeface="msgothic" charset="0"/>
                <a:cs typeface="msgothic" charset="0"/>
              </a:rPr>
              <a:t>pooling/</a:t>
            </a:r>
          </a:p>
          <a:p>
            <a:pPr>
              <a:tabLst>
                <a:tab pos="656582" algn="l"/>
              </a:tabLst>
            </a:pPr>
            <a:r>
              <a:rPr lang="en-US" sz="1600" dirty="0" err="1">
                <a:solidFill>
                  <a:srgbClr val="008000"/>
                </a:solidFill>
                <a:ea typeface="msgothic" charset="0"/>
                <a:cs typeface="msgothic" charset="0"/>
              </a:rPr>
              <a:t>subsampling</a:t>
            </a:r>
            <a:endParaRPr lang="en-US" sz="1600" dirty="0">
              <a:solidFill>
                <a:srgbClr val="008000"/>
              </a:solidFill>
              <a:ea typeface="msgothic" charset="0"/>
              <a:cs typeface="msgothic" charset="0"/>
            </a:endParaRPr>
          </a:p>
        </p:txBody>
      </p:sp>
      <p:sp>
        <p:nvSpPr>
          <p:cNvPr id="9281" name="Text Box 64"/>
          <p:cNvSpPr txBox="1">
            <a:spLocks noChangeArrowheads="1"/>
          </p:cNvSpPr>
          <p:nvPr/>
        </p:nvSpPr>
        <p:spPr bwMode="auto">
          <a:xfrm>
            <a:off x="7225920" y="1915401"/>
            <a:ext cx="1319040" cy="312513"/>
          </a:xfrm>
          <a:prstGeom prst="rect">
            <a:avLst/>
          </a:prstGeom>
          <a:noFill/>
          <a:ln w="9525">
            <a:noFill/>
            <a:round/>
            <a:headEnd/>
            <a:tailEnd/>
          </a:ln>
        </p:spPr>
        <p:txBody>
          <a:bodyPr wrap="none" lIns="0" tIns="0" rIns="0" bIns="0"/>
          <a:lstStyle/>
          <a:p>
            <a:pPr>
              <a:tabLst>
                <a:tab pos="656582" algn="l"/>
                <a:tab pos="1313162" algn="l"/>
              </a:tabLst>
            </a:pPr>
            <a:r>
              <a:rPr lang="en-US" sz="1600" dirty="0">
                <a:solidFill>
                  <a:srgbClr val="000000"/>
                </a:solidFill>
                <a:ea typeface="msgothic" charset="0"/>
                <a:cs typeface="msgothic" charset="0"/>
              </a:rPr>
              <a:t>Layer 6: 10</a:t>
            </a:r>
          </a:p>
        </p:txBody>
      </p:sp>
      <p:sp>
        <p:nvSpPr>
          <p:cNvPr id="9282" name="AutoShape 65"/>
          <p:cNvSpPr>
            <a:spLocks noChangeArrowheads="1"/>
          </p:cNvSpPr>
          <p:nvPr/>
        </p:nvSpPr>
        <p:spPr bwMode="auto">
          <a:xfrm>
            <a:off x="1173602" y="2897586"/>
            <a:ext cx="118080" cy="118092"/>
          </a:xfrm>
          <a:prstGeom prst="roundRect">
            <a:avLst>
              <a:gd name="adj" fmla="val 1218"/>
            </a:avLst>
          </a:prstGeom>
          <a:solidFill>
            <a:srgbClr val="FF3366"/>
          </a:solidFill>
          <a:ln w="9525">
            <a:solidFill>
              <a:srgbClr val="FF3366"/>
            </a:solidFill>
            <a:round/>
            <a:headEnd/>
            <a:tailEnd/>
          </a:ln>
        </p:spPr>
        <p:txBody>
          <a:bodyPr wrap="none" lIns="82936" tIns="41469" rIns="82936" bIns="41469" anchor="ctr"/>
          <a:lstStyle/>
          <a:p>
            <a:endParaRPr lang="fr-FR"/>
          </a:p>
        </p:txBody>
      </p:sp>
      <p:sp>
        <p:nvSpPr>
          <p:cNvPr id="9283" name="AutoShape 66"/>
          <p:cNvSpPr>
            <a:spLocks noChangeArrowheads="1"/>
          </p:cNvSpPr>
          <p:nvPr/>
        </p:nvSpPr>
        <p:spPr bwMode="auto">
          <a:xfrm>
            <a:off x="3016802" y="3045922"/>
            <a:ext cx="37440" cy="37444"/>
          </a:xfrm>
          <a:prstGeom prst="roundRect">
            <a:avLst>
              <a:gd name="adj" fmla="val 3843"/>
            </a:avLst>
          </a:prstGeom>
          <a:solidFill>
            <a:srgbClr val="FF3366"/>
          </a:solidFill>
          <a:ln w="9525">
            <a:solidFill>
              <a:srgbClr val="FF3366"/>
            </a:solidFill>
            <a:round/>
            <a:headEnd/>
            <a:tailEnd/>
          </a:ln>
        </p:spPr>
        <p:txBody>
          <a:bodyPr wrap="none" lIns="82936" tIns="41469" rIns="82936" bIns="41469" anchor="ctr"/>
          <a:lstStyle/>
          <a:p>
            <a:endParaRPr lang="fr-FR"/>
          </a:p>
        </p:txBody>
      </p:sp>
      <p:sp>
        <p:nvSpPr>
          <p:cNvPr id="9284" name="Line 67"/>
          <p:cNvSpPr>
            <a:spLocks noChangeShapeType="1"/>
          </p:cNvSpPr>
          <p:nvPr/>
        </p:nvSpPr>
        <p:spPr bwMode="auto">
          <a:xfrm>
            <a:off x="1278720" y="2897586"/>
            <a:ext cx="1745280" cy="148336"/>
          </a:xfrm>
          <a:prstGeom prst="line">
            <a:avLst/>
          </a:prstGeom>
          <a:noFill/>
          <a:ln w="36000">
            <a:solidFill>
              <a:srgbClr val="FF3366"/>
            </a:solidFill>
            <a:round/>
            <a:headEnd/>
            <a:tailEnd/>
          </a:ln>
        </p:spPr>
        <p:txBody>
          <a:bodyPr lIns="82936" tIns="41469" rIns="82936" bIns="41469"/>
          <a:lstStyle/>
          <a:p>
            <a:endParaRPr lang="fr-FR"/>
          </a:p>
        </p:txBody>
      </p:sp>
      <p:sp>
        <p:nvSpPr>
          <p:cNvPr id="9285" name="Line 68"/>
          <p:cNvSpPr>
            <a:spLocks noChangeShapeType="1"/>
          </p:cNvSpPr>
          <p:nvPr/>
        </p:nvSpPr>
        <p:spPr bwMode="auto">
          <a:xfrm>
            <a:off x="1189440" y="3022878"/>
            <a:ext cx="1848960" cy="59046"/>
          </a:xfrm>
          <a:prstGeom prst="line">
            <a:avLst/>
          </a:prstGeom>
          <a:noFill/>
          <a:ln w="36000">
            <a:solidFill>
              <a:srgbClr val="FF3366"/>
            </a:solidFill>
            <a:round/>
            <a:headEnd/>
            <a:tailEnd/>
          </a:ln>
        </p:spPr>
        <p:txBody>
          <a:bodyPr lIns="82936" tIns="41469" rIns="82936" bIns="41469"/>
          <a:lstStyle/>
          <a:p>
            <a:endParaRPr lang="fr-FR"/>
          </a:p>
        </p:txBody>
      </p:sp>
      <p:sp>
        <p:nvSpPr>
          <p:cNvPr id="9286" name="Text Box 69"/>
          <p:cNvSpPr txBox="1">
            <a:spLocks noChangeArrowheads="1"/>
          </p:cNvSpPr>
          <p:nvPr/>
        </p:nvSpPr>
        <p:spPr bwMode="auto">
          <a:xfrm>
            <a:off x="538560" y="4342058"/>
            <a:ext cx="8262720" cy="2037813"/>
          </a:xfrm>
          <a:prstGeom prst="rect">
            <a:avLst/>
          </a:prstGeom>
          <a:noFill/>
          <a:ln w="9525">
            <a:noFill/>
            <a:round/>
            <a:headEnd/>
            <a:tailEnd/>
          </a:ln>
        </p:spPr>
        <p:txBody>
          <a:bodyPr lIns="0" tIns="0" rIns="0" bIns="0"/>
          <a:lstStyle/>
          <a:p>
            <a:pPr marL="293733" indent="-293733">
              <a:buSzPct val="131000"/>
              <a:buBlip>
                <a:blip r:embed="rId3"/>
              </a:buBlip>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sz="1600" b="1" dirty="0">
                <a:solidFill>
                  <a:srgbClr val="0000FF"/>
                </a:solidFill>
                <a:ea typeface="msgothic" charset="0"/>
                <a:cs typeface="msgothic" charset="0"/>
              </a:rPr>
              <a:t> </a:t>
            </a:r>
            <a:r>
              <a:rPr lang="en-US" sz="1600" b="1" dirty="0" err="1">
                <a:solidFill>
                  <a:srgbClr val="0000FF"/>
                </a:solidFill>
                <a:ea typeface="msgothic" charset="0"/>
                <a:cs typeface="msgothic" charset="0"/>
              </a:rPr>
              <a:t>Convolutional</a:t>
            </a:r>
            <a:r>
              <a:rPr lang="en-US" sz="1600" b="1" dirty="0">
                <a:solidFill>
                  <a:srgbClr val="0000FF"/>
                </a:solidFill>
                <a:ea typeface="msgothic" charset="0"/>
                <a:cs typeface="msgothic" charset="0"/>
              </a:rPr>
              <a:t> net for handwriting recognition  (</a:t>
            </a:r>
            <a:r>
              <a:rPr lang="en-US" sz="1600" dirty="0">
                <a:solidFill>
                  <a:srgbClr val="0000FF"/>
                </a:solidFill>
                <a:ea typeface="msgothic" charset="0"/>
                <a:cs typeface="msgothic" charset="0"/>
              </a:rPr>
              <a:t>400,000 synapses)‏</a:t>
            </a:r>
          </a:p>
          <a:p>
            <a:pPr marL="293733" indent="-293733">
              <a:buSzPct val="131000"/>
              <a:buBlip>
                <a:blip r:embed="rId3"/>
              </a:buBlip>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sz="1600" dirty="0">
                <a:solidFill>
                  <a:srgbClr val="FF0000"/>
                </a:solidFill>
                <a:ea typeface="msgothic" charset="0"/>
                <a:cs typeface="msgothic" charset="0"/>
              </a:rPr>
              <a:t> </a:t>
            </a:r>
            <a:r>
              <a:rPr lang="en-US" sz="1600" dirty="0" err="1">
                <a:solidFill>
                  <a:srgbClr val="FF0000"/>
                </a:solidFill>
                <a:ea typeface="msgothic" charset="0"/>
                <a:cs typeface="msgothic" charset="0"/>
              </a:rPr>
              <a:t>Convolutional</a:t>
            </a:r>
            <a:r>
              <a:rPr lang="en-US" sz="1600" dirty="0">
                <a:solidFill>
                  <a:srgbClr val="FF0000"/>
                </a:solidFill>
                <a:ea typeface="msgothic" charset="0"/>
                <a:cs typeface="msgothic" charset="0"/>
              </a:rPr>
              <a:t> layers </a:t>
            </a:r>
            <a:r>
              <a:rPr lang="en-US" sz="1600" dirty="0">
                <a:solidFill>
                  <a:srgbClr val="000000"/>
                </a:solidFill>
                <a:ea typeface="msgothic" charset="0"/>
                <a:cs typeface="msgothic" charset="0"/>
              </a:rPr>
              <a:t> (simple cells): all units in a feature plane share the same weights</a:t>
            </a:r>
          </a:p>
          <a:p>
            <a:pPr marL="293733" indent="-293733">
              <a:buSzPct val="131000"/>
              <a:buBlip>
                <a:blip r:embed="rId3"/>
              </a:buBlip>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sz="1600" dirty="0">
                <a:solidFill>
                  <a:srgbClr val="008000"/>
                </a:solidFill>
                <a:ea typeface="msgothic" charset="0"/>
                <a:cs typeface="msgothic" charset="0"/>
              </a:rPr>
              <a:t> Pooling/</a:t>
            </a:r>
            <a:r>
              <a:rPr lang="en-US" sz="1600" dirty="0" err="1">
                <a:solidFill>
                  <a:srgbClr val="008000"/>
                </a:solidFill>
                <a:ea typeface="msgothic" charset="0"/>
                <a:cs typeface="msgothic" charset="0"/>
              </a:rPr>
              <a:t>subsampling</a:t>
            </a:r>
            <a:r>
              <a:rPr lang="en-US" sz="1600" dirty="0">
                <a:solidFill>
                  <a:srgbClr val="008000"/>
                </a:solidFill>
                <a:ea typeface="msgothic" charset="0"/>
                <a:cs typeface="msgothic" charset="0"/>
              </a:rPr>
              <a:t> layers</a:t>
            </a:r>
            <a:r>
              <a:rPr lang="en-US" sz="1600" dirty="0">
                <a:solidFill>
                  <a:srgbClr val="000000"/>
                </a:solidFill>
                <a:ea typeface="msgothic" charset="0"/>
                <a:cs typeface="msgothic" charset="0"/>
              </a:rPr>
              <a:t> (complex cells): for invariance to small distortions.</a:t>
            </a:r>
          </a:p>
          <a:p>
            <a:pPr marL="293733" indent="-293733">
              <a:buSzPct val="131000"/>
              <a:buBlip>
                <a:blip r:embed="rId3"/>
              </a:buBlip>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sz="1600" dirty="0">
                <a:solidFill>
                  <a:srgbClr val="FF0000"/>
                </a:solidFill>
                <a:ea typeface="msgothic" charset="0"/>
                <a:cs typeface="msgothic" charset="0"/>
              </a:rPr>
              <a:t> </a:t>
            </a:r>
            <a:r>
              <a:rPr lang="en-US" sz="1600" b="1" dirty="0">
                <a:solidFill>
                  <a:srgbClr val="FF0000"/>
                </a:solidFill>
                <a:ea typeface="msgothic" charset="0"/>
                <a:cs typeface="msgothic" charset="0"/>
              </a:rPr>
              <a:t>Supervised gradient-descent learning using back-propagation</a:t>
            </a:r>
          </a:p>
          <a:p>
            <a:pPr marL="293733" indent="-293733">
              <a:buSzPct val="131000"/>
              <a:buBlip>
                <a:blip r:embed="rId3"/>
              </a:buBlip>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sz="1600" dirty="0">
                <a:solidFill>
                  <a:srgbClr val="000000"/>
                </a:solidFill>
                <a:ea typeface="msgothic" charset="0"/>
                <a:cs typeface="msgothic" charset="0"/>
              </a:rPr>
              <a:t> </a:t>
            </a:r>
            <a:r>
              <a:rPr lang="en-US" sz="1600" b="1" dirty="0">
                <a:solidFill>
                  <a:srgbClr val="0000FF"/>
                </a:solidFill>
                <a:ea typeface="msgothic" charset="0"/>
                <a:cs typeface="msgothic" charset="0"/>
              </a:rPr>
              <a:t>The entire network is trained end-to-end. </a:t>
            </a:r>
            <a:r>
              <a:rPr lang="en-US" sz="1600" dirty="0">
                <a:solidFill>
                  <a:srgbClr val="000000"/>
                </a:solidFill>
                <a:ea typeface="msgothic" charset="0"/>
                <a:cs typeface="msgothic" charset="0"/>
              </a:rPr>
              <a:t> </a:t>
            </a:r>
            <a:r>
              <a:rPr lang="en-US" sz="1600" b="1" dirty="0">
                <a:solidFill>
                  <a:srgbClr val="FF0000"/>
                </a:solidFill>
                <a:ea typeface="msgothic" charset="0"/>
                <a:cs typeface="msgothic" charset="0"/>
              </a:rPr>
              <a:t>All the layers are trained simultaneously</a:t>
            </a:r>
            <a:r>
              <a:rPr lang="en-US" sz="1600" dirty="0">
                <a:solidFill>
                  <a:srgbClr val="000000"/>
                </a:solidFill>
                <a:ea typeface="msgothic" charset="0"/>
                <a:cs typeface="msgothic" charset="0"/>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2146" name="Picture 2"/>
          <p:cNvPicPr>
            <a:picLocks noChangeAspect="1" noChangeArrowheads="1"/>
          </p:cNvPicPr>
          <p:nvPr/>
        </p:nvPicPr>
        <p:blipFill>
          <a:blip r:embed="rId3"/>
          <a:srcRect/>
          <a:stretch>
            <a:fillRect/>
          </a:stretch>
        </p:blipFill>
        <p:spPr bwMode="auto">
          <a:xfrm>
            <a:off x="785813" y="809625"/>
            <a:ext cx="7572375" cy="5238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7266" name="Picture 2"/>
          <p:cNvPicPr>
            <a:picLocks noChangeAspect="1" noChangeArrowheads="1"/>
          </p:cNvPicPr>
          <p:nvPr/>
        </p:nvPicPr>
        <p:blipFill>
          <a:blip r:embed="rId3"/>
          <a:srcRect/>
          <a:stretch>
            <a:fillRect/>
          </a:stretch>
        </p:blipFill>
        <p:spPr bwMode="auto">
          <a:xfrm>
            <a:off x="0" y="2209800"/>
            <a:ext cx="9144000" cy="2733077"/>
          </a:xfrm>
          <a:prstGeom prst="rect">
            <a:avLst/>
          </a:prstGeom>
          <a:noFill/>
          <a:ln w="9525">
            <a:noFill/>
            <a:miter lim="800000"/>
            <a:headEnd/>
            <a:tailEnd/>
          </a:ln>
          <a:effectLst/>
        </p:spPr>
      </p:pic>
      <p:sp>
        <p:nvSpPr>
          <p:cNvPr id="3" name="ZoneTexte 2"/>
          <p:cNvSpPr txBox="1"/>
          <p:nvPr/>
        </p:nvSpPr>
        <p:spPr>
          <a:xfrm>
            <a:off x="3116212" y="914400"/>
            <a:ext cx="2598788" cy="769441"/>
          </a:xfrm>
          <a:prstGeom prst="rect">
            <a:avLst/>
          </a:prstGeom>
          <a:noFill/>
        </p:spPr>
        <p:txBody>
          <a:bodyPr wrap="none" rtlCol="0">
            <a:spAutoFit/>
          </a:bodyPr>
          <a:lstStyle/>
          <a:p>
            <a:r>
              <a:rPr lang="en-US" sz="4400" dirty="0" smtClean="0">
                <a:solidFill>
                  <a:schemeClr val="tx2"/>
                </a:solidFill>
                <a:latin typeface="Comic Sans MS" pitchFamily="66" charset="0"/>
              </a:rPr>
              <a:t>Summary</a:t>
            </a:r>
            <a:endParaRPr lang="fr-FR" sz="4400" dirty="0">
              <a:solidFill>
                <a:schemeClr val="tx2"/>
              </a:solidFill>
              <a:latin typeface="Comic Sans MS" pitchFamily="66"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3170" name="Picture 2"/>
          <p:cNvPicPr>
            <a:picLocks noChangeAspect="1" noChangeArrowheads="1"/>
          </p:cNvPicPr>
          <p:nvPr/>
        </p:nvPicPr>
        <p:blipFill>
          <a:blip r:embed="rId3"/>
          <a:srcRect/>
          <a:stretch>
            <a:fillRect/>
          </a:stretch>
        </p:blipFill>
        <p:spPr bwMode="auto">
          <a:xfrm>
            <a:off x="766763" y="785813"/>
            <a:ext cx="7610475" cy="5286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4194" name="Picture 2"/>
          <p:cNvPicPr>
            <a:picLocks noChangeAspect="1" noChangeArrowheads="1"/>
          </p:cNvPicPr>
          <p:nvPr/>
        </p:nvPicPr>
        <p:blipFill>
          <a:blip r:embed="rId3"/>
          <a:srcRect/>
          <a:stretch>
            <a:fillRect/>
          </a:stretch>
        </p:blipFill>
        <p:spPr bwMode="auto">
          <a:xfrm>
            <a:off x="857250" y="804863"/>
            <a:ext cx="7429500" cy="5248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5218" name="Picture 2"/>
          <p:cNvPicPr>
            <a:picLocks noChangeAspect="1" noChangeArrowheads="1"/>
          </p:cNvPicPr>
          <p:nvPr/>
        </p:nvPicPr>
        <p:blipFill>
          <a:blip r:embed="rId3"/>
          <a:srcRect/>
          <a:stretch>
            <a:fillRect/>
          </a:stretch>
        </p:blipFill>
        <p:spPr bwMode="auto">
          <a:xfrm>
            <a:off x="838200" y="728663"/>
            <a:ext cx="7467600" cy="5400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42" name="Picture 2"/>
          <p:cNvPicPr>
            <a:picLocks noChangeAspect="1" noChangeArrowheads="1"/>
          </p:cNvPicPr>
          <p:nvPr/>
        </p:nvPicPr>
        <p:blipFill>
          <a:blip r:embed="rId3"/>
          <a:srcRect/>
          <a:stretch>
            <a:fillRect/>
          </a:stretch>
        </p:blipFill>
        <p:spPr bwMode="auto">
          <a:xfrm>
            <a:off x="709613" y="795338"/>
            <a:ext cx="7724775" cy="5267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919" name="Text Box 31"/>
          <p:cNvSpPr txBox="1">
            <a:spLocks noChangeArrowheads="1"/>
          </p:cNvSpPr>
          <p:nvPr/>
        </p:nvSpPr>
        <p:spPr bwMode="auto">
          <a:xfrm>
            <a:off x="838200" y="6411913"/>
            <a:ext cx="7411644" cy="307777"/>
          </a:xfrm>
          <a:prstGeom prst="rect">
            <a:avLst/>
          </a:prstGeom>
          <a:noFill/>
          <a:ln w="9525">
            <a:noFill/>
            <a:miter lim="800000"/>
            <a:headEnd/>
            <a:tailEnd/>
          </a:ln>
          <a:effectLst/>
        </p:spPr>
        <p:txBody>
          <a:bodyPr wrap="none">
            <a:spAutoFit/>
          </a:bodyPr>
          <a:lstStyle/>
          <a:p>
            <a:pPr eaLnBrk="1" hangingPunct="1"/>
            <a:r>
              <a:rPr lang="en-US" sz="1400" dirty="0"/>
              <a:t>Many slides adapted from </a:t>
            </a:r>
            <a:r>
              <a:rPr lang="en-US" sz="1400" dirty="0" smtClean="0"/>
              <a:t> Svetlana </a:t>
            </a:r>
            <a:r>
              <a:rPr lang="en-US" sz="1400" dirty="0" err="1" smtClean="0"/>
              <a:t>Lazebnik</a:t>
            </a:r>
            <a:r>
              <a:rPr lang="en-US" sz="1400" dirty="0" smtClean="0"/>
              <a:t>, </a:t>
            </a:r>
            <a:r>
              <a:rPr lang="en-US" sz="1400" dirty="0" err="1" smtClean="0"/>
              <a:t>Fei-Fei</a:t>
            </a:r>
            <a:r>
              <a:rPr lang="en-US" sz="1400" dirty="0" smtClean="0"/>
              <a:t> </a:t>
            </a:r>
            <a:r>
              <a:rPr lang="en-US" sz="1400" dirty="0"/>
              <a:t>Li, Rob Fergus, and Antonio </a:t>
            </a:r>
            <a:r>
              <a:rPr lang="en-US" sz="1400" dirty="0" err="1"/>
              <a:t>Torralba</a:t>
            </a:r>
            <a:endParaRPr lang="en-US" sz="1400" dirty="0"/>
          </a:p>
        </p:txBody>
      </p:sp>
      <p:pic>
        <p:nvPicPr>
          <p:cNvPr id="1189920" name="Picture 32" descr="face"/>
          <p:cNvPicPr>
            <a:picLocks noChangeAspect="1" noChangeArrowheads="1"/>
          </p:cNvPicPr>
          <p:nvPr/>
        </p:nvPicPr>
        <p:blipFill>
          <a:blip r:embed="rId3"/>
          <a:srcRect/>
          <a:stretch>
            <a:fillRect/>
          </a:stretch>
        </p:blipFill>
        <p:spPr bwMode="auto">
          <a:xfrm>
            <a:off x="2209800" y="1676400"/>
            <a:ext cx="4953000" cy="4025900"/>
          </a:xfrm>
          <a:prstGeom prst="rect">
            <a:avLst/>
          </a:prstGeom>
          <a:noFill/>
        </p:spPr>
      </p:pic>
      <p:sp>
        <p:nvSpPr>
          <p:cNvPr id="5" name="Rectangle 23"/>
          <p:cNvSpPr txBox="1">
            <a:spLocks noChangeArrowheads="1"/>
          </p:cNvSpPr>
          <p:nvPr/>
        </p:nvSpPr>
        <p:spPr bwMode="auto">
          <a:xfrm>
            <a:off x="685800" y="533400"/>
            <a:ext cx="7772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2"/>
                </a:solidFill>
                <a:effectLst/>
                <a:uLnTx/>
                <a:uFillTx/>
                <a:latin typeface="Comic Sans MS" pitchFamily="66" charset="0"/>
                <a:ea typeface="+mj-ea"/>
                <a:cs typeface="+mj-cs"/>
              </a:rPr>
              <a:t>Generative part-based models</a:t>
            </a:r>
            <a:endParaRPr kumimoji="0" lang="en-US" sz="4400" b="0" i="0" u="none" strike="noStrike" kern="0" cap="none" spc="0" normalizeH="0" baseline="0" noProof="0" dirty="0">
              <a:ln>
                <a:noFill/>
              </a:ln>
              <a:solidFill>
                <a:schemeClr val="tx2"/>
              </a:solidFill>
              <a:effectLst/>
              <a:uLnTx/>
              <a:uFillTx/>
              <a:latin typeface="Comic Sans MS" pitchFamily="66" charset="0"/>
              <a:ea typeface="+mj-ea"/>
              <a:cs typeface="+mj-cs"/>
            </a:endParaRPr>
          </a:p>
        </p:txBody>
      </p:sp>
      <p:sp>
        <p:nvSpPr>
          <p:cNvPr id="7" name="ZoneTexte 6"/>
          <p:cNvSpPr txBox="1"/>
          <p:nvPr/>
        </p:nvSpPr>
        <p:spPr>
          <a:xfrm>
            <a:off x="2899329" y="5715000"/>
            <a:ext cx="3501471" cy="461665"/>
          </a:xfrm>
          <a:prstGeom prst="rect">
            <a:avLst/>
          </a:prstGeom>
          <a:noFill/>
        </p:spPr>
        <p:txBody>
          <a:bodyPr wrap="none" rtlCol="0">
            <a:spAutoFit/>
          </a:bodyPr>
          <a:lstStyle/>
          <a:p>
            <a:r>
              <a:rPr lang="en-US" dirty="0" err="1" smtClean="0"/>
              <a:t>Fischler</a:t>
            </a:r>
            <a:r>
              <a:rPr lang="en-US" dirty="0" smtClean="0"/>
              <a:t> &amp; Elschlager’73</a:t>
            </a:r>
            <a:endParaRPr lang="fr-FR"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latin typeface="Comic Sans MS" pitchFamily="66" charset="0"/>
              </a:rPr>
              <a:t>Bayesian approach</a:t>
            </a:r>
            <a:endParaRPr lang="fr-FR" dirty="0">
              <a:latin typeface="Comic Sans MS" pitchFamily="66" charset="0"/>
            </a:endParaRPr>
          </a:p>
        </p:txBody>
      </p:sp>
      <p:sp>
        <p:nvSpPr>
          <p:cNvPr id="3" name="Espace réservé du contenu 2"/>
          <p:cNvSpPr>
            <a:spLocks noGrp="1"/>
          </p:cNvSpPr>
          <p:nvPr>
            <p:ph idx="1"/>
          </p:nvPr>
        </p:nvSpPr>
        <p:spPr>
          <a:xfrm>
            <a:off x="685800" y="2362200"/>
            <a:ext cx="7772400" cy="3657600"/>
          </a:xfrm>
        </p:spPr>
        <p:txBody>
          <a:bodyPr/>
          <a:lstStyle/>
          <a:p>
            <a:r>
              <a:rPr lang="en-US" sz="2800" dirty="0" smtClean="0"/>
              <a:t>Model: P</a:t>
            </a:r>
            <a:r>
              <a:rPr lang="en-US" sz="2800" baseline="-25000" dirty="0" smtClean="0">
                <a:latin typeface="cmmi10"/>
              </a:rPr>
              <a:t>µ </a:t>
            </a:r>
            <a:r>
              <a:rPr lang="en-US" sz="2800" dirty="0" smtClean="0"/>
              <a:t>( f | c)</a:t>
            </a:r>
          </a:p>
          <a:p>
            <a:r>
              <a:rPr lang="en-US" sz="2800" dirty="0" smtClean="0"/>
              <a:t>Learn the model by maximizing the likelihood of the training data</a:t>
            </a:r>
          </a:p>
          <a:p>
            <a:pPr>
              <a:buNone/>
            </a:pPr>
            <a:r>
              <a:rPr lang="en-US" sz="2800" dirty="0" smtClean="0"/>
              <a:t>		max</a:t>
            </a:r>
            <a:r>
              <a:rPr lang="en-US" sz="2800" baseline="-25000" dirty="0" smtClean="0">
                <a:latin typeface="cmmi10"/>
              </a:rPr>
              <a:t>µ</a:t>
            </a:r>
            <a:r>
              <a:rPr lang="en-US" sz="2800" dirty="0" smtClean="0"/>
              <a:t> </a:t>
            </a:r>
            <a:r>
              <a:rPr lang="en-US" sz="2800" dirty="0" smtClean="0">
                <a:latin typeface="Symbol"/>
                <a:sym typeface="Symbol"/>
              </a:rPr>
              <a:t></a:t>
            </a:r>
            <a:r>
              <a:rPr lang="en-US" sz="2800" baseline="-25000" dirty="0" smtClean="0">
                <a:latin typeface="Symbol"/>
                <a:sym typeface="Symbol"/>
              </a:rPr>
              <a:t>k=1</a:t>
            </a:r>
            <a:r>
              <a:rPr lang="en-US" sz="2800" baseline="30000" dirty="0" smtClean="0">
                <a:latin typeface="Times New Roman"/>
                <a:sym typeface="Symbol"/>
              </a:rPr>
              <a:t>n</a:t>
            </a:r>
            <a:r>
              <a:rPr lang="en-US" sz="2800" dirty="0" smtClean="0"/>
              <a:t> log </a:t>
            </a:r>
            <a:r>
              <a:rPr lang="en-US" sz="2800" dirty="0" smtClean="0">
                <a:latin typeface="Times New Roman"/>
              </a:rPr>
              <a:t>P</a:t>
            </a:r>
            <a:r>
              <a:rPr lang="en-US" sz="2800" baseline="-25000" dirty="0" smtClean="0">
                <a:latin typeface="cmmi10"/>
              </a:rPr>
              <a:t>µ </a:t>
            </a:r>
            <a:r>
              <a:rPr lang="en-US" sz="2800" dirty="0" smtClean="0">
                <a:latin typeface="Times New Roman"/>
              </a:rPr>
              <a:t>( </a:t>
            </a:r>
            <a:r>
              <a:rPr lang="en-US" sz="2800" dirty="0" err="1" smtClean="0">
                <a:latin typeface="Times New Roman"/>
              </a:rPr>
              <a:t>f</a:t>
            </a:r>
            <a:r>
              <a:rPr lang="en-US" sz="2800" baseline="-25000" dirty="0" err="1" smtClean="0">
                <a:latin typeface="Times New Roman"/>
              </a:rPr>
              <a:t>k</a:t>
            </a:r>
            <a:r>
              <a:rPr lang="en-US" sz="2800" dirty="0" smtClean="0">
                <a:latin typeface="Times New Roman"/>
              </a:rPr>
              <a:t> </a:t>
            </a:r>
            <a:r>
              <a:rPr lang="en-US" sz="2800" dirty="0" smtClean="0"/>
              <a:t>| c)</a:t>
            </a:r>
          </a:p>
          <a:p>
            <a:r>
              <a:rPr lang="en-US" sz="2800" dirty="0" smtClean="0"/>
              <a:t>Recognize using </a:t>
            </a:r>
            <a:r>
              <a:rPr lang="en-US" sz="2800" dirty="0" err="1" smtClean="0"/>
              <a:t>Bayes</a:t>
            </a:r>
            <a:r>
              <a:rPr lang="en-US" sz="2800" dirty="0" smtClean="0"/>
              <a:t> rule</a:t>
            </a:r>
          </a:p>
          <a:p>
            <a:pPr lvl="1">
              <a:buNone/>
            </a:pPr>
            <a:r>
              <a:rPr lang="en-US" dirty="0" smtClean="0"/>
              <a:t>	</a:t>
            </a:r>
            <a:r>
              <a:rPr lang="en-US" dirty="0" smtClean="0"/>
              <a:t>	P</a:t>
            </a:r>
            <a:r>
              <a:rPr lang="en-US" baseline="-25000" dirty="0" smtClean="0">
                <a:latin typeface="cmmi10"/>
              </a:rPr>
              <a:t>µ</a:t>
            </a:r>
            <a:r>
              <a:rPr lang="en-US" dirty="0" smtClean="0"/>
              <a:t> ( c | f ) = P</a:t>
            </a:r>
            <a:r>
              <a:rPr lang="en-US" baseline="-25000" dirty="0" smtClean="0">
                <a:latin typeface="cmmi10"/>
              </a:rPr>
              <a:t>µ</a:t>
            </a:r>
            <a:r>
              <a:rPr lang="en-US" dirty="0" smtClean="0"/>
              <a:t> ( f | c) P(c) / P(f)</a:t>
            </a:r>
          </a:p>
          <a:p>
            <a:pPr lvl="1">
              <a:buNone/>
            </a:pPr>
            <a:endParaRPr lang="fr-FR"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987" name="Picture 3"/>
          <p:cNvPicPr>
            <a:picLocks noChangeAspect="1" noChangeArrowheads="1"/>
          </p:cNvPicPr>
          <p:nvPr/>
        </p:nvPicPr>
        <p:blipFill>
          <a:blip r:embed="rId3"/>
          <a:srcRect/>
          <a:stretch>
            <a:fillRect/>
          </a:stretch>
        </p:blipFill>
        <p:spPr bwMode="auto">
          <a:xfrm>
            <a:off x="5114925" y="1055688"/>
            <a:ext cx="3563938" cy="2220912"/>
          </a:xfrm>
          <a:prstGeom prst="rect">
            <a:avLst/>
          </a:prstGeom>
          <a:noFill/>
        </p:spPr>
      </p:pic>
      <p:pic>
        <p:nvPicPr>
          <p:cNvPr id="1193988" name="Picture 4"/>
          <p:cNvPicPr>
            <a:picLocks noChangeAspect="1" noChangeArrowheads="1"/>
          </p:cNvPicPr>
          <p:nvPr/>
        </p:nvPicPr>
        <p:blipFill>
          <a:blip r:embed="rId4"/>
          <a:srcRect/>
          <a:stretch>
            <a:fillRect/>
          </a:stretch>
        </p:blipFill>
        <p:spPr bwMode="auto">
          <a:xfrm>
            <a:off x="5143500" y="3668713"/>
            <a:ext cx="3543300" cy="2219325"/>
          </a:xfrm>
          <a:prstGeom prst="rect">
            <a:avLst/>
          </a:prstGeom>
          <a:noFill/>
        </p:spPr>
      </p:pic>
      <p:pic>
        <p:nvPicPr>
          <p:cNvPr id="1193989" name="Picture 5" descr="car_front"/>
          <p:cNvPicPr>
            <a:picLocks noChangeAspect="1" noChangeArrowheads="1"/>
          </p:cNvPicPr>
          <p:nvPr/>
        </p:nvPicPr>
        <p:blipFill>
          <a:blip r:embed="rId5"/>
          <a:srcRect/>
          <a:stretch>
            <a:fillRect/>
          </a:stretch>
        </p:blipFill>
        <p:spPr bwMode="auto">
          <a:xfrm>
            <a:off x="1219200" y="896938"/>
            <a:ext cx="2984500" cy="2797175"/>
          </a:xfrm>
          <a:prstGeom prst="rect">
            <a:avLst/>
          </a:prstGeom>
          <a:noFill/>
        </p:spPr>
      </p:pic>
      <p:pic>
        <p:nvPicPr>
          <p:cNvPr id="1193990" name="Picture 6" descr="First%20Bought%20Car%20Front"/>
          <p:cNvPicPr>
            <a:picLocks noChangeAspect="1" noChangeArrowheads="1"/>
          </p:cNvPicPr>
          <p:nvPr/>
        </p:nvPicPr>
        <p:blipFill>
          <a:blip r:embed="rId6"/>
          <a:srcRect/>
          <a:stretch>
            <a:fillRect/>
          </a:stretch>
        </p:blipFill>
        <p:spPr bwMode="auto">
          <a:xfrm>
            <a:off x="609600" y="3581400"/>
            <a:ext cx="3816350" cy="2384425"/>
          </a:xfrm>
          <a:prstGeom prst="rect">
            <a:avLst/>
          </a:prstGeom>
          <a:noFill/>
        </p:spPr>
      </p:pic>
      <p:sp>
        <p:nvSpPr>
          <p:cNvPr id="1193992" name="Oval 8"/>
          <p:cNvSpPr>
            <a:spLocks noChangeArrowheads="1"/>
          </p:cNvSpPr>
          <p:nvPr/>
        </p:nvSpPr>
        <p:spPr bwMode="auto">
          <a:xfrm>
            <a:off x="5607050" y="2497138"/>
            <a:ext cx="730250" cy="741362"/>
          </a:xfrm>
          <a:prstGeom prst="ellipse">
            <a:avLst/>
          </a:prstGeom>
          <a:noFill/>
          <a:ln w="254160">
            <a:solidFill>
              <a:srgbClr val="3366FF"/>
            </a:solidFill>
            <a:round/>
            <a:headEnd/>
            <a:tailEnd/>
          </a:ln>
        </p:spPr>
        <p:txBody>
          <a:bodyPr wrap="none" anchor="ctr"/>
          <a:lstStyle/>
          <a:p>
            <a:endParaRPr lang="fr-FR"/>
          </a:p>
        </p:txBody>
      </p:sp>
      <p:sp>
        <p:nvSpPr>
          <p:cNvPr id="1193993" name="Oval 9"/>
          <p:cNvSpPr>
            <a:spLocks noChangeArrowheads="1"/>
          </p:cNvSpPr>
          <p:nvPr/>
        </p:nvSpPr>
        <p:spPr bwMode="auto">
          <a:xfrm>
            <a:off x="5375275" y="5226050"/>
            <a:ext cx="731838" cy="741363"/>
          </a:xfrm>
          <a:prstGeom prst="ellipse">
            <a:avLst/>
          </a:prstGeom>
          <a:noFill/>
          <a:ln w="254160">
            <a:solidFill>
              <a:srgbClr val="3366FF"/>
            </a:solidFill>
            <a:round/>
            <a:headEnd/>
            <a:tailEnd/>
          </a:ln>
        </p:spPr>
        <p:txBody>
          <a:bodyPr wrap="none" anchor="ctr"/>
          <a:lstStyle/>
          <a:p>
            <a:endParaRPr lang="fr-FR"/>
          </a:p>
        </p:txBody>
      </p:sp>
      <p:sp>
        <p:nvSpPr>
          <p:cNvPr id="1193994" name="Oval 10"/>
          <p:cNvSpPr>
            <a:spLocks noChangeArrowheads="1"/>
          </p:cNvSpPr>
          <p:nvPr/>
        </p:nvSpPr>
        <p:spPr bwMode="auto">
          <a:xfrm>
            <a:off x="1355725" y="2535238"/>
            <a:ext cx="731838" cy="741362"/>
          </a:xfrm>
          <a:prstGeom prst="ellipse">
            <a:avLst/>
          </a:prstGeom>
          <a:noFill/>
          <a:ln w="254160">
            <a:solidFill>
              <a:srgbClr val="3366FF"/>
            </a:solidFill>
            <a:round/>
            <a:headEnd/>
            <a:tailEnd/>
          </a:ln>
        </p:spPr>
        <p:txBody>
          <a:bodyPr wrap="none" anchor="ctr"/>
          <a:lstStyle/>
          <a:p>
            <a:endParaRPr lang="fr-FR"/>
          </a:p>
        </p:txBody>
      </p:sp>
      <p:sp>
        <p:nvSpPr>
          <p:cNvPr id="1193995" name="Oval 11"/>
          <p:cNvSpPr>
            <a:spLocks noChangeArrowheads="1"/>
          </p:cNvSpPr>
          <p:nvPr/>
        </p:nvSpPr>
        <p:spPr bwMode="auto">
          <a:xfrm>
            <a:off x="1152525" y="5043488"/>
            <a:ext cx="730250" cy="742950"/>
          </a:xfrm>
          <a:prstGeom prst="ellipse">
            <a:avLst/>
          </a:prstGeom>
          <a:noFill/>
          <a:ln w="254160">
            <a:solidFill>
              <a:srgbClr val="3366FF"/>
            </a:solidFill>
            <a:round/>
            <a:headEnd/>
            <a:tailEnd/>
          </a:ln>
        </p:spPr>
        <p:txBody>
          <a:bodyPr wrap="none" anchor="ctr"/>
          <a:lstStyle/>
          <a:p>
            <a:endParaRPr lang="fr-FR"/>
          </a:p>
        </p:txBody>
      </p:sp>
      <p:sp>
        <p:nvSpPr>
          <p:cNvPr id="1193997" name="Oval 13"/>
          <p:cNvSpPr>
            <a:spLocks noChangeArrowheads="1"/>
          </p:cNvSpPr>
          <p:nvPr/>
        </p:nvSpPr>
        <p:spPr bwMode="auto">
          <a:xfrm>
            <a:off x="7085013" y="996950"/>
            <a:ext cx="730250" cy="741363"/>
          </a:xfrm>
          <a:prstGeom prst="ellipse">
            <a:avLst/>
          </a:prstGeom>
          <a:noFill/>
          <a:ln w="254160">
            <a:solidFill>
              <a:srgbClr val="FFFF00"/>
            </a:solidFill>
            <a:round/>
            <a:headEnd/>
            <a:tailEnd/>
          </a:ln>
        </p:spPr>
        <p:txBody>
          <a:bodyPr wrap="none" anchor="ctr"/>
          <a:lstStyle/>
          <a:p>
            <a:endParaRPr lang="fr-FR"/>
          </a:p>
        </p:txBody>
      </p:sp>
      <p:sp>
        <p:nvSpPr>
          <p:cNvPr id="1193998" name="Oval 14"/>
          <p:cNvSpPr>
            <a:spLocks noChangeArrowheads="1"/>
          </p:cNvSpPr>
          <p:nvPr/>
        </p:nvSpPr>
        <p:spPr bwMode="auto">
          <a:xfrm>
            <a:off x="6978650" y="3611563"/>
            <a:ext cx="730250" cy="741362"/>
          </a:xfrm>
          <a:prstGeom prst="ellipse">
            <a:avLst/>
          </a:prstGeom>
          <a:noFill/>
          <a:ln w="254160">
            <a:solidFill>
              <a:srgbClr val="FFFF00"/>
            </a:solidFill>
            <a:round/>
            <a:headEnd/>
            <a:tailEnd/>
          </a:ln>
        </p:spPr>
        <p:txBody>
          <a:bodyPr wrap="none" anchor="ctr"/>
          <a:lstStyle/>
          <a:p>
            <a:endParaRPr lang="fr-FR"/>
          </a:p>
        </p:txBody>
      </p:sp>
      <p:sp>
        <p:nvSpPr>
          <p:cNvPr id="1193999" name="Oval 15"/>
          <p:cNvSpPr>
            <a:spLocks noChangeArrowheads="1"/>
          </p:cNvSpPr>
          <p:nvPr/>
        </p:nvSpPr>
        <p:spPr bwMode="auto">
          <a:xfrm>
            <a:off x="2849563" y="1162050"/>
            <a:ext cx="730250" cy="742950"/>
          </a:xfrm>
          <a:prstGeom prst="ellipse">
            <a:avLst/>
          </a:prstGeom>
          <a:noFill/>
          <a:ln w="254160">
            <a:solidFill>
              <a:srgbClr val="FFFF00"/>
            </a:solidFill>
            <a:round/>
            <a:headEnd/>
            <a:tailEnd/>
          </a:ln>
        </p:spPr>
        <p:txBody>
          <a:bodyPr wrap="none" anchor="ctr"/>
          <a:lstStyle/>
          <a:p>
            <a:endParaRPr lang="fr-FR"/>
          </a:p>
        </p:txBody>
      </p:sp>
      <p:sp>
        <p:nvSpPr>
          <p:cNvPr id="1194000" name="Oval 16"/>
          <p:cNvSpPr>
            <a:spLocks noChangeArrowheads="1"/>
          </p:cNvSpPr>
          <p:nvPr/>
        </p:nvSpPr>
        <p:spPr bwMode="auto">
          <a:xfrm>
            <a:off x="2984500" y="3646488"/>
            <a:ext cx="731838" cy="741362"/>
          </a:xfrm>
          <a:prstGeom prst="ellipse">
            <a:avLst/>
          </a:prstGeom>
          <a:noFill/>
          <a:ln w="254160">
            <a:solidFill>
              <a:srgbClr val="FFFF00"/>
            </a:solidFill>
            <a:round/>
            <a:headEnd/>
            <a:tailEnd/>
          </a:ln>
        </p:spPr>
        <p:txBody>
          <a:bodyPr wrap="none" anchor="ctr"/>
          <a:lstStyle/>
          <a:p>
            <a:endParaRPr lang="fr-FR"/>
          </a:p>
        </p:txBody>
      </p:sp>
      <p:sp>
        <p:nvSpPr>
          <p:cNvPr id="1194002" name="Oval 18"/>
          <p:cNvSpPr>
            <a:spLocks noChangeArrowheads="1"/>
          </p:cNvSpPr>
          <p:nvPr/>
        </p:nvSpPr>
        <p:spPr bwMode="auto">
          <a:xfrm>
            <a:off x="7469188" y="1804988"/>
            <a:ext cx="731837" cy="742950"/>
          </a:xfrm>
          <a:prstGeom prst="ellipse">
            <a:avLst/>
          </a:prstGeom>
          <a:noFill/>
          <a:ln w="254160">
            <a:solidFill>
              <a:srgbClr val="FF3300"/>
            </a:solidFill>
            <a:round/>
            <a:headEnd/>
            <a:tailEnd/>
          </a:ln>
        </p:spPr>
        <p:txBody>
          <a:bodyPr wrap="none" anchor="ctr"/>
          <a:lstStyle/>
          <a:p>
            <a:endParaRPr lang="fr-FR"/>
          </a:p>
        </p:txBody>
      </p:sp>
      <p:sp>
        <p:nvSpPr>
          <p:cNvPr id="1194003" name="Oval 19"/>
          <p:cNvSpPr>
            <a:spLocks noChangeArrowheads="1"/>
          </p:cNvSpPr>
          <p:nvPr/>
        </p:nvSpPr>
        <p:spPr bwMode="auto">
          <a:xfrm>
            <a:off x="7729538" y="4360863"/>
            <a:ext cx="730250" cy="741362"/>
          </a:xfrm>
          <a:prstGeom prst="ellipse">
            <a:avLst/>
          </a:prstGeom>
          <a:noFill/>
          <a:ln w="254160">
            <a:solidFill>
              <a:srgbClr val="FF3300"/>
            </a:solidFill>
            <a:round/>
            <a:headEnd/>
            <a:tailEnd/>
          </a:ln>
        </p:spPr>
        <p:txBody>
          <a:bodyPr wrap="none" anchor="ctr"/>
          <a:lstStyle/>
          <a:p>
            <a:endParaRPr lang="fr-FR"/>
          </a:p>
        </p:txBody>
      </p:sp>
      <p:sp>
        <p:nvSpPr>
          <p:cNvPr id="1194004" name="Oval 20"/>
          <p:cNvSpPr>
            <a:spLocks noChangeArrowheads="1"/>
          </p:cNvSpPr>
          <p:nvPr/>
        </p:nvSpPr>
        <p:spPr bwMode="auto">
          <a:xfrm>
            <a:off x="3324225" y="2000250"/>
            <a:ext cx="731838" cy="742950"/>
          </a:xfrm>
          <a:prstGeom prst="ellipse">
            <a:avLst/>
          </a:prstGeom>
          <a:noFill/>
          <a:ln w="254160">
            <a:solidFill>
              <a:srgbClr val="FF3300"/>
            </a:solidFill>
            <a:round/>
            <a:headEnd/>
            <a:tailEnd/>
          </a:ln>
        </p:spPr>
        <p:txBody>
          <a:bodyPr wrap="none" anchor="ctr"/>
          <a:lstStyle/>
          <a:p>
            <a:endParaRPr lang="fr-FR"/>
          </a:p>
        </p:txBody>
      </p:sp>
      <p:sp>
        <p:nvSpPr>
          <p:cNvPr id="1194005" name="Oval 21"/>
          <p:cNvSpPr>
            <a:spLocks noChangeArrowheads="1"/>
          </p:cNvSpPr>
          <p:nvPr/>
        </p:nvSpPr>
        <p:spPr bwMode="auto">
          <a:xfrm>
            <a:off x="3595688" y="4471988"/>
            <a:ext cx="731837" cy="742950"/>
          </a:xfrm>
          <a:prstGeom prst="ellipse">
            <a:avLst/>
          </a:prstGeom>
          <a:noFill/>
          <a:ln w="254160">
            <a:solidFill>
              <a:srgbClr val="FF3300"/>
            </a:solidFill>
            <a:round/>
            <a:headEnd/>
            <a:tailEnd/>
          </a:ln>
        </p:spPr>
        <p:txBody>
          <a:bodyPr wrap="none" anchor="ctr"/>
          <a:lstStyle/>
          <a:p>
            <a:endParaRPr lang="fr-FR"/>
          </a:p>
        </p:txBody>
      </p:sp>
      <p:sp>
        <p:nvSpPr>
          <p:cNvPr id="1194008" name="Rectangle 24"/>
          <p:cNvSpPr>
            <a:spLocks noChangeArrowheads="1"/>
          </p:cNvSpPr>
          <p:nvPr/>
        </p:nvSpPr>
        <p:spPr bwMode="auto">
          <a:xfrm>
            <a:off x="152400" y="6140450"/>
            <a:ext cx="8991600" cy="641350"/>
          </a:xfrm>
          <a:prstGeom prst="rect">
            <a:avLst/>
          </a:prstGeom>
          <a:noFill/>
          <a:ln w="9525">
            <a:noFill/>
            <a:miter lim="800000"/>
            <a:headEnd/>
            <a:tailEnd/>
          </a:ln>
          <a:effectLst/>
        </p:spPr>
        <p:txBody>
          <a:bodyPr anchor="ctr">
            <a:spAutoFit/>
          </a:bodyPr>
          <a:lstStyle/>
          <a:p>
            <a:pPr eaLnBrk="1" hangingPunct="1"/>
            <a:r>
              <a:rPr lang="en-US" sz="1800"/>
              <a:t>R. Fergus, P. Perona and A. Zisserman, </a:t>
            </a:r>
            <a:r>
              <a:rPr lang="en-US" sz="1800" b="1">
                <a:hlinkClick r:id="rId7"/>
              </a:rPr>
              <a:t>Object Class Recognition by Unsupervised Scale-Invariant Learning</a:t>
            </a:r>
            <a:r>
              <a:rPr lang="en-US" sz="1800"/>
              <a:t>, CVPR 2003</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90" name="Rectangle 34"/>
          <p:cNvSpPr>
            <a:spLocks noChangeArrowheads="1"/>
          </p:cNvSpPr>
          <p:nvPr/>
        </p:nvSpPr>
        <p:spPr bwMode="auto">
          <a:xfrm>
            <a:off x="0" y="914400"/>
            <a:ext cx="9144000" cy="2209800"/>
          </a:xfrm>
          <a:prstGeom prst="rect">
            <a:avLst/>
          </a:prstGeom>
          <a:solidFill>
            <a:schemeClr val="tx1"/>
          </a:solidFill>
          <a:ln w="9525">
            <a:noFill/>
            <a:miter lim="800000"/>
            <a:headEnd/>
            <a:tailEnd/>
          </a:ln>
          <a:effectLst/>
        </p:spPr>
        <p:txBody>
          <a:bodyPr wrap="none" anchor="ctr"/>
          <a:lstStyle/>
          <a:p>
            <a:pPr algn="ctr"/>
            <a:endParaRPr lang="fr-FR"/>
          </a:p>
        </p:txBody>
      </p:sp>
      <p:sp>
        <p:nvSpPr>
          <p:cNvPr id="1197058" name="Rectangle 2"/>
          <p:cNvSpPr>
            <a:spLocks noGrp="1" noChangeArrowheads="1"/>
          </p:cNvSpPr>
          <p:nvPr>
            <p:ph type="title"/>
          </p:nvPr>
        </p:nvSpPr>
        <p:spPr>
          <a:xfrm>
            <a:off x="685800" y="0"/>
            <a:ext cx="7772400" cy="838200"/>
          </a:xfrm>
        </p:spPr>
        <p:txBody>
          <a:bodyPr/>
          <a:lstStyle/>
          <a:p>
            <a:r>
              <a:rPr lang="en-US" dirty="0">
                <a:latin typeface="Comic Sans MS" pitchFamily="66" charset="0"/>
              </a:rPr>
              <a:t>Probabilistic model</a:t>
            </a:r>
          </a:p>
        </p:txBody>
      </p:sp>
      <p:pic>
        <p:nvPicPr>
          <p:cNvPr id="1197072" name="Picture 16" descr="First%20Bought%20Car%20Front"/>
          <p:cNvPicPr>
            <a:picLocks noChangeAspect="1" noChangeArrowheads="1"/>
          </p:cNvPicPr>
          <p:nvPr/>
        </p:nvPicPr>
        <p:blipFill>
          <a:blip r:embed="rId4"/>
          <a:srcRect/>
          <a:stretch>
            <a:fillRect/>
          </a:stretch>
        </p:blipFill>
        <p:spPr bwMode="auto">
          <a:xfrm>
            <a:off x="2667000" y="3581400"/>
            <a:ext cx="3816350" cy="2384425"/>
          </a:xfrm>
          <a:prstGeom prst="rect">
            <a:avLst/>
          </a:prstGeom>
          <a:noFill/>
        </p:spPr>
      </p:pic>
      <p:sp>
        <p:nvSpPr>
          <p:cNvPr id="1197073" name="Oval 17"/>
          <p:cNvSpPr>
            <a:spLocks noChangeArrowheads="1"/>
          </p:cNvSpPr>
          <p:nvPr/>
        </p:nvSpPr>
        <p:spPr bwMode="auto">
          <a:xfrm>
            <a:off x="3209925" y="5043488"/>
            <a:ext cx="730250" cy="742950"/>
          </a:xfrm>
          <a:prstGeom prst="ellipse">
            <a:avLst/>
          </a:prstGeom>
          <a:noFill/>
          <a:ln w="25400">
            <a:solidFill>
              <a:srgbClr val="FFFF00"/>
            </a:solidFill>
            <a:round/>
            <a:headEnd/>
            <a:tailEnd/>
          </a:ln>
        </p:spPr>
        <p:txBody>
          <a:bodyPr wrap="none" anchor="ctr"/>
          <a:lstStyle/>
          <a:p>
            <a:endParaRPr lang="fr-FR"/>
          </a:p>
        </p:txBody>
      </p:sp>
      <p:sp>
        <p:nvSpPr>
          <p:cNvPr id="1197074" name="Oval 18"/>
          <p:cNvSpPr>
            <a:spLocks noChangeArrowheads="1"/>
          </p:cNvSpPr>
          <p:nvPr/>
        </p:nvSpPr>
        <p:spPr bwMode="auto">
          <a:xfrm>
            <a:off x="5041900" y="3646488"/>
            <a:ext cx="731838" cy="741362"/>
          </a:xfrm>
          <a:prstGeom prst="ellipse">
            <a:avLst/>
          </a:prstGeom>
          <a:noFill/>
          <a:ln w="25400">
            <a:solidFill>
              <a:srgbClr val="FFFF00"/>
            </a:solidFill>
            <a:round/>
            <a:headEnd/>
            <a:tailEnd/>
          </a:ln>
        </p:spPr>
        <p:txBody>
          <a:bodyPr wrap="none" anchor="ctr"/>
          <a:lstStyle/>
          <a:p>
            <a:endParaRPr lang="fr-FR"/>
          </a:p>
        </p:txBody>
      </p:sp>
      <p:sp>
        <p:nvSpPr>
          <p:cNvPr id="1197075" name="Oval 19"/>
          <p:cNvSpPr>
            <a:spLocks noChangeArrowheads="1"/>
          </p:cNvSpPr>
          <p:nvPr/>
        </p:nvSpPr>
        <p:spPr bwMode="auto">
          <a:xfrm>
            <a:off x="5653088" y="4471988"/>
            <a:ext cx="731837" cy="742950"/>
          </a:xfrm>
          <a:prstGeom prst="ellipse">
            <a:avLst/>
          </a:prstGeom>
          <a:noFill/>
          <a:ln w="25400">
            <a:solidFill>
              <a:srgbClr val="FFFF00"/>
            </a:solidFill>
            <a:round/>
            <a:headEnd/>
            <a:tailEnd/>
          </a:ln>
        </p:spPr>
        <p:txBody>
          <a:bodyPr wrap="none" anchor="ctr"/>
          <a:lstStyle/>
          <a:p>
            <a:endParaRPr lang="fr-FR"/>
          </a:p>
        </p:txBody>
      </p:sp>
      <p:sp>
        <p:nvSpPr>
          <p:cNvPr id="1197079" name="Oval 23"/>
          <p:cNvSpPr>
            <a:spLocks noChangeArrowheads="1"/>
          </p:cNvSpPr>
          <p:nvPr/>
        </p:nvSpPr>
        <p:spPr bwMode="auto">
          <a:xfrm>
            <a:off x="3362325" y="4495800"/>
            <a:ext cx="730250" cy="742950"/>
          </a:xfrm>
          <a:prstGeom prst="ellipse">
            <a:avLst/>
          </a:prstGeom>
          <a:noFill/>
          <a:ln w="25400">
            <a:solidFill>
              <a:srgbClr val="FFFF00"/>
            </a:solidFill>
            <a:round/>
            <a:headEnd/>
            <a:tailEnd/>
          </a:ln>
        </p:spPr>
        <p:txBody>
          <a:bodyPr wrap="none" anchor="ctr"/>
          <a:lstStyle/>
          <a:p>
            <a:endParaRPr lang="fr-FR"/>
          </a:p>
        </p:txBody>
      </p:sp>
      <p:sp>
        <p:nvSpPr>
          <p:cNvPr id="1197080" name="Oval 24"/>
          <p:cNvSpPr>
            <a:spLocks noChangeArrowheads="1"/>
          </p:cNvSpPr>
          <p:nvPr/>
        </p:nvSpPr>
        <p:spPr bwMode="auto">
          <a:xfrm>
            <a:off x="2851150" y="4495800"/>
            <a:ext cx="730250" cy="742950"/>
          </a:xfrm>
          <a:prstGeom prst="ellipse">
            <a:avLst/>
          </a:prstGeom>
          <a:noFill/>
          <a:ln w="25400">
            <a:solidFill>
              <a:srgbClr val="FFFF00"/>
            </a:solidFill>
            <a:round/>
            <a:headEnd/>
            <a:tailEnd/>
          </a:ln>
        </p:spPr>
        <p:txBody>
          <a:bodyPr wrap="none" anchor="ctr"/>
          <a:lstStyle/>
          <a:p>
            <a:endParaRPr lang="fr-FR"/>
          </a:p>
        </p:txBody>
      </p:sp>
      <p:sp>
        <p:nvSpPr>
          <p:cNvPr id="1197081" name="Oval 25"/>
          <p:cNvSpPr>
            <a:spLocks noChangeArrowheads="1"/>
          </p:cNvSpPr>
          <p:nvPr/>
        </p:nvSpPr>
        <p:spPr bwMode="auto">
          <a:xfrm>
            <a:off x="5410200" y="5029200"/>
            <a:ext cx="730250" cy="742950"/>
          </a:xfrm>
          <a:prstGeom prst="ellipse">
            <a:avLst/>
          </a:prstGeom>
          <a:noFill/>
          <a:ln w="25400">
            <a:solidFill>
              <a:srgbClr val="FFFF00"/>
            </a:solidFill>
            <a:round/>
            <a:headEnd/>
            <a:tailEnd/>
          </a:ln>
        </p:spPr>
        <p:txBody>
          <a:bodyPr wrap="none" anchor="ctr"/>
          <a:lstStyle/>
          <a:p>
            <a:endParaRPr lang="fr-FR"/>
          </a:p>
        </p:txBody>
      </p:sp>
      <p:sp>
        <p:nvSpPr>
          <p:cNvPr id="1197082" name="Oval 26"/>
          <p:cNvSpPr>
            <a:spLocks noChangeArrowheads="1"/>
          </p:cNvSpPr>
          <p:nvPr/>
        </p:nvSpPr>
        <p:spPr bwMode="auto">
          <a:xfrm>
            <a:off x="3505200" y="3657600"/>
            <a:ext cx="730250" cy="742950"/>
          </a:xfrm>
          <a:prstGeom prst="ellipse">
            <a:avLst/>
          </a:prstGeom>
          <a:noFill/>
          <a:ln w="25400">
            <a:solidFill>
              <a:srgbClr val="FFFF00"/>
            </a:solidFill>
            <a:round/>
            <a:headEnd/>
            <a:tailEnd/>
          </a:ln>
        </p:spPr>
        <p:txBody>
          <a:bodyPr wrap="none" anchor="ctr"/>
          <a:lstStyle/>
          <a:p>
            <a:endParaRPr lang="fr-FR"/>
          </a:p>
        </p:txBody>
      </p:sp>
      <p:sp>
        <p:nvSpPr>
          <p:cNvPr id="1197083" name="Oval 27"/>
          <p:cNvSpPr>
            <a:spLocks noChangeArrowheads="1"/>
          </p:cNvSpPr>
          <p:nvPr/>
        </p:nvSpPr>
        <p:spPr bwMode="auto">
          <a:xfrm>
            <a:off x="4191000" y="4648200"/>
            <a:ext cx="730250" cy="742950"/>
          </a:xfrm>
          <a:prstGeom prst="ellipse">
            <a:avLst/>
          </a:prstGeom>
          <a:noFill/>
          <a:ln w="25400">
            <a:solidFill>
              <a:srgbClr val="FFFF00"/>
            </a:solidFill>
            <a:round/>
            <a:headEnd/>
            <a:tailEnd/>
          </a:ln>
        </p:spPr>
        <p:txBody>
          <a:bodyPr wrap="none" anchor="ctr"/>
          <a:lstStyle/>
          <a:p>
            <a:endParaRPr lang="fr-FR"/>
          </a:p>
        </p:txBody>
      </p:sp>
      <p:sp>
        <p:nvSpPr>
          <p:cNvPr id="1197084" name="Oval 28"/>
          <p:cNvSpPr>
            <a:spLocks noChangeArrowheads="1"/>
          </p:cNvSpPr>
          <p:nvPr/>
        </p:nvSpPr>
        <p:spPr bwMode="auto">
          <a:xfrm>
            <a:off x="4114800" y="3733800"/>
            <a:ext cx="730250" cy="742950"/>
          </a:xfrm>
          <a:prstGeom prst="ellipse">
            <a:avLst/>
          </a:prstGeom>
          <a:noFill/>
          <a:ln w="25400">
            <a:solidFill>
              <a:srgbClr val="FFFF00"/>
            </a:solidFill>
            <a:round/>
            <a:headEnd/>
            <a:tailEnd/>
          </a:ln>
        </p:spPr>
        <p:txBody>
          <a:bodyPr wrap="none" anchor="ctr"/>
          <a:lstStyle/>
          <a:p>
            <a:endParaRPr lang="fr-FR"/>
          </a:p>
        </p:txBody>
      </p:sp>
      <p:sp>
        <p:nvSpPr>
          <p:cNvPr id="1197085" name="Oval 29"/>
          <p:cNvSpPr>
            <a:spLocks noChangeArrowheads="1"/>
          </p:cNvSpPr>
          <p:nvPr/>
        </p:nvSpPr>
        <p:spPr bwMode="auto">
          <a:xfrm>
            <a:off x="2895600" y="3581400"/>
            <a:ext cx="730250" cy="742950"/>
          </a:xfrm>
          <a:prstGeom prst="ellipse">
            <a:avLst/>
          </a:prstGeom>
          <a:noFill/>
          <a:ln w="25400">
            <a:solidFill>
              <a:srgbClr val="FFFF00"/>
            </a:solidFill>
            <a:round/>
            <a:headEnd/>
            <a:tailEnd/>
          </a:ln>
        </p:spPr>
        <p:txBody>
          <a:bodyPr wrap="none" anchor="ctr"/>
          <a:lstStyle/>
          <a:p>
            <a:endParaRPr lang="fr-FR"/>
          </a:p>
        </p:txBody>
      </p:sp>
      <p:graphicFrame>
        <p:nvGraphicFramePr>
          <p:cNvPr id="1197089" name="Object 33"/>
          <p:cNvGraphicFramePr>
            <a:graphicFrameLocks noChangeAspect="1"/>
          </p:cNvGraphicFramePr>
          <p:nvPr>
            <p:ph sz="quarter" idx="2"/>
          </p:nvPr>
        </p:nvGraphicFramePr>
        <p:xfrm>
          <a:off x="228600" y="1066800"/>
          <a:ext cx="8686800" cy="949325"/>
        </p:xfrm>
        <a:graphic>
          <a:graphicData uri="http://schemas.openxmlformats.org/presentationml/2006/ole">
            <p:oleObj spid="_x0000_s1517570" name="Equation" r:id="rId5" imgW="3962160" imgH="431640" progId="Equation.3">
              <p:embed/>
            </p:oleObj>
          </a:graphicData>
        </a:graphic>
      </p:graphicFrame>
      <p:sp>
        <p:nvSpPr>
          <p:cNvPr id="22" name="Rectangle 21"/>
          <p:cNvSpPr/>
          <p:nvPr/>
        </p:nvSpPr>
        <p:spPr bwMode="auto">
          <a:xfrm>
            <a:off x="0" y="1447800"/>
            <a:ext cx="9144000" cy="838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charset="0"/>
            </a:endParaRPr>
          </a:p>
        </p:txBody>
      </p:sp>
      <p:sp>
        <p:nvSpPr>
          <p:cNvPr id="1197091" name="Line 35"/>
          <p:cNvSpPr>
            <a:spLocks noChangeShapeType="1"/>
          </p:cNvSpPr>
          <p:nvPr/>
        </p:nvSpPr>
        <p:spPr bwMode="auto">
          <a:xfrm flipV="1">
            <a:off x="3276600" y="1524000"/>
            <a:ext cx="762000" cy="685800"/>
          </a:xfrm>
          <a:prstGeom prst="line">
            <a:avLst/>
          </a:prstGeom>
          <a:noFill/>
          <a:ln w="9525">
            <a:solidFill>
              <a:schemeClr val="bg2"/>
            </a:solidFill>
            <a:round/>
            <a:headEnd/>
            <a:tailEnd type="triangle" w="med" len="med"/>
          </a:ln>
          <a:effectLst/>
        </p:spPr>
        <p:txBody>
          <a:bodyPr/>
          <a:lstStyle/>
          <a:p>
            <a:endParaRPr lang="fr-FR">
              <a:solidFill>
                <a:schemeClr val="bg2"/>
              </a:solidFill>
            </a:endParaRPr>
          </a:p>
        </p:txBody>
      </p:sp>
      <p:sp>
        <p:nvSpPr>
          <p:cNvPr id="1197092" name="Line 36"/>
          <p:cNvSpPr>
            <a:spLocks noChangeShapeType="1"/>
          </p:cNvSpPr>
          <p:nvPr/>
        </p:nvSpPr>
        <p:spPr bwMode="auto">
          <a:xfrm flipH="1" flipV="1">
            <a:off x="5257800" y="1524000"/>
            <a:ext cx="685800" cy="762000"/>
          </a:xfrm>
          <a:prstGeom prst="line">
            <a:avLst/>
          </a:prstGeom>
          <a:noFill/>
          <a:ln w="9525">
            <a:solidFill>
              <a:schemeClr val="bg2"/>
            </a:solidFill>
            <a:round/>
            <a:headEnd/>
            <a:tailEnd type="triangle" w="med" len="med"/>
          </a:ln>
          <a:effectLst/>
        </p:spPr>
        <p:txBody>
          <a:bodyPr/>
          <a:lstStyle/>
          <a:p>
            <a:endParaRPr lang="fr-FR">
              <a:solidFill>
                <a:schemeClr val="bg2"/>
              </a:solidFill>
            </a:endParaRPr>
          </a:p>
        </p:txBody>
      </p:sp>
      <p:sp>
        <p:nvSpPr>
          <p:cNvPr id="1197094" name="Text Box 38"/>
          <p:cNvSpPr txBox="1">
            <a:spLocks noChangeArrowheads="1"/>
          </p:cNvSpPr>
          <p:nvPr/>
        </p:nvSpPr>
        <p:spPr bwMode="auto">
          <a:xfrm>
            <a:off x="2425700" y="2286000"/>
            <a:ext cx="1691489" cy="830997"/>
          </a:xfrm>
          <a:prstGeom prst="rect">
            <a:avLst/>
          </a:prstGeom>
          <a:noFill/>
          <a:ln w="9525">
            <a:noFill/>
            <a:miter lim="800000"/>
            <a:headEnd/>
            <a:tailEnd/>
          </a:ln>
          <a:effectLst/>
        </p:spPr>
        <p:txBody>
          <a:bodyPr wrap="none">
            <a:spAutoFit/>
          </a:bodyPr>
          <a:lstStyle/>
          <a:p>
            <a:pPr algn="ctr"/>
            <a:r>
              <a:rPr lang="en-US">
                <a:solidFill>
                  <a:schemeClr val="bg2"/>
                </a:solidFill>
              </a:rPr>
              <a:t>Part</a:t>
            </a:r>
            <a:br>
              <a:rPr lang="en-US">
                <a:solidFill>
                  <a:schemeClr val="bg2"/>
                </a:solidFill>
              </a:rPr>
            </a:br>
            <a:r>
              <a:rPr lang="en-US">
                <a:solidFill>
                  <a:schemeClr val="bg2"/>
                </a:solidFill>
              </a:rPr>
              <a:t>descriptors</a:t>
            </a:r>
          </a:p>
        </p:txBody>
      </p:sp>
      <p:sp>
        <p:nvSpPr>
          <p:cNvPr id="1197095" name="Text Box 39"/>
          <p:cNvSpPr txBox="1">
            <a:spLocks noChangeArrowheads="1"/>
          </p:cNvSpPr>
          <p:nvPr/>
        </p:nvSpPr>
        <p:spPr bwMode="auto">
          <a:xfrm>
            <a:off x="5365750" y="2286000"/>
            <a:ext cx="1401346" cy="830997"/>
          </a:xfrm>
          <a:prstGeom prst="rect">
            <a:avLst/>
          </a:prstGeom>
          <a:noFill/>
          <a:ln w="9525">
            <a:noFill/>
            <a:miter lim="800000"/>
            <a:headEnd/>
            <a:tailEnd/>
          </a:ln>
          <a:effectLst/>
        </p:spPr>
        <p:txBody>
          <a:bodyPr wrap="none">
            <a:spAutoFit/>
          </a:bodyPr>
          <a:lstStyle/>
          <a:p>
            <a:pPr algn="ctr"/>
            <a:r>
              <a:rPr lang="en-US">
                <a:solidFill>
                  <a:schemeClr val="bg2"/>
                </a:solidFill>
              </a:rPr>
              <a:t>Part</a:t>
            </a:r>
            <a:br>
              <a:rPr lang="en-US">
                <a:solidFill>
                  <a:schemeClr val="bg2"/>
                </a:solidFill>
              </a:rPr>
            </a:br>
            <a:r>
              <a:rPr lang="en-US">
                <a:solidFill>
                  <a:schemeClr val="bg2"/>
                </a:solidFill>
              </a:rPr>
              <a:t>locations</a:t>
            </a:r>
          </a:p>
        </p:txBody>
      </p:sp>
      <p:sp>
        <p:nvSpPr>
          <p:cNvPr id="1197096" name="Text Box 40"/>
          <p:cNvSpPr txBox="1">
            <a:spLocks noChangeArrowheads="1"/>
          </p:cNvSpPr>
          <p:nvPr/>
        </p:nvSpPr>
        <p:spPr bwMode="auto">
          <a:xfrm>
            <a:off x="3376613" y="5959475"/>
            <a:ext cx="2338387" cy="457200"/>
          </a:xfrm>
          <a:prstGeom prst="rect">
            <a:avLst/>
          </a:prstGeom>
          <a:noFill/>
          <a:ln w="9525">
            <a:noFill/>
            <a:miter lim="800000"/>
            <a:headEnd/>
            <a:tailEnd/>
          </a:ln>
          <a:effectLst/>
        </p:spPr>
        <p:txBody>
          <a:bodyPr wrap="none">
            <a:spAutoFit/>
          </a:bodyPr>
          <a:lstStyle/>
          <a:p>
            <a:pPr algn="ctr"/>
            <a:r>
              <a:rPr lang="en-US"/>
              <a:t>Candidate parts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70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70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970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970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70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70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970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970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970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9708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970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9707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970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970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97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073" grpId="0" animBg="1"/>
      <p:bldP spid="1197074" grpId="0" animBg="1"/>
      <p:bldP spid="1197075" grpId="0" animBg="1"/>
      <p:bldP spid="1197079" grpId="0" animBg="1"/>
      <p:bldP spid="1197080" grpId="0" animBg="1"/>
      <p:bldP spid="1197081" grpId="0" animBg="1"/>
      <p:bldP spid="1197082" grpId="0" animBg="1"/>
      <p:bldP spid="1197083" grpId="0" animBg="1"/>
      <p:bldP spid="1197084" grpId="0" animBg="1"/>
      <p:bldP spid="1197085" grpId="0" animBg="1"/>
      <p:bldP spid="1197091" grpId="0" animBg="1"/>
      <p:bldP spid="1197092" grpId="0" animBg="1"/>
      <p:bldP spid="1197094" grpId="0"/>
      <p:bldP spid="1197095" grpId="0"/>
      <p:bldP spid="119709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1300321" y="338437"/>
            <a:ext cx="671184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36" tIns="82936" rIns="82936" bIns="82936"/>
          <a:lstStyle/>
          <a:p>
            <a:pPr algn="ctr">
              <a:tabLst>
                <a:tab pos="656582" algn="l"/>
                <a:tab pos="1313162" algn="l"/>
                <a:tab pos="1969745" algn="l"/>
                <a:tab pos="2626327" algn="l"/>
                <a:tab pos="3282907" algn="l"/>
                <a:tab pos="3939490" algn="l"/>
                <a:tab pos="4596072" algn="l"/>
                <a:tab pos="5252653" algn="l"/>
                <a:tab pos="5909234" algn="l"/>
                <a:tab pos="6565817" algn="l"/>
              </a:tabLst>
              <a:defRPr/>
            </a:pPr>
            <a:r>
              <a:rPr lang="en-US" b="1" dirty="0">
                <a:solidFill>
                  <a:srgbClr val="FFFF00"/>
                </a:solidFill>
                <a:ea typeface="msgothic" charset="0"/>
                <a:cs typeface="msgothic" charset="0"/>
              </a:rPr>
              <a:t>MNIST Handwritten Digit Dataset</a:t>
            </a:r>
          </a:p>
        </p:txBody>
      </p:sp>
      <p:sp>
        <p:nvSpPr>
          <p:cNvPr id="10243" name="Text Box 2"/>
          <p:cNvSpPr txBox="1">
            <a:spLocks noChangeArrowheads="1"/>
          </p:cNvSpPr>
          <p:nvPr/>
        </p:nvSpPr>
        <p:spPr bwMode="auto">
          <a:xfrm>
            <a:off x="802080" y="5435130"/>
            <a:ext cx="7958880" cy="600544"/>
          </a:xfrm>
          <a:prstGeom prst="rect">
            <a:avLst/>
          </a:prstGeom>
          <a:noFill/>
          <a:ln w="9525">
            <a:noFill/>
            <a:round/>
            <a:headEnd/>
            <a:tailEnd/>
          </a:ln>
        </p:spPr>
        <p:txBody>
          <a:bodyPr lIns="0" tIns="0" rIns="0" bIns="0"/>
          <a:lstStyle/>
          <a:p>
            <a:pPr marL="293733" indent="-293733">
              <a:buSzPct val="131000"/>
              <a:buBlip>
                <a:blip r:embed="rId3"/>
              </a:buBlip>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sz="1600" dirty="0">
                <a:solidFill>
                  <a:srgbClr val="000000"/>
                </a:solidFill>
                <a:ea typeface="msgothic" charset="0"/>
                <a:cs typeface="msgothic" charset="0"/>
              </a:rPr>
              <a:t> Handwritten Digit Dataset MNIST: 60,000 training samples, 10,000 test samples</a:t>
            </a:r>
          </a:p>
        </p:txBody>
      </p:sp>
      <p:pic>
        <p:nvPicPr>
          <p:cNvPr id="10244" name="Picture 2"/>
          <p:cNvPicPr>
            <a:picLocks noChangeAspect="1" noChangeArrowheads="1"/>
          </p:cNvPicPr>
          <p:nvPr/>
        </p:nvPicPr>
        <p:blipFill>
          <a:blip r:embed="rId4"/>
          <a:srcRect r="50000"/>
          <a:stretch>
            <a:fillRect/>
          </a:stretch>
        </p:blipFill>
        <p:spPr bwMode="auto">
          <a:xfrm>
            <a:off x="2052001" y="1225570"/>
            <a:ext cx="5306400" cy="3953215"/>
          </a:xfrm>
          <a:prstGeom prst="rect">
            <a:avLst/>
          </a:prstGeom>
          <a:noFill/>
          <a:ln w="9525">
            <a:noFill/>
            <a:miter lim="800000"/>
            <a:headEnd/>
            <a:tailEnd/>
          </a:ln>
        </p:spPr>
      </p:pic>
      <p:sp>
        <p:nvSpPr>
          <p:cNvPr id="10245" name="Rectangle 7"/>
          <p:cNvSpPr>
            <a:spLocks noChangeArrowheads="1"/>
          </p:cNvSpPr>
          <p:nvPr/>
        </p:nvSpPr>
        <p:spPr bwMode="auto">
          <a:xfrm>
            <a:off x="1720800" y="4789943"/>
            <a:ext cx="5896800" cy="583262"/>
          </a:xfrm>
          <a:prstGeom prst="rect">
            <a:avLst/>
          </a:prstGeom>
          <a:solidFill>
            <a:schemeClr val="bg1"/>
          </a:solidFill>
          <a:ln w="9525" algn="ctr">
            <a:noFill/>
            <a:round/>
            <a:headEnd/>
            <a:tailEnd/>
          </a:ln>
        </p:spPr>
        <p:txBody>
          <a:bodyPr lIns="82936" tIns="41469" rIns="82936" bIns="41469"/>
          <a:lstStyle/>
          <a:p>
            <a:endParaRPr 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0" y="990600"/>
            <a:ext cx="9144000" cy="838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charset="0"/>
            </a:endParaRPr>
          </a:p>
        </p:txBody>
      </p:sp>
      <p:sp>
        <p:nvSpPr>
          <p:cNvPr id="1202178" name="Rectangle 2"/>
          <p:cNvSpPr>
            <a:spLocks noGrp="1" noChangeArrowheads="1"/>
          </p:cNvSpPr>
          <p:nvPr>
            <p:ph type="title"/>
          </p:nvPr>
        </p:nvSpPr>
        <p:spPr/>
        <p:txBody>
          <a:bodyPr/>
          <a:lstStyle/>
          <a:p>
            <a:r>
              <a:rPr lang="en-US" dirty="0">
                <a:latin typeface="Comic Sans MS" pitchFamily="66" charset="0"/>
              </a:rPr>
              <a:t>Probabilistic model</a:t>
            </a:r>
          </a:p>
        </p:txBody>
      </p:sp>
      <p:pic>
        <p:nvPicPr>
          <p:cNvPr id="1202180" name="Picture 4" descr="First%20Bought%20Car%20Front"/>
          <p:cNvPicPr>
            <a:picLocks noChangeAspect="1" noChangeArrowheads="1"/>
          </p:cNvPicPr>
          <p:nvPr/>
        </p:nvPicPr>
        <p:blipFill>
          <a:blip r:embed="rId4"/>
          <a:srcRect/>
          <a:stretch>
            <a:fillRect/>
          </a:stretch>
        </p:blipFill>
        <p:spPr bwMode="auto">
          <a:xfrm>
            <a:off x="2667000" y="3581400"/>
            <a:ext cx="3816350" cy="2384425"/>
          </a:xfrm>
          <a:prstGeom prst="rect">
            <a:avLst/>
          </a:prstGeom>
          <a:noFill/>
        </p:spPr>
      </p:pic>
      <p:sp>
        <p:nvSpPr>
          <p:cNvPr id="1202182" name="Oval 6"/>
          <p:cNvSpPr>
            <a:spLocks noChangeArrowheads="1"/>
          </p:cNvSpPr>
          <p:nvPr/>
        </p:nvSpPr>
        <p:spPr bwMode="auto">
          <a:xfrm>
            <a:off x="5041900" y="3646488"/>
            <a:ext cx="731838" cy="741362"/>
          </a:xfrm>
          <a:prstGeom prst="ellipse">
            <a:avLst/>
          </a:prstGeom>
          <a:noFill/>
          <a:ln w="254160">
            <a:solidFill>
              <a:srgbClr val="FFFF00"/>
            </a:solidFill>
            <a:round/>
            <a:headEnd/>
            <a:tailEnd/>
          </a:ln>
        </p:spPr>
        <p:txBody>
          <a:bodyPr wrap="none" anchor="ctr"/>
          <a:lstStyle/>
          <a:p>
            <a:endParaRPr lang="fr-FR"/>
          </a:p>
        </p:txBody>
      </p:sp>
      <p:sp>
        <p:nvSpPr>
          <p:cNvPr id="1202184" name="Text Box 8"/>
          <p:cNvSpPr txBox="1">
            <a:spLocks noChangeArrowheads="1"/>
          </p:cNvSpPr>
          <p:nvPr/>
        </p:nvSpPr>
        <p:spPr bwMode="auto">
          <a:xfrm>
            <a:off x="2133600" y="2362200"/>
            <a:ext cx="4706938" cy="457200"/>
          </a:xfrm>
          <a:prstGeom prst="rect">
            <a:avLst/>
          </a:prstGeom>
          <a:noFill/>
          <a:ln w="9525">
            <a:noFill/>
            <a:miter lim="800000"/>
            <a:headEnd/>
            <a:tailEnd/>
          </a:ln>
          <a:effectLst/>
        </p:spPr>
        <p:txBody>
          <a:bodyPr wrap="none">
            <a:spAutoFit/>
          </a:bodyPr>
          <a:lstStyle/>
          <a:p>
            <a:r>
              <a:rPr lang="en-US"/>
              <a:t>h: assignment of features to parts</a:t>
            </a:r>
          </a:p>
        </p:txBody>
      </p:sp>
      <p:sp>
        <p:nvSpPr>
          <p:cNvPr id="1202186" name="Oval 10"/>
          <p:cNvSpPr>
            <a:spLocks noChangeArrowheads="1"/>
          </p:cNvSpPr>
          <p:nvPr/>
        </p:nvSpPr>
        <p:spPr bwMode="auto">
          <a:xfrm>
            <a:off x="5041900" y="3646488"/>
            <a:ext cx="731838" cy="741362"/>
          </a:xfrm>
          <a:prstGeom prst="ellipse">
            <a:avLst/>
          </a:prstGeom>
          <a:noFill/>
          <a:ln w="25400">
            <a:solidFill>
              <a:srgbClr val="FFFF00"/>
            </a:solidFill>
            <a:round/>
            <a:headEnd/>
            <a:tailEnd/>
          </a:ln>
        </p:spPr>
        <p:txBody>
          <a:bodyPr wrap="none" anchor="ctr"/>
          <a:lstStyle/>
          <a:p>
            <a:endParaRPr lang="fr-FR"/>
          </a:p>
        </p:txBody>
      </p:sp>
      <p:sp>
        <p:nvSpPr>
          <p:cNvPr id="1202187" name="Oval 11"/>
          <p:cNvSpPr>
            <a:spLocks noChangeArrowheads="1"/>
          </p:cNvSpPr>
          <p:nvPr/>
        </p:nvSpPr>
        <p:spPr bwMode="auto">
          <a:xfrm>
            <a:off x="5653088" y="4471988"/>
            <a:ext cx="731837" cy="742950"/>
          </a:xfrm>
          <a:prstGeom prst="ellipse">
            <a:avLst/>
          </a:prstGeom>
          <a:noFill/>
          <a:ln w="25400">
            <a:solidFill>
              <a:srgbClr val="FFFF00"/>
            </a:solidFill>
            <a:round/>
            <a:headEnd/>
            <a:tailEnd/>
          </a:ln>
        </p:spPr>
        <p:txBody>
          <a:bodyPr wrap="none" anchor="ctr"/>
          <a:lstStyle/>
          <a:p>
            <a:endParaRPr lang="fr-FR"/>
          </a:p>
        </p:txBody>
      </p:sp>
      <p:sp>
        <p:nvSpPr>
          <p:cNvPr id="1202188" name="Oval 12"/>
          <p:cNvSpPr>
            <a:spLocks noChangeArrowheads="1"/>
          </p:cNvSpPr>
          <p:nvPr/>
        </p:nvSpPr>
        <p:spPr bwMode="auto">
          <a:xfrm>
            <a:off x="3362325" y="4495800"/>
            <a:ext cx="730250" cy="742950"/>
          </a:xfrm>
          <a:prstGeom prst="ellipse">
            <a:avLst/>
          </a:prstGeom>
          <a:noFill/>
          <a:ln w="25400">
            <a:solidFill>
              <a:srgbClr val="FFFF00"/>
            </a:solidFill>
            <a:round/>
            <a:headEnd/>
            <a:tailEnd/>
          </a:ln>
        </p:spPr>
        <p:txBody>
          <a:bodyPr wrap="none" anchor="ctr"/>
          <a:lstStyle/>
          <a:p>
            <a:endParaRPr lang="fr-FR"/>
          </a:p>
        </p:txBody>
      </p:sp>
      <p:sp>
        <p:nvSpPr>
          <p:cNvPr id="1202189" name="Oval 13"/>
          <p:cNvSpPr>
            <a:spLocks noChangeArrowheads="1"/>
          </p:cNvSpPr>
          <p:nvPr/>
        </p:nvSpPr>
        <p:spPr bwMode="auto">
          <a:xfrm>
            <a:off x="2851150" y="4495800"/>
            <a:ext cx="730250" cy="742950"/>
          </a:xfrm>
          <a:prstGeom prst="ellipse">
            <a:avLst/>
          </a:prstGeom>
          <a:noFill/>
          <a:ln w="25400">
            <a:solidFill>
              <a:srgbClr val="FFFF00"/>
            </a:solidFill>
            <a:round/>
            <a:headEnd/>
            <a:tailEnd/>
          </a:ln>
        </p:spPr>
        <p:txBody>
          <a:bodyPr wrap="none" anchor="ctr"/>
          <a:lstStyle/>
          <a:p>
            <a:endParaRPr lang="fr-FR"/>
          </a:p>
        </p:txBody>
      </p:sp>
      <p:sp>
        <p:nvSpPr>
          <p:cNvPr id="1202190" name="Oval 14"/>
          <p:cNvSpPr>
            <a:spLocks noChangeArrowheads="1"/>
          </p:cNvSpPr>
          <p:nvPr/>
        </p:nvSpPr>
        <p:spPr bwMode="auto">
          <a:xfrm>
            <a:off x="5410200" y="5029200"/>
            <a:ext cx="730250" cy="742950"/>
          </a:xfrm>
          <a:prstGeom prst="ellipse">
            <a:avLst/>
          </a:prstGeom>
          <a:noFill/>
          <a:ln w="25400">
            <a:solidFill>
              <a:srgbClr val="FFFF00"/>
            </a:solidFill>
            <a:round/>
            <a:headEnd/>
            <a:tailEnd/>
          </a:ln>
        </p:spPr>
        <p:txBody>
          <a:bodyPr wrap="none" anchor="ctr"/>
          <a:lstStyle/>
          <a:p>
            <a:endParaRPr lang="fr-FR"/>
          </a:p>
        </p:txBody>
      </p:sp>
      <p:sp>
        <p:nvSpPr>
          <p:cNvPr id="1202191" name="Oval 15"/>
          <p:cNvSpPr>
            <a:spLocks noChangeArrowheads="1"/>
          </p:cNvSpPr>
          <p:nvPr/>
        </p:nvSpPr>
        <p:spPr bwMode="auto">
          <a:xfrm>
            <a:off x="3505200" y="3657600"/>
            <a:ext cx="730250" cy="742950"/>
          </a:xfrm>
          <a:prstGeom prst="ellipse">
            <a:avLst/>
          </a:prstGeom>
          <a:noFill/>
          <a:ln w="25400">
            <a:solidFill>
              <a:srgbClr val="FFFF00"/>
            </a:solidFill>
            <a:round/>
            <a:headEnd/>
            <a:tailEnd/>
          </a:ln>
        </p:spPr>
        <p:txBody>
          <a:bodyPr wrap="none" anchor="ctr"/>
          <a:lstStyle/>
          <a:p>
            <a:endParaRPr lang="fr-FR"/>
          </a:p>
        </p:txBody>
      </p:sp>
      <p:sp>
        <p:nvSpPr>
          <p:cNvPr id="1202192" name="Oval 16"/>
          <p:cNvSpPr>
            <a:spLocks noChangeArrowheads="1"/>
          </p:cNvSpPr>
          <p:nvPr/>
        </p:nvSpPr>
        <p:spPr bwMode="auto">
          <a:xfrm>
            <a:off x="4191000" y="4648200"/>
            <a:ext cx="730250" cy="742950"/>
          </a:xfrm>
          <a:prstGeom prst="ellipse">
            <a:avLst/>
          </a:prstGeom>
          <a:noFill/>
          <a:ln w="25400">
            <a:solidFill>
              <a:srgbClr val="FFFF00"/>
            </a:solidFill>
            <a:round/>
            <a:headEnd/>
            <a:tailEnd/>
          </a:ln>
        </p:spPr>
        <p:txBody>
          <a:bodyPr wrap="none" anchor="ctr"/>
          <a:lstStyle/>
          <a:p>
            <a:endParaRPr lang="fr-FR"/>
          </a:p>
        </p:txBody>
      </p:sp>
      <p:sp>
        <p:nvSpPr>
          <p:cNvPr id="1202193" name="Oval 17"/>
          <p:cNvSpPr>
            <a:spLocks noChangeArrowheads="1"/>
          </p:cNvSpPr>
          <p:nvPr/>
        </p:nvSpPr>
        <p:spPr bwMode="auto">
          <a:xfrm>
            <a:off x="4114800" y="3733800"/>
            <a:ext cx="730250" cy="742950"/>
          </a:xfrm>
          <a:prstGeom prst="ellipse">
            <a:avLst/>
          </a:prstGeom>
          <a:noFill/>
          <a:ln w="25400">
            <a:solidFill>
              <a:srgbClr val="FFFF00"/>
            </a:solidFill>
            <a:round/>
            <a:headEnd/>
            <a:tailEnd/>
          </a:ln>
        </p:spPr>
        <p:txBody>
          <a:bodyPr wrap="none" anchor="ctr"/>
          <a:lstStyle/>
          <a:p>
            <a:endParaRPr lang="fr-FR"/>
          </a:p>
        </p:txBody>
      </p:sp>
      <p:sp>
        <p:nvSpPr>
          <p:cNvPr id="1202194" name="Oval 18"/>
          <p:cNvSpPr>
            <a:spLocks noChangeArrowheads="1"/>
          </p:cNvSpPr>
          <p:nvPr/>
        </p:nvSpPr>
        <p:spPr bwMode="auto">
          <a:xfrm>
            <a:off x="2895600" y="3581400"/>
            <a:ext cx="730250" cy="742950"/>
          </a:xfrm>
          <a:prstGeom prst="ellipse">
            <a:avLst/>
          </a:prstGeom>
          <a:noFill/>
          <a:ln w="25400">
            <a:solidFill>
              <a:srgbClr val="FFFF00"/>
            </a:solidFill>
            <a:round/>
            <a:headEnd/>
            <a:tailEnd/>
          </a:ln>
        </p:spPr>
        <p:txBody>
          <a:bodyPr wrap="none" anchor="ctr"/>
          <a:lstStyle/>
          <a:p>
            <a:endParaRPr lang="fr-FR"/>
          </a:p>
        </p:txBody>
      </p:sp>
      <p:sp>
        <p:nvSpPr>
          <p:cNvPr id="1202183" name="Oval 7"/>
          <p:cNvSpPr>
            <a:spLocks noChangeArrowheads="1"/>
          </p:cNvSpPr>
          <p:nvPr/>
        </p:nvSpPr>
        <p:spPr bwMode="auto">
          <a:xfrm>
            <a:off x="5653088" y="4471988"/>
            <a:ext cx="731837" cy="742950"/>
          </a:xfrm>
          <a:prstGeom prst="ellipse">
            <a:avLst/>
          </a:prstGeom>
          <a:noFill/>
          <a:ln w="254160">
            <a:solidFill>
              <a:srgbClr val="FF3300"/>
            </a:solidFill>
            <a:round/>
            <a:headEnd/>
            <a:tailEnd/>
          </a:ln>
        </p:spPr>
        <p:txBody>
          <a:bodyPr wrap="none" anchor="ctr"/>
          <a:lstStyle/>
          <a:p>
            <a:endParaRPr lang="fr-FR"/>
          </a:p>
        </p:txBody>
      </p:sp>
      <p:sp>
        <p:nvSpPr>
          <p:cNvPr id="1202185" name="Oval 9"/>
          <p:cNvSpPr>
            <a:spLocks noChangeArrowheads="1"/>
          </p:cNvSpPr>
          <p:nvPr/>
        </p:nvSpPr>
        <p:spPr bwMode="auto">
          <a:xfrm>
            <a:off x="3209925" y="5043488"/>
            <a:ext cx="730250" cy="742950"/>
          </a:xfrm>
          <a:prstGeom prst="ellipse">
            <a:avLst/>
          </a:prstGeom>
          <a:noFill/>
          <a:ln w="25400">
            <a:solidFill>
              <a:srgbClr val="FFFF00"/>
            </a:solidFill>
            <a:round/>
            <a:headEnd/>
            <a:tailEnd/>
          </a:ln>
        </p:spPr>
        <p:txBody>
          <a:bodyPr wrap="none" anchor="ctr"/>
          <a:lstStyle/>
          <a:p>
            <a:endParaRPr lang="fr-FR"/>
          </a:p>
        </p:txBody>
      </p:sp>
      <p:sp>
        <p:nvSpPr>
          <p:cNvPr id="1202181" name="Oval 5"/>
          <p:cNvSpPr>
            <a:spLocks noChangeArrowheads="1"/>
          </p:cNvSpPr>
          <p:nvPr/>
        </p:nvSpPr>
        <p:spPr bwMode="auto">
          <a:xfrm>
            <a:off x="3209925" y="5043488"/>
            <a:ext cx="730250" cy="742950"/>
          </a:xfrm>
          <a:prstGeom prst="ellipse">
            <a:avLst/>
          </a:prstGeom>
          <a:noFill/>
          <a:ln w="254160">
            <a:solidFill>
              <a:srgbClr val="3366FF"/>
            </a:solidFill>
            <a:round/>
            <a:headEnd/>
            <a:tailEnd/>
          </a:ln>
        </p:spPr>
        <p:txBody>
          <a:bodyPr wrap="none" anchor="ctr"/>
          <a:lstStyle/>
          <a:p>
            <a:endParaRPr lang="fr-FR"/>
          </a:p>
        </p:txBody>
      </p:sp>
      <p:sp>
        <p:nvSpPr>
          <p:cNvPr id="1202195" name="Text Box 19"/>
          <p:cNvSpPr txBox="1">
            <a:spLocks noChangeArrowheads="1"/>
          </p:cNvSpPr>
          <p:nvPr/>
        </p:nvSpPr>
        <p:spPr bwMode="auto">
          <a:xfrm>
            <a:off x="3108325" y="6059488"/>
            <a:ext cx="996950" cy="457200"/>
          </a:xfrm>
          <a:prstGeom prst="rect">
            <a:avLst/>
          </a:prstGeom>
          <a:noFill/>
          <a:ln w="9525">
            <a:noFill/>
            <a:miter lim="800000"/>
            <a:headEnd/>
            <a:tailEnd/>
          </a:ln>
          <a:effectLst/>
        </p:spPr>
        <p:txBody>
          <a:bodyPr wrap="none">
            <a:spAutoFit/>
          </a:bodyPr>
          <a:lstStyle/>
          <a:p>
            <a:r>
              <a:rPr lang="en-US"/>
              <a:t>Part 2</a:t>
            </a:r>
          </a:p>
        </p:txBody>
      </p:sp>
      <p:sp>
        <p:nvSpPr>
          <p:cNvPr id="1202196" name="Text Box 20"/>
          <p:cNvSpPr txBox="1">
            <a:spLocks noChangeArrowheads="1"/>
          </p:cNvSpPr>
          <p:nvPr/>
        </p:nvSpPr>
        <p:spPr bwMode="auto">
          <a:xfrm>
            <a:off x="6699250" y="4648200"/>
            <a:ext cx="996950" cy="457200"/>
          </a:xfrm>
          <a:prstGeom prst="rect">
            <a:avLst/>
          </a:prstGeom>
          <a:noFill/>
          <a:ln w="9525">
            <a:noFill/>
            <a:miter lim="800000"/>
            <a:headEnd/>
            <a:tailEnd/>
          </a:ln>
          <a:effectLst/>
        </p:spPr>
        <p:txBody>
          <a:bodyPr wrap="none">
            <a:spAutoFit/>
          </a:bodyPr>
          <a:lstStyle/>
          <a:p>
            <a:r>
              <a:rPr lang="en-US"/>
              <a:t>Part 3</a:t>
            </a:r>
          </a:p>
        </p:txBody>
      </p:sp>
      <p:sp>
        <p:nvSpPr>
          <p:cNvPr id="1202197" name="Text Box 21"/>
          <p:cNvSpPr txBox="1">
            <a:spLocks noChangeArrowheads="1"/>
          </p:cNvSpPr>
          <p:nvPr/>
        </p:nvSpPr>
        <p:spPr bwMode="auto">
          <a:xfrm>
            <a:off x="4953000" y="3124200"/>
            <a:ext cx="996950" cy="457200"/>
          </a:xfrm>
          <a:prstGeom prst="rect">
            <a:avLst/>
          </a:prstGeom>
          <a:noFill/>
          <a:ln w="9525">
            <a:noFill/>
            <a:miter lim="800000"/>
            <a:headEnd/>
            <a:tailEnd/>
          </a:ln>
          <a:effectLst/>
        </p:spPr>
        <p:txBody>
          <a:bodyPr wrap="none">
            <a:spAutoFit/>
          </a:bodyPr>
          <a:lstStyle/>
          <a:p>
            <a:r>
              <a:rPr lang="en-US"/>
              <a:t>Part 1</a:t>
            </a:r>
          </a:p>
        </p:txBody>
      </p:sp>
      <p:graphicFrame>
        <p:nvGraphicFramePr>
          <p:cNvPr id="1202201" name="Object 25"/>
          <p:cNvGraphicFramePr>
            <a:graphicFrameLocks noChangeAspect="1"/>
          </p:cNvGraphicFramePr>
          <p:nvPr>
            <p:ph sz="quarter" idx="2"/>
          </p:nvPr>
        </p:nvGraphicFramePr>
        <p:xfrm>
          <a:off x="228600" y="1066800"/>
          <a:ext cx="8686800" cy="949325"/>
        </p:xfrm>
        <a:graphic>
          <a:graphicData uri="http://schemas.openxmlformats.org/presentationml/2006/ole">
            <p:oleObj spid="_x0000_s1518594" name="Equation" r:id="rId5" imgW="3962160" imgH="431640" progId="Equation.3">
              <p:embed/>
            </p:oleObj>
          </a:graphicData>
        </a:graphic>
      </p:graphicFrame>
      <p:sp>
        <p:nvSpPr>
          <p:cNvPr id="1202202" name="Rectangle 26"/>
          <p:cNvSpPr>
            <a:spLocks noChangeArrowheads="1"/>
          </p:cNvSpPr>
          <p:nvPr/>
        </p:nvSpPr>
        <p:spPr bwMode="auto">
          <a:xfrm>
            <a:off x="0" y="1524000"/>
            <a:ext cx="9144000" cy="1600200"/>
          </a:xfrm>
          <a:prstGeom prst="rect">
            <a:avLst/>
          </a:prstGeom>
          <a:solidFill>
            <a:schemeClr val="tx1"/>
          </a:solidFill>
          <a:ln w="9525">
            <a:noFill/>
            <a:miter lim="800000"/>
            <a:headEnd/>
            <a:tailEnd/>
          </a:ln>
          <a:effectLst/>
        </p:spPr>
        <p:txBody>
          <a:bodyPr wrap="none" anchor="ctr"/>
          <a:lstStyle/>
          <a:p>
            <a:endParaRPr lang="fr-F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0" y="990600"/>
            <a:ext cx="9144000" cy="1905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charset="0"/>
            </a:endParaRPr>
          </a:p>
        </p:txBody>
      </p:sp>
      <p:sp>
        <p:nvSpPr>
          <p:cNvPr id="1228802" name="Rectangle 2"/>
          <p:cNvSpPr>
            <a:spLocks noGrp="1" noChangeArrowheads="1"/>
          </p:cNvSpPr>
          <p:nvPr>
            <p:ph type="title"/>
          </p:nvPr>
        </p:nvSpPr>
        <p:spPr/>
        <p:txBody>
          <a:bodyPr/>
          <a:lstStyle/>
          <a:p>
            <a:r>
              <a:rPr lang="en-US" dirty="0">
                <a:latin typeface="Comic Sans MS" pitchFamily="66" charset="0"/>
              </a:rPr>
              <a:t>Probabilistic model</a:t>
            </a:r>
          </a:p>
        </p:txBody>
      </p:sp>
      <p:pic>
        <p:nvPicPr>
          <p:cNvPr id="1228803" name="Picture 3" descr="First%20Bought%20Car%20Front"/>
          <p:cNvPicPr>
            <a:picLocks noChangeAspect="1" noChangeArrowheads="1"/>
          </p:cNvPicPr>
          <p:nvPr/>
        </p:nvPicPr>
        <p:blipFill>
          <a:blip r:embed="rId4"/>
          <a:srcRect/>
          <a:stretch>
            <a:fillRect/>
          </a:stretch>
        </p:blipFill>
        <p:spPr bwMode="auto">
          <a:xfrm>
            <a:off x="2667000" y="3581400"/>
            <a:ext cx="3816350" cy="2384425"/>
          </a:xfrm>
          <a:prstGeom prst="rect">
            <a:avLst/>
          </a:prstGeom>
          <a:noFill/>
        </p:spPr>
      </p:pic>
      <p:sp>
        <p:nvSpPr>
          <p:cNvPr id="1228804" name="Oval 4"/>
          <p:cNvSpPr>
            <a:spLocks noChangeArrowheads="1"/>
          </p:cNvSpPr>
          <p:nvPr/>
        </p:nvSpPr>
        <p:spPr bwMode="auto">
          <a:xfrm>
            <a:off x="5041900" y="3646488"/>
            <a:ext cx="731838" cy="741362"/>
          </a:xfrm>
          <a:prstGeom prst="ellipse">
            <a:avLst/>
          </a:prstGeom>
          <a:noFill/>
          <a:ln w="254160">
            <a:solidFill>
              <a:srgbClr val="FFFF00"/>
            </a:solidFill>
            <a:round/>
            <a:headEnd/>
            <a:tailEnd/>
          </a:ln>
        </p:spPr>
        <p:txBody>
          <a:bodyPr wrap="none" anchor="ctr"/>
          <a:lstStyle/>
          <a:p>
            <a:endParaRPr lang="fr-FR"/>
          </a:p>
        </p:txBody>
      </p:sp>
      <p:sp>
        <p:nvSpPr>
          <p:cNvPr id="1228805" name="Text Box 5"/>
          <p:cNvSpPr txBox="1">
            <a:spLocks noChangeArrowheads="1"/>
          </p:cNvSpPr>
          <p:nvPr/>
        </p:nvSpPr>
        <p:spPr bwMode="auto">
          <a:xfrm>
            <a:off x="2133600" y="2362200"/>
            <a:ext cx="4706938" cy="457200"/>
          </a:xfrm>
          <a:prstGeom prst="rect">
            <a:avLst/>
          </a:prstGeom>
          <a:noFill/>
          <a:ln w="9525">
            <a:noFill/>
            <a:miter lim="800000"/>
            <a:headEnd/>
            <a:tailEnd/>
          </a:ln>
          <a:effectLst/>
        </p:spPr>
        <p:txBody>
          <a:bodyPr wrap="none">
            <a:spAutoFit/>
          </a:bodyPr>
          <a:lstStyle/>
          <a:p>
            <a:r>
              <a:rPr lang="en-US" dirty="0">
                <a:solidFill>
                  <a:schemeClr val="bg2"/>
                </a:solidFill>
              </a:rPr>
              <a:t>h: assignment of features to parts</a:t>
            </a:r>
          </a:p>
        </p:txBody>
      </p:sp>
      <p:sp>
        <p:nvSpPr>
          <p:cNvPr id="1228806" name="Oval 6"/>
          <p:cNvSpPr>
            <a:spLocks noChangeArrowheads="1"/>
          </p:cNvSpPr>
          <p:nvPr/>
        </p:nvSpPr>
        <p:spPr bwMode="auto">
          <a:xfrm>
            <a:off x="5041900" y="3646488"/>
            <a:ext cx="731838" cy="741362"/>
          </a:xfrm>
          <a:prstGeom prst="ellipse">
            <a:avLst/>
          </a:prstGeom>
          <a:noFill/>
          <a:ln w="25400">
            <a:solidFill>
              <a:srgbClr val="FFFF00"/>
            </a:solidFill>
            <a:round/>
            <a:headEnd/>
            <a:tailEnd/>
          </a:ln>
        </p:spPr>
        <p:txBody>
          <a:bodyPr wrap="none" anchor="ctr"/>
          <a:lstStyle/>
          <a:p>
            <a:endParaRPr lang="fr-FR"/>
          </a:p>
        </p:txBody>
      </p:sp>
      <p:sp>
        <p:nvSpPr>
          <p:cNvPr id="1228807" name="Oval 7"/>
          <p:cNvSpPr>
            <a:spLocks noChangeArrowheads="1"/>
          </p:cNvSpPr>
          <p:nvPr/>
        </p:nvSpPr>
        <p:spPr bwMode="auto">
          <a:xfrm>
            <a:off x="5653088" y="4471988"/>
            <a:ext cx="731837" cy="742950"/>
          </a:xfrm>
          <a:prstGeom prst="ellipse">
            <a:avLst/>
          </a:prstGeom>
          <a:noFill/>
          <a:ln w="25400">
            <a:solidFill>
              <a:srgbClr val="FFFF00"/>
            </a:solidFill>
            <a:round/>
            <a:headEnd/>
            <a:tailEnd/>
          </a:ln>
        </p:spPr>
        <p:txBody>
          <a:bodyPr wrap="none" anchor="ctr"/>
          <a:lstStyle/>
          <a:p>
            <a:endParaRPr lang="fr-FR"/>
          </a:p>
        </p:txBody>
      </p:sp>
      <p:sp>
        <p:nvSpPr>
          <p:cNvPr id="1228808" name="Oval 8"/>
          <p:cNvSpPr>
            <a:spLocks noChangeArrowheads="1"/>
          </p:cNvSpPr>
          <p:nvPr/>
        </p:nvSpPr>
        <p:spPr bwMode="auto">
          <a:xfrm>
            <a:off x="3362325" y="4495800"/>
            <a:ext cx="730250" cy="742950"/>
          </a:xfrm>
          <a:prstGeom prst="ellipse">
            <a:avLst/>
          </a:prstGeom>
          <a:noFill/>
          <a:ln w="25400">
            <a:solidFill>
              <a:srgbClr val="FFFF00"/>
            </a:solidFill>
            <a:round/>
            <a:headEnd/>
            <a:tailEnd/>
          </a:ln>
        </p:spPr>
        <p:txBody>
          <a:bodyPr wrap="none" anchor="ctr"/>
          <a:lstStyle/>
          <a:p>
            <a:endParaRPr lang="fr-FR"/>
          </a:p>
        </p:txBody>
      </p:sp>
      <p:sp>
        <p:nvSpPr>
          <p:cNvPr id="1228809" name="Oval 9"/>
          <p:cNvSpPr>
            <a:spLocks noChangeArrowheads="1"/>
          </p:cNvSpPr>
          <p:nvPr/>
        </p:nvSpPr>
        <p:spPr bwMode="auto">
          <a:xfrm>
            <a:off x="2851150" y="4495800"/>
            <a:ext cx="730250" cy="742950"/>
          </a:xfrm>
          <a:prstGeom prst="ellipse">
            <a:avLst/>
          </a:prstGeom>
          <a:noFill/>
          <a:ln w="25400">
            <a:solidFill>
              <a:srgbClr val="FFFF00"/>
            </a:solidFill>
            <a:round/>
            <a:headEnd/>
            <a:tailEnd/>
          </a:ln>
        </p:spPr>
        <p:txBody>
          <a:bodyPr wrap="none" anchor="ctr"/>
          <a:lstStyle/>
          <a:p>
            <a:endParaRPr lang="fr-FR"/>
          </a:p>
        </p:txBody>
      </p:sp>
      <p:sp>
        <p:nvSpPr>
          <p:cNvPr id="1228810" name="Oval 10"/>
          <p:cNvSpPr>
            <a:spLocks noChangeArrowheads="1"/>
          </p:cNvSpPr>
          <p:nvPr/>
        </p:nvSpPr>
        <p:spPr bwMode="auto">
          <a:xfrm>
            <a:off x="5410200" y="5029200"/>
            <a:ext cx="730250" cy="742950"/>
          </a:xfrm>
          <a:prstGeom prst="ellipse">
            <a:avLst/>
          </a:prstGeom>
          <a:noFill/>
          <a:ln w="25400">
            <a:solidFill>
              <a:srgbClr val="FFFF00"/>
            </a:solidFill>
            <a:round/>
            <a:headEnd/>
            <a:tailEnd/>
          </a:ln>
        </p:spPr>
        <p:txBody>
          <a:bodyPr wrap="none" anchor="ctr"/>
          <a:lstStyle/>
          <a:p>
            <a:endParaRPr lang="fr-FR"/>
          </a:p>
        </p:txBody>
      </p:sp>
      <p:sp>
        <p:nvSpPr>
          <p:cNvPr id="1228811" name="Oval 11"/>
          <p:cNvSpPr>
            <a:spLocks noChangeArrowheads="1"/>
          </p:cNvSpPr>
          <p:nvPr/>
        </p:nvSpPr>
        <p:spPr bwMode="auto">
          <a:xfrm>
            <a:off x="3505200" y="3657600"/>
            <a:ext cx="730250" cy="742950"/>
          </a:xfrm>
          <a:prstGeom prst="ellipse">
            <a:avLst/>
          </a:prstGeom>
          <a:noFill/>
          <a:ln w="25400">
            <a:solidFill>
              <a:srgbClr val="FFFF00"/>
            </a:solidFill>
            <a:round/>
            <a:headEnd/>
            <a:tailEnd/>
          </a:ln>
        </p:spPr>
        <p:txBody>
          <a:bodyPr wrap="none" anchor="ctr"/>
          <a:lstStyle/>
          <a:p>
            <a:endParaRPr lang="fr-FR"/>
          </a:p>
        </p:txBody>
      </p:sp>
      <p:sp>
        <p:nvSpPr>
          <p:cNvPr id="1228812" name="Oval 12"/>
          <p:cNvSpPr>
            <a:spLocks noChangeArrowheads="1"/>
          </p:cNvSpPr>
          <p:nvPr/>
        </p:nvSpPr>
        <p:spPr bwMode="auto">
          <a:xfrm>
            <a:off x="4191000" y="4648200"/>
            <a:ext cx="730250" cy="742950"/>
          </a:xfrm>
          <a:prstGeom prst="ellipse">
            <a:avLst/>
          </a:prstGeom>
          <a:noFill/>
          <a:ln w="25400">
            <a:solidFill>
              <a:srgbClr val="FFFF00"/>
            </a:solidFill>
            <a:round/>
            <a:headEnd/>
            <a:tailEnd/>
          </a:ln>
        </p:spPr>
        <p:txBody>
          <a:bodyPr wrap="none" anchor="ctr"/>
          <a:lstStyle/>
          <a:p>
            <a:endParaRPr lang="fr-FR"/>
          </a:p>
        </p:txBody>
      </p:sp>
      <p:sp>
        <p:nvSpPr>
          <p:cNvPr id="1228813" name="Oval 13"/>
          <p:cNvSpPr>
            <a:spLocks noChangeArrowheads="1"/>
          </p:cNvSpPr>
          <p:nvPr/>
        </p:nvSpPr>
        <p:spPr bwMode="auto">
          <a:xfrm>
            <a:off x="4114800" y="3733800"/>
            <a:ext cx="730250" cy="742950"/>
          </a:xfrm>
          <a:prstGeom prst="ellipse">
            <a:avLst/>
          </a:prstGeom>
          <a:noFill/>
          <a:ln w="25400">
            <a:solidFill>
              <a:srgbClr val="FFFF00"/>
            </a:solidFill>
            <a:round/>
            <a:headEnd/>
            <a:tailEnd/>
          </a:ln>
        </p:spPr>
        <p:txBody>
          <a:bodyPr wrap="none" anchor="ctr"/>
          <a:lstStyle/>
          <a:p>
            <a:endParaRPr lang="fr-FR"/>
          </a:p>
        </p:txBody>
      </p:sp>
      <p:sp>
        <p:nvSpPr>
          <p:cNvPr id="1228814" name="Oval 14"/>
          <p:cNvSpPr>
            <a:spLocks noChangeArrowheads="1"/>
          </p:cNvSpPr>
          <p:nvPr/>
        </p:nvSpPr>
        <p:spPr bwMode="auto">
          <a:xfrm>
            <a:off x="2895600" y="3581400"/>
            <a:ext cx="730250" cy="742950"/>
          </a:xfrm>
          <a:prstGeom prst="ellipse">
            <a:avLst/>
          </a:prstGeom>
          <a:noFill/>
          <a:ln w="25400">
            <a:solidFill>
              <a:srgbClr val="FFFF00"/>
            </a:solidFill>
            <a:round/>
            <a:headEnd/>
            <a:tailEnd/>
          </a:ln>
        </p:spPr>
        <p:txBody>
          <a:bodyPr wrap="none" anchor="ctr"/>
          <a:lstStyle/>
          <a:p>
            <a:endParaRPr lang="fr-FR"/>
          </a:p>
        </p:txBody>
      </p:sp>
      <p:sp>
        <p:nvSpPr>
          <p:cNvPr id="1228815" name="Oval 15"/>
          <p:cNvSpPr>
            <a:spLocks noChangeArrowheads="1"/>
          </p:cNvSpPr>
          <p:nvPr/>
        </p:nvSpPr>
        <p:spPr bwMode="auto">
          <a:xfrm>
            <a:off x="5653088" y="4471988"/>
            <a:ext cx="731837" cy="742950"/>
          </a:xfrm>
          <a:prstGeom prst="ellipse">
            <a:avLst/>
          </a:prstGeom>
          <a:noFill/>
          <a:ln w="254160">
            <a:solidFill>
              <a:srgbClr val="FF3300"/>
            </a:solidFill>
            <a:round/>
            <a:headEnd/>
            <a:tailEnd/>
          </a:ln>
        </p:spPr>
        <p:txBody>
          <a:bodyPr wrap="none" anchor="ctr"/>
          <a:lstStyle/>
          <a:p>
            <a:endParaRPr lang="fr-FR"/>
          </a:p>
        </p:txBody>
      </p:sp>
      <p:sp>
        <p:nvSpPr>
          <p:cNvPr id="1228816" name="Oval 16"/>
          <p:cNvSpPr>
            <a:spLocks noChangeArrowheads="1"/>
          </p:cNvSpPr>
          <p:nvPr/>
        </p:nvSpPr>
        <p:spPr bwMode="auto">
          <a:xfrm>
            <a:off x="3209925" y="5043488"/>
            <a:ext cx="730250" cy="742950"/>
          </a:xfrm>
          <a:prstGeom prst="ellipse">
            <a:avLst/>
          </a:prstGeom>
          <a:noFill/>
          <a:ln w="25400">
            <a:solidFill>
              <a:srgbClr val="FFFF00"/>
            </a:solidFill>
            <a:round/>
            <a:headEnd/>
            <a:tailEnd/>
          </a:ln>
        </p:spPr>
        <p:txBody>
          <a:bodyPr wrap="none" anchor="ctr"/>
          <a:lstStyle/>
          <a:p>
            <a:endParaRPr lang="fr-FR"/>
          </a:p>
        </p:txBody>
      </p:sp>
      <p:sp>
        <p:nvSpPr>
          <p:cNvPr id="1228817" name="Oval 17"/>
          <p:cNvSpPr>
            <a:spLocks noChangeArrowheads="1"/>
          </p:cNvSpPr>
          <p:nvPr/>
        </p:nvSpPr>
        <p:spPr bwMode="auto">
          <a:xfrm>
            <a:off x="3209925" y="5043488"/>
            <a:ext cx="730250" cy="742950"/>
          </a:xfrm>
          <a:prstGeom prst="ellipse">
            <a:avLst/>
          </a:prstGeom>
          <a:noFill/>
          <a:ln w="254160">
            <a:solidFill>
              <a:srgbClr val="3366FF"/>
            </a:solidFill>
            <a:round/>
            <a:headEnd/>
            <a:tailEnd/>
          </a:ln>
        </p:spPr>
        <p:txBody>
          <a:bodyPr wrap="none" anchor="ctr"/>
          <a:lstStyle/>
          <a:p>
            <a:endParaRPr lang="fr-FR"/>
          </a:p>
        </p:txBody>
      </p:sp>
      <p:sp>
        <p:nvSpPr>
          <p:cNvPr id="1228818" name="Text Box 18"/>
          <p:cNvSpPr txBox="1">
            <a:spLocks noChangeArrowheads="1"/>
          </p:cNvSpPr>
          <p:nvPr/>
        </p:nvSpPr>
        <p:spPr bwMode="auto">
          <a:xfrm>
            <a:off x="3108325" y="6059488"/>
            <a:ext cx="996950" cy="457200"/>
          </a:xfrm>
          <a:prstGeom prst="rect">
            <a:avLst/>
          </a:prstGeom>
          <a:noFill/>
          <a:ln w="9525">
            <a:noFill/>
            <a:miter lim="800000"/>
            <a:headEnd/>
            <a:tailEnd/>
          </a:ln>
          <a:effectLst/>
        </p:spPr>
        <p:txBody>
          <a:bodyPr wrap="none">
            <a:spAutoFit/>
          </a:bodyPr>
          <a:lstStyle/>
          <a:p>
            <a:r>
              <a:rPr lang="en-US"/>
              <a:t>Part 2</a:t>
            </a:r>
          </a:p>
        </p:txBody>
      </p:sp>
      <p:sp>
        <p:nvSpPr>
          <p:cNvPr id="1228819" name="Text Box 19"/>
          <p:cNvSpPr txBox="1">
            <a:spLocks noChangeArrowheads="1"/>
          </p:cNvSpPr>
          <p:nvPr/>
        </p:nvSpPr>
        <p:spPr bwMode="auto">
          <a:xfrm>
            <a:off x="6699250" y="4648200"/>
            <a:ext cx="996950" cy="457200"/>
          </a:xfrm>
          <a:prstGeom prst="rect">
            <a:avLst/>
          </a:prstGeom>
          <a:noFill/>
          <a:ln w="9525">
            <a:noFill/>
            <a:miter lim="800000"/>
            <a:headEnd/>
            <a:tailEnd/>
          </a:ln>
          <a:effectLst/>
        </p:spPr>
        <p:txBody>
          <a:bodyPr wrap="none">
            <a:spAutoFit/>
          </a:bodyPr>
          <a:lstStyle/>
          <a:p>
            <a:r>
              <a:rPr lang="en-US"/>
              <a:t>Part 3</a:t>
            </a:r>
          </a:p>
        </p:txBody>
      </p:sp>
      <p:sp>
        <p:nvSpPr>
          <p:cNvPr id="1228820" name="Text Box 20"/>
          <p:cNvSpPr txBox="1">
            <a:spLocks noChangeArrowheads="1"/>
          </p:cNvSpPr>
          <p:nvPr/>
        </p:nvSpPr>
        <p:spPr bwMode="auto">
          <a:xfrm>
            <a:off x="4953000" y="3124200"/>
            <a:ext cx="996950" cy="457200"/>
          </a:xfrm>
          <a:prstGeom prst="rect">
            <a:avLst/>
          </a:prstGeom>
          <a:noFill/>
          <a:ln w="9525">
            <a:noFill/>
            <a:miter lim="800000"/>
            <a:headEnd/>
            <a:tailEnd/>
          </a:ln>
          <a:effectLst/>
        </p:spPr>
        <p:txBody>
          <a:bodyPr wrap="none">
            <a:spAutoFit/>
          </a:bodyPr>
          <a:lstStyle/>
          <a:p>
            <a:r>
              <a:rPr lang="en-US"/>
              <a:t>Part 1</a:t>
            </a:r>
          </a:p>
        </p:txBody>
      </p:sp>
      <p:graphicFrame>
        <p:nvGraphicFramePr>
          <p:cNvPr id="1228821" name="Object 21"/>
          <p:cNvGraphicFramePr>
            <a:graphicFrameLocks noChangeAspect="1"/>
          </p:cNvGraphicFramePr>
          <p:nvPr>
            <p:ph sz="quarter" idx="2"/>
          </p:nvPr>
        </p:nvGraphicFramePr>
        <p:xfrm>
          <a:off x="228600" y="1066800"/>
          <a:ext cx="8686800" cy="949325"/>
        </p:xfrm>
        <a:graphic>
          <a:graphicData uri="http://schemas.openxmlformats.org/presentationml/2006/ole">
            <p:oleObj spid="_x0000_s1519618" name="Equation" r:id="rId5" imgW="3962160" imgH="431640" progId="Equation.3">
              <p:embed/>
            </p:oleObj>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0" y="914400"/>
            <a:ext cx="9144000" cy="1447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charset="0"/>
            </a:endParaRPr>
          </a:p>
        </p:txBody>
      </p:sp>
      <p:sp>
        <p:nvSpPr>
          <p:cNvPr id="1204263" name="Line 39"/>
          <p:cNvSpPr>
            <a:spLocks noChangeShapeType="1"/>
          </p:cNvSpPr>
          <p:nvPr/>
        </p:nvSpPr>
        <p:spPr bwMode="auto">
          <a:xfrm flipV="1">
            <a:off x="4191000" y="3200400"/>
            <a:ext cx="1905000" cy="1600200"/>
          </a:xfrm>
          <a:prstGeom prst="line">
            <a:avLst/>
          </a:prstGeom>
          <a:noFill/>
          <a:ln w="9525">
            <a:solidFill>
              <a:schemeClr val="tx1"/>
            </a:solidFill>
            <a:round/>
            <a:headEnd/>
            <a:tailEnd type="triangle" w="med" len="med"/>
          </a:ln>
          <a:effectLst/>
        </p:spPr>
        <p:txBody>
          <a:bodyPr/>
          <a:lstStyle/>
          <a:p>
            <a:endParaRPr lang="fr-FR"/>
          </a:p>
        </p:txBody>
      </p:sp>
      <p:sp>
        <p:nvSpPr>
          <p:cNvPr id="1204226" name="Rectangle 2"/>
          <p:cNvSpPr>
            <a:spLocks noGrp="1" noChangeArrowheads="1"/>
          </p:cNvSpPr>
          <p:nvPr>
            <p:ph type="title" sz="quarter"/>
          </p:nvPr>
        </p:nvSpPr>
        <p:spPr/>
        <p:txBody>
          <a:bodyPr/>
          <a:lstStyle/>
          <a:p>
            <a:r>
              <a:rPr lang="en-US"/>
              <a:t>Probabilistic model</a:t>
            </a:r>
          </a:p>
        </p:txBody>
      </p:sp>
      <p:graphicFrame>
        <p:nvGraphicFramePr>
          <p:cNvPr id="1204245" name="Object 21"/>
          <p:cNvGraphicFramePr>
            <a:graphicFrameLocks noChangeAspect="1"/>
          </p:cNvGraphicFramePr>
          <p:nvPr>
            <p:ph sz="quarter" idx="2"/>
          </p:nvPr>
        </p:nvGraphicFramePr>
        <p:xfrm>
          <a:off x="228600" y="1066800"/>
          <a:ext cx="8686800" cy="949325"/>
        </p:xfrm>
        <a:graphic>
          <a:graphicData uri="http://schemas.openxmlformats.org/presentationml/2006/ole">
            <p:oleObj spid="_x0000_s1520642" name="Equation" r:id="rId4" imgW="3962160" imgH="431640" progId="Equation.3">
              <p:embed/>
            </p:oleObj>
          </a:graphicData>
        </a:graphic>
      </p:graphicFrame>
      <p:graphicFrame>
        <p:nvGraphicFramePr>
          <p:cNvPr id="1204252" name="Object 28"/>
          <p:cNvGraphicFramePr>
            <a:graphicFrameLocks noChangeAspect="1"/>
          </p:cNvGraphicFramePr>
          <p:nvPr>
            <p:ph sz="quarter" idx="1"/>
          </p:nvPr>
        </p:nvGraphicFramePr>
        <p:xfrm>
          <a:off x="3200400" y="3200400"/>
          <a:ext cx="546100" cy="520700"/>
        </p:xfrm>
        <a:graphic>
          <a:graphicData uri="http://schemas.openxmlformats.org/presentationml/2006/ole">
            <p:oleObj spid="_x0000_s1520643" name="Image" r:id="rId5" imgW="545839" imgH="520635" progId="">
              <p:embed/>
            </p:oleObj>
          </a:graphicData>
        </a:graphic>
      </p:graphicFrame>
      <p:sp>
        <p:nvSpPr>
          <p:cNvPr id="1204229" name="Text Box 5"/>
          <p:cNvSpPr txBox="1">
            <a:spLocks noChangeArrowheads="1"/>
          </p:cNvSpPr>
          <p:nvPr/>
        </p:nvSpPr>
        <p:spPr bwMode="auto">
          <a:xfrm>
            <a:off x="1219200" y="6096000"/>
            <a:ext cx="5140325" cy="457200"/>
          </a:xfrm>
          <a:prstGeom prst="rect">
            <a:avLst/>
          </a:prstGeom>
          <a:noFill/>
          <a:ln w="9525">
            <a:noFill/>
            <a:miter lim="800000"/>
            <a:headEnd/>
            <a:tailEnd/>
          </a:ln>
          <a:effectLst/>
        </p:spPr>
        <p:txBody>
          <a:bodyPr wrap="none">
            <a:spAutoFit/>
          </a:bodyPr>
          <a:lstStyle/>
          <a:p>
            <a:r>
              <a:rPr lang="en-US"/>
              <a:t>High-dimensional appearance space</a:t>
            </a:r>
          </a:p>
        </p:txBody>
      </p:sp>
      <p:sp>
        <p:nvSpPr>
          <p:cNvPr id="1204246" name="Line 22"/>
          <p:cNvSpPr>
            <a:spLocks noChangeShapeType="1"/>
          </p:cNvSpPr>
          <p:nvPr/>
        </p:nvSpPr>
        <p:spPr bwMode="auto">
          <a:xfrm flipV="1">
            <a:off x="4184650" y="2362200"/>
            <a:ext cx="0" cy="2438400"/>
          </a:xfrm>
          <a:prstGeom prst="line">
            <a:avLst/>
          </a:prstGeom>
          <a:noFill/>
          <a:ln w="9525">
            <a:solidFill>
              <a:schemeClr val="tx1"/>
            </a:solidFill>
            <a:round/>
            <a:headEnd/>
            <a:tailEnd type="triangle" w="med" len="med"/>
          </a:ln>
          <a:effectLst/>
        </p:spPr>
        <p:txBody>
          <a:bodyPr/>
          <a:lstStyle/>
          <a:p>
            <a:endParaRPr lang="fr-FR"/>
          </a:p>
        </p:txBody>
      </p:sp>
      <p:sp>
        <p:nvSpPr>
          <p:cNvPr id="1204247" name="Line 23"/>
          <p:cNvSpPr>
            <a:spLocks noChangeShapeType="1"/>
          </p:cNvSpPr>
          <p:nvPr/>
        </p:nvSpPr>
        <p:spPr bwMode="auto">
          <a:xfrm flipH="1">
            <a:off x="2660650" y="4800600"/>
            <a:ext cx="1524000" cy="1219200"/>
          </a:xfrm>
          <a:prstGeom prst="line">
            <a:avLst/>
          </a:prstGeom>
          <a:noFill/>
          <a:ln w="9525">
            <a:solidFill>
              <a:schemeClr val="tx1"/>
            </a:solidFill>
            <a:round/>
            <a:headEnd/>
            <a:tailEnd type="triangle" w="med" len="med"/>
          </a:ln>
          <a:effectLst/>
        </p:spPr>
        <p:txBody>
          <a:bodyPr/>
          <a:lstStyle/>
          <a:p>
            <a:endParaRPr lang="fr-FR"/>
          </a:p>
        </p:txBody>
      </p:sp>
      <p:sp>
        <p:nvSpPr>
          <p:cNvPr id="1204248" name="Line 24"/>
          <p:cNvSpPr>
            <a:spLocks noChangeShapeType="1"/>
          </p:cNvSpPr>
          <p:nvPr/>
        </p:nvSpPr>
        <p:spPr bwMode="auto">
          <a:xfrm>
            <a:off x="4184650" y="4800600"/>
            <a:ext cx="2368550" cy="381000"/>
          </a:xfrm>
          <a:prstGeom prst="line">
            <a:avLst/>
          </a:prstGeom>
          <a:noFill/>
          <a:ln w="9525">
            <a:solidFill>
              <a:schemeClr val="tx1"/>
            </a:solidFill>
            <a:round/>
            <a:headEnd/>
            <a:tailEnd type="triangle" w="med" len="med"/>
          </a:ln>
          <a:effectLst/>
        </p:spPr>
        <p:txBody>
          <a:bodyPr/>
          <a:lstStyle/>
          <a:p>
            <a:endParaRPr lang="fr-FR"/>
          </a:p>
        </p:txBody>
      </p:sp>
      <p:sp>
        <p:nvSpPr>
          <p:cNvPr id="1204249" name="Oval 25"/>
          <p:cNvSpPr>
            <a:spLocks noChangeArrowheads="1"/>
          </p:cNvSpPr>
          <p:nvPr/>
        </p:nvSpPr>
        <p:spPr bwMode="auto">
          <a:xfrm rot="2355338">
            <a:off x="4343400" y="2649538"/>
            <a:ext cx="1116013" cy="1371600"/>
          </a:xfrm>
          <a:prstGeom prst="ellipse">
            <a:avLst/>
          </a:prstGeom>
          <a:noFill/>
          <a:ln w="63500">
            <a:solidFill>
              <a:srgbClr val="FFFF00"/>
            </a:solidFill>
            <a:prstDash val="sysDot"/>
            <a:round/>
            <a:headEnd/>
            <a:tailEnd/>
          </a:ln>
          <a:effectLst/>
        </p:spPr>
        <p:txBody>
          <a:bodyPr wrap="none" anchor="ctr"/>
          <a:lstStyle/>
          <a:p>
            <a:endParaRPr lang="fr-FR"/>
          </a:p>
        </p:txBody>
      </p:sp>
      <p:sp>
        <p:nvSpPr>
          <p:cNvPr id="1204250" name="Oval 26"/>
          <p:cNvSpPr>
            <a:spLocks noChangeArrowheads="1"/>
          </p:cNvSpPr>
          <p:nvPr/>
        </p:nvSpPr>
        <p:spPr bwMode="auto">
          <a:xfrm rot="985319">
            <a:off x="5257800" y="3505200"/>
            <a:ext cx="1009650" cy="1371600"/>
          </a:xfrm>
          <a:prstGeom prst="ellipse">
            <a:avLst/>
          </a:prstGeom>
          <a:noFill/>
          <a:ln w="63500">
            <a:solidFill>
              <a:srgbClr val="FF0000"/>
            </a:solidFill>
            <a:prstDash val="sysDot"/>
            <a:round/>
            <a:headEnd/>
            <a:tailEnd/>
          </a:ln>
          <a:effectLst/>
        </p:spPr>
        <p:txBody>
          <a:bodyPr wrap="none" anchor="ctr"/>
          <a:lstStyle/>
          <a:p>
            <a:endParaRPr lang="fr-FR"/>
          </a:p>
        </p:txBody>
      </p:sp>
      <p:sp>
        <p:nvSpPr>
          <p:cNvPr id="1204251" name="Oval 27"/>
          <p:cNvSpPr>
            <a:spLocks noChangeArrowheads="1"/>
          </p:cNvSpPr>
          <p:nvPr/>
        </p:nvSpPr>
        <p:spPr bwMode="auto">
          <a:xfrm rot="-2104293">
            <a:off x="3124200" y="2895600"/>
            <a:ext cx="695325" cy="1143000"/>
          </a:xfrm>
          <a:prstGeom prst="ellipse">
            <a:avLst/>
          </a:prstGeom>
          <a:noFill/>
          <a:ln w="63500">
            <a:solidFill>
              <a:schemeClr val="folHlink"/>
            </a:solidFill>
            <a:prstDash val="sysDot"/>
            <a:round/>
            <a:headEnd/>
            <a:tailEnd/>
          </a:ln>
          <a:effectLst/>
        </p:spPr>
        <p:txBody>
          <a:bodyPr wrap="none" anchor="ctr"/>
          <a:lstStyle/>
          <a:p>
            <a:endParaRPr lang="fr-FR"/>
          </a:p>
        </p:txBody>
      </p:sp>
      <p:graphicFrame>
        <p:nvGraphicFramePr>
          <p:cNvPr id="1204256" name="Object 32"/>
          <p:cNvGraphicFramePr>
            <a:graphicFrameLocks noChangeAspect="1"/>
          </p:cNvGraphicFramePr>
          <p:nvPr>
            <p:ph sz="quarter" idx="4"/>
          </p:nvPr>
        </p:nvGraphicFramePr>
        <p:xfrm>
          <a:off x="5475288" y="3806825"/>
          <a:ext cx="646112" cy="685800"/>
        </p:xfrm>
        <a:graphic>
          <a:graphicData uri="http://schemas.openxmlformats.org/presentationml/2006/ole">
            <p:oleObj spid="_x0000_s1520644" name="Image" r:id="rId6" imgW="406063" imgH="431594" progId="">
              <p:embed/>
            </p:oleObj>
          </a:graphicData>
        </a:graphic>
      </p:graphicFrame>
      <p:graphicFrame>
        <p:nvGraphicFramePr>
          <p:cNvPr id="1204254" name="Object 30"/>
          <p:cNvGraphicFramePr>
            <a:graphicFrameLocks noChangeAspect="1"/>
          </p:cNvGraphicFramePr>
          <p:nvPr>
            <p:ph sz="quarter" idx="3"/>
          </p:nvPr>
        </p:nvGraphicFramePr>
        <p:xfrm>
          <a:off x="4618038" y="3082925"/>
          <a:ext cx="609600" cy="574675"/>
        </p:xfrm>
        <a:graphic>
          <a:graphicData uri="http://schemas.openxmlformats.org/presentationml/2006/ole">
            <p:oleObj spid="_x0000_s1520645" name="Image" r:id="rId7" imgW="444288" imgH="419048" progId="">
              <p:embed/>
            </p:oleObj>
          </a:graphicData>
        </a:graphic>
      </p:graphicFrame>
      <p:graphicFrame>
        <p:nvGraphicFramePr>
          <p:cNvPr id="1204259" name="Object 35"/>
          <p:cNvGraphicFramePr>
            <a:graphicFrameLocks noChangeAspect="1"/>
          </p:cNvGraphicFramePr>
          <p:nvPr/>
        </p:nvGraphicFramePr>
        <p:xfrm>
          <a:off x="3498850" y="3505200"/>
          <a:ext cx="533400" cy="566738"/>
        </p:xfrm>
        <a:graphic>
          <a:graphicData uri="http://schemas.openxmlformats.org/presentationml/2006/ole">
            <p:oleObj spid="_x0000_s1520646" name="Image" r:id="rId8" imgW="723554" imgH="672779" progId="">
              <p:embed/>
            </p:oleObj>
          </a:graphicData>
        </a:graphic>
      </p:graphicFrame>
      <p:graphicFrame>
        <p:nvGraphicFramePr>
          <p:cNvPr id="1204260" name="Object 36"/>
          <p:cNvGraphicFramePr>
            <a:graphicFrameLocks noChangeAspect="1"/>
          </p:cNvGraphicFramePr>
          <p:nvPr/>
        </p:nvGraphicFramePr>
        <p:xfrm>
          <a:off x="5810250" y="3425825"/>
          <a:ext cx="622300" cy="622300"/>
        </p:xfrm>
        <a:graphic>
          <a:graphicData uri="http://schemas.openxmlformats.org/presentationml/2006/ole">
            <p:oleObj spid="_x0000_s1520647" name="Image" r:id="rId9" imgW="622003" imgH="622003" progId="">
              <p:embed/>
            </p:oleObj>
          </a:graphicData>
        </a:graphic>
      </p:graphicFrame>
      <p:graphicFrame>
        <p:nvGraphicFramePr>
          <p:cNvPr id="1204261" name="Object 37"/>
          <p:cNvGraphicFramePr>
            <a:graphicFrameLocks noChangeAspect="1"/>
          </p:cNvGraphicFramePr>
          <p:nvPr/>
        </p:nvGraphicFramePr>
        <p:xfrm>
          <a:off x="4840288" y="2590800"/>
          <a:ext cx="609600" cy="576263"/>
        </p:xfrm>
        <a:graphic>
          <a:graphicData uri="http://schemas.openxmlformats.org/presentationml/2006/ole">
            <p:oleObj spid="_x0000_s1520648" name="Image" r:id="rId10" imgW="456821" imgH="431594" progId="">
              <p:embed/>
            </p:oleObj>
          </a:graphicData>
        </a:graphic>
      </p:graphicFrame>
      <p:sp>
        <p:nvSpPr>
          <p:cNvPr id="1204262" name="Line 38"/>
          <p:cNvSpPr>
            <a:spLocks noChangeShapeType="1"/>
          </p:cNvSpPr>
          <p:nvPr/>
        </p:nvSpPr>
        <p:spPr bwMode="auto">
          <a:xfrm flipH="1" flipV="1">
            <a:off x="2590800" y="3657600"/>
            <a:ext cx="1600200" cy="1143000"/>
          </a:xfrm>
          <a:prstGeom prst="line">
            <a:avLst/>
          </a:prstGeom>
          <a:noFill/>
          <a:ln w="9525">
            <a:solidFill>
              <a:schemeClr val="tx1"/>
            </a:solidFill>
            <a:round/>
            <a:headEnd/>
            <a:tailEnd type="triangle" w="med" len="med"/>
          </a:ln>
          <a:effectLst/>
        </p:spPr>
        <p:txBody>
          <a:bodyPr/>
          <a:lstStyle/>
          <a:p>
            <a:endParaRPr lang="fr-FR"/>
          </a:p>
        </p:txBody>
      </p:sp>
      <p:sp>
        <p:nvSpPr>
          <p:cNvPr id="1204264" name="Line 40"/>
          <p:cNvSpPr>
            <a:spLocks noChangeShapeType="1"/>
          </p:cNvSpPr>
          <p:nvPr/>
        </p:nvSpPr>
        <p:spPr bwMode="auto">
          <a:xfrm>
            <a:off x="4191000" y="4800600"/>
            <a:ext cx="1524000" cy="1371600"/>
          </a:xfrm>
          <a:prstGeom prst="line">
            <a:avLst/>
          </a:prstGeom>
          <a:noFill/>
          <a:ln w="9525">
            <a:solidFill>
              <a:schemeClr val="tx1"/>
            </a:solidFill>
            <a:round/>
            <a:headEnd/>
            <a:tailEnd type="triangle" w="med" len="med"/>
          </a:ln>
          <a:effectLst/>
        </p:spPr>
        <p:txBody>
          <a:bodyPr/>
          <a:lstStyle/>
          <a:p>
            <a:endParaRPr lang="fr-FR"/>
          </a:p>
        </p:txBody>
      </p:sp>
      <p:sp>
        <p:nvSpPr>
          <p:cNvPr id="1204266" name="Rectangle 42"/>
          <p:cNvSpPr>
            <a:spLocks noChangeArrowheads="1"/>
          </p:cNvSpPr>
          <p:nvPr/>
        </p:nvSpPr>
        <p:spPr bwMode="auto">
          <a:xfrm>
            <a:off x="1295400" y="1524000"/>
            <a:ext cx="3352800" cy="533400"/>
          </a:xfrm>
          <a:prstGeom prst="rect">
            <a:avLst/>
          </a:prstGeom>
          <a:noFill/>
          <a:ln w="38100">
            <a:solidFill>
              <a:srgbClr val="FF0000"/>
            </a:solidFill>
            <a:miter lim="800000"/>
            <a:headEnd/>
            <a:tailEnd/>
          </a:ln>
          <a:effectLst/>
        </p:spPr>
        <p:txBody>
          <a:bodyPr wrap="none" anchor="ctr"/>
          <a:lstStyle/>
          <a:p>
            <a:endParaRPr lang="fr-FR"/>
          </a:p>
        </p:txBody>
      </p:sp>
      <p:sp>
        <p:nvSpPr>
          <p:cNvPr id="1204267" name="Text Box 43"/>
          <p:cNvSpPr txBox="1">
            <a:spLocks noChangeArrowheads="1"/>
          </p:cNvSpPr>
          <p:nvPr/>
        </p:nvSpPr>
        <p:spPr bwMode="auto">
          <a:xfrm>
            <a:off x="6858000" y="3886200"/>
            <a:ext cx="1795463" cy="1187450"/>
          </a:xfrm>
          <a:prstGeom prst="rect">
            <a:avLst/>
          </a:prstGeom>
          <a:noFill/>
          <a:ln w="9525">
            <a:noFill/>
            <a:miter lim="800000"/>
            <a:headEnd/>
            <a:tailEnd/>
          </a:ln>
          <a:effectLst/>
        </p:spPr>
        <p:txBody>
          <a:bodyPr wrap="none">
            <a:spAutoFit/>
          </a:bodyPr>
          <a:lstStyle/>
          <a:p>
            <a:r>
              <a:rPr lang="en-US"/>
              <a:t>Distribution </a:t>
            </a:r>
            <a:br>
              <a:rPr lang="en-US"/>
            </a:br>
            <a:r>
              <a:rPr lang="en-US"/>
              <a:t>over patch</a:t>
            </a:r>
            <a:br>
              <a:rPr lang="en-US"/>
            </a:br>
            <a:r>
              <a:rPr lang="en-US"/>
              <a:t>descriptors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42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42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4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914400"/>
            <a:ext cx="9144000" cy="1447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charset="0"/>
            </a:endParaRPr>
          </a:p>
        </p:txBody>
      </p:sp>
      <p:sp>
        <p:nvSpPr>
          <p:cNvPr id="1209347" name="Rectangle 3"/>
          <p:cNvSpPr>
            <a:spLocks noGrp="1" noChangeArrowheads="1"/>
          </p:cNvSpPr>
          <p:nvPr>
            <p:ph type="title" sz="quarter"/>
          </p:nvPr>
        </p:nvSpPr>
        <p:spPr/>
        <p:txBody>
          <a:bodyPr/>
          <a:lstStyle/>
          <a:p>
            <a:r>
              <a:rPr lang="en-US" dirty="0">
                <a:latin typeface="Comic Sans MS" pitchFamily="66" charset="0"/>
              </a:rPr>
              <a:t>Probabilistic model</a:t>
            </a:r>
          </a:p>
        </p:txBody>
      </p:sp>
      <p:graphicFrame>
        <p:nvGraphicFramePr>
          <p:cNvPr id="1209348" name="Object 4"/>
          <p:cNvGraphicFramePr>
            <a:graphicFrameLocks noChangeAspect="1"/>
          </p:cNvGraphicFramePr>
          <p:nvPr>
            <p:ph sz="quarter" idx="2"/>
          </p:nvPr>
        </p:nvGraphicFramePr>
        <p:xfrm>
          <a:off x="228600" y="1066800"/>
          <a:ext cx="8686800" cy="949325"/>
        </p:xfrm>
        <a:graphic>
          <a:graphicData uri="http://schemas.openxmlformats.org/presentationml/2006/ole">
            <p:oleObj spid="_x0000_s1521666" name="Equation" r:id="rId4" imgW="3962160" imgH="431640" progId="Equation.3">
              <p:embed/>
            </p:oleObj>
          </a:graphicData>
        </a:graphic>
      </p:graphicFrame>
      <p:sp>
        <p:nvSpPr>
          <p:cNvPr id="1209364" name="Rectangle 20"/>
          <p:cNvSpPr>
            <a:spLocks noChangeArrowheads="1"/>
          </p:cNvSpPr>
          <p:nvPr/>
        </p:nvSpPr>
        <p:spPr bwMode="auto">
          <a:xfrm>
            <a:off x="2514600" y="2438400"/>
            <a:ext cx="3657600" cy="3581400"/>
          </a:xfrm>
          <a:prstGeom prst="rect">
            <a:avLst/>
          </a:prstGeom>
          <a:noFill/>
          <a:ln w="9525">
            <a:solidFill>
              <a:schemeClr val="tx1"/>
            </a:solidFill>
            <a:miter lim="800000"/>
            <a:headEnd/>
            <a:tailEnd/>
          </a:ln>
          <a:effectLst/>
        </p:spPr>
        <p:txBody>
          <a:bodyPr wrap="none" anchor="ctr"/>
          <a:lstStyle/>
          <a:p>
            <a:endParaRPr lang="fr-FR"/>
          </a:p>
        </p:txBody>
      </p:sp>
      <p:sp>
        <p:nvSpPr>
          <p:cNvPr id="1209365" name="Oval 21"/>
          <p:cNvSpPr>
            <a:spLocks noChangeArrowheads="1"/>
          </p:cNvSpPr>
          <p:nvPr/>
        </p:nvSpPr>
        <p:spPr bwMode="auto">
          <a:xfrm rot="2355338">
            <a:off x="4598988" y="2819400"/>
            <a:ext cx="1116012" cy="627063"/>
          </a:xfrm>
          <a:prstGeom prst="ellipse">
            <a:avLst/>
          </a:prstGeom>
          <a:noFill/>
          <a:ln w="63500">
            <a:solidFill>
              <a:srgbClr val="FFFF00"/>
            </a:solidFill>
            <a:prstDash val="sysDot"/>
            <a:round/>
            <a:headEnd/>
            <a:tailEnd/>
          </a:ln>
          <a:effectLst/>
        </p:spPr>
        <p:txBody>
          <a:bodyPr wrap="none" anchor="ctr"/>
          <a:lstStyle/>
          <a:p>
            <a:endParaRPr lang="fr-FR"/>
          </a:p>
        </p:txBody>
      </p:sp>
      <p:sp>
        <p:nvSpPr>
          <p:cNvPr id="1209366" name="Oval 22"/>
          <p:cNvSpPr>
            <a:spLocks noChangeArrowheads="1"/>
          </p:cNvSpPr>
          <p:nvPr/>
        </p:nvSpPr>
        <p:spPr bwMode="auto">
          <a:xfrm rot="985319">
            <a:off x="5257800" y="4114800"/>
            <a:ext cx="762000" cy="914400"/>
          </a:xfrm>
          <a:prstGeom prst="ellipse">
            <a:avLst/>
          </a:prstGeom>
          <a:noFill/>
          <a:ln w="63500">
            <a:solidFill>
              <a:srgbClr val="FF0000"/>
            </a:solidFill>
            <a:prstDash val="sysDot"/>
            <a:round/>
            <a:headEnd/>
            <a:tailEnd/>
          </a:ln>
          <a:effectLst/>
        </p:spPr>
        <p:txBody>
          <a:bodyPr wrap="none" anchor="ctr"/>
          <a:lstStyle/>
          <a:p>
            <a:endParaRPr lang="fr-FR"/>
          </a:p>
        </p:txBody>
      </p:sp>
      <p:sp>
        <p:nvSpPr>
          <p:cNvPr id="1209367" name="Oval 23"/>
          <p:cNvSpPr>
            <a:spLocks noChangeArrowheads="1"/>
          </p:cNvSpPr>
          <p:nvPr/>
        </p:nvSpPr>
        <p:spPr bwMode="auto">
          <a:xfrm rot="-467687">
            <a:off x="2819400" y="4429125"/>
            <a:ext cx="466725" cy="1143000"/>
          </a:xfrm>
          <a:prstGeom prst="ellipse">
            <a:avLst/>
          </a:prstGeom>
          <a:noFill/>
          <a:ln w="63500">
            <a:solidFill>
              <a:schemeClr val="folHlink"/>
            </a:solidFill>
            <a:prstDash val="sysDot"/>
            <a:round/>
            <a:headEnd/>
            <a:tailEnd/>
          </a:ln>
          <a:effectLst/>
        </p:spPr>
        <p:txBody>
          <a:bodyPr wrap="none" anchor="ctr"/>
          <a:lstStyle/>
          <a:p>
            <a:endParaRPr lang="fr-FR"/>
          </a:p>
        </p:txBody>
      </p:sp>
      <p:sp>
        <p:nvSpPr>
          <p:cNvPr id="1209368" name="Text Box 24"/>
          <p:cNvSpPr txBox="1">
            <a:spLocks noChangeArrowheads="1"/>
          </p:cNvSpPr>
          <p:nvPr/>
        </p:nvSpPr>
        <p:spPr bwMode="auto">
          <a:xfrm>
            <a:off x="3173413" y="6096000"/>
            <a:ext cx="2389187" cy="457200"/>
          </a:xfrm>
          <a:prstGeom prst="rect">
            <a:avLst/>
          </a:prstGeom>
          <a:noFill/>
          <a:ln w="9525">
            <a:noFill/>
            <a:miter lim="800000"/>
            <a:headEnd/>
            <a:tailEnd/>
          </a:ln>
          <a:effectLst/>
        </p:spPr>
        <p:txBody>
          <a:bodyPr wrap="none">
            <a:spAutoFit/>
          </a:bodyPr>
          <a:lstStyle/>
          <a:p>
            <a:r>
              <a:rPr lang="en-US"/>
              <a:t>2D image space</a:t>
            </a:r>
          </a:p>
        </p:txBody>
      </p:sp>
      <p:sp>
        <p:nvSpPr>
          <p:cNvPr id="1209369" name="Oval 25"/>
          <p:cNvSpPr>
            <a:spLocks noChangeArrowheads="1"/>
          </p:cNvSpPr>
          <p:nvPr/>
        </p:nvSpPr>
        <p:spPr bwMode="auto">
          <a:xfrm>
            <a:off x="2971800" y="4953000"/>
            <a:ext cx="152400" cy="152400"/>
          </a:xfrm>
          <a:prstGeom prst="ellipse">
            <a:avLst/>
          </a:prstGeom>
          <a:solidFill>
            <a:schemeClr val="folHlink"/>
          </a:solidFill>
          <a:ln w="9525">
            <a:noFill/>
            <a:round/>
            <a:headEnd/>
            <a:tailEnd/>
          </a:ln>
          <a:effectLst/>
        </p:spPr>
        <p:txBody>
          <a:bodyPr wrap="none" anchor="ctr"/>
          <a:lstStyle/>
          <a:p>
            <a:endParaRPr lang="fr-FR"/>
          </a:p>
        </p:txBody>
      </p:sp>
      <p:sp>
        <p:nvSpPr>
          <p:cNvPr id="1209370" name="Oval 26"/>
          <p:cNvSpPr>
            <a:spLocks noChangeArrowheads="1"/>
          </p:cNvSpPr>
          <p:nvPr/>
        </p:nvSpPr>
        <p:spPr bwMode="auto">
          <a:xfrm flipV="1">
            <a:off x="5105400" y="3048000"/>
            <a:ext cx="152400" cy="152400"/>
          </a:xfrm>
          <a:prstGeom prst="ellipse">
            <a:avLst/>
          </a:prstGeom>
          <a:solidFill>
            <a:srgbClr val="FFFF00"/>
          </a:solidFill>
          <a:ln w="9525">
            <a:noFill/>
            <a:round/>
            <a:headEnd/>
            <a:tailEnd/>
          </a:ln>
          <a:effectLst/>
        </p:spPr>
        <p:txBody>
          <a:bodyPr wrap="none" anchor="ctr"/>
          <a:lstStyle/>
          <a:p>
            <a:endParaRPr lang="fr-FR"/>
          </a:p>
        </p:txBody>
      </p:sp>
      <p:sp>
        <p:nvSpPr>
          <p:cNvPr id="1209371" name="Oval 27"/>
          <p:cNvSpPr>
            <a:spLocks noChangeArrowheads="1"/>
          </p:cNvSpPr>
          <p:nvPr/>
        </p:nvSpPr>
        <p:spPr bwMode="auto">
          <a:xfrm>
            <a:off x="5562600" y="4495800"/>
            <a:ext cx="152400" cy="152400"/>
          </a:xfrm>
          <a:prstGeom prst="ellipse">
            <a:avLst/>
          </a:prstGeom>
          <a:solidFill>
            <a:srgbClr val="FF0000"/>
          </a:solidFill>
          <a:ln w="9525">
            <a:noFill/>
            <a:round/>
            <a:headEnd/>
            <a:tailEnd/>
          </a:ln>
          <a:effectLst/>
        </p:spPr>
        <p:txBody>
          <a:bodyPr wrap="none" anchor="ctr"/>
          <a:lstStyle/>
          <a:p>
            <a:endParaRPr lang="fr-FR"/>
          </a:p>
        </p:txBody>
      </p:sp>
      <p:sp>
        <p:nvSpPr>
          <p:cNvPr id="1209375" name="Rectangle 31"/>
          <p:cNvSpPr>
            <a:spLocks noChangeArrowheads="1"/>
          </p:cNvSpPr>
          <p:nvPr/>
        </p:nvSpPr>
        <p:spPr bwMode="auto">
          <a:xfrm>
            <a:off x="4648200" y="1524000"/>
            <a:ext cx="2590800" cy="533400"/>
          </a:xfrm>
          <a:prstGeom prst="rect">
            <a:avLst/>
          </a:prstGeom>
          <a:noFill/>
          <a:ln w="38100">
            <a:solidFill>
              <a:srgbClr val="FF0000"/>
            </a:solidFill>
            <a:miter lim="800000"/>
            <a:headEnd/>
            <a:tailEnd/>
          </a:ln>
          <a:effectLst/>
        </p:spPr>
        <p:txBody>
          <a:bodyPr wrap="none" anchor="ctr"/>
          <a:lstStyle/>
          <a:p>
            <a:endParaRPr lang="fr-FR"/>
          </a:p>
        </p:txBody>
      </p:sp>
      <p:sp>
        <p:nvSpPr>
          <p:cNvPr id="1209376" name="Oval 32"/>
          <p:cNvSpPr>
            <a:spLocks noChangeArrowheads="1"/>
          </p:cNvSpPr>
          <p:nvPr/>
        </p:nvSpPr>
        <p:spPr bwMode="auto">
          <a:xfrm>
            <a:off x="3276600" y="4572000"/>
            <a:ext cx="152400" cy="152400"/>
          </a:xfrm>
          <a:prstGeom prst="ellipse">
            <a:avLst/>
          </a:prstGeom>
          <a:solidFill>
            <a:schemeClr val="tx1"/>
          </a:solidFill>
          <a:ln w="9525">
            <a:noFill/>
            <a:round/>
            <a:headEnd/>
            <a:tailEnd/>
          </a:ln>
          <a:effectLst/>
        </p:spPr>
        <p:txBody>
          <a:bodyPr wrap="none" anchor="ctr"/>
          <a:lstStyle/>
          <a:p>
            <a:endParaRPr lang="fr-FR"/>
          </a:p>
        </p:txBody>
      </p:sp>
      <p:sp>
        <p:nvSpPr>
          <p:cNvPr id="1209377" name="Oval 33"/>
          <p:cNvSpPr>
            <a:spLocks noChangeArrowheads="1"/>
          </p:cNvSpPr>
          <p:nvPr/>
        </p:nvSpPr>
        <p:spPr bwMode="auto">
          <a:xfrm>
            <a:off x="5715000" y="4648200"/>
            <a:ext cx="152400" cy="152400"/>
          </a:xfrm>
          <a:prstGeom prst="ellipse">
            <a:avLst/>
          </a:prstGeom>
          <a:solidFill>
            <a:schemeClr val="tx1"/>
          </a:solidFill>
          <a:ln w="9525">
            <a:noFill/>
            <a:round/>
            <a:headEnd/>
            <a:tailEnd/>
          </a:ln>
          <a:effectLst/>
        </p:spPr>
        <p:txBody>
          <a:bodyPr wrap="none" anchor="ctr"/>
          <a:lstStyle/>
          <a:p>
            <a:endParaRPr lang="fr-FR"/>
          </a:p>
        </p:txBody>
      </p:sp>
      <p:sp>
        <p:nvSpPr>
          <p:cNvPr id="1209378" name="Oval 34"/>
          <p:cNvSpPr>
            <a:spLocks noChangeArrowheads="1"/>
          </p:cNvSpPr>
          <p:nvPr/>
        </p:nvSpPr>
        <p:spPr bwMode="auto">
          <a:xfrm flipV="1">
            <a:off x="4800600" y="2895600"/>
            <a:ext cx="152400" cy="152400"/>
          </a:xfrm>
          <a:prstGeom prst="ellipse">
            <a:avLst/>
          </a:prstGeom>
          <a:solidFill>
            <a:schemeClr val="tx1"/>
          </a:solidFill>
          <a:ln w="9525">
            <a:noFill/>
            <a:round/>
            <a:headEnd/>
            <a:tailEnd/>
          </a:ln>
          <a:effectLst/>
        </p:spPr>
        <p:txBody>
          <a:bodyPr wrap="none" anchor="ctr"/>
          <a:lstStyle/>
          <a:p>
            <a:endParaRPr lang="fr-FR"/>
          </a:p>
        </p:txBody>
      </p:sp>
      <p:sp>
        <p:nvSpPr>
          <p:cNvPr id="1209380" name="Text Box 36"/>
          <p:cNvSpPr txBox="1">
            <a:spLocks noChangeArrowheads="1"/>
          </p:cNvSpPr>
          <p:nvPr/>
        </p:nvSpPr>
        <p:spPr bwMode="auto">
          <a:xfrm>
            <a:off x="6307138" y="3733800"/>
            <a:ext cx="1998662" cy="1187450"/>
          </a:xfrm>
          <a:prstGeom prst="rect">
            <a:avLst/>
          </a:prstGeom>
          <a:noFill/>
          <a:ln w="9525">
            <a:noFill/>
            <a:miter lim="800000"/>
            <a:headEnd/>
            <a:tailEnd/>
          </a:ln>
          <a:effectLst/>
        </p:spPr>
        <p:txBody>
          <a:bodyPr wrap="none">
            <a:spAutoFit/>
          </a:bodyPr>
          <a:lstStyle/>
          <a:p>
            <a:r>
              <a:rPr lang="en-US"/>
              <a:t>Distribution </a:t>
            </a:r>
            <a:br>
              <a:rPr lang="en-US"/>
            </a:br>
            <a:r>
              <a:rPr lang="en-US"/>
              <a:t>over joint</a:t>
            </a:r>
            <a:br>
              <a:rPr lang="en-US"/>
            </a:br>
            <a:r>
              <a:rPr lang="en-US"/>
              <a:t>part positions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93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93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09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9376" grpId="0" animBg="1"/>
      <p:bldP spid="1209377" grpId="0" animBg="1"/>
      <p:bldP spid="120937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6" name="Rectangle 2"/>
          <p:cNvSpPr>
            <a:spLocks noGrp="1" noChangeArrowheads="1"/>
          </p:cNvSpPr>
          <p:nvPr>
            <p:ph type="title"/>
          </p:nvPr>
        </p:nvSpPr>
        <p:spPr/>
        <p:txBody>
          <a:bodyPr/>
          <a:lstStyle/>
          <a:p>
            <a:r>
              <a:rPr lang="en-US"/>
              <a:t>Results: Faces</a:t>
            </a:r>
          </a:p>
        </p:txBody>
      </p:sp>
      <p:pic>
        <p:nvPicPr>
          <p:cNvPr id="1199108" name="Picture 4"/>
          <p:cNvPicPr>
            <a:picLocks noChangeAspect="1" noChangeArrowheads="1"/>
          </p:cNvPicPr>
          <p:nvPr/>
        </p:nvPicPr>
        <p:blipFill>
          <a:blip r:embed="rId3"/>
          <a:srcRect/>
          <a:stretch>
            <a:fillRect/>
          </a:stretch>
        </p:blipFill>
        <p:spPr bwMode="auto">
          <a:xfrm>
            <a:off x="2209800" y="990600"/>
            <a:ext cx="4292600" cy="1822450"/>
          </a:xfrm>
          <a:prstGeom prst="rect">
            <a:avLst/>
          </a:prstGeom>
          <a:noFill/>
          <a:ln w="9525">
            <a:noFill/>
            <a:miter lim="800000"/>
            <a:headEnd/>
            <a:tailEnd/>
          </a:ln>
          <a:effectLst/>
        </p:spPr>
      </p:pic>
      <p:sp>
        <p:nvSpPr>
          <p:cNvPr id="1199109" name="Text Box 5"/>
          <p:cNvSpPr txBox="1">
            <a:spLocks noChangeArrowheads="1"/>
          </p:cNvSpPr>
          <p:nvPr/>
        </p:nvSpPr>
        <p:spPr bwMode="auto">
          <a:xfrm>
            <a:off x="1143000" y="1143000"/>
            <a:ext cx="1016000" cy="1187450"/>
          </a:xfrm>
          <a:prstGeom prst="rect">
            <a:avLst/>
          </a:prstGeom>
          <a:noFill/>
          <a:ln w="9525">
            <a:noFill/>
            <a:miter lim="800000"/>
            <a:headEnd/>
            <a:tailEnd/>
          </a:ln>
          <a:effectLst/>
        </p:spPr>
        <p:txBody>
          <a:bodyPr wrap="none">
            <a:spAutoFit/>
          </a:bodyPr>
          <a:lstStyle/>
          <a:p>
            <a:pPr algn="r"/>
            <a:r>
              <a:rPr lang="en-US"/>
              <a:t>Face</a:t>
            </a:r>
            <a:br>
              <a:rPr lang="en-US"/>
            </a:br>
            <a:r>
              <a:rPr lang="en-US"/>
              <a:t>shape</a:t>
            </a:r>
            <a:br>
              <a:rPr lang="en-US"/>
            </a:br>
            <a:r>
              <a:rPr lang="en-US"/>
              <a:t>model</a:t>
            </a:r>
          </a:p>
        </p:txBody>
      </p:sp>
      <p:sp>
        <p:nvSpPr>
          <p:cNvPr id="1199110" name="Text Box 6"/>
          <p:cNvSpPr txBox="1">
            <a:spLocks noChangeArrowheads="1"/>
          </p:cNvSpPr>
          <p:nvPr/>
        </p:nvSpPr>
        <p:spPr bwMode="auto">
          <a:xfrm>
            <a:off x="6553200" y="1219200"/>
            <a:ext cx="1797050" cy="1187450"/>
          </a:xfrm>
          <a:prstGeom prst="rect">
            <a:avLst/>
          </a:prstGeom>
          <a:noFill/>
          <a:ln w="9525">
            <a:noFill/>
            <a:miter lim="800000"/>
            <a:headEnd/>
            <a:tailEnd/>
          </a:ln>
          <a:effectLst/>
        </p:spPr>
        <p:txBody>
          <a:bodyPr wrap="none">
            <a:spAutoFit/>
          </a:bodyPr>
          <a:lstStyle/>
          <a:p>
            <a:r>
              <a:rPr lang="en-US"/>
              <a:t>Patch</a:t>
            </a:r>
            <a:br>
              <a:rPr lang="en-US"/>
            </a:br>
            <a:r>
              <a:rPr lang="en-US"/>
              <a:t>appearance</a:t>
            </a:r>
            <a:br>
              <a:rPr lang="en-US"/>
            </a:br>
            <a:r>
              <a:rPr lang="en-US"/>
              <a:t>model</a:t>
            </a:r>
          </a:p>
        </p:txBody>
      </p:sp>
      <p:pic>
        <p:nvPicPr>
          <p:cNvPr id="1199111" name="Picture 7"/>
          <p:cNvPicPr>
            <a:picLocks noChangeAspect="1" noChangeArrowheads="1"/>
          </p:cNvPicPr>
          <p:nvPr/>
        </p:nvPicPr>
        <p:blipFill>
          <a:blip r:embed="rId4"/>
          <a:srcRect/>
          <a:stretch>
            <a:fillRect/>
          </a:stretch>
        </p:blipFill>
        <p:spPr bwMode="auto">
          <a:xfrm>
            <a:off x="2155825" y="2895600"/>
            <a:ext cx="4397375" cy="3813175"/>
          </a:xfrm>
          <a:prstGeom prst="rect">
            <a:avLst/>
          </a:prstGeom>
          <a:noFill/>
          <a:ln w="9525">
            <a:noFill/>
            <a:miter lim="800000"/>
            <a:headEnd/>
            <a:tailEnd/>
          </a:ln>
          <a:effectLst/>
        </p:spPr>
      </p:pic>
      <p:sp>
        <p:nvSpPr>
          <p:cNvPr id="1199112" name="Text Box 8"/>
          <p:cNvSpPr txBox="1">
            <a:spLocks noChangeArrowheads="1"/>
          </p:cNvSpPr>
          <p:nvPr/>
        </p:nvSpPr>
        <p:spPr bwMode="auto">
          <a:xfrm>
            <a:off x="361950" y="4359275"/>
            <a:ext cx="1797050" cy="822325"/>
          </a:xfrm>
          <a:prstGeom prst="rect">
            <a:avLst/>
          </a:prstGeom>
          <a:noFill/>
          <a:ln w="9525">
            <a:noFill/>
            <a:miter lim="800000"/>
            <a:headEnd/>
            <a:tailEnd/>
          </a:ln>
          <a:effectLst/>
        </p:spPr>
        <p:txBody>
          <a:bodyPr wrap="none">
            <a:spAutoFit/>
          </a:bodyPr>
          <a:lstStyle/>
          <a:p>
            <a:pPr algn="r"/>
            <a:r>
              <a:rPr lang="en-US"/>
              <a:t>Recognition</a:t>
            </a:r>
            <a:br>
              <a:rPr lang="en-US"/>
            </a:br>
            <a:r>
              <a:rPr lang="en-US"/>
              <a:t>results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442" name="Rectangle 2"/>
          <p:cNvSpPr>
            <a:spLocks noGrp="1" noChangeArrowheads="1"/>
          </p:cNvSpPr>
          <p:nvPr>
            <p:ph type="title"/>
          </p:nvPr>
        </p:nvSpPr>
        <p:spPr>
          <a:xfrm>
            <a:off x="685800" y="76200"/>
            <a:ext cx="7772400" cy="1143000"/>
          </a:xfrm>
        </p:spPr>
        <p:txBody>
          <a:bodyPr/>
          <a:lstStyle/>
          <a:p>
            <a:r>
              <a:rPr lang="en-US" dirty="0">
                <a:latin typeface="Comic Sans MS" pitchFamily="66" charset="0"/>
              </a:rPr>
              <a:t>Results: Motorbikes and airplanes</a:t>
            </a:r>
          </a:p>
        </p:txBody>
      </p:sp>
      <p:graphicFrame>
        <p:nvGraphicFramePr>
          <p:cNvPr id="1213448" name="Object 8"/>
          <p:cNvGraphicFramePr>
            <a:graphicFrameLocks noChangeAspect="1"/>
          </p:cNvGraphicFramePr>
          <p:nvPr>
            <p:ph idx="1"/>
          </p:nvPr>
        </p:nvGraphicFramePr>
        <p:xfrm>
          <a:off x="76200" y="1524000"/>
          <a:ext cx="8991600" cy="5227638"/>
        </p:xfrm>
        <a:graphic>
          <a:graphicData uri="http://schemas.openxmlformats.org/presentationml/2006/ole">
            <p:oleObj spid="_x0000_s1522690" name="Image" r:id="rId4" imgW="11987302" imgH="6971429" progId="">
              <p:embed/>
            </p:oleObj>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392988" y="1060450"/>
            <a:ext cx="1147762" cy="1555750"/>
            <a:chOff x="2119" y="2484"/>
            <a:chExt cx="723" cy="980"/>
          </a:xfrm>
        </p:grpSpPr>
        <p:sp>
          <p:nvSpPr>
            <p:cNvPr id="14339" name="Line 3"/>
            <p:cNvSpPr>
              <a:spLocks noChangeShapeType="1"/>
            </p:cNvSpPr>
            <p:nvPr/>
          </p:nvSpPr>
          <p:spPr bwMode="auto">
            <a:xfrm flipV="1">
              <a:off x="2119" y="2496"/>
              <a:ext cx="705" cy="649"/>
            </a:xfrm>
            <a:prstGeom prst="line">
              <a:avLst/>
            </a:prstGeom>
            <a:noFill/>
            <a:ln w="28575">
              <a:solidFill>
                <a:srgbClr val="FF3300"/>
              </a:solidFill>
              <a:round/>
              <a:headEnd/>
              <a:tailEnd/>
            </a:ln>
            <a:effectLst/>
          </p:spPr>
          <p:txBody>
            <a:bodyPr wrap="none">
              <a:spAutoFit/>
            </a:bodyPr>
            <a:lstStyle/>
            <a:p>
              <a:endParaRPr lang="fr-FR"/>
            </a:p>
          </p:txBody>
        </p:sp>
        <p:sp>
          <p:nvSpPr>
            <p:cNvPr id="14340" name="Line 4"/>
            <p:cNvSpPr>
              <a:spLocks noChangeShapeType="1"/>
            </p:cNvSpPr>
            <p:nvPr/>
          </p:nvSpPr>
          <p:spPr bwMode="auto">
            <a:xfrm flipV="1">
              <a:off x="2799" y="2490"/>
              <a:ext cx="25" cy="956"/>
            </a:xfrm>
            <a:prstGeom prst="line">
              <a:avLst/>
            </a:prstGeom>
            <a:noFill/>
            <a:ln w="28575">
              <a:solidFill>
                <a:srgbClr val="FF3300"/>
              </a:solidFill>
              <a:round/>
              <a:headEnd/>
              <a:tailEnd/>
            </a:ln>
            <a:effectLst/>
          </p:spPr>
          <p:txBody>
            <a:bodyPr wrap="none">
              <a:spAutoFit/>
            </a:bodyPr>
            <a:lstStyle/>
            <a:p>
              <a:endParaRPr lang="fr-FR"/>
            </a:p>
          </p:txBody>
        </p:sp>
        <p:sp>
          <p:nvSpPr>
            <p:cNvPr id="14341" name="Line 5"/>
            <p:cNvSpPr>
              <a:spLocks noChangeShapeType="1"/>
            </p:cNvSpPr>
            <p:nvPr/>
          </p:nvSpPr>
          <p:spPr bwMode="auto">
            <a:xfrm>
              <a:off x="2119" y="3151"/>
              <a:ext cx="680" cy="288"/>
            </a:xfrm>
            <a:prstGeom prst="line">
              <a:avLst/>
            </a:prstGeom>
            <a:noFill/>
            <a:ln w="28575">
              <a:solidFill>
                <a:srgbClr val="FF3300"/>
              </a:solidFill>
              <a:round/>
              <a:headEnd/>
              <a:tailEnd/>
            </a:ln>
            <a:effectLst/>
          </p:spPr>
          <p:txBody>
            <a:bodyPr wrap="none">
              <a:spAutoFit/>
            </a:bodyPr>
            <a:lstStyle/>
            <a:p>
              <a:endParaRPr lang="fr-FR"/>
            </a:p>
          </p:txBody>
        </p:sp>
        <p:sp>
          <p:nvSpPr>
            <p:cNvPr id="14342" name="Line 6"/>
            <p:cNvSpPr>
              <a:spLocks noChangeShapeType="1"/>
            </p:cNvSpPr>
            <p:nvPr/>
          </p:nvSpPr>
          <p:spPr bwMode="auto">
            <a:xfrm flipH="1">
              <a:off x="2125" y="2490"/>
              <a:ext cx="74" cy="668"/>
            </a:xfrm>
            <a:prstGeom prst="line">
              <a:avLst/>
            </a:prstGeom>
            <a:noFill/>
            <a:ln w="28575">
              <a:solidFill>
                <a:srgbClr val="FF3300"/>
              </a:solidFill>
              <a:round/>
              <a:headEnd/>
              <a:tailEnd/>
            </a:ln>
            <a:effectLst/>
          </p:spPr>
          <p:txBody>
            <a:bodyPr wrap="none">
              <a:spAutoFit/>
            </a:bodyPr>
            <a:lstStyle/>
            <a:p>
              <a:endParaRPr lang="fr-FR"/>
            </a:p>
          </p:txBody>
        </p:sp>
        <p:sp>
          <p:nvSpPr>
            <p:cNvPr id="14343" name="Line 7"/>
            <p:cNvSpPr>
              <a:spLocks noChangeShapeType="1"/>
            </p:cNvSpPr>
            <p:nvPr/>
          </p:nvSpPr>
          <p:spPr bwMode="auto">
            <a:xfrm>
              <a:off x="2199" y="2484"/>
              <a:ext cx="625" cy="980"/>
            </a:xfrm>
            <a:prstGeom prst="line">
              <a:avLst/>
            </a:prstGeom>
            <a:noFill/>
            <a:ln w="28575">
              <a:solidFill>
                <a:srgbClr val="FF3300"/>
              </a:solidFill>
              <a:round/>
              <a:headEnd/>
              <a:tailEnd/>
            </a:ln>
            <a:effectLst/>
          </p:spPr>
          <p:txBody>
            <a:bodyPr wrap="none">
              <a:spAutoFit/>
            </a:bodyPr>
            <a:lstStyle/>
            <a:p>
              <a:endParaRPr lang="fr-FR"/>
            </a:p>
          </p:txBody>
        </p:sp>
        <p:sp>
          <p:nvSpPr>
            <p:cNvPr id="14344" name="Line 8"/>
            <p:cNvSpPr>
              <a:spLocks noChangeShapeType="1"/>
            </p:cNvSpPr>
            <p:nvPr/>
          </p:nvSpPr>
          <p:spPr bwMode="auto">
            <a:xfrm>
              <a:off x="2199" y="2484"/>
              <a:ext cx="643" cy="12"/>
            </a:xfrm>
            <a:prstGeom prst="line">
              <a:avLst/>
            </a:prstGeom>
            <a:noFill/>
            <a:ln w="28575">
              <a:solidFill>
                <a:srgbClr val="FF3300"/>
              </a:solidFill>
              <a:round/>
              <a:headEnd/>
              <a:tailEnd/>
            </a:ln>
            <a:effectLst/>
          </p:spPr>
          <p:txBody>
            <a:bodyPr wrap="none">
              <a:spAutoFit/>
            </a:bodyPr>
            <a:lstStyle/>
            <a:p>
              <a:endParaRPr lang="fr-FR"/>
            </a:p>
          </p:txBody>
        </p:sp>
      </p:grpSp>
      <p:sp>
        <p:nvSpPr>
          <p:cNvPr id="14345" name="Text Box 9"/>
          <p:cNvSpPr txBox="1">
            <a:spLocks noChangeArrowheads="1"/>
          </p:cNvSpPr>
          <p:nvPr/>
        </p:nvSpPr>
        <p:spPr bwMode="auto">
          <a:xfrm>
            <a:off x="425450" y="5921514"/>
            <a:ext cx="2804229" cy="707886"/>
          </a:xfrm>
          <a:prstGeom prst="rect">
            <a:avLst/>
          </a:prstGeom>
          <a:noFill/>
          <a:ln w="28575">
            <a:noFill/>
            <a:miter lim="800000"/>
            <a:headEnd/>
            <a:tailEnd/>
          </a:ln>
          <a:effectLst/>
        </p:spPr>
        <p:txBody>
          <a:bodyPr wrap="none">
            <a:spAutoFit/>
          </a:bodyPr>
          <a:lstStyle/>
          <a:p>
            <a:r>
              <a:rPr lang="en-US" sz="2000" u="none">
                <a:cs typeface="Times New Roman" pitchFamily="18" charset="0"/>
              </a:rPr>
              <a:t>(Schmid &amp; Mohr, 1996)</a:t>
            </a:r>
          </a:p>
          <a:p>
            <a:r>
              <a:rPr lang="en-US" sz="2000" u="none">
                <a:cs typeface="Times New Roman" pitchFamily="18" charset="0"/>
              </a:rPr>
              <a:t>(Lowe, 1999)</a:t>
            </a:r>
          </a:p>
        </p:txBody>
      </p:sp>
      <p:pic>
        <p:nvPicPr>
          <p:cNvPr id="14346" name="Picture 10"/>
          <p:cNvPicPr>
            <a:picLocks noChangeAspect="1" noChangeArrowheads="1"/>
          </p:cNvPicPr>
          <p:nvPr/>
        </p:nvPicPr>
        <p:blipFill>
          <a:blip r:embed="rId3"/>
          <a:srcRect t="50638" r="33946"/>
          <a:stretch>
            <a:fillRect/>
          </a:stretch>
        </p:blipFill>
        <p:spPr bwMode="auto">
          <a:xfrm>
            <a:off x="3538538" y="3913327"/>
            <a:ext cx="5189537" cy="2246312"/>
          </a:xfrm>
          <a:prstGeom prst="rect">
            <a:avLst/>
          </a:prstGeom>
          <a:noFill/>
          <a:ln w="28575" algn="ctr">
            <a:solidFill>
              <a:schemeClr val="hlink"/>
            </a:solidFill>
            <a:miter lim="800000"/>
            <a:headEnd/>
            <a:tailEnd/>
          </a:ln>
          <a:effectLst/>
        </p:spPr>
      </p:pic>
      <p:sp>
        <p:nvSpPr>
          <p:cNvPr id="14347" name="Text Box 11"/>
          <p:cNvSpPr txBox="1">
            <a:spLocks noChangeArrowheads="1"/>
          </p:cNvSpPr>
          <p:nvPr/>
        </p:nvSpPr>
        <p:spPr bwMode="auto">
          <a:xfrm>
            <a:off x="4217988" y="6153289"/>
            <a:ext cx="4342856" cy="400110"/>
          </a:xfrm>
          <a:prstGeom prst="rect">
            <a:avLst/>
          </a:prstGeom>
          <a:noFill/>
          <a:ln w="28575">
            <a:noFill/>
            <a:miter lim="800000"/>
            <a:headEnd/>
            <a:tailEnd/>
          </a:ln>
          <a:effectLst/>
        </p:spPr>
        <p:txBody>
          <a:bodyPr wrap="none">
            <a:spAutoFit/>
          </a:bodyPr>
          <a:lstStyle/>
          <a:p>
            <a:r>
              <a:rPr lang="en-US" sz="2000" u="none"/>
              <a:t>(Fergus, Perona &amp; Zisserman, 2003)</a:t>
            </a:r>
          </a:p>
        </p:txBody>
      </p:sp>
      <p:sp>
        <p:nvSpPr>
          <p:cNvPr id="14348" name="Text Box 12"/>
          <p:cNvSpPr txBox="1">
            <a:spLocks noChangeArrowheads="1"/>
          </p:cNvSpPr>
          <p:nvPr/>
        </p:nvSpPr>
        <p:spPr bwMode="auto">
          <a:xfrm>
            <a:off x="-50800" y="74613"/>
            <a:ext cx="9293225" cy="523220"/>
          </a:xfrm>
          <a:prstGeom prst="rect">
            <a:avLst/>
          </a:prstGeom>
          <a:noFill/>
          <a:ln w="9525">
            <a:noFill/>
            <a:miter lim="800000"/>
            <a:headEnd/>
            <a:tailEnd/>
          </a:ln>
          <a:effectLst/>
        </p:spPr>
        <p:txBody>
          <a:bodyPr>
            <a:spAutoFit/>
          </a:bodyPr>
          <a:lstStyle/>
          <a:p>
            <a:r>
              <a:rPr lang="en-US" sz="2800" dirty="0" smtClean="0">
                <a:solidFill>
                  <a:schemeClr val="tx2"/>
                </a:solidFill>
                <a:latin typeface="Comic Sans MS" pitchFamily="66" charset="0"/>
                <a:cs typeface="Times New Roman" pitchFamily="18" charset="0"/>
              </a:rPr>
              <a:t>Note: </a:t>
            </a:r>
            <a:r>
              <a:rPr lang="en-US" sz="2400" u="none" dirty="0" smtClean="0">
                <a:latin typeface="Comic Sans MS" pitchFamily="66" charset="0"/>
                <a:cs typeface="Times New Roman" pitchFamily="18" charset="0"/>
              </a:rPr>
              <a:t>The Fergus part-based model is very rigid</a:t>
            </a:r>
            <a:endParaRPr lang="en-US" sz="2400" u="none" dirty="0">
              <a:latin typeface="Comic Sans MS" pitchFamily="66" charset="0"/>
              <a:cs typeface="Times New Roman" pitchFamily="18" charset="0"/>
            </a:endParaRPr>
          </a:p>
        </p:txBody>
      </p:sp>
      <p:grpSp>
        <p:nvGrpSpPr>
          <p:cNvPr id="3" name="Group 13"/>
          <p:cNvGrpSpPr>
            <a:grpSpLocks/>
          </p:cNvGrpSpPr>
          <p:nvPr/>
        </p:nvGrpSpPr>
        <p:grpSpPr bwMode="auto">
          <a:xfrm>
            <a:off x="4233863" y="839788"/>
            <a:ext cx="1557337" cy="1974850"/>
            <a:chOff x="713" y="545"/>
            <a:chExt cx="981" cy="1244"/>
          </a:xfrm>
        </p:grpSpPr>
        <p:sp>
          <p:nvSpPr>
            <p:cNvPr id="14350" name="Line 14"/>
            <p:cNvSpPr>
              <a:spLocks noChangeShapeType="1"/>
            </p:cNvSpPr>
            <p:nvPr/>
          </p:nvSpPr>
          <p:spPr bwMode="auto">
            <a:xfrm flipH="1" flipV="1">
              <a:off x="913" y="692"/>
              <a:ext cx="453" cy="448"/>
            </a:xfrm>
            <a:prstGeom prst="line">
              <a:avLst/>
            </a:prstGeom>
            <a:noFill/>
            <a:ln w="28575">
              <a:solidFill>
                <a:schemeClr val="tx1"/>
              </a:solidFill>
              <a:round/>
              <a:headEnd/>
              <a:tailEnd/>
            </a:ln>
            <a:effectLst/>
          </p:spPr>
          <p:txBody>
            <a:bodyPr wrap="none">
              <a:spAutoFit/>
            </a:bodyPr>
            <a:lstStyle/>
            <a:p>
              <a:endParaRPr lang="fr-FR"/>
            </a:p>
          </p:txBody>
        </p:sp>
        <p:sp>
          <p:nvSpPr>
            <p:cNvPr id="14351" name="Line 15"/>
            <p:cNvSpPr>
              <a:spLocks noChangeShapeType="1"/>
            </p:cNvSpPr>
            <p:nvPr/>
          </p:nvSpPr>
          <p:spPr bwMode="auto">
            <a:xfrm flipH="1">
              <a:off x="846" y="1140"/>
              <a:ext cx="520" cy="220"/>
            </a:xfrm>
            <a:prstGeom prst="line">
              <a:avLst/>
            </a:prstGeom>
            <a:noFill/>
            <a:ln w="28575">
              <a:solidFill>
                <a:schemeClr val="tx1"/>
              </a:solidFill>
              <a:round/>
              <a:headEnd/>
              <a:tailEnd/>
            </a:ln>
            <a:effectLst/>
          </p:spPr>
          <p:txBody>
            <a:bodyPr wrap="none">
              <a:spAutoFit/>
            </a:bodyPr>
            <a:lstStyle/>
            <a:p>
              <a:endParaRPr lang="fr-FR"/>
            </a:p>
          </p:txBody>
        </p:sp>
        <p:sp>
          <p:nvSpPr>
            <p:cNvPr id="14352" name="Line 16"/>
            <p:cNvSpPr>
              <a:spLocks noChangeShapeType="1"/>
            </p:cNvSpPr>
            <p:nvPr/>
          </p:nvSpPr>
          <p:spPr bwMode="auto">
            <a:xfrm>
              <a:off x="1366" y="1146"/>
              <a:ext cx="166" cy="515"/>
            </a:xfrm>
            <a:prstGeom prst="line">
              <a:avLst/>
            </a:prstGeom>
            <a:noFill/>
            <a:ln w="28575">
              <a:solidFill>
                <a:schemeClr val="tx1"/>
              </a:solidFill>
              <a:round/>
              <a:headEnd/>
              <a:tailEnd/>
            </a:ln>
            <a:effectLst/>
          </p:spPr>
          <p:txBody>
            <a:bodyPr wrap="none">
              <a:spAutoFit/>
            </a:bodyPr>
            <a:lstStyle/>
            <a:p>
              <a:endParaRPr lang="fr-FR"/>
            </a:p>
          </p:txBody>
        </p:sp>
        <p:sp>
          <p:nvSpPr>
            <p:cNvPr id="14353" name="Line 17"/>
            <p:cNvSpPr>
              <a:spLocks noChangeShapeType="1"/>
            </p:cNvSpPr>
            <p:nvPr/>
          </p:nvSpPr>
          <p:spPr bwMode="auto">
            <a:xfrm flipV="1">
              <a:off x="1366" y="692"/>
              <a:ext cx="190" cy="448"/>
            </a:xfrm>
            <a:prstGeom prst="line">
              <a:avLst/>
            </a:prstGeom>
            <a:noFill/>
            <a:ln w="28575">
              <a:solidFill>
                <a:schemeClr val="tx1"/>
              </a:solidFill>
              <a:round/>
              <a:headEnd/>
              <a:tailEnd/>
            </a:ln>
            <a:effectLst/>
          </p:spPr>
          <p:txBody>
            <a:bodyPr wrap="none">
              <a:spAutoFit/>
            </a:bodyPr>
            <a:lstStyle/>
            <a:p>
              <a:endParaRPr lang="fr-FR"/>
            </a:p>
          </p:txBody>
        </p:sp>
        <p:sp>
          <p:nvSpPr>
            <p:cNvPr id="14354" name="Oval 18"/>
            <p:cNvSpPr>
              <a:spLocks noChangeArrowheads="1"/>
            </p:cNvSpPr>
            <p:nvPr/>
          </p:nvSpPr>
          <p:spPr bwMode="auto">
            <a:xfrm>
              <a:off x="778" y="545"/>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14355" name="Oval 19"/>
            <p:cNvSpPr>
              <a:spLocks noChangeArrowheads="1"/>
            </p:cNvSpPr>
            <p:nvPr/>
          </p:nvSpPr>
          <p:spPr bwMode="auto">
            <a:xfrm>
              <a:off x="1418" y="560"/>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14356" name="Oval 20"/>
            <p:cNvSpPr>
              <a:spLocks noChangeArrowheads="1"/>
            </p:cNvSpPr>
            <p:nvPr/>
          </p:nvSpPr>
          <p:spPr bwMode="auto">
            <a:xfrm>
              <a:off x="713" y="1210"/>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14357" name="Oval 21"/>
            <p:cNvSpPr>
              <a:spLocks noChangeArrowheads="1"/>
            </p:cNvSpPr>
            <p:nvPr/>
          </p:nvSpPr>
          <p:spPr bwMode="auto">
            <a:xfrm>
              <a:off x="1395" y="1507"/>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14358" name="Oval 22"/>
            <p:cNvSpPr>
              <a:spLocks noChangeArrowheads="1"/>
            </p:cNvSpPr>
            <p:nvPr/>
          </p:nvSpPr>
          <p:spPr bwMode="auto">
            <a:xfrm>
              <a:off x="1316" y="1084"/>
              <a:ext cx="105" cy="111"/>
            </a:xfrm>
            <a:prstGeom prst="ellipse">
              <a:avLst/>
            </a:prstGeom>
            <a:solidFill>
              <a:srgbClr val="00FFFF"/>
            </a:solidFill>
            <a:ln w="9525" algn="ctr">
              <a:noFill/>
              <a:round/>
              <a:headEnd/>
              <a:tailEnd/>
            </a:ln>
            <a:effectLst/>
          </p:spPr>
          <p:txBody>
            <a:bodyPr anchor="ctr">
              <a:spAutoFit/>
            </a:bodyPr>
            <a:lstStyle/>
            <a:p>
              <a:endParaRPr lang="fr-FR"/>
            </a:p>
          </p:txBody>
        </p:sp>
      </p:grpSp>
      <p:pic>
        <p:nvPicPr>
          <p:cNvPr id="14359" name="Picture 23"/>
          <p:cNvPicPr>
            <a:picLocks noChangeAspect="1" noChangeArrowheads="1"/>
          </p:cNvPicPr>
          <p:nvPr/>
        </p:nvPicPr>
        <p:blipFill>
          <a:blip r:embed="rId4"/>
          <a:srcRect t="7133" r="43402"/>
          <a:stretch>
            <a:fillRect/>
          </a:stretch>
        </p:blipFill>
        <p:spPr bwMode="auto">
          <a:xfrm>
            <a:off x="390525" y="1655902"/>
            <a:ext cx="2609850" cy="1684337"/>
          </a:xfrm>
          <a:prstGeom prst="rect">
            <a:avLst/>
          </a:prstGeom>
          <a:noFill/>
          <a:ln w="28575">
            <a:solidFill>
              <a:schemeClr val="hlink"/>
            </a:solidFill>
            <a:miter lim="800000"/>
            <a:headEnd/>
            <a:tailEnd/>
          </a:ln>
          <a:effectLst/>
        </p:spPr>
      </p:pic>
      <p:pic>
        <p:nvPicPr>
          <p:cNvPr id="14360" name="Picture 24"/>
          <p:cNvPicPr>
            <a:picLocks noChangeAspect="1" noChangeArrowheads="1"/>
          </p:cNvPicPr>
          <p:nvPr/>
        </p:nvPicPr>
        <p:blipFill>
          <a:blip r:embed="rId4"/>
          <a:srcRect l="58336" t="7133"/>
          <a:stretch>
            <a:fillRect/>
          </a:stretch>
        </p:blipFill>
        <p:spPr bwMode="auto">
          <a:xfrm>
            <a:off x="417513" y="3645039"/>
            <a:ext cx="2551112" cy="2236788"/>
          </a:xfrm>
          <a:prstGeom prst="rect">
            <a:avLst/>
          </a:prstGeom>
          <a:noFill/>
          <a:ln w="28575">
            <a:solidFill>
              <a:schemeClr val="hlink"/>
            </a:solidFill>
            <a:miter lim="800000"/>
            <a:headEnd/>
            <a:tailEnd/>
          </a:ln>
          <a:effectLst/>
        </p:spPr>
      </p:pic>
      <p:grpSp>
        <p:nvGrpSpPr>
          <p:cNvPr id="4" name="Group 25"/>
          <p:cNvGrpSpPr>
            <a:grpSpLocks/>
          </p:cNvGrpSpPr>
          <p:nvPr/>
        </p:nvGrpSpPr>
        <p:grpSpPr bwMode="auto">
          <a:xfrm>
            <a:off x="7191375" y="838200"/>
            <a:ext cx="1557338" cy="1974850"/>
            <a:chOff x="3650" y="2262"/>
            <a:chExt cx="981" cy="1244"/>
          </a:xfrm>
        </p:grpSpPr>
        <p:sp>
          <p:nvSpPr>
            <p:cNvPr id="14362" name="Freeform 26"/>
            <p:cNvSpPr>
              <a:spLocks/>
            </p:cNvSpPr>
            <p:nvPr/>
          </p:nvSpPr>
          <p:spPr bwMode="auto">
            <a:xfrm rot="-66125720">
              <a:off x="3845" y="2925"/>
              <a:ext cx="470" cy="49"/>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14363" name="Freeform 27"/>
            <p:cNvSpPr>
              <a:spLocks/>
            </p:cNvSpPr>
            <p:nvPr/>
          </p:nvSpPr>
          <p:spPr bwMode="auto">
            <a:xfrm rot="-49792540">
              <a:off x="4146" y="3047"/>
              <a:ext cx="470" cy="49"/>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14364" name="Freeform 28"/>
            <p:cNvSpPr>
              <a:spLocks/>
            </p:cNvSpPr>
            <p:nvPr/>
          </p:nvSpPr>
          <p:spPr bwMode="auto">
            <a:xfrm rot="-29857339">
              <a:off x="3850" y="2644"/>
              <a:ext cx="516" cy="49"/>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14365" name="Freeform 29"/>
            <p:cNvSpPr>
              <a:spLocks/>
            </p:cNvSpPr>
            <p:nvPr/>
          </p:nvSpPr>
          <p:spPr bwMode="auto">
            <a:xfrm rot="-25648652">
              <a:off x="4208" y="2635"/>
              <a:ext cx="358" cy="77"/>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14366" name="Oval 30"/>
            <p:cNvSpPr>
              <a:spLocks noChangeArrowheads="1"/>
            </p:cNvSpPr>
            <p:nvPr/>
          </p:nvSpPr>
          <p:spPr bwMode="auto">
            <a:xfrm>
              <a:off x="3715" y="2262"/>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14367" name="Oval 31"/>
            <p:cNvSpPr>
              <a:spLocks noChangeArrowheads="1"/>
            </p:cNvSpPr>
            <p:nvPr/>
          </p:nvSpPr>
          <p:spPr bwMode="auto">
            <a:xfrm>
              <a:off x="4355" y="2277"/>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14368" name="Oval 32"/>
            <p:cNvSpPr>
              <a:spLocks noChangeArrowheads="1"/>
            </p:cNvSpPr>
            <p:nvPr/>
          </p:nvSpPr>
          <p:spPr bwMode="auto">
            <a:xfrm>
              <a:off x="3650" y="2927"/>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14369" name="Oval 33"/>
            <p:cNvSpPr>
              <a:spLocks noChangeArrowheads="1"/>
            </p:cNvSpPr>
            <p:nvPr/>
          </p:nvSpPr>
          <p:spPr bwMode="auto">
            <a:xfrm>
              <a:off x="4332" y="3224"/>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14370" name="Oval 34"/>
            <p:cNvSpPr>
              <a:spLocks noChangeArrowheads="1"/>
            </p:cNvSpPr>
            <p:nvPr/>
          </p:nvSpPr>
          <p:spPr bwMode="auto">
            <a:xfrm>
              <a:off x="4253" y="2801"/>
              <a:ext cx="105" cy="111"/>
            </a:xfrm>
            <a:prstGeom prst="ellipse">
              <a:avLst/>
            </a:prstGeom>
            <a:solidFill>
              <a:srgbClr val="00FFFF"/>
            </a:solidFill>
            <a:ln w="9525" algn="ctr">
              <a:noFill/>
              <a:round/>
              <a:headEnd/>
              <a:tailEnd/>
            </a:ln>
            <a:effectLst/>
          </p:spPr>
          <p:txBody>
            <a:bodyPr anchor="ctr">
              <a:spAutoFit/>
            </a:bodyPr>
            <a:lstStyle/>
            <a:p>
              <a:endParaRPr lang="fr-FR"/>
            </a:p>
          </p:txBody>
        </p:sp>
      </p:grpSp>
      <p:sp>
        <p:nvSpPr>
          <p:cNvPr id="35" name="Flèche vers le bas 34"/>
          <p:cNvSpPr/>
          <p:nvPr/>
        </p:nvSpPr>
        <p:spPr bwMode="auto">
          <a:xfrm>
            <a:off x="7620000" y="2743200"/>
            <a:ext cx="685800" cy="838200"/>
          </a:xfrm>
          <a:prstGeom prst="downArrow">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charset="0"/>
            </a:endParaRPr>
          </a:p>
        </p:txBody>
      </p:sp>
      <p:sp>
        <p:nvSpPr>
          <p:cNvPr id="36" name="Flèche vers le bas 35"/>
          <p:cNvSpPr/>
          <p:nvPr/>
        </p:nvSpPr>
        <p:spPr bwMode="auto">
          <a:xfrm rot="3466210">
            <a:off x="3318698" y="2151878"/>
            <a:ext cx="685800" cy="838200"/>
          </a:xfrm>
          <a:prstGeom prst="downArrow">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495300"/>
            <a:ext cx="9144000" cy="749300"/>
          </a:xfrm>
        </p:spPr>
        <p:txBody>
          <a:bodyPr/>
          <a:lstStyle/>
          <a:p>
            <a:r>
              <a:rPr lang="en-US" sz="3200">
                <a:latin typeface="Comic Sans MS" pitchFamily="66" charset="0"/>
              </a:rPr>
              <a:t>Model Learning as Multi-Image Segmentation</a:t>
            </a:r>
            <a:r>
              <a:rPr lang="en-US" sz="3200"/>
              <a:t/>
            </a:r>
            <a:br>
              <a:rPr lang="en-US" sz="3200"/>
            </a:br>
            <a:r>
              <a:rPr lang="en-US" sz="2400">
                <a:solidFill>
                  <a:schemeClr val="tx1"/>
                </a:solidFill>
                <a:latin typeface="Arial" charset="0"/>
              </a:rPr>
              <a:t>(Lazebnik, Scmid, Ponce, BMVC’04)</a:t>
            </a:r>
          </a:p>
        </p:txBody>
      </p:sp>
      <p:pic>
        <p:nvPicPr>
          <p:cNvPr id="48131" name="Picture 3" descr="man004"/>
          <p:cNvPicPr>
            <a:picLocks noChangeAspect="1" noChangeArrowheads="1"/>
          </p:cNvPicPr>
          <p:nvPr/>
        </p:nvPicPr>
        <p:blipFill>
          <a:blip r:embed="rId3"/>
          <a:srcRect/>
          <a:stretch>
            <a:fillRect/>
          </a:stretch>
        </p:blipFill>
        <p:spPr bwMode="auto">
          <a:xfrm>
            <a:off x="2033588" y="1914525"/>
            <a:ext cx="1069975" cy="1014413"/>
          </a:xfrm>
          <a:prstGeom prst="rect">
            <a:avLst/>
          </a:prstGeom>
          <a:noFill/>
        </p:spPr>
      </p:pic>
      <p:pic>
        <p:nvPicPr>
          <p:cNvPr id="48132" name="Picture 4" descr="man007"/>
          <p:cNvPicPr>
            <a:picLocks noChangeAspect="1" noChangeArrowheads="1"/>
          </p:cNvPicPr>
          <p:nvPr/>
        </p:nvPicPr>
        <p:blipFill>
          <a:blip r:embed="rId4"/>
          <a:srcRect/>
          <a:stretch>
            <a:fillRect/>
          </a:stretch>
        </p:blipFill>
        <p:spPr bwMode="auto">
          <a:xfrm>
            <a:off x="3713163" y="1914525"/>
            <a:ext cx="1208087" cy="1023938"/>
          </a:xfrm>
          <a:prstGeom prst="rect">
            <a:avLst/>
          </a:prstGeom>
          <a:noFill/>
        </p:spPr>
      </p:pic>
      <p:pic>
        <p:nvPicPr>
          <p:cNvPr id="48133" name="Picture 5" descr="man014"/>
          <p:cNvPicPr>
            <a:picLocks noChangeAspect="1" noChangeArrowheads="1"/>
          </p:cNvPicPr>
          <p:nvPr/>
        </p:nvPicPr>
        <p:blipFill>
          <a:blip r:embed="rId5" cstate="print"/>
          <a:srcRect/>
          <a:stretch>
            <a:fillRect/>
          </a:stretch>
        </p:blipFill>
        <p:spPr bwMode="auto">
          <a:xfrm>
            <a:off x="5537200" y="1914525"/>
            <a:ext cx="1528763" cy="1020763"/>
          </a:xfrm>
          <a:prstGeom prst="rect">
            <a:avLst/>
          </a:prstGeom>
          <a:noFill/>
        </p:spPr>
      </p:pic>
      <p:pic>
        <p:nvPicPr>
          <p:cNvPr id="48134" name="Picture 6" descr="man019"/>
          <p:cNvPicPr>
            <a:picLocks noChangeAspect="1" noChangeArrowheads="1"/>
          </p:cNvPicPr>
          <p:nvPr/>
        </p:nvPicPr>
        <p:blipFill>
          <a:blip r:embed="rId6" cstate="print"/>
          <a:srcRect/>
          <a:stretch>
            <a:fillRect/>
          </a:stretch>
        </p:blipFill>
        <p:spPr bwMode="auto">
          <a:xfrm>
            <a:off x="152400" y="1924050"/>
            <a:ext cx="1274763" cy="1019175"/>
          </a:xfrm>
          <a:prstGeom prst="rect">
            <a:avLst/>
          </a:prstGeom>
          <a:noFill/>
        </p:spPr>
      </p:pic>
      <p:pic>
        <p:nvPicPr>
          <p:cNvPr id="48135" name="Picture 7" descr="man027"/>
          <p:cNvPicPr>
            <a:picLocks noChangeAspect="1" noChangeArrowheads="1"/>
          </p:cNvPicPr>
          <p:nvPr/>
        </p:nvPicPr>
        <p:blipFill>
          <a:blip r:embed="rId7" cstate="print"/>
          <a:srcRect/>
          <a:stretch>
            <a:fillRect/>
          </a:stretch>
        </p:blipFill>
        <p:spPr bwMode="auto">
          <a:xfrm>
            <a:off x="7685088" y="1914525"/>
            <a:ext cx="1362075" cy="1016000"/>
          </a:xfrm>
          <a:prstGeom prst="rect">
            <a:avLst/>
          </a:prstGeom>
          <a:noFill/>
        </p:spPr>
      </p:pic>
      <p:grpSp>
        <p:nvGrpSpPr>
          <p:cNvPr id="2" name="Group 8"/>
          <p:cNvGrpSpPr>
            <a:grpSpLocks/>
          </p:cNvGrpSpPr>
          <p:nvPr/>
        </p:nvGrpSpPr>
        <p:grpSpPr bwMode="auto">
          <a:xfrm>
            <a:off x="762000" y="1876425"/>
            <a:ext cx="8077200" cy="723900"/>
            <a:chOff x="480" y="1200"/>
            <a:chExt cx="5088" cy="456"/>
          </a:xfrm>
        </p:grpSpPr>
        <p:sp>
          <p:nvSpPr>
            <p:cNvPr id="48137" name="AutoShape 9"/>
            <p:cNvSpPr>
              <a:spLocks noChangeArrowheads="1"/>
            </p:cNvSpPr>
            <p:nvPr/>
          </p:nvSpPr>
          <p:spPr bwMode="auto">
            <a:xfrm>
              <a:off x="947" y="1464"/>
              <a:ext cx="288" cy="192"/>
            </a:xfrm>
            <a:prstGeom prst="leftRightArrow">
              <a:avLst>
                <a:gd name="adj1" fmla="val 50000"/>
                <a:gd name="adj2" fmla="val 30000"/>
              </a:avLst>
            </a:prstGeom>
            <a:solidFill>
              <a:schemeClr val="accent2"/>
            </a:solidFill>
            <a:ln w="12700">
              <a:solidFill>
                <a:schemeClr val="tx1"/>
              </a:solidFill>
              <a:miter lim="800000"/>
              <a:headEnd/>
              <a:tailEnd/>
            </a:ln>
            <a:effectLst/>
          </p:spPr>
          <p:txBody>
            <a:bodyPr wrap="none" anchor="ctr"/>
            <a:lstStyle/>
            <a:p>
              <a:endParaRPr lang="fr-FR"/>
            </a:p>
          </p:txBody>
        </p:sp>
        <p:sp>
          <p:nvSpPr>
            <p:cNvPr id="48138" name="AutoShape 10"/>
            <p:cNvSpPr>
              <a:spLocks noChangeArrowheads="1"/>
            </p:cNvSpPr>
            <p:nvPr/>
          </p:nvSpPr>
          <p:spPr bwMode="auto">
            <a:xfrm>
              <a:off x="2003" y="1464"/>
              <a:ext cx="288" cy="192"/>
            </a:xfrm>
            <a:prstGeom prst="leftRightArrow">
              <a:avLst>
                <a:gd name="adj1" fmla="val 50000"/>
                <a:gd name="adj2" fmla="val 30000"/>
              </a:avLst>
            </a:prstGeom>
            <a:solidFill>
              <a:schemeClr val="accent2"/>
            </a:solidFill>
            <a:ln w="12700">
              <a:solidFill>
                <a:schemeClr val="tx1"/>
              </a:solidFill>
              <a:miter lim="800000"/>
              <a:headEnd/>
              <a:tailEnd/>
            </a:ln>
            <a:effectLst/>
          </p:spPr>
          <p:txBody>
            <a:bodyPr wrap="none" anchor="ctr"/>
            <a:lstStyle/>
            <a:p>
              <a:endParaRPr lang="fr-FR"/>
            </a:p>
          </p:txBody>
        </p:sp>
        <p:sp>
          <p:nvSpPr>
            <p:cNvPr id="48139" name="AutoShape 11"/>
            <p:cNvSpPr>
              <a:spLocks noChangeArrowheads="1"/>
            </p:cNvSpPr>
            <p:nvPr/>
          </p:nvSpPr>
          <p:spPr bwMode="auto">
            <a:xfrm>
              <a:off x="3155" y="1464"/>
              <a:ext cx="288" cy="192"/>
            </a:xfrm>
            <a:prstGeom prst="leftRightArrow">
              <a:avLst>
                <a:gd name="adj1" fmla="val 50000"/>
                <a:gd name="adj2" fmla="val 30000"/>
              </a:avLst>
            </a:prstGeom>
            <a:solidFill>
              <a:schemeClr val="accent2"/>
            </a:solidFill>
            <a:ln w="12700">
              <a:solidFill>
                <a:schemeClr val="tx1"/>
              </a:solidFill>
              <a:miter lim="800000"/>
              <a:headEnd/>
              <a:tailEnd/>
            </a:ln>
            <a:effectLst/>
          </p:spPr>
          <p:txBody>
            <a:bodyPr wrap="none" anchor="ctr"/>
            <a:lstStyle/>
            <a:p>
              <a:endParaRPr lang="fr-FR"/>
            </a:p>
          </p:txBody>
        </p:sp>
        <p:sp>
          <p:nvSpPr>
            <p:cNvPr id="48140" name="AutoShape 12"/>
            <p:cNvSpPr>
              <a:spLocks noChangeArrowheads="1"/>
            </p:cNvSpPr>
            <p:nvPr/>
          </p:nvSpPr>
          <p:spPr bwMode="auto">
            <a:xfrm>
              <a:off x="4499" y="1464"/>
              <a:ext cx="288" cy="192"/>
            </a:xfrm>
            <a:prstGeom prst="leftRightArrow">
              <a:avLst>
                <a:gd name="adj1" fmla="val 50000"/>
                <a:gd name="adj2" fmla="val 30000"/>
              </a:avLst>
            </a:prstGeom>
            <a:solidFill>
              <a:schemeClr val="accent2"/>
            </a:solidFill>
            <a:ln w="12700">
              <a:solidFill>
                <a:schemeClr val="tx1"/>
              </a:solidFill>
              <a:miter lim="800000"/>
              <a:headEnd/>
              <a:tailEnd/>
            </a:ln>
            <a:effectLst/>
          </p:spPr>
          <p:txBody>
            <a:bodyPr wrap="none" anchor="ctr"/>
            <a:lstStyle/>
            <a:p>
              <a:endParaRPr lang="fr-FR"/>
            </a:p>
          </p:txBody>
        </p:sp>
        <p:sp>
          <p:nvSpPr>
            <p:cNvPr id="48141" name="Rectangle 13"/>
            <p:cNvSpPr>
              <a:spLocks noChangeArrowheads="1"/>
            </p:cNvSpPr>
            <p:nvPr/>
          </p:nvSpPr>
          <p:spPr bwMode="auto">
            <a:xfrm>
              <a:off x="480" y="1344"/>
              <a:ext cx="288" cy="192"/>
            </a:xfrm>
            <a:prstGeom prst="rect">
              <a:avLst/>
            </a:prstGeom>
            <a:noFill/>
            <a:ln w="38100">
              <a:solidFill>
                <a:srgbClr val="FFFF00"/>
              </a:solidFill>
              <a:miter lim="800000"/>
              <a:headEnd/>
              <a:tailEnd/>
            </a:ln>
            <a:effectLst/>
          </p:spPr>
          <p:txBody>
            <a:bodyPr wrap="none" anchor="ctr"/>
            <a:lstStyle/>
            <a:p>
              <a:endParaRPr lang="fr-FR"/>
            </a:p>
          </p:txBody>
        </p:sp>
        <p:sp>
          <p:nvSpPr>
            <p:cNvPr id="48142" name="Rectangle 14"/>
            <p:cNvSpPr>
              <a:spLocks noChangeArrowheads="1"/>
            </p:cNvSpPr>
            <p:nvPr/>
          </p:nvSpPr>
          <p:spPr bwMode="auto">
            <a:xfrm rot="-347376">
              <a:off x="1442" y="1200"/>
              <a:ext cx="288" cy="240"/>
            </a:xfrm>
            <a:prstGeom prst="rect">
              <a:avLst/>
            </a:prstGeom>
            <a:noFill/>
            <a:ln w="38100">
              <a:solidFill>
                <a:srgbClr val="FFFF00"/>
              </a:solidFill>
              <a:miter lim="800000"/>
              <a:headEnd/>
              <a:tailEnd/>
            </a:ln>
            <a:effectLst/>
          </p:spPr>
          <p:txBody>
            <a:bodyPr wrap="none" anchor="ctr"/>
            <a:lstStyle/>
            <a:p>
              <a:endParaRPr lang="fr-FR"/>
            </a:p>
          </p:txBody>
        </p:sp>
        <p:sp>
          <p:nvSpPr>
            <p:cNvPr id="48143" name="Rectangle 15"/>
            <p:cNvSpPr>
              <a:spLocks noChangeArrowheads="1"/>
            </p:cNvSpPr>
            <p:nvPr/>
          </p:nvSpPr>
          <p:spPr bwMode="auto">
            <a:xfrm rot="1542044">
              <a:off x="4023" y="1333"/>
              <a:ext cx="299" cy="240"/>
            </a:xfrm>
            <a:prstGeom prst="rect">
              <a:avLst/>
            </a:prstGeom>
            <a:noFill/>
            <a:ln w="38100">
              <a:solidFill>
                <a:srgbClr val="FFFF00"/>
              </a:solidFill>
              <a:miter lim="800000"/>
              <a:headEnd/>
              <a:tailEnd/>
            </a:ln>
            <a:effectLst/>
          </p:spPr>
          <p:txBody>
            <a:bodyPr wrap="none" anchor="ctr"/>
            <a:lstStyle/>
            <a:p>
              <a:endParaRPr lang="fr-FR"/>
            </a:p>
          </p:txBody>
        </p:sp>
        <p:sp>
          <p:nvSpPr>
            <p:cNvPr id="48144" name="Freeform 16"/>
            <p:cNvSpPr>
              <a:spLocks/>
            </p:cNvSpPr>
            <p:nvPr/>
          </p:nvSpPr>
          <p:spPr bwMode="auto">
            <a:xfrm>
              <a:off x="5328" y="1248"/>
              <a:ext cx="240" cy="240"/>
            </a:xfrm>
            <a:custGeom>
              <a:avLst/>
              <a:gdLst/>
              <a:ahLst/>
              <a:cxnLst>
                <a:cxn ang="0">
                  <a:pos x="0" y="48"/>
                </a:cxn>
                <a:cxn ang="0">
                  <a:pos x="144" y="0"/>
                </a:cxn>
                <a:cxn ang="0">
                  <a:pos x="144" y="96"/>
                </a:cxn>
                <a:cxn ang="0">
                  <a:pos x="0" y="144"/>
                </a:cxn>
                <a:cxn ang="0">
                  <a:pos x="0" y="48"/>
                </a:cxn>
              </a:cxnLst>
              <a:rect l="0" t="0" r="r" b="b"/>
              <a:pathLst>
                <a:path w="144" h="144">
                  <a:moveTo>
                    <a:pt x="0" y="48"/>
                  </a:moveTo>
                  <a:lnTo>
                    <a:pt x="144" y="0"/>
                  </a:lnTo>
                  <a:lnTo>
                    <a:pt x="144" y="96"/>
                  </a:lnTo>
                  <a:lnTo>
                    <a:pt x="0" y="144"/>
                  </a:lnTo>
                  <a:lnTo>
                    <a:pt x="0" y="48"/>
                  </a:lnTo>
                  <a:close/>
                </a:path>
              </a:pathLst>
            </a:custGeom>
            <a:noFill/>
            <a:ln w="38100">
              <a:solidFill>
                <a:srgbClr val="FFFF00"/>
              </a:solidFill>
              <a:round/>
              <a:headEnd/>
              <a:tailEnd/>
            </a:ln>
            <a:effectLst/>
          </p:spPr>
          <p:txBody>
            <a:bodyPr/>
            <a:lstStyle/>
            <a:p>
              <a:endParaRPr lang="fr-FR"/>
            </a:p>
          </p:txBody>
        </p:sp>
        <p:sp>
          <p:nvSpPr>
            <p:cNvPr id="48145" name="Freeform 17"/>
            <p:cNvSpPr>
              <a:spLocks/>
            </p:cNvSpPr>
            <p:nvPr/>
          </p:nvSpPr>
          <p:spPr bwMode="auto">
            <a:xfrm>
              <a:off x="2446" y="1276"/>
              <a:ext cx="288" cy="230"/>
            </a:xfrm>
            <a:custGeom>
              <a:avLst/>
              <a:gdLst/>
              <a:ahLst/>
              <a:cxnLst>
                <a:cxn ang="0">
                  <a:pos x="288" y="25"/>
                </a:cxn>
                <a:cxn ang="0">
                  <a:pos x="0" y="0"/>
                </a:cxn>
                <a:cxn ang="0">
                  <a:pos x="0" y="205"/>
                </a:cxn>
                <a:cxn ang="0">
                  <a:pos x="288" y="230"/>
                </a:cxn>
                <a:cxn ang="0">
                  <a:pos x="288" y="25"/>
                </a:cxn>
              </a:cxnLst>
              <a:rect l="0" t="0" r="r" b="b"/>
              <a:pathLst>
                <a:path w="288" h="230">
                  <a:moveTo>
                    <a:pt x="288" y="25"/>
                  </a:moveTo>
                  <a:lnTo>
                    <a:pt x="0" y="0"/>
                  </a:lnTo>
                  <a:lnTo>
                    <a:pt x="0" y="205"/>
                  </a:lnTo>
                  <a:lnTo>
                    <a:pt x="288" y="230"/>
                  </a:lnTo>
                  <a:lnTo>
                    <a:pt x="288" y="25"/>
                  </a:lnTo>
                  <a:close/>
                </a:path>
              </a:pathLst>
            </a:custGeom>
            <a:noFill/>
            <a:ln w="38100">
              <a:solidFill>
                <a:srgbClr val="FFFF00"/>
              </a:solidFill>
              <a:round/>
              <a:headEnd/>
              <a:tailEnd/>
            </a:ln>
            <a:effectLst/>
          </p:spPr>
          <p:txBody>
            <a:bodyPr/>
            <a:lstStyle/>
            <a:p>
              <a:endParaRPr lang="fr-FR"/>
            </a:p>
          </p:txBody>
        </p:sp>
      </p:grpSp>
      <p:grpSp>
        <p:nvGrpSpPr>
          <p:cNvPr id="3" name="Group 18"/>
          <p:cNvGrpSpPr>
            <a:grpSpLocks/>
          </p:cNvGrpSpPr>
          <p:nvPr/>
        </p:nvGrpSpPr>
        <p:grpSpPr bwMode="auto">
          <a:xfrm>
            <a:off x="0" y="3335338"/>
            <a:ext cx="9144000" cy="2995612"/>
            <a:chOff x="0" y="2353"/>
            <a:chExt cx="5760" cy="1887"/>
          </a:xfrm>
        </p:grpSpPr>
        <p:pic>
          <p:nvPicPr>
            <p:cNvPr id="48147" name="Picture 19" descr="man004"/>
            <p:cNvPicPr>
              <a:picLocks noChangeAspect="1" noChangeArrowheads="1"/>
            </p:cNvPicPr>
            <p:nvPr/>
          </p:nvPicPr>
          <p:blipFill>
            <a:blip r:embed="rId3"/>
            <a:srcRect/>
            <a:stretch>
              <a:fillRect/>
            </a:stretch>
          </p:blipFill>
          <p:spPr bwMode="auto">
            <a:xfrm>
              <a:off x="1281" y="3049"/>
              <a:ext cx="674" cy="639"/>
            </a:xfrm>
            <a:prstGeom prst="rect">
              <a:avLst/>
            </a:prstGeom>
            <a:noFill/>
          </p:spPr>
        </p:pic>
        <p:pic>
          <p:nvPicPr>
            <p:cNvPr id="48148" name="Picture 20" descr="man007"/>
            <p:cNvPicPr>
              <a:picLocks noChangeAspect="1" noChangeArrowheads="1"/>
            </p:cNvPicPr>
            <p:nvPr/>
          </p:nvPicPr>
          <p:blipFill>
            <a:blip r:embed="rId4"/>
            <a:srcRect/>
            <a:stretch>
              <a:fillRect/>
            </a:stretch>
          </p:blipFill>
          <p:spPr bwMode="auto">
            <a:xfrm>
              <a:off x="2339" y="3049"/>
              <a:ext cx="761" cy="645"/>
            </a:xfrm>
            <a:prstGeom prst="rect">
              <a:avLst/>
            </a:prstGeom>
            <a:noFill/>
          </p:spPr>
        </p:pic>
        <p:pic>
          <p:nvPicPr>
            <p:cNvPr id="48149" name="Picture 21" descr="man014"/>
            <p:cNvPicPr>
              <a:picLocks noChangeAspect="1" noChangeArrowheads="1"/>
            </p:cNvPicPr>
            <p:nvPr/>
          </p:nvPicPr>
          <p:blipFill>
            <a:blip r:embed="rId5" cstate="print"/>
            <a:srcRect/>
            <a:stretch>
              <a:fillRect/>
            </a:stretch>
          </p:blipFill>
          <p:spPr bwMode="auto">
            <a:xfrm>
              <a:off x="3488" y="3049"/>
              <a:ext cx="963" cy="643"/>
            </a:xfrm>
            <a:prstGeom prst="rect">
              <a:avLst/>
            </a:prstGeom>
            <a:noFill/>
          </p:spPr>
        </p:pic>
        <p:pic>
          <p:nvPicPr>
            <p:cNvPr id="48150" name="Picture 22" descr="man019"/>
            <p:cNvPicPr>
              <a:picLocks noChangeAspect="1" noChangeArrowheads="1"/>
            </p:cNvPicPr>
            <p:nvPr/>
          </p:nvPicPr>
          <p:blipFill>
            <a:blip r:embed="rId6" cstate="print"/>
            <a:srcRect/>
            <a:stretch>
              <a:fillRect/>
            </a:stretch>
          </p:blipFill>
          <p:spPr bwMode="auto">
            <a:xfrm>
              <a:off x="96" y="3055"/>
              <a:ext cx="803" cy="642"/>
            </a:xfrm>
            <a:prstGeom prst="rect">
              <a:avLst/>
            </a:prstGeom>
            <a:noFill/>
          </p:spPr>
        </p:pic>
        <p:pic>
          <p:nvPicPr>
            <p:cNvPr id="48151" name="Picture 23" descr="man027"/>
            <p:cNvPicPr>
              <a:picLocks noChangeAspect="1" noChangeArrowheads="1"/>
            </p:cNvPicPr>
            <p:nvPr/>
          </p:nvPicPr>
          <p:blipFill>
            <a:blip r:embed="rId7" cstate="print"/>
            <a:srcRect/>
            <a:stretch>
              <a:fillRect/>
            </a:stretch>
          </p:blipFill>
          <p:spPr bwMode="auto">
            <a:xfrm>
              <a:off x="4841" y="3049"/>
              <a:ext cx="858" cy="640"/>
            </a:xfrm>
            <a:prstGeom prst="rect">
              <a:avLst/>
            </a:prstGeom>
            <a:noFill/>
          </p:spPr>
        </p:pic>
        <p:sp>
          <p:nvSpPr>
            <p:cNvPr id="48152" name="Rectangle 24"/>
            <p:cNvSpPr>
              <a:spLocks noChangeArrowheads="1"/>
            </p:cNvSpPr>
            <p:nvPr/>
          </p:nvSpPr>
          <p:spPr bwMode="auto">
            <a:xfrm>
              <a:off x="0" y="2353"/>
              <a:ext cx="5760" cy="480"/>
            </a:xfrm>
            <a:prstGeom prst="rect">
              <a:avLst/>
            </a:prstGeom>
            <a:noFill/>
            <a:ln w="9525">
              <a:noFill/>
              <a:miter lim="800000"/>
              <a:headEnd/>
              <a:tailEnd/>
            </a:ln>
            <a:effectLst/>
          </p:spPr>
          <p:txBody>
            <a:bodyPr/>
            <a:lstStyle/>
            <a:p>
              <a:pPr marL="342900" indent="-342900" algn="ctr" eaLnBrk="1" hangingPunct="1">
                <a:lnSpc>
                  <a:spcPct val="90000"/>
                </a:lnSpc>
                <a:spcBef>
                  <a:spcPct val="20000"/>
                </a:spcBef>
              </a:pPr>
              <a:r>
                <a:rPr lang="en-US" sz="2400" u="none">
                  <a:latin typeface="Comic Sans MS" pitchFamily="66" charset="0"/>
                </a:rPr>
                <a:t>Practical approach: two-image matching followed by validation</a:t>
              </a:r>
            </a:p>
          </p:txBody>
        </p:sp>
        <p:sp>
          <p:nvSpPr>
            <p:cNvPr id="48153" name="Rectangle 25"/>
            <p:cNvSpPr>
              <a:spLocks noChangeArrowheads="1"/>
            </p:cNvSpPr>
            <p:nvPr/>
          </p:nvSpPr>
          <p:spPr bwMode="auto">
            <a:xfrm>
              <a:off x="2256" y="2977"/>
              <a:ext cx="3504" cy="768"/>
            </a:xfrm>
            <a:prstGeom prst="rect">
              <a:avLst/>
            </a:prstGeom>
            <a:noFill/>
            <a:ln w="12700">
              <a:solidFill>
                <a:schemeClr val="tx1"/>
              </a:solidFill>
              <a:prstDash val="sysDot"/>
              <a:miter lim="800000"/>
              <a:headEnd/>
              <a:tailEnd/>
            </a:ln>
            <a:effectLst/>
          </p:spPr>
          <p:txBody>
            <a:bodyPr wrap="none" anchor="ctr"/>
            <a:lstStyle/>
            <a:p>
              <a:endParaRPr lang="fr-FR"/>
            </a:p>
          </p:txBody>
        </p:sp>
        <p:sp>
          <p:nvSpPr>
            <p:cNvPr id="48154" name="Text Box 26"/>
            <p:cNvSpPr txBox="1">
              <a:spLocks noChangeArrowheads="1"/>
            </p:cNvSpPr>
            <p:nvPr/>
          </p:nvSpPr>
          <p:spPr bwMode="auto">
            <a:xfrm>
              <a:off x="3306" y="2693"/>
              <a:ext cx="1316" cy="288"/>
            </a:xfrm>
            <a:prstGeom prst="rect">
              <a:avLst/>
            </a:prstGeom>
            <a:noFill/>
            <a:ln w="9525">
              <a:noFill/>
              <a:miter lim="800000"/>
              <a:headEnd/>
              <a:tailEnd/>
            </a:ln>
            <a:effectLst/>
          </p:spPr>
          <p:txBody>
            <a:bodyPr wrap="none">
              <a:spAutoFit/>
            </a:bodyPr>
            <a:lstStyle/>
            <a:p>
              <a:pPr eaLnBrk="1" hangingPunct="1"/>
              <a:r>
                <a:rPr lang="en-US" sz="2400" u="none">
                  <a:latin typeface="Comic Sans MS" pitchFamily="66" charset="0"/>
                </a:rPr>
                <a:t>validation set</a:t>
              </a:r>
            </a:p>
          </p:txBody>
        </p:sp>
        <p:sp>
          <p:nvSpPr>
            <p:cNvPr id="48155" name="Text Box 27"/>
            <p:cNvSpPr txBox="1">
              <a:spLocks noChangeArrowheads="1"/>
            </p:cNvSpPr>
            <p:nvPr/>
          </p:nvSpPr>
          <p:spPr bwMode="auto">
            <a:xfrm>
              <a:off x="534" y="2693"/>
              <a:ext cx="1024" cy="288"/>
            </a:xfrm>
            <a:prstGeom prst="rect">
              <a:avLst/>
            </a:prstGeom>
            <a:noFill/>
            <a:ln w="9525">
              <a:noFill/>
              <a:miter lim="800000"/>
              <a:headEnd/>
              <a:tailEnd/>
            </a:ln>
            <a:effectLst/>
          </p:spPr>
          <p:txBody>
            <a:bodyPr wrap="none">
              <a:spAutoFit/>
            </a:bodyPr>
            <a:lstStyle/>
            <a:p>
              <a:pPr eaLnBrk="1" hangingPunct="1"/>
              <a:r>
                <a:rPr lang="en-US" sz="2400" u="none">
                  <a:latin typeface="Comic Sans MS" pitchFamily="66" charset="0"/>
                </a:rPr>
                <a:t>initial pair</a:t>
              </a:r>
            </a:p>
          </p:txBody>
        </p:sp>
        <p:sp>
          <p:nvSpPr>
            <p:cNvPr id="48156" name="Rectangle 28"/>
            <p:cNvSpPr>
              <a:spLocks noChangeArrowheads="1"/>
            </p:cNvSpPr>
            <p:nvPr/>
          </p:nvSpPr>
          <p:spPr bwMode="auto">
            <a:xfrm>
              <a:off x="48" y="2977"/>
              <a:ext cx="1968" cy="768"/>
            </a:xfrm>
            <a:prstGeom prst="rect">
              <a:avLst/>
            </a:prstGeom>
            <a:noFill/>
            <a:ln w="12700">
              <a:solidFill>
                <a:schemeClr val="tx1"/>
              </a:solidFill>
              <a:prstDash val="sysDot"/>
              <a:miter lim="800000"/>
              <a:headEnd/>
              <a:tailEnd/>
            </a:ln>
            <a:effectLst/>
          </p:spPr>
          <p:txBody>
            <a:bodyPr wrap="none" anchor="ctr"/>
            <a:lstStyle/>
            <a:p>
              <a:endParaRPr lang="fr-FR"/>
            </a:p>
          </p:txBody>
        </p:sp>
        <p:grpSp>
          <p:nvGrpSpPr>
            <p:cNvPr id="4" name="Group 29"/>
            <p:cNvGrpSpPr>
              <a:grpSpLocks/>
            </p:cNvGrpSpPr>
            <p:nvPr/>
          </p:nvGrpSpPr>
          <p:grpSpPr bwMode="auto">
            <a:xfrm>
              <a:off x="338" y="3036"/>
              <a:ext cx="1427" cy="1204"/>
              <a:chOff x="338" y="2699"/>
              <a:chExt cx="1427" cy="1204"/>
            </a:xfrm>
          </p:grpSpPr>
          <p:sp>
            <p:nvSpPr>
              <p:cNvPr id="48158" name="AutoShape 30"/>
              <p:cNvSpPr>
                <a:spLocks noChangeArrowheads="1"/>
              </p:cNvSpPr>
              <p:nvPr/>
            </p:nvSpPr>
            <p:spPr bwMode="auto">
              <a:xfrm>
                <a:off x="947" y="2952"/>
                <a:ext cx="288" cy="192"/>
              </a:xfrm>
              <a:prstGeom prst="leftRightArrow">
                <a:avLst>
                  <a:gd name="adj1" fmla="val 50000"/>
                  <a:gd name="adj2" fmla="val 30000"/>
                </a:avLst>
              </a:prstGeom>
              <a:solidFill>
                <a:schemeClr val="accent2"/>
              </a:solidFill>
              <a:ln w="12700">
                <a:solidFill>
                  <a:schemeClr val="tx1"/>
                </a:solidFill>
                <a:miter lim="800000"/>
                <a:headEnd/>
                <a:tailEnd/>
              </a:ln>
              <a:effectLst/>
            </p:spPr>
            <p:txBody>
              <a:bodyPr wrap="none" anchor="ctr"/>
              <a:lstStyle/>
              <a:p>
                <a:endParaRPr lang="fr-FR"/>
              </a:p>
            </p:txBody>
          </p:sp>
          <p:sp>
            <p:nvSpPr>
              <p:cNvPr id="48159" name="Rectangle 31"/>
              <p:cNvSpPr>
                <a:spLocks noChangeArrowheads="1"/>
              </p:cNvSpPr>
              <p:nvPr/>
            </p:nvSpPr>
            <p:spPr bwMode="auto">
              <a:xfrm>
                <a:off x="480" y="2843"/>
                <a:ext cx="288" cy="192"/>
              </a:xfrm>
              <a:prstGeom prst="rect">
                <a:avLst/>
              </a:prstGeom>
              <a:noFill/>
              <a:ln w="38100">
                <a:solidFill>
                  <a:srgbClr val="FFFF00"/>
                </a:solidFill>
                <a:miter lim="800000"/>
                <a:headEnd/>
                <a:tailEnd/>
              </a:ln>
              <a:effectLst/>
            </p:spPr>
            <p:txBody>
              <a:bodyPr wrap="none" anchor="ctr"/>
              <a:lstStyle/>
              <a:p>
                <a:endParaRPr lang="fr-FR"/>
              </a:p>
            </p:txBody>
          </p:sp>
          <p:sp>
            <p:nvSpPr>
              <p:cNvPr id="48160" name="Rectangle 32"/>
              <p:cNvSpPr>
                <a:spLocks noChangeArrowheads="1"/>
              </p:cNvSpPr>
              <p:nvPr/>
            </p:nvSpPr>
            <p:spPr bwMode="auto">
              <a:xfrm rot="-347376">
                <a:off x="1442" y="2699"/>
                <a:ext cx="288" cy="240"/>
              </a:xfrm>
              <a:prstGeom prst="rect">
                <a:avLst/>
              </a:prstGeom>
              <a:noFill/>
              <a:ln w="38100">
                <a:solidFill>
                  <a:srgbClr val="FFFF00"/>
                </a:solidFill>
                <a:miter lim="800000"/>
                <a:headEnd/>
                <a:tailEnd/>
              </a:ln>
              <a:effectLst/>
            </p:spPr>
            <p:txBody>
              <a:bodyPr wrap="none" anchor="ctr"/>
              <a:lstStyle/>
              <a:p>
                <a:endParaRPr lang="fr-FR"/>
              </a:p>
            </p:txBody>
          </p:sp>
          <p:sp>
            <p:nvSpPr>
              <p:cNvPr id="48161" name="Text Box 33"/>
              <p:cNvSpPr txBox="1">
                <a:spLocks noChangeArrowheads="1"/>
              </p:cNvSpPr>
              <p:nvPr/>
            </p:nvSpPr>
            <p:spPr bwMode="auto">
              <a:xfrm>
                <a:off x="338" y="3412"/>
                <a:ext cx="1427" cy="288"/>
              </a:xfrm>
              <a:prstGeom prst="rect">
                <a:avLst/>
              </a:prstGeom>
              <a:noFill/>
              <a:ln w="9525">
                <a:noFill/>
                <a:miter lim="800000"/>
                <a:headEnd/>
                <a:tailEnd/>
              </a:ln>
              <a:effectLst/>
            </p:spPr>
            <p:txBody>
              <a:bodyPr wrap="none">
                <a:spAutoFit/>
              </a:bodyPr>
              <a:lstStyle/>
              <a:p>
                <a:pPr algn="ctr" eaLnBrk="1" hangingPunct="1"/>
                <a:r>
                  <a:rPr lang="en-US" sz="2400" i="1" u="none">
                    <a:latin typeface="Comic Sans MS" pitchFamily="66" charset="0"/>
                  </a:rPr>
                  <a:t>candidate</a:t>
                </a:r>
                <a:r>
                  <a:rPr lang="en-US" sz="2400" u="none">
                    <a:latin typeface="Comic Sans MS" pitchFamily="66" charset="0"/>
                  </a:rPr>
                  <a:t> part</a:t>
                </a:r>
              </a:p>
            </p:txBody>
          </p:sp>
          <p:pic>
            <p:nvPicPr>
              <p:cNvPr id="48162" name="Picture 34" descr="man019"/>
              <p:cNvPicPr>
                <a:picLocks noChangeAspect="1" noChangeArrowheads="1"/>
              </p:cNvPicPr>
              <p:nvPr/>
            </p:nvPicPr>
            <p:blipFill>
              <a:blip r:embed="rId8" cstate="print"/>
              <a:srcRect l="48000" t="21666" r="17334" b="53334"/>
              <a:stretch>
                <a:fillRect/>
              </a:stretch>
            </p:blipFill>
            <p:spPr bwMode="auto">
              <a:xfrm>
                <a:off x="960" y="3744"/>
                <a:ext cx="277" cy="159"/>
              </a:xfrm>
              <a:prstGeom prst="rect">
                <a:avLst/>
              </a:prstGeom>
              <a:noFill/>
              <a:ln w="38100">
                <a:solidFill>
                  <a:srgbClr val="FF0000"/>
                </a:solidFill>
                <a:miter lim="800000"/>
                <a:headEnd/>
                <a:tailEnd/>
              </a:ln>
            </p:spPr>
          </p:pic>
        </p:grpSp>
        <p:grpSp>
          <p:nvGrpSpPr>
            <p:cNvPr id="5" name="Group 35"/>
            <p:cNvGrpSpPr>
              <a:grpSpLocks/>
            </p:cNvGrpSpPr>
            <p:nvPr/>
          </p:nvGrpSpPr>
          <p:grpSpPr bwMode="auto">
            <a:xfrm>
              <a:off x="2446" y="3084"/>
              <a:ext cx="3122" cy="1156"/>
              <a:chOff x="2446" y="2828"/>
              <a:chExt cx="3122" cy="1156"/>
            </a:xfrm>
          </p:grpSpPr>
          <p:grpSp>
            <p:nvGrpSpPr>
              <p:cNvPr id="6" name="Group 36"/>
              <p:cNvGrpSpPr>
                <a:grpSpLocks/>
              </p:cNvGrpSpPr>
              <p:nvPr/>
            </p:nvGrpSpPr>
            <p:grpSpPr bwMode="auto">
              <a:xfrm>
                <a:off x="2446" y="2856"/>
                <a:ext cx="423" cy="1128"/>
                <a:chOff x="2446" y="2775"/>
                <a:chExt cx="423" cy="1128"/>
              </a:xfrm>
            </p:grpSpPr>
            <p:sp>
              <p:nvSpPr>
                <p:cNvPr id="48165" name="Freeform 37"/>
                <p:cNvSpPr>
                  <a:spLocks/>
                </p:cNvSpPr>
                <p:nvPr/>
              </p:nvSpPr>
              <p:spPr bwMode="auto">
                <a:xfrm>
                  <a:off x="2446" y="2775"/>
                  <a:ext cx="288" cy="230"/>
                </a:xfrm>
                <a:custGeom>
                  <a:avLst/>
                  <a:gdLst/>
                  <a:ahLst/>
                  <a:cxnLst>
                    <a:cxn ang="0">
                      <a:pos x="288" y="25"/>
                    </a:cxn>
                    <a:cxn ang="0">
                      <a:pos x="0" y="0"/>
                    </a:cxn>
                    <a:cxn ang="0">
                      <a:pos x="0" y="205"/>
                    </a:cxn>
                    <a:cxn ang="0">
                      <a:pos x="288" y="230"/>
                    </a:cxn>
                    <a:cxn ang="0">
                      <a:pos x="288" y="25"/>
                    </a:cxn>
                  </a:cxnLst>
                  <a:rect l="0" t="0" r="r" b="b"/>
                  <a:pathLst>
                    <a:path w="288" h="230">
                      <a:moveTo>
                        <a:pt x="288" y="25"/>
                      </a:moveTo>
                      <a:lnTo>
                        <a:pt x="0" y="0"/>
                      </a:lnTo>
                      <a:lnTo>
                        <a:pt x="0" y="205"/>
                      </a:lnTo>
                      <a:lnTo>
                        <a:pt x="288" y="230"/>
                      </a:lnTo>
                      <a:lnTo>
                        <a:pt x="288" y="25"/>
                      </a:lnTo>
                      <a:close/>
                    </a:path>
                  </a:pathLst>
                </a:custGeom>
                <a:noFill/>
                <a:ln w="38100">
                  <a:solidFill>
                    <a:srgbClr val="FFFF00"/>
                  </a:solidFill>
                  <a:round/>
                  <a:headEnd/>
                  <a:tailEnd/>
                </a:ln>
                <a:effectLst/>
              </p:spPr>
              <p:txBody>
                <a:bodyPr/>
                <a:lstStyle/>
                <a:p>
                  <a:endParaRPr lang="fr-FR"/>
                </a:p>
              </p:txBody>
            </p:sp>
            <p:pic>
              <p:nvPicPr>
                <p:cNvPr id="48166" name="Picture 38" descr="man019"/>
                <p:cNvPicPr>
                  <a:picLocks noChangeAspect="1" noChangeArrowheads="1"/>
                </p:cNvPicPr>
                <p:nvPr/>
              </p:nvPicPr>
              <p:blipFill>
                <a:blip r:embed="rId8" cstate="print"/>
                <a:srcRect l="48000" t="21666" r="17334" b="53334"/>
                <a:stretch>
                  <a:fillRect/>
                </a:stretch>
              </p:blipFill>
              <p:spPr bwMode="auto">
                <a:xfrm>
                  <a:off x="2592" y="3744"/>
                  <a:ext cx="277" cy="159"/>
                </a:xfrm>
                <a:prstGeom prst="rect">
                  <a:avLst/>
                </a:prstGeom>
                <a:noFill/>
                <a:ln w="38100">
                  <a:solidFill>
                    <a:srgbClr val="FF0000"/>
                  </a:solidFill>
                  <a:miter lim="800000"/>
                  <a:headEnd/>
                  <a:tailEnd/>
                </a:ln>
              </p:spPr>
            </p:pic>
            <p:sp>
              <p:nvSpPr>
                <p:cNvPr id="48167" name="AutoShape 39"/>
                <p:cNvSpPr>
                  <a:spLocks noChangeArrowheads="1"/>
                </p:cNvSpPr>
                <p:nvPr/>
              </p:nvSpPr>
              <p:spPr bwMode="auto">
                <a:xfrm>
                  <a:off x="2640" y="3456"/>
                  <a:ext cx="192" cy="192"/>
                </a:xfrm>
                <a:prstGeom prst="upArrow">
                  <a:avLst>
                    <a:gd name="adj1" fmla="val 50000"/>
                    <a:gd name="adj2" fmla="val 25000"/>
                  </a:avLst>
                </a:prstGeom>
                <a:solidFill>
                  <a:schemeClr val="accent2"/>
                </a:solidFill>
                <a:ln w="12700">
                  <a:solidFill>
                    <a:schemeClr val="tx1"/>
                  </a:solidFill>
                  <a:miter lim="800000"/>
                  <a:headEnd/>
                  <a:tailEnd/>
                </a:ln>
                <a:effectLst/>
              </p:spPr>
              <p:txBody>
                <a:bodyPr wrap="none" anchor="ctr"/>
                <a:lstStyle/>
                <a:p>
                  <a:endParaRPr lang="fr-FR"/>
                </a:p>
              </p:txBody>
            </p:sp>
          </p:grpSp>
          <p:grpSp>
            <p:nvGrpSpPr>
              <p:cNvPr id="7" name="Group 40"/>
              <p:cNvGrpSpPr>
                <a:grpSpLocks/>
              </p:cNvGrpSpPr>
              <p:nvPr/>
            </p:nvGrpSpPr>
            <p:grpSpPr bwMode="auto">
              <a:xfrm>
                <a:off x="3840" y="2913"/>
                <a:ext cx="482" cy="1071"/>
                <a:chOff x="3840" y="2832"/>
                <a:chExt cx="482" cy="1071"/>
              </a:xfrm>
            </p:grpSpPr>
            <p:sp>
              <p:nvSpPr>
                <p:cNvPr id="48169" name="Rectangle 41"/>
                <p:cNvSpPr>
                  <a:spLocks noChangeArrowheads="1"/>
                </p:cNvSpPr>
                <p:nvPr/>
              </p:nvSpPr>
              <p:spPr bwMode="auto">
                <a:xfrm rot="1542044">
                  <a:off x="4023" y="2832"/>
                  <a:ext cx="299" cy="240"/>
                </a:xfrm>
                <a:prstGeom prst="rect">
                  <a:avLst/>
                </a:prstGeom>
                <a:noFill/>
                <a:ln w="38100">
                  <a:solidFill>
                    <a:srgbClr val="FFFF00"/>
                  </a:solidFill>
                  <a:miter lim="800000"/>
                  <a:headEnd/>
                  <a:tailEnd/>
                </a:ln>
                <a:effectLst/>
              </p:spPr>
              <p:txBody>
                <a:bodyPr wrap="none" anchor="ctr"/>
                <a:lstStyle/>
                <a:p>
                  <a:endParaRPr lang="fr-FR"/>
                </a:p>
              </p:txBody>
            </p:sp>
            <p:pic>
              <p:nvPicPr>
                <p:cNvPr id="48170" name="Picture 42" descr="man019"/>
                <p:cNvPicPr>
                  <a:picLocks noChangeAspect="1" noChangeArrowheads="1"/>
                </p:cNvPicPr>
                <p:nvPr/>
              </p:nvPicPr>
              <p:blipFill>
                <a:blip r:embed="rId8" cstate="print"/>
                <a:srcRect l="48000" t="21666" r="17334" b="53334"/>
                <a:stretch>
                  <a:fillRect/>
                </a:stretch>
              </p:blipFill>
              <p:spPr bwMode="auto">
                <a:xfrm>
                  <a:off x="3840" y="3744"/>
                  <a:ext cx="277" cy="159"/>
                </a:xfrm>
                <a:prstGeom prst="rect">
                  <a:avLst/>
                </a:prstGeom>
                <a:noFill/>
                <a:ln w="38100">
                  <a:solidFill>
                    <a:srgbClr val="FF0000"/>
                  </a:solidFill>
                  <a:miter lim="800000"/>
                  <a:headEnd/>
                  <a:tailEnd/>
                </a:ln>
              </p:spPr>
            </p:pic>
            <p:sp>
              <p:nvSpPr>
                <p:cNvPr id="48171" name="AutoShape 43"/>
                <p:cNvSpPr>
                  <a:spLocks noChangeArrowheads="1"/>
                </p:cNvSpPr>
                <p:nvPr/>
              </p:nvSpPr>
              <p:spPr bwMode="auto">
                <a:xfrm>
                  <a:off x="3888" y="3456"/>
                  <a:ext cx="192" cy="192"/>
                </a:xfrm>
                <a:prstGeom prst="upArrow">
                  <a:avLst>
                    <a:gd name="adj1" fmla="val 50000"/>
                    <a:gd name="adj2" fmla="val 25000"/>
                  </a:avLst>
                </a:prstGeom>
                <a:solidFill>
                  <a:schemeClr val="accent2"/>
                </a:solidFill>
                <a:ln w="12700">
                  <a:solidFill>
                    <a:schemeClr val="tx1"/>
                  </a:solidFill>
                  <a:miter lim="800000"/>
                  <a:headEnd/>
                  <a:tailEnd/>
                </a:ln>
                <a:effectLst/>
              </p:spPr>
              <p:txBody>
                <a:bodyPr wrap="none" anchor="ctr"/>
                <a:lstStyle/>
                <a:p>
                  <a:endParaRPr lang="fr-FR"/>
                </a:p>
              </p:txBody>
            </p:sp>
          </p:grpSp>
          <p:grpSp>
            <p:nvGrpSpPr>
              <p:cNvPr id="8" name="Group 44"/>
              <p:cNvGrpSpPr>
                <a:grpSpLocks/>
              </p:cNvGrpSpPr>
              <p:nvPr/>
            </p:nvGrpSpPr>
            <p:grpSpPr bwMode="auto">
              <a:xfrm>
                <a:off x="5136" y="2828"/>
                <a:ext cx="432" cy="1156"/>
                <a:chOff x="5136" y="2747"/>
                <a:chExt cx="432" cy="1156"/>
              </a:xfrm>
            </p:grpSpPr>
            <p:sp>
              <p:nvSpPr>
                <p:cNvPr id="48173" name="Freeform 45"/>
                <p:cNvSpPr>
                  <a:spLocks/>
                </p:cNvSpPr>
                <p:nvPr/>
              </p:nvSpPr>
              <p:spPr bwMode="auto">
                <a:xfrm>
                  <a:off x="5328" y="2747"/>
                  <a:ext cx="240" cy="240"/>
                </a:xfrm>
                <a:custGeom>
                  <a:avLst/>
                  <a:gdLst/>
                  <a:ahLst/>
                  <a:cxnLst>
                    <a:cxn ang="0">
                      <a:pos x="0" y="48"/>
                    </a:cxn>
                    <a:cxn ang="0">
                      <a:pos x="144" y="0"/>
                    </a:cxn>
                    <a:cxn ang="0">
                      <a:pos x="144" y="96"/>
                    </a:cxn>
                    <a:cxn ang="0">
                      <a:pos x="0" y="144"/>
                    </a:cxn>
                    <a:cxn ang="0">
                      <a:pos x="0" y="48"/>
                    </a:cxn>
                  </a:cxnLst>
                  <a:rect l="0" t="0" r="r" b="b"/>
                  <a:pathLst>
                    <a:path w="144" h="144">
                      <a:moveTo>
                        <a:pt x="0" y="48"/>
                      </a:moveTo>
                      <a:lnTo>
                        <a:pt x="144" y="0"/>
                      </a:lnTo>
                      <a:lnTo>
                        <a:pt x="144" y="96"/>
                      </a:lnTo>
                      <a:lnTo>
                        <a:pt x="0" y="144"/>
                      </a:lnTo>
                      <a:lnTo>
                        <a:pt x="0" y="48"/>
                      </a:lnTo>
                      <a:close/>
                    </a:path>
                  </a:pathLst>
                </a:custGeom>
                <a:noFill/>
                <a:ln w="38100">
                  <a:solidFill>
                    <a:srgbClr val="FFFF00"/>
                  </a:solidFill>
                  <a:round/>
                  <a:headEnd/>
                  <a:tailEnd/>
                </a:ln>
                <a:effectLst/>
              </p:spPr>
              <p:txBody>
                <a:bodyPr/>
                <a:lstStyle/>
                <a:p>
                  <a:endParaRPr lang="fr-FR"/>
                </a:p>
              </p:txBody>
            </p:sp>
            <p:pic>
              <p:nvPicPr>
                <p:cNvPr id="48174" name="Picture 46" descr="man019"/>
                <p:cNvPicPr>
                  <a:picLocks noChangeAspect="1" noChangeArrowheads="1"/>
                </p:cNvPicPr>
                <p:nvPr/>
              </p:nvPicPr>
              <p:blipFill>
                <a:blip r:embed="rId8" cstate="print"/>
                <a:srcRect l="48000" t="21666" r="17334" b="53334"/>
                <a:stretch>
                  <a:fillRect/>
                </a:stretch>
              </p:blipFill>
              <p:spPr bwMode="auto">
                <a:xfrm>
                  <a:off x="5136" y="3744"/>
                  <a:ext cx="277" cy="159"/>
                </a:xfrm>
                <a:prstGeom prst="rect">
                  <a:avLst/>
                </a:prstGeom>
                <a:noFill/>
                <a:ln w="38100">
                  <a:solidFill>
                    <a:srgbClr val="FF0000"/>
                  </a:solidFill>
                  <a:miter lim="800000"/>
                  <a:headEnd/>
                  <a:tailEnd/>
                </a:ln>
              </p:spPr>
            </p:pic>
            <p:sp>
              <p:nvSpPr>
                <p:cNvPr id="48175" name="AutoShape 47"/>
                <p:cNvSpPr>
                  <a:spLocks noChangeArrowheads="1"/>
                </p:cNvSpPr>
                <p:nvPr/>
              </p:nvSpPr>
              <p:spPr bwMode="auto">
                <a:xfrm>
                  <a:off x="5184" y="3456"/>
                  <a:ext cx="192" cy="192"/>
                </a:xfrm>
                <a:prstGeom prst="upArrow">
                  <a:avLst>
                    <a:gd name="adj1" fmla="val 50000"/>
                    <a:gd name="adj2" fmla="val 25000"/>
                  </a:avLst>
                </a:prstGeom>
                <a:solidFill>
                  <a:schemeClr val="accent2"/>
                </a:solidFill>
                <a:ln w="12700">
                  <a:solidFill>
                    <a:schemeClr val="tx1"/>
                  </a:solidFill>
                  <a:miter lim="800000"/>
                  <a:headEnd/>
                  <a:tailEnd/>
                </a:ln>
                <a:effectLst/>
              </p:spPr>
              <p:txBody>
                <a:bodyPr wrap="none" anchor="ctr"/>
                <a:lstStyle/>
                <a:p>
                  <a:endParaRPr lang="fr-FR"/>
                </a:p>
              </p:txBody>
            </p:sp>
          </p:gr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srcRect l="34309" t="50638" r="33946"/>
          <a:stretch>
            <a:fillRect/>
          </a:stretch>
        </p:blipFill>
        <p:spPr bwMode="auto">
          <a:xfrm>
            <a:off x="425450" y="4446588"/>
            <a:ext cx="2046287" cy="1843087"/>
          </a:xfrm>
          <a:prstGeom prst="rect">
            <a:avLst/>
          </a:prstGeom>
          <a:noFill/>
          <a:ln w="28575" algn="ctr">
            <a:solidFill>
              <a:schemeClr val="hlink"/>
            </a:solidFill>
            <a:miter lim="800000"/>
            <a:headEnd/>
            <a:tailEnd/>
          </a:ln>
          <a:effectLst/>
        </p:spPr>
      </p:pic>
      <p:sp>
        <p:nvSpPr>
          <p:cNvPr id="50179" name="Text Box 3"/>
          <p:cNvSpPr txBox="1">
            <a:spLocks noChangeArrowheads="1"/>
          </p:cNvSpPr>
          <p:nvPr/>
        </p:nvSpPr>
        <p:spPr bwMode="auto">
          <a:xfrm>
            <a:off x="304800" y="6321425"/>
            <a:ext cx="2489784" cy="400110"/>
          </a:xfrm>
          <a:prstGeom prst="rect">
            <a:avLst/>
          </a:prstGeom>
          <a:noFill/>
          <a:ln w="28575">
            <a:noFill/>
            <a:miter lim="800000"/>
            <a:headEnd/>
            <a:tailEnd/>
          </a:ln>
          <a:effectLst/>
        </p:spPr>
        <p:txBody>
          <a:bodyPr wrap="none">
            <a:spAutoFit/>
          </a:bodyPr>
          <a:lstStyle/>
          <a:p>
            <a:r>
              <a:rPr lang="en-US" sz="2000" u="none" dirty="0"/>
              <a:t>(Fergus et al., 2003)</a:t>
            </a:r>
          </a:p>
        </p:txBody>
      </p:sp>
      <p:grpSp>
        <p:nvGrpSpPr>
          <p:cNvPr id="2" name="Group 4"/>
          <p:cNvGrpSpPr>
            <a:grpSpLocks/>
          </p:cNvGrpSpPr>
          <p:nvPr/>
        </p:nvGrpSpPr>
        <p:grpSpPr bwMode="auto">
          <a:xfrm>
            <a:off x="620712" y="2359025"/>
            <a:ext cx="1557338" cy="1974850"/>
            <a:chOff x="2970" y="1168"/>
            <a:chExt cx="981" cy="1244"/>
          </a:xfrm>
        </p:grpSpPr>
        <p:grpSp>
          <p:nvGrpSpPr>
            <p:cNvPr id="3" name="Group 5"/>
            <p:cNvGrpSpPr>
              <a:grpSpLocks/>
            </p:cNvGrpSpPr>
            <p:nvPr/>
          </p:nvGrpSpPr>
          <p:grpSpPr bwMode="auto">
            <a:xfrm>
              <a:off x="3091" y="1308"/>
              <a:ext cx="723" cy="980"/>
              <a:chOff x="2119" y="2484"/>
              <a:chExt cx="723" cy="980"/>
            </a:xfrm>
          </p:grpSpPr>
          <p:sp>
            <p:nvSpPr>
              <p:cNvPr id="50182" name="Line 6"/>
              <p:cNvSpPr>
                <a:spLocks noChangeShapeType="1"/>
              </p:cNvSpPr>
              <p:nvPr/>
            </p:nvSpPr>
            <p:spPr bwMode="auto">
              <a:xfrm flipV="1">
                <a:off x="2119" y="2496"/>
                <a:ext cx="705" cy="649"/>
              </a:xfrm>
              <a:prstGeom prst="line">
                <a:avLst/>
              </a:prstGeom>
              <a:noFill/>
              <a:ln w="28575">
                <a:solidFill>
                  <a:srgbClr val="FF3300"/>
                </a:solidFill>
                <a:round/>
                <a:headEnd/>
                <a:tailEnd/>
              </a:ln>
              <a:effectLst/>
            </p:spPr>
            <p:txBody>
              <a:bodyPr wrap="none">
                <a:spAutoFit/>
              </a:bodyPr>
              <a:lstStyle/>
              <a:p>
                <a:endParaRPr lang="fr-FR"/>
              </a:p>
            </p:txBody>
          </p:sp>
          <p:sp>
            <p:nvSpPr>
              <p:cNvPr id="50183" name="Line 7"/>
              <p:cNvSpPr>
                <a:spLocks noChangeShapeType="1"/>
              </p:cNvSpPr>
              <p:nvPr/>
            </p:nvSpPr>
            <p:spPr bwMode="auto">
              <a:xfrm flipV="1">
                <a:off x="2799" y="2490"/>
                <a:ext cx="25" cy="956"/>
              </a:xfrm>
              <a:prstGeom prst="line">
                <a:avLst/>
              </a:prstGeom>
              <a:noFill/>
              <a:ln w="28575">
                <a:solidFill>
                  <a:srgbClr val="FF3300"/>
                </a:solidFill>
                <a:round/>
                <a:headEnd/>
                <a:tailEnd/>
              </a:ln>
              <a:effectLst/>
            </p:spPr>
            <p:txBody>
              <a:bodyPr wrap="none">
                <a:spAutoFit/>
              </a:bodyPr>
              <a:lstStyle/>
              <a:p>
                <a:endParaRPr lang="fr-FR"/>
              </a:p>
            </p:txBody>
          </p:sp>
          <p:sp>
            <p:nvSpPr>
              <p:cNvPr id="50184" name="Line 8"/>
              <p:cNvSpPr>
                <a:spLocks noChangeShapeType="1"/>
              </p:cNvSpPr>
              <p:nvPr/>
            </p:nvSpPr>
            <p:spPr bwMode="auto">
              <a:xfrm>
                <a:off x="2119" y="3151"/>
                <a:ext cx="680" cy="288"/>
              </a:xfrm>
              <a:prstGeom prst="line">
                <a:avLst/>
              </a:prstGeom>
              <a:noFill/>
              <a:ln w="28575">
                <a:solidFill>
                  <a:srgbClr val="FF3300"/>
                </a:solidFill>
                <a:round/>
                <a:headEnd/>
                <a:tailEnd/>
              </a:ln>
              <a:effectLst/>
            </p:spPr>
            <p:txBody>
              <a:bodyPr wrap="none">
                <a:spAutoFit/>
              </a:bodyPr>
              <a:lstStyle/>
              <a:p>
                <a:endParaRPr lang="fr-FR"/>
              </a:p>
            </p:txBody>
          </p:sp>
          <p:sp>
            <p:nvSpPr>
              <p:cNvPr id="50185" name="Line 9"/>
              <p:cNvSpPr>
                <a:spLocks noChangeShapeType="1"/>
              </p:cNvSpPr>
              <p:nvPr/>
            </p:nvSpPr>
            <p:spPr bwMode="auto">
              <a:xfrm flipH="1">
                <a:off x="2125" y="2490"/>
                <a:ext cx="74" cy="668"/>
              </a:xfrm>
              <a:prstGeom prst="line">
                <a:avLst/>
              </a:prstGeom>
              <a:noFill/>
              <a:ln w="28575">
                <a:solidFill>
                  <a:srgbClr val="FF3300"/>
                </a:solidFill>
                <a:round/>
                <a:headEnd/>
                <a:tailEnd/>
              </a:ln>
              <a:effectLst/>
            </p:spPr>
            <p:txBody>
              <a:bodyPr wrap="none">
                <a:spAutoFit/>
              </a:bodyPr>
              <a:lstStyle/>
              <a:p>
                <a:endParaRPr lang="fr-FR"/>
              </a:p>
            </p:txBody>
          </p:sp>
          <p:sp>
            <p:nvSpPr>
              <p:cNvPr id="50186" name="Line 10"/>
              <p:cNvSpPr>
                <a:spLocks noChangeShapeType="1"/>
              </p:cNvSpPr>
              <p:nvPr/>
            </p:nvSpPr>
            <p:spPr bwMode="auto">
              <a:xfrm>
                <a:off x="2199" y="2484"/>
                <a:ext cx="625" cy="980"/>
              </a:xfrm>
              <a:prstGeom prst="line">
                <a:avLst/>
              </a:prstGeom>
              <a:noFill/>
              <a:ln w="28575">
                <a:solidFill>
                  <a:srgbClr val="FF3300"/>
                </a:solidFill>
                <a:round/>
                <a:headEnd/>
                <a:tailEnd/>
              </a:ln>
              <a:effectLst/>
            </p:spPr>
            <p:txBody>
              <a:bodyPr wrap="none">
                <a:spAutoFit/>
              </a:bodyPr>
              <a:lstStyle/>
              <a:p>
                <a:endParaRPr lang="fr-FR"/>
              </a:p>
            </p:txBody>
          </p:sp>
          <p:sp>
            <p:nvSpPr>
              <p:cNvPr id="50187" name="Line 11"/>
              <p:cNvSpPr>
                <a:spLocks noChangeShapeType="1"/>
              </p:cNvSpPr>
              <p:nvPr/>
            </p:nvSpPr>
            <p:spPr bwMode="auto">
              <a:xfrm>
                <a:off x="2199" y="2484"/>
                <a:ext cx="643" cy="12"/>
              </a:xfrm>
              <a:prstGeom prst="line">
                <a:avLst/>
              </a:prstGeom>
              <a:noFill/>
              <a:ln w="28575">
                <a:solidFill>
                  <a:srgbClr val="FF3300"/>
                </a:solidFill>
                <a:round/>
                <a:headEnd/>
                <a:tailEnd/>
              </a:ln>
              <a:effectLst/>
            </p:spPr>
            <p:txBody>
              <a:bodyPr wrap="none">
                <a:spAutoFit/>
              </a:bodyPr>
              <a:lstStyle/>
              <a:p>
                <a:endParaRPr lang="fr-FR"/>
              </a:p>
            </p:txBody>
          </p:sp>
        </p:grpSp>
        <p:grpSp>
          <p:nvGrpSpPr>
            <p:cNvPr id="4" name="Group 12"/>
            <p:cNvGrpSpPr>
              <a:grpSpLocks/>
            </p:cNvGrpSpPr>
            <p:nvPr/>
          </p:nvGrpSpPr>
          <p:grpSpPr bwMode="auto">
            <a:xfrm>
              <a:off x="2970" y="1168"/>
              <a:ext cx="981" cy="1244"/>
              <a:chOff x="3650" y="2262"/>
              <a:chExt cx="981" cy="1244"/>
            </a:xfrm>
          </p:grpSpPr>
          <p:sp>
            <p:nvSpPr>
              <p:cNvPr id="50189" name="Freeform 13"/>
              <p:cNvSpPr>
                <a:spLocks/>
              </p:cNvSpPr>
              <p:nvPr/>
            </p:nvSpPr>
            <p:spPr bwMode="auto">
              <a:xfrm rot="-66125720">
                <a:off x="3845" y="2925"/>
                <a:ext cx="470" cy="49"/>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50190" name="Freeform 14"/>
              <p:cNvSpPr>
                <a:spLocks/>
              </p:cNvSpPr>
              <p:nvPr/>
            </p:nvSpPr>
            <p:spPr bwMode="auto">
              <a:xfrm rot="-49792540">
                <a:off x="4146" y="3047"/>
                <a:ext cx="470" cy="49"/>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50191" name="Freeform 15"/>
              <p:cNvSpPr>
                <a:spLocks/>
              </p:cNvSpPr>
              <p:nvPr/>
            </p:nvSpPr>
            <p:spPr bwMode="auto">
              <a:xfrm rot="-29857339">
                <a:off x="3850" y="2644"/>
                <a:ext cx="516" cy="49"/>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50192" name="Freeform 16"/>
              <p:cNvSpPr>
                <a:spLocks/>
              </p:cNvSpPr>
              <p:nvPr/>
            </p:nvSpPr>
            <p:spPr bwMode="auto">
              <a:xfrm rot="-25648652">
                <a:off x="4208" y="2635"/>
                <a:ext cx="358" cy="77"/>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50193" name="Oval 17"/>
              <p:cNvSpPr>
                <a:spLocks noChangeArrowheads="1"/>
              </p:cNvSpPr>
              <p:nvPr/>
            </p:nvSpPr>
            <p:spPr bwMode="auto">
              <a:xfrm>
                <a:off x="3715" y="2262"/>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50194" name="Oval 18"/>
              <p:cNvSpPr>
                <a:spLocks noChangeArrowheads="1"/>
              </p:cNvSpPr>
              <p:nvPr/>
            </p:nvSpPr>
            <p:spPr bwMode="auto">
              <a:xfrm>
                <a:off x="4355" y="2277"/>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50195" name="Oval 19"/>
              <p:cNvSpPr>
                <a:spLocks noChangeArrowheads="1"/>
              </p:cNvSpPr>
              <p:nvPr/>
            </p:nvSpPr>
            <p:spPr bwMode="auto">
              <a:xfrm>
                <a:off x="3650" y="2927"/>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50196" name="Oval 20"/>
              <p:cNvSpPr>
                <a:spLocks noChangeArrowheads="1"/>
              </p:cNvSpPr>
              <p:nvPr/>
            </p:nvSpPr>
            <p:spPr bwMode="auto">
              <a:xfrm>
                <a:off x="4332" y="3224"/>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50197" name="Oval 21"/>
              <p:cNvSpPr>
                <a:spLocks noChangeArrowheads="1"/>
              </p:cNvSpPr>
              <p:nvPr/>
            </p:nvSpPr>
            <p:spPr bwMode="auto">
              <a:xfrm>
                <a:off x="4253" y="2801"/>
                <a:ext cx="105" cy="111"/>
              </a:xfrm>
              <a:prstGeom prst="ellipse">
                <a:avLst/>
              </a:prstGeom>
              <a:solidFill>
                <a:srgbClr val="00FFFF"/>
              </a:solidFill>
              <a:ln w="9525" algn="ctr">
                <a:noFill/>
                <a:round/>
                <a:headEnd/>
                <a:tailEnd/>
              </a:ln>
              <a:effectLst/>
            </p:spPr>
            <p:txBody>
              <a:bodyPr anchor="ctr">
                <a:spAutoFit/>
              </a:bodyPr>
              <a:lstStyle/>
              <a:p>
                <a:endParaRPr lang="fr-FR"/>
              </a:p>
            </p:txBody>
          </p:sp>
        </p:grpSp>
      </p:grpSp>
      <p:pic>
        <p:nvPicPr>
          <p:cNvPr id="50198" name="Picture 22"/>
          <p:cNvPicPr>
            <a:picLocks noChangeAspect="1" noChangeArrowheads="1"/>
          </p:cNvPicPr>
          <p:nvPr/>
        </p:nvPicPr>
        <p:blipFill>
          <a:blip r:embed="rId3"/>
          <a:srcRect t="50638" r="68135"/>
          <a:stretch>
            <a:fillRect/>
          </a:stretch>
        </p:blipFill>
        <p:spPr bwMode="auto">
          <a:xfrm>
            <a:off x="433387" y="401638"/>
            <a:ext cx="2027238" cy="1819275"/>
          </a:xfrm>
          <a:prstGeom prst="rect">
            <a:avLst/>
          </a:prstGeom>
          <a:noFill/>
          <a:ln w="28575" algn="ctr">
            <a:solidFill>
              <a:schemeClr val="hlink"/>
            </a:solidFill>
            <a:miter lim="800000"/>
            <a:headEnd/>
            <a:tailEnd/>
          </a:ln>
          <a:effectLst/>
        </p:spPr>
      </p:pic>
      <p:grpSp>
        <p:nvGrpSpPr>
          <p:cNvPr id="5" name="Group 23"/>
          <p:cNvGrpSpPr>
            <a:grpSpLocks/>
          </p:cNvGrpSpPr>
          <p:nvPr/>
        </p:nvGrpSpPr>
        <p:grpSpPr bwMode="auto">
          <a:xfrm rot="5955354">
            <a:off x="4169569" y="2266156"/>
            <a:ext cx="3479800" cy="3541713"/>
            <a:chOff x="2908" y="851"/>
            <a:chExt cx="2192" cy="2231"/>
          </a:xfrm>
        </p:grpSpPr>
        <p:grpSp>
          <p:nvGrpSpPr>
            <p:cNvPr id="6" name="Group 24"/>
            <p:cNvGrpSpPr>
              <a:grpSpLocks/>
            </p:cNvGrpSpPr>
            <p:nvPr/>
          </p:nvGrpSpPr>
          <p:grpSpPr bwMode="auto">
            <a:xfrm>
              <a:off x="4266" y="1458"/>
              <a:ext cx="834" cy="1014"/>
              <a:chOff x="3330" y="948"/>
              <a:chExt cx="834" cy="1014"/>
            </a:xfrm>
          </p:grpSpPr>
          <p:grpSp>
            <p:nvGrpSpPr>
              <p:cNvPr id="7" name="Group 25"/>
              <p:cNvGrpSpPr>
                <a:grpSpLocks/>
              </p:cNvGrpSpPr>
              <p:nvPr/>
            </p:nvGrpSpPr>
            <p:grpSpPr bwMode="auto">
              <a:xfrm>
                <a:off x="3371" y="1007"/>
                <a:ext cx="711" cy="872"/>
                <a:chOff x="713" y="545"/>
                <a:chExt cx="981" cy="1244"/>
              </a:xfrm>
            </p:grpSpPr>
            <p:sp>
              <p:nvSpPr>
                <p:cNvPr id="50202" name="Line 26"/>
                <p:cNvSpPr>
                  <a:spLocks noChangeShapeType="1"/>
                </p:cNvSpPr>
                <p:nvPr/>
              </p:nvSpPr>
              <p:spPr bwMode="auto">
                <a:xfrm flipH="1" flipV="1">
                  <a:off x="913" y="692"/>
                  <a:ext cx="453" cy="448"/>
                </a:xfrm>
                <a:prstGeom prst="line">
                  <a:avLst/>
                </a:prstGeom>
                <a:noFill/>
                <a:ln w="28575">
                  <a:solidFill>
                    <a:schemeClr val="tx1"/>
                  </a:solidFill>
                  <a:round/>
                  <a:headEnd/>
                  <a:tailEnd/>
                </a:ln>
                <a:effectLst/>
              </p:spPr>
              <p:txBody>
                <a:bodyPr wrap="none">
                  <a:spAutoFit/>
                </a:bodyPr>
                <a:lstStyle/>
                <a:p>
                  <a:endParaRPr lang="fr-FR"/>
                </a:p>
              </p:txBody>
            </p:sp>
            <p:sp>
              <p:nvSpPr>
                <p:cNvPr id="50203" name="Line 27"/>
                <p:cNvSpPr>
                  <a:spLocks noChangeShapeType="1"/>
                </p:cNvSpPr>
                <p:nvPr/>
              </p:nvSpPr>
              <p:spPr bwMode="auto">
                <a:xfrm flipH="1">
                  <a:off x="846" y="1140"/>
                  <a:ext cx="520" cy="220"/>
                </a:xfrm>
                <a:prstGeom prst="line">
                  <a:avLst/>
                </a:prstGeom>
                <a:noFill/>
                <a:ln w="28575">
                  <a:solidFill>
                    <a:schemeClr val="tx1"/>
                  </a:solidFill>
                  <a:round/>
                  <a:headEnd/>
                  <a:tailEnd/>
                </a:ln>
                <a:effectLst/>
              </p:spPr>
              <p:txBody>
                <a:bodyPr wrap="none">
                  <a:spAutoFit/>
                </a:bodyPr>
                <a:lstStyle/>
                <a:p>
                  <a:endParaRPr lang="fr-FR"/>
                </a:p>
              </p:txBody>
            </p:sp>
            <p:sp>
              <p:nvSpPr>
                <p:cNvPr id="50204" name="Line 28"/>
                <p:cNvSpPr>
                  <a:spLocks noChangeShapeType="1"/>
                </p:cNvSpPr>
                <p:nvPr/>
              </p:nvSpPr>
              <p:spPr bwMode="auto">
                <a:xfrm>
                  <a:off x="1366" y="1146"/>
                  <a:ext cx="166" cy="515"/>
                </a:xfrm>
                <a:prstGeom prst="line">
                  <a:avLst/>
                </a:prstGeom>
                <a:noFill/>
                <a:ln w="28575">
                  <a:solidFill>
                    <a:schemeClr val="tx1"/>
                  </a:solidFill>
                  <a:round/>
                  <a:headEnd/>
                  <a:tailEnd/>
                </a:ln>
                <a:effectLst/>
              </p:spPr>
              <p:txBody>
                <a:bodyPr wrap="none">
                  <a:spAutoFit/>
                </a:bodyPr>
                <a:lstStyle/>
                <a:p>
                  <a:endParaRPr lang="fr-FR"/>
                </a:p>
              </p:txBody>
            </p:sp>
            <p:sp>
              <p:nvSpPr>
                <p:cNvPr id="50205" name="Line 29"/>
                <p:cNvSpPr>
                  <a:spLocks noChangeShapeType="1"/>
                </p:cNvSpPr>
                <p:nvPr/>
              </p:nvSpPr>
              <p:spPr bwMode="auto">
                <a:xfrm flipV="1">
                  <a:off x="1366" y="692"/>
                  <a:ext cx="190" cy="448"/>
                </a:xfrm>
                <a:prstGeom prst="line">
                  <a:avLst/>
                </a:prstGeom>
                <a:noFill/>
                <a:ln w="28575">
                  <a:solidFill>
                    <a:schemeClr val="tx1"/>
                  </a:solidFill>
                  <a:round/>
                  <a:headEnd/>
                  <a:tailEnd/>
                </a:ln>
                <a:effectLst/>
              </p:spPr>
              <p:txBody>
                <a:bodyPr wrap="none">
                  <a:spAutoFit/>
                </a:bodyPr>
                <a:lstStyle/>
                <a:p>
                  <a:endParaRPr lang="fr-FR"/>
                </a:p>
              </p:txBody>
            </p:sp>
            <p:sp>
              <p:nvSpPr>
                <p:cNvPr id="50206" name="Oval 30"/>
                <p:cNvSpPr>
                  <a:spLocks noChangeArrowheads="1"/>
                </p:cNvSpPr>
                <p:nvPr/>
              </p:nvSpPr>
              <p:spPr bwMode="auto">
                <a:xfrm>
                  <a:off x="778" y="545"/>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50207" name="Oval 31"/>
                <p:cNvSpPr>
                  <a:spLocks noChangeArrowheads="1"/>
                </p:cNvSpPr>
                <p:nvPr/>
              </p:nvSpPr>
              <p:spPr bwMode="auto">
                <a:xfrm>
                  <a:off x="1418" y="560"/>
                  <a:ext cx="276" cy="282"/>
                </a:xfrm>
                <a:prstGeom prst="ellipse">
                  <a:avLst/>
                </a:prstGeom>
                <a:solidFill>
                  <a:schemeClr val="accent1"/>
                </a:solidFill>
                <a:ln w="9525" algn="ctr">
                  <a:noFill/>
                  <a:round/>
                  <a:headEnd/>
                  <a:tailEnd/>
                </a:ln>
                <a:effectLst/>
              </p:spPr>
              <p:txBody>
                <a:bodyPr anchor="ctr">
                  <a:spAutoFit/>
                </a:bodyPr>
                <a:lstStyle/>
                <a:p>
                  <a:endParaRPr lang="fr-FR"/>
                </a:p>
              </p:txBody>
            </p:sp>
            <p:sp>
              <p:nvSpPr>
                <p:cNvPr id="50208" name="Oval 32"/>
                <p:cNvSpPr>
                  <a:spLocks noChangeArrowheads="1"/>
                </p:cNvSpPr>
                <p:nvPr/>
              </p:nvSpPr>
              <p:spPr bwMode="auto">
                <a:xfrm>
                  <a:off x="713" y="1210"/>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50209" name="Oval 33"/>
                <p:cNvSpPr>
                  <a:spLocks noChangeArrowheads="1"/>
                </p:cNvSpPr>
                <p:nvPr/>
              </p:nvSpPr>
              <p:spPr bwMode="auto">
                <a:xfrm>
                  <a:off x="1395" y="1507"/>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50210" name="Oval 34"/>
                <p:cNvSpPr>
                  <a:spLocks noChangeArrowheads="1"/>
                </p:cNvSpPr>
                <p:nvPr/>
              </p:nvSpPr>
              <p:spPr bwMode="auto">
                <a:xfrm>
                  <a:off x="1316" y="1084"/>
                  <a:ext cx="105" cy="111"/>
                </a:xfrm>
                <a:prstGeom prst="ellipse">
                  <a:avLst/>
                </a:prstGeom>
                <a:solidFill>
                  <a:srgbClr val="00FFFF"/>
                </a:solidFill>
                <a:ln w="9525" algn="ctr">
                  <a:noFill/>
                  <a:round/>
                  <a:headEnd/>
                  <a:tailEnd/>
                </a:ln>
                <a:effectLst/>
              </p:spPr>
              <p:txBody>
                <a:bodyPr anchor="ctr">
                  <a:spAutoFit/>
                </a:bodyPr>
                <a:lstStyle/>
                <a:p>
                  <a:endParaRPr lang="fr-FR"/>
                </a:p>
              </p:txBody>
            </p:sp>
          </p:grpSp>
          <p:sp>
            <p:nvSpPr>
              <p:cNvPr id="50211" name="Rectangle 35"/>
              <p:cNvSpPr>
                <a:spLocks noChangeArrowheads="1"/>
              </p:cNvSpPr>
              <p:nvPr/>
            </p:nvSpPr>
            <p:spPr bwMode="auto">
              <a:xfrm>
                <a:off x="3330" y="948"/>
                <a:ext cx="834" cy="1014"/>
              </a:xfrm>
              <a:prstGeom prst="rect">
                <a:avLst/>
              </a:prstGeom>
              <a:noFill/>
              <a:ln w="28575" algn="ctr">
                <a:solidFill>
                  <a:schemeClr val="hlink"/>
                </a:solidFill>
                <a:miter lim="800000"/>
                <a:headEnd/>
                <a:tailEnd/>
              </a:ln>
              <a:effectLst/>
            </p:spPr>
            <p:txBody>
              <a:bodyPr wrap="none" anchor="ctr">
                <a:spAutoFit/>
              </a:bodyPr>
              <a:lstStyle/>
              <a:p>
                <a:endParaRPr lang="fr-FR"/>
              </a:p>
            </p:txBody>
          </p:sp>
        </p:grpSp>
        <p:grpSp>
          <p:nvGrpSpPr>
            <p:cNvPr id="8" name="Group 36"/>
            <p:cNvGrpSpPr>
              <a:grpSpLocks/>
            </p:cNvGrpSpPr>
            <p:nvPr/>
          </p:nvGrpSpPr>
          <p:grpSpPr bwMode="auto">
            <a:xfrm rot="15669045">
              <a:off x="3095" y="761"/>
              <a:ext cx="834" cy="1014"/>
              <a:chOff x="3330" y="948"/>
              <a:chExt cx="834" cy="1014"/>
            </a:xfrm>
          </p:grpSpPr>
          <p:grpSp>
            <p:nvGrpSpPr>
              <p:cNvPr id="9" name="Group 37"/>
              <p:cNvGrpSpPr>
                <a:grpSpLocks/>
              </p:cNvGrpSpPr>
              <p:nvPr/>
            </p:nvGrpSpPr>
            <p:grpSpPr bwMode="auto">
              <a:xfrm>
                <a:off x="3371" y="1007"/>
                <a:ext cx="711" cy="872"/>
                <a:chOff x="713" y="545"/>
                <a:chExt cx="981" cy="1244"/>
              </a:xfrm>
            </p:grpSpPr>
            <p:sp>
              <p:nvSpPr>
                <p:cNvPr id="50214" name="Line 38"/>
                <p:cNvSpPr>
                  <a:spLocks noChangeShapeType="1"/>
                </p:cNvSpPr>
                <p:nvPr/>
              </p:nvSpPr>
              <p:spPr bwMode="auto">
                <a:xfrm flipH="1" flipV="1">
                  <a:off x="913" y="692"/>
                  <a:ext cx="453" cy="448"/>
                </a:xfrm>
                <a:prstGeom prst="line">
                  <a:avLst/>
                </a:prstGeom>
                <a:noFill/>
                <a:ln w="28575">
                  <a:solidFill>
                    <a:schemeClr val="tx1"/>
                  </a:solidFill>
                  <a:round/>
                  <a:headEnd/>
                  <a:tailEnd/>
                </a:ln>
                <a:effectLst/>
              </p:spPr>
              <p:txBody>
                <a:bodyPr wrap="none">
                  <a:spAutoFit/>
                </a:bodyPr>
                <a:lstStyle/>
                <a:p>
                  <a:endParaRPr lang="fr-FR"/>
                </a:p>
              </p:txBody>
            </p:sp>
            <p:sp>
              <p:nvSpPr>
                <p:cNvPr id="50215" name="Line 39"/>
                <p:cNvSpPr>
                  <a:spLocks noChangeShapeType="1"/>
                </p:cNvSpPr>
                <p:nvPr/>
              </p:nvSpPr>
              <p:spPr bwMode="auto">
                <a:xfrm flipH="1">
                  <a:off x="846" y="1140"/>
                  <a:ext cx="520" cy="220"/>
                </a:xfrm>
                <a:prstGeom prst="line">
                  <a:avLst/>
                </a:prstGeom>
                <a:noFill/>
                <a:ln w="28575">
                  <a:solidFill>
                    <a:schemeClr val="tx1"/>
                  </a:solidFill>
                  <a:round/>
                  <a:headEnd/>
                  <a:tailEnd/>
                </a:ln>
                <a:effectLst/>
              </p:spPr>
              <p:txBody>
                <a:bodyPr wrap="none">
                  <a:spAutoFit/>
                </a:bodyPr>
                <a:lstStyle/>
                <a:p>
                  <a:endParaRPr lang="fr-FR"/>
                </a:p>
              </p:txBody>
            </p:sp>
            <p:sp>
              <p:nvSpPr>
                <p:cNvPr id="50216" name="Line 40"/>
                <p:cNvSpPr>
                  <a:spLocks noChangeShapeType="1"/>
                </p:cNvSpPr>
                <p:nvPr/>
              </p:nvSpPr>
              <p:spPr bwMode="auto">
                <a:xfrm>
                  <a:off x="1366" y="1146"/>
                  <a:ext cx="166" cy="515"/>
                </a:xfrm>
                <a:prstGeom prst="line">
                  <a:avLst/>
                </a:prstGeom>
                <a:noFill/>
                <a:ln w="28575">
                  <a:solidFill>
                    <a:schemeClr val="tx1"/>
                  </a:solidFill>
                  <a:round/>
                  <a:headEnd/>
                  <a:tailEnd/>
                </a:ln>
                <a:effectLst/>
              </p:spPr>
              <p:txBody>
                <a:bodyPr wrap="none">
                  <a:spAutoFit/>
                </a:bodyPr>
                <a:lstStyle/>
                <a:p>
                  <a:endParaRPr lang="fr-FR"/>
                </a:p>
              </p:txBody>
            </p:sp>
            <p:sp>
              <p:nvSpPr>
                <p:cNvPr id="50217" name="Line 41"/>
                <p:cNvSpPr>
                  <a:spLocks noChangeShapeType="1"/>
                </p:cNvSpPr>
                <p:nvPr/>
              </p:nvSpPr>
              <p:spPr bwMode="auto">
                <a:xfrm flipV="1">
                  <a:off x="1366" y="692"/>
                  <a:ext cx="190" cy="448"/>
                </a:xfrm>
                <a:prstGeom prst="line">
                  <a:avLst/>
                </a:prstGeom>
                <a:noFill/>
                <a:ln w="28575">
                  <a:solidFill>
                    <a:schemeClr val="tx1"/>
                  </a:solidFill>
                  <a:round/>
                  <a:headEnd/>
                  <a:tailEnd/>
                </a:ln>
                <a:effectLst/>
              </p:spPr>
              <p:txBody>
                <a:bodyPr wrap="none">
                  <a:spAutoFit/>
                </a:bodyPr>
                <a:lstStyle/>
                <a:p>
                  <a:endParaRPr lang="fr-FR"/>
                </a:p>
              </p:txBody>
            </p:sp>
            <p:sp>
              <p:nvSpPr>
                <p:cNvPr id="50218" name="Oval 42"/>
                <p:cNvSpPr>
                  <a:spLocks noChangeArrowheads="1"/>
                </p:cNvSpPr>
                <p:nvPr/>
              </p:nvSpPr>
              <p:spPr bwMode="auto">
                <a:xfrm>
                  <a:off x="778" y="545"/>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50219" name="Oval 43"/>
                <p:cNvSpPr>
                  <a:spLocks noChangeArrowheads="1"/>
                </p:cNvSpPr>
                <p:nvPr/>
              </p:nvSpPr>
              <p:spPr bwMode="auto">
                <a:xfrm>
                  <a:off x="1418" y="560"/>
                  <a:ext cx="276" cy="282"/>
                </a:xfrm>
                <a:prstGeom prst="ellipse">
                  <a:avLst/>
                </a:prstGeom>
                <a:solidFill>
                  <a:schemeClr val="accent1"/>
                </a:solidFill>
                <a:ln w="9525" algn="ctr">
                  <a:noFill/>
                  <a:round/>
                  <a:headEnd/>
                  <a:tailEnd/>
                </a:ln>
                <a:effectLst/>
              </p:spPr>
              <p:txBody>
                <a:bodyPr anchor="ctr">
                  <a:spAutoFit/>
                </a:bodyPr>
                <a:lstStyle/>
                <a:p>
                  <a:endParaRPr lang="fr-FR"/>
                </a:p>
              </p:txBody>
            </p:sp>
            <p:sp>
              <p:nvSpPr>
                <p:cNvPr id="50220" name="Oval 44"/>
                <p:cNvSpPr>
                  <a:spLocks noChangeArrowheads="1"/>
                </p:cNvSpPr>
                <p:nvPr/>
              </p:nvSpPr>
              <p:spPr bwMode="auto">
                <a:xfrm>
                  <a:off x="713" y="1210"/>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50221" name="Oval 45"/>
                <p:cNvSpPr>
                  <a:spLocks noChangeArrowheads="1"/>
                </p:cNvSpPr>
                <p:nvPr/>
              </p:nvSpPr>
              <p:spPr bwMode="auto">
                <a:xfrm>
                  <a:off x="1395" y="1507"/>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50222" name="Oval 46"/>
                <p:cNvSpPr>
                  <a:spLocks noChangeArrowheads="1"/>
                </p:cNvSpPr>
                <p:nvPr/>
              </p:nvSpPr>
              <p:spPr bwMode="auto">
                <a:xfrm>
                  <a:off x="1316" y="1084"/>
                  <a:ext cx="105" cy="111"/>
                </a:xfrm>
                <a:prstGeom prst="ellipse">
                  <a:avLst/>
                </a:prstGeom>
                <a:solidFill>
                  <a:srgbClr val="00FFFF"/>
                </a:solidFill>
                <a:ln w="9525" algn="ctr">
                  <a:noFill/>
                  <a:round/>
                  <a:headEnd/>
                  <a:tailEnd/>
                </a:ln>
                <a:effectLst/>
              </p:spPr>
              <p:txBody>
                <a:bodyPr anchor="ctr">
                  <a:spAutoFit/>
                </a:bodyPr>
                <a:lstStyle/>
                <a:p>
                  <a:endParaRPr lang="fr-FR"/>
                </a:p>
              </p:txBody>
            </p:sp>
          </p:grpSp>
          <p:sp>
            <p:nvSpPr>
              <p:cNvPr id="50223" name="Rectangle 47"/>
              <p:cNvSpPr>
                <a:spLocks noChangeArrowheads="1"/>
              </p:cNvSpPr>
              <p:nvPr/>
            </p:nvSpPr>
            <p:spPr bwMode="auto">
              <a:xfrm>
                <a:off x="3330" y="948"/>
                <a:ext cx="834" cy="1014"/>
              </a:xfrm>
              <a:prstGeom prst="rect">
                <a:avLst/>
              </a:prstGeom>
              <a:noFill/>
              <a:ln w="28575" algn="ctr">
                <a:solidFill>
                  <a:schemeClr val="hlink"/>
                </a:solidFill>
                <a:miter lim="800000"/>
                <a:headEnd/>
                <a:tailEnd/>
              </a:ln>
              <a:effectLst/>
            </p:spPr>
            <p:txBody>
              <a:bodyPr wrap="none" anchor="ctr">
                <a:spAutoFit/>
              </a:bodyPr>
              <a:lstStyle/>
              <a:p>
                <a:endParaRPr lang="fr-FR"/>
              </a:p>
            </p:txBody>
          </p:sp>
        </p:grpSp>
        <p:grpSp>
          <p:nvGrpSpPr>
            <p:cNvPr id="10" name="Group 48"/>
            <p:cNvGrpSpPr>
              <a:grpSpLocks/>
            </p:cNvGrpSpPr>
            <p:nvPr/>
          </p:nvGrpSpPr>
          <p:grpSpPr bwMode="auto">
            <a:xfrm rot="-2494078">
              <a:off x="2908" y="2068"/>
              <a:ext cx="834" cy="1014"/>
              <a:chOff x="3330" y="948"/>
              <a:chExt cx="834" cy="1014"/>
            </a:xfrm>
          </p:grpSpPr>
          <p:grpSp>
            <p:nvGrpSpPr>
              <p:cNvPr id="11" name="Group 49"/>
              <p:cNvGrpSpPr>
                <a:grpSpLocks/>
              </p:cNvGrpSpPr>
              <p:nvPr/>
            </p:nvGrpSpPr>
            <p:grpSpPr bwMode="auto">
              <a:xfrm>
                <a:off x="3371" y="1007"/>
                <a:ext cx="711" cy="872"/>
                <a:chOff x="713" y="545"/>
                <a:chExt cx="981" cy="1244"/>
              </a:xfrm>
            </p:grpSpPr>
            <p:sp>
              <p:nvSpPr>
                <p:cNvPr id="50226" name="Line 50"/>
                <p:cNvSpPr>
                  <a:spLocks noChangeShapeType="1"/>
                </p:cNvSpPr>
                <p:nvPr/>
              </p:nvSpPr>
              <p:spPr bwMode="auto">
                <a:xfrm flipH="1" flipV="1">
                  <a:off x="913" y="692"/>
                  <a:ext cx="453" cy="448"/>
                </a:xfrm>
                <a:prstGeom prst="line">
                  <a:avLst/>
                </a:prstGeom>
                <a:noFill/>
                <a:ln w="28575">
                  <a:solidFill>
                    <a:schemeClr val="tx1"/>
                  </a:solidFill>
                  <a:round/>
                  <a:headEnd/>
                  <a:tailEnd/>
                </a:ln>
                <a:effectLst/>
              </p:spPr>
              <p:txBody>
                <a:bodyPr wrap="none">
                  <a:spAutoFit/>
                </a:bodyPr>
                <a:lstStyle/>
                <a:p>
                  <a:endParaRPr lang="fr-FR"/>
                </a:p>
              </p:txBody>
            </p:sp>
            <p:sp>
              <p:nvSpPr>
                <p:cNvPr id="50227" name="Line 51"/>
                <p:cNvSpPr>
                  <a:spLocks noChangeShapeType="1"/>
                </p:cNvSpPr>
                <p:nvPr/>
              </p:nvSpPr>
              <p:spPr bwMode="auto">
                <a:xfrm flipH="1">
                  <a:off x="846" y="1140"/>
                  <a:ext cx="520" cy="220"/>
                </a:xfrm>
                <a:prstGeom prst="line">
                  <a:avLst/>
                </a:prstGeom>
                <a:noFill/>
                <a:ln w="28575">
                  <a:solidFill>
                    <a:schemeClr val="tx1"/>
                  </a:solidFill>
                  <a:round/>
                  <a:headEnd/>
                  <a:tailEnd/>
                </a:ln>
                <a:effectLst/>
              </p:spPr>
              <p:txBody>
                <a:bodyPr wrap="none">
                  <a:spAutoFit/>
                </a:bodyPr>
                <a:lstStyle/>
                <a:p>
                  <a:endParaRPr lang="fr-FR"/>
                </a:p>
              </p:txBody>
            </p:sp>
            <p:sp>
              <p:nvSpPr>
                <p:cNvPr id="50228" name="Line 52"/>
                <p:cNvSpPr>
                  <a:spLocks noChangeShapeType="1"/>
                </p:cNvSpPr>
                <p:nvPr/>
              </p:nvSpPr>
              <p:spPr bwMode="auto">
                <a:xfrm>
                  <a:off x="1366" y="1146"/>
                  <a:ext cx="166" cy="515"/>
                </a:xfrm>
                <a:prstGeom prst="line">
                  <a:avLst/>
                </a:prstGeom>
                <a:noFill/>
                <a:ln w="28575">
                  <a:solidFill>
                    <a:schemeClr val="tx1"/>
                  </a:solidFill>
                  <a:round/>
                  <a:headEnd/>
                  <a:tailEnd/>
                </a:ln>
                <a:effectLst/>
              </p:spPr>
              <p:txBody>
                <a:bodyPr wrap="none">
                  <a:spAutoFit/>
                </a:bodyPr>
                <a:lstStyle/>
                <a:p>
                  <a:endParaRPr lang="fr-FR"/>
                </a:p>
              </p:txBody>
            </p:sp>
            <p:sp>
              <p:nvSpPr>
                <p:cNvPr id="50229" name="Line 53"/>
                <p:cNvSpPr>
                  <a:spLocks noChangeShapeType="1"/>
                </p:cNvSpPr>
                <p:nvPr/>
              </p:nvSpPr>
              <p:spPr bwMode="auto">
                <a:xfrm flipV="1">
                  <a:off x="1366" y="692"/>
                  <a:ext cx="190" cy="448"/>
                </a:xfrm>
                <a:prstGeom prst="line">
                  <a:avLst/>
                </a:prstGeom>
                <a:noFill/>
                <a:ln w="28575">
                  <a:solidFill>
                    <a:schemeClr val="tx1"/>
                  </a:solidFill>
                  <a:round/>
                  <a:headEnd/>
                  <a:tailEnd/>
                </a:ln>
                <a:effectLst/>
              </p:spPr>
              <p:txBody>
                <a:bodyPr wrap="none">
                  <a:spAutoFit/>
                </a:bodyPr>
                <a:lstStyle/>
                <a:p>
                  <a:endParaRPr lang="fr-FR"/>
                </a:p>
              </p:txBody>
            </p:sp>
            <p:sp>
              <p:nvSpPr>
                <p:cNvPr id="50230" name="Oval 54"/>
                <p:cNvSpPr>
                  <a:spLocks noChangeArrowheads="1"/>
                </p:cNvSpPr>
                <p:nvPr/>
              </p:nvSpPr>
              <p:spPr bwMode="auto">
                <a:xfrm>
                  <a:off x="778" y="545"/>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50231" name="Oval 55"/>
                <p:cNvSpPr>
                  <a:spLocks noChangeArrowheads="1"/>
                </p:cNvSpPr>
                <p:nvPr/>
              </p:nvSpPr>
              <p:spPr bwMode="auto">
                <a:xfrm>
                  <a:off x="1418" y="560"/>
                  <a:ext cx="276" cy="282"/>
                </a:xfrm>
                <a:prstGeom prst="ellipse">
                  <a:avLst/>
                </a:prstGeom>
                <a:solidFill>
                  <a:schemeClr val="accent1"/>
                </a:solidFill>
                <a:ln w="9525" algn="ctr">
                  <a:noFill/>
                  <a:round/>
                  <a:headEnd/>
                  <a:tailEnd/>
                </a:ln>
                <a:effectLst/>
              </p:spPr>
              <p:txBody>
                <a:bodyPr anchor="ctr">
                  <a:spAutoFit/>
                </a:bodyPr>
                <a:lstStyle/>
                <a:p>
                  <a:endParaRPr lang="fr-FR"/>
                </a:p>
              </p:txBody>
            </p:sp>
            <p:sp>
              <p:nvSpPr>
                <p:cNvPr id="50232" name="Oval 56"/>
                <p:cNvSpPr>
                  <a:spLocks noChangeArrowheads="1"/>
                </p:cNvSpPr>
                <p:nvPr/>
              </p:nvSpPr>
              <p:spPr bwMode="auto">
                <a:xfrm>
                  <a:off x="713" y="1210"/>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50233" name="Oval 57"/>
                <p:cNvSpPr>
                  <a:spLocks noChangeArrowheads="1"/>
                </p:cNvSpPr>
                <p:nvPr/>
              </p:nvSpPr>
              <p:spPr bwMode="auto">
                <a:xfrm>
                  <a:off x="1395" y="1507"/>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50234" name="Oval 58"/>
                <p:cNvSpPr>
                  <a:spLocks noChangeArrowheads="1"/>
                </p:cNvSpPr>
                <p:nvPr/>
              </p:nvSpPr>
              <p:spPr bwMode="auto">
                <a:xfrm>
                  <a:off x="1316" y="1084"/>
                  <a:ext cx="105" cy="111"/>
                </a:xfrm>
                <a:prstGeom prst="ellipse">
                  <a:avLst/>
                </a:prstGeom>
                <a:solidFill>
                  <a:srgbClr val="00FFFF"/>
                </a:solidFill>
                <a:ln w="9525" algn="ctr">
                  <a:noFill/>
                  <a:round/>
                  <a:headEnd/>
                  <a:tailEnd/>
                </a:ln>
                <a:effectLst/>
              </p:spPr>
              <p:txBody>
                <a:bodyPr anchor="ctr">
                  <a:spAutoFit/>
                </a:bodyPr>
                <a:lstStyle/>
                <a:p>
                  <a:endParaRPr lang="fr-FR"/>
                </a:p>
              </p:txBody>
            </p:sp>
          </p:grpSp>
          <p:sp>
            <p:nvSpPr>
              <p:cNvPr id="50235" name="Rectangle 59"/>
              <p:cNvSpPr>
                <a:spLocks noChangeArrowheads="1"/>
              </p:cNvSpPr>
              <p:nvPr/>
            </p:nvSpPr>
            <p:spPr bwMode="auto">
              <a:xfrm>
                <a:off x="3330" y="948"/>
                <a:ext cx="834" cy="1014"/>
              </a:xfrm>
              <a:prstGeom prst="rect">
                <a:avLst/>
              </a:prstGeom>
              <a:noFill/>
              <a:ln w="28575" algn="ctr">
                <a:solidFill>
                  <a:schemeClr val="hlink"/>
                </a:solidFill>
                <a:miter lim="800000"/>
                <a:headEnd/>
                <a:tailEnd/>
              </a:ln>
              <a:effectLst/>
            </p:spPr>
            <p:txBody>
              <a:bodyPr wrap="none" anchor="ctr">
                <a:spAutoFit/>
              </a:bodyPr>
              <a:lstStyle/>
              <a:p>
                <a:endParaRPr lang="fr-FR"/>
              </a:p>
            </p:txBody>
          </p:sp>
        </p:grpSp>
        <p:sp>
          <p:nvSpPr>
            <p:cNvPr id="50236" name="Line 60"/>
            <p:cNvSpPr>
              <a:spLocks noChangeShapeType="1"/>
            </p:cNvSpPr>
            <p:nvPr/>
          </p:nvSpPr>
          <p:spPr bwMode="auto">
            <a:xfrm>
              <a:off x="3480" y="1692"/>
              <a:ext cx="24" cy="462"/>
            </a:xfrm>
            <a:prstGeom prst="line">
              <a:avLst/>
            </a:prstGeom>
            <a:noFill/>
            <a:ln w="28575">
              <a:solidFill>
                <a:schemeClr val="hlink"/>
              </a:solidFill>
              <a:round/>
              <a:headEnd/>
              <a:tailEnd/>
            </a:ln>
            <a:effectLst/>
          </p:spPr>
          <p:txBody>
            <a:bodyPr wrap="none">
              <a:spAutoFit/>
            </a:bodyPr>
            <a:lstStyle/>
            <a:p>
              <a:endParaRPr lang="fr-FR"/>
            </a:p>
          </p:txBody>
        </p:sp>
        <p:sp>
          <p:nvSpPr>
            <p:cNvPr id="50237" name="Line 61"/>
            <p:cNvSpPr>
              <a:spLocks noChangeShapeType="1"/>
            </p:cNvSpPr>
            <p:nvPr/>
          </p:nvSpPr>
          <p:spPr bwMode="auto">
            <a:xfrm flipV="1">
              <a:off x="3696" y="2292"/>
              <a:ext cx="564" cy="72"/>
            </a:xfrm>
            <a:prstGeom prst="line">
              <a:avLst/>
            </a:prstGeom>
            <a:noFill/>
            <a:ln w="28575">
              <a:solidFill>
                <a:schemeClr val="hlink"/>
              </a:solidFill>
              <a:round/>
              <a:headEnd/>
              <a:tailEnd/>
            </a:ln>
            <a:effectLst/>
          </p:spPr>
          <p:txBody>
            <a:bodyPr wrap="none">
              <a:spAutoFit/>
            </a:bodyPr>
            <a:lstStyle/>
            <a:p>
              <a:endParaRPr lang="fr-FR"/>
            </a:p>
          </p:txBody>
        </p:sp>
        <p:sp>
          <p:nvSpPr>
            <p:cNvPr id="50238" name="Line 62"/>
            <p:cNvSpPr>
              <a:spLocks noChangeShapeType="1"/>
            </p:cNvSpPr>
            <p:nvPr/>
          </p:nvSpPr>
          <p:spPr bwMode="auto">
            <a:xfrm>
              <a:off x="3798" y="1650"/>
              <a:ext cx="462" cy="108"/>
            </a:xfrm>
            <a:prstGeom prst="line">
              <a:avLst/>
            </a:prstGeom>
            <a:noFill/>
            <a:ln w="28575">
              <a:solidFill>
                <a:schemeClr val="hlink"/>
              </a:solidFill>
              <a:round/>
              <a:headEnd/>
              <a:tailEnd/>
            </a:ln>
            <a:effectLst/>
          </p:spPr>
          <p:txBody>
            <a:bodyPr wrap="none">
              <a:spAutoFit/>
            </a:bodyPr>
            <a:lstStyle/>
            <a:p>
              <a:endParaRPr lang="fr-FR"/>
            </a:p>
          </p:txBody>
        </p:sp>
      </p:grpSp>
      <p:sp>
        <p:nvSpPr>
          <p:cNvPr id="50239" name="AutoShape 63"/>
          <p:cNvSpPr>
            <a:spLocks noChangeArrowheads="1"/>
          </p:cNvSpPr>
          <p:nvPr/>
        </p:nvSpPr>
        <p:spPr bwMode="auto">
          <a:xfrm>
            <a:off x="2878137" y="2914650"/>
            <a:ext cx="962025" cy="723900"/>
          </a:xfrm>
          <a:prstGeom prst="rightArrow">
            <a:avLst>
              <a:gd name="adj1" fmla="val 50000"/>
              <a:gd name="adj2" fmla="val 33224"/>
            </a:avLst>
          </a:prstGeom>
          <a:solidFill>
            <a:schemeClr val="accent2"/>
          </a:solidFill>
          <a:ln w="9525" algn="ctr">
            <a:solidFill>
              <a:schemeClr val="tx1"/>
            </a:solidFill>
            <a:miter lim="800000"/>
            <a:headEnd/>
            <a:tailEnd/>
          </a:ln>
          <a:effectLst/>
        </p:spPr>
        <p:txBody>
          <a:bodyPr wrap="none" anchor="ctr">
            <a:spAutoFit/>
          </a:bodyPr>
          <a:lstStyle/>
          <a:p>
            <a:endParaRPr lang="fr-FR"/>
          </a:p>
        </p:txBody>
      </p:sp>
      <p:sp>
        <p:nvSpPr>
          <p:cNvPr id="50240" name="Text Box 64"/>
          <p:cNvSpPr txBox="1">
            <a:spLocks noChangeArrowheads="1"/>
          </p:cNvSpPr>
          <p:nvPr/>
        </p:nvSpPr>
        <p:spPr bwMode="auto">
          <a:xfrm>
            <a:off x="3833812" y="1198563"/>
            <a:ext cx="4402167" cy="400110"/>
          </a:xfrm>
          <a:prstGeom prst="rect">
            <a:avLst/>
          </a:prstGeom>
          <a:noFill/>
          <a:ln w="9525" algn="ctr">
            <a:noFill/>
            <a:miter lim="800000"/>
            <a:headEnd/>
            <a:tailEnd/>
          </a:ln>
          <a:effectLst/>
        </p:spPr>
        <p:txBody>
          <a:bodyPr wrap="none">
            <a:spAutoFit/>
          </a:bodyPr>
          <a:lstStyle/>
          <a:p>
            <a:r>
              <a:rPr lang="fr-FR" sz="2000" u="none"/>
              <a:t>(Lazebnik, Ponce, Schmid, ICCV’O5)</a:t>
            </a:r>
          </a:p>
        </p:txBody>
      </p:sp>
      <p:sp>
        <p:nvSpPr>
          <p:cNvPr id="50241" name="Text Box 65"/>
          <p:cNvSpPr txBox="1">
            <a:spLocks noChangeArrowheads="1"/>
          </p:cNvSpPr>
          <p:nvPr/>
        </p:nvSpPr>
        <p:spPr bwMode="auto">
          <a:xfrm>
            <a:off x="3368675" y="404813"/>
            <a:ext cx="4903787" cy="822325"/>
          </a:xfrm>
          <a:prstGeom prst="rect">
            <a:avLst/>
          </a:prstGeom>
          <a:noFill/>
          <a:ln w="9525">
            <a:noFill/>
            <a:miter lim="800000"/>
            <a:headEnd/>
            <a:tailEnd/>
          </a:ln>
          <a:effectLst/>
        </p:spPr>
        <p:txBody>
          <a:bodyPr wrap="none">
            <a:spAutoFit/>
          </a:bodyPr>
          <a:lstStyle/>
          <a:p>
            <a:pPr eaLnBrk="1" hangingPunct="1"/>
            <a:r>
              <a:rPr lang="en-US" sz="2400" u="none">
                <a:solidFill>
                  <a:schemeClr val="tx2"/>
                </a:solidFill>
                <a:latin typeface="Comic Sans MS" pitchFamily="66" charset="0"/>
              </a:rPr>
              <a:t>Model </a:t>
            </a:r>
            <a:r>
              <a:rPr lang="en-US" sz="2400" u="none">
                <a:solidFill>
                  <a:schemeClr val="tx2"/>
                </a:solidFill>
                <a:latin typeface="Comic Sans MS" pitchFamily="66" charset="0"/>
                <a:cs typeface="Times New Roman" pitchFamily="18" charset="0"/>
              </a:rPr>
              <a:t>≡ loose </a:t>
            </a:r>
            <a:r>
              <a:rPr lang="en-US" sz="2400" u="none">
                <a:solidFill>
                  <a:schemeClr val="tx2"/>
                </a:solidFill>
                <a:latin typeface="Comic Sans MS" pitchFamily="66" charset="0"/>
              </a:rPr>
              <a:t>assembly of parts</a:t>
            </a:r>
          </a:p>
          <a:p>
            <a:pPr eaLnBrk="1" hangingPunct="1"/>
            <a:r>
              <a:rPr lang="en-US" sz="2400" u="none">
                <a:solidFill>
                  <a:schemeClr val="tx2"/>
                </a:solidFill>
                <a:latin typeface="Comic Sans MS" pitchFamily="66" charset="0"/>
              </a:rPr>
              <a:t>Part </a:t>
            </a:r>
            <a:r>
              <a:rPr lang="en-US" sz="2400" u="none">
                <a:solidFill>
                  <a:schemeClr val="tx2"/>
                </a:solidFill>
                <a:latin typeface="Comic Sans MS" pitchFamily="66" charset="0"/>
                <a:cs typeface="Times New Roman" pitchFamily="18" charset="0"/>
              </a:rPr>
              <a:t>≡</a:t>
            </a:r>
            <a:r>
              <a:rPr lang="en-US" sz="2400" u="none">
                <a:solidFill>
                  <a:schemeClr val="tx2"/>
                </a:solidFill>
                <a:latin typeface="Comic Sans MS" pitchFamily="66" charset="0"/>
              </a:rPr>
              <a:t> rigid assembly of features</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wing_template_border"/>
          <p:cNvPicPr>
            <a:picLocks noChangeAspect="1" noChangeArrowheads="1"/>
          </p:cNvPicPr>
          <p:nvPr/>
        </p:nvPicPr>
        <p:blipFill>
          <a:blip r:embed="rId3"/>
          <a:srcRect/>
          <a:stretch>
            <a:fillRect/>
          </a:stretch>
        </p:blipFill>
        <p:spPr bwMode="auto">
          <a:xfrm>
            <a:off x="428625" y="1020763"/>
            <a:ext cx="2138363" cy="1714500"/>
          </a:xfrm>
          <a:prstGeom prst="rect">
            <a:avLst/>
          </a:prstGeom>
          <a:noFill/>
          <a:ln w="9525">
            <a:noFill/>
            <a:miter lim="800000"/>
            <a:headEnd/>
            <a:tailEnd/>
          </a:ln>
        </p:spPr>
      </p:pic>
      <p:pic>
        <p:nvPicPr>
          <p:cNvPr id="52227" name="Picture 3" descr="pea035_flipped"/>
          <p:cNvPicPr>
            <a:picLocks noChangeAspect="1" noChangeArrowheads="1"/>
          </p:cNvPicPr>
          <p:nvPr/>
        </p:nvPicPr>
        <p:blipFill>
          <a:blip r:embed="rId4"/>
          <a:srcRect/>
          <a:stretch>
            <a:fillRect/>
          </a:stretch>
        </p:blipFill>
        <p:spPr bwMode="auto">
          <a:xfrm>
            <a:off x="2797175" y="1022350"/>
            <a:ext cx="5969000" cy="4483100"/>
          </a:xfrm>
          <a:prstGeom prst="rect">
            <a:avLst/>
          </a:prstGeom>
          <a:noFill/>
          <a:ln w="6350">
            <a:solidFill>
              <a:schemeClr val="bg1"/>
            </a:solid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idx="4294967295"/>
          </p:nvPr>
        </p:nvSpPr>
        <p:spPr>
          <a:xfrm>
            <a:off x="419040" y="234747"/>
            <a:ext cx="8304480" cy="635106"/>
          </a:xfrm>
          <a:effectLst>
            <a:outerShdw dist="155281" dir="2700000" algn="ctr" rotWithShape="0">
              <a:srgbClr val="C0C0C0"/>
            </a:outerShdw>
          </a:effectLst>
        </p:spPr>
        <p:txBody>
          <a:bodyPr/>
          <a:lstStyle/>
          <a:p>
            <a:pPr>
              <a:lnSpc>
                <a:spcPct val="93000"/>
              </a:lnSpc>
              <a:tabLst>
                <a:tab pos="0" algn="l"/>
                <a:tab pos="829366" algn="l"/>
                <a:tab pos="1658732" algn="l"/>
                <a:tab pos="2488099" algn="l"/>
                <a:tab pos="3317465" algn="l"/>
                <a:tab pos="4146831" algn="l"/>
                <a:tab pos="4976197" algn="l"/>
                <a:tab pos="5805564" algn="l"/>
                <a:tab pos="6634930" algn="l"/>
                <a:tab pos="7464296" algn="l"/>
                <a:tab pos="8293662" algn="l"/>
                <a:tab pos="9123029" algn="l"/>
              </a:tabLst>
              <a:defRPr/>
            </a:pPr>
            <a:r>
              <a:rPr lang="en-US" dirty="0" smtClean="0"/>
              <a:t>Results on MNIST Handwritten Digits</a:t>
            </a:r>
          </a:p>
        </p:txBody>
      </p:sp>
      <p:graphicFrame>
        <p:nvGraphicFramePr>
          <p:cNvPr id="1026" name="Object 2"/>
          <p:cNvGraphicFramePr>
            <a:graphicFrameLocks noChangeAspect="1"/>
          </p:cNvGraphicFramePr>
          <p:nvPr/>
        </p:nvGraphicFramePr>
        <p:xfrm>
          <a:off x="406082" y="1034030"/>
          <a:ext cx="8269920" cy="5498497"/>
        </p:xfrm>
        <a:graphic>
          <a:graphicData uri="http://schemas.openxmlformats.org/presentationml/2006/ole">
            <p:oleObj spid="_x0000_s1425410" r:id="rId4" imgW="8482680" imgH="5358240" progId="Excel.Sheet.8">
              <p:embed/>
            </p:oleObj>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wing_template_features"/>
          <p:cNvPicPr>
            <a:picLocks noChangeArrowheads="1"/>
          </p:cNvPicPr>
          <p:nvPr/>
        </p:nvPicPr>
        <p:blipFill>
          <a:blip r:embed="rId3"/>
          <a:srcRect/>
          <a:stretch>
            <a:fillRect/>
          </a:stretch>
        </p:blipFill>
        <p:spPr bwMode="auto">
          <a:xfrm>
            <a:off x="428625" y="1020763"/>
            <a:ext cx="2138363" cy="1719262"/>
          </a:xfrm>
          <a:prstGeom prst="rect">
            <a:avLst/>
          </a:prstGeom>
          <a:noFill/>
          <a:ln w="9525">
            <a:noFill/>
            <a:miter lim="800000"/>
            <a:headEnd/>
            <a:tailEnd/>
          </a:ln>
        </p:spPr>
      </p:pic>
      <p:pic>
        <p:nvPicPr>
          <p:cNvPr id="54275" name="Picture 3" descr="pea035_ellipses_flipped"/>
          <p:cNvPicPr>
            <a:picLocks noChangeAspect="1" noChangeArrowheads="1"/>
          </p:cNvPicPr>
          <p:nvPr/>
        </p:nvPicPr>
        <p:blipFill>
          <a:blip r:embed="rId4"/>
          <a:srcRect/>
          <a:stretch>
            <a:fillRect/>
          </a:stretch>
        </p:blipFill>
        <p:spPr bwMode="auto">
          <a:xfrm>
            <a:off x="2797175" y="1022350"/>
            <a:ext cx="5969000" cy="4483100"/>
          </a:xfrm>
          <a:prstGeom prst="rect">
            <a:avLst/>
          </a:prstGeom>
          <a:noFill/>
          <a:ln w="6350">
            <a:solidFill>
              <a:schemeClr val="bg1"/>
            </a:solid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wing_template_three_features"/>
          <p:cNvPicPr>
            <a:picLocks noChangeArrowheads="1"/>
          </p:cNvPicPr>
          <p:nvPr/>
        </p:nvPicPr>
        <p:blipFill>
          <a:blip r:embed="rId3"/>
          <a:srcRect/>
          <a:stretch>
            <a:fillRect/>
          </a:stretch>
        </p:blipFill>
        <p:spPr bwMode="auto">
          <a:xfrm>
            <a:off x="428625" y="1020763"/>
            <a:ext cx="2138363" cy="1719262"/>
          </a:xfrm>
          <a:prstGeom prst="rect">
            <a:avLst/>
          </a:prstGeom>
          <a:noFill/>
        </p:spPr>
      </p:pic>
      <p:pic>
        <p:nvPicPr>
          <p:cNvPr id="56323" name="Picture 3" descr="wing_template_three_features_found_flipped"/>
          <p:cNvPicPr>
            <a:picLocks noChangeAspect="1" noChangeArrowheads="1"/>
          </p:cNvPicPr>
          <p:nvPr/>
        </p:nvPicPr>
        <p:blipFill>
          <a:blip r:embed="rId4"/>
          <a:srcRect/>
          <a:stretch>
            <a:fillRect/>
          </a:stretch>
        </p:blipFill>
        <p:spPr bwMode="auto">
          <a:xfrm>
            <a:off x="2797175" y="1022350"/>
            <a:ext cx="5969000" cy="4483100"/>
          </a:xfrm>
          <a:prstGeom prst="rect">
            <a:avLst/>
          </a:prstGeom>
          <a:noFill/>
          <a:ln w="6350">
            <a:solidFill>
              <a:schemeClr val="bg1"/>
            </a:solidFill>
            <a:miter lim="800000"/>
            <a:headEnd/>
            <a:tailEnd/>
          </a:ln>
        </p:spPr>
      </p:pic>
      <p:sp>
        <p:nvSpPr>
          <p:cNvPr id="56324" name="Freeform 4"/>
          <p:cNvSpPr>
            <a:spLocks/>
          </p:cNvSpPr>
          <p:nvPr/>
        </p:nvSpPr>
        <p:spPr bwMode="auto">
          <a:xfrm>
            <a:off x="1341438" y="1485900"/>
            <a:ext cx="533400" cy="76200"/>
          </a:xfrm>
          <a:custGeom>
            <a:avLst/>
            <a:gdLst/>
            <a:ahLst/>
            <a:cxnLst>
              <a:cxn ang="0">
                <a:pos x="336" y="48"/>
              </a:cxn>
              <a:cxn ang="0">
                <a:pos x="0" y="0"/>
              </a:cxn>
            </a:cxnLst>
            <a:rect l="0" t="0" r="r" b="b"/>
            <a:pathLst>
              <a:path w="336" h="48">
                <a:moveTo>
                  <a:pt x="336" y="48"/>
                </a:moveTo>
                <a:lnTo>
                  <a:pt x="0" y="0"/>
                </a:lnTo>
              </a:path>
            </a:pathLst>
          </a:custGeom>
          <a:noFill/>
          <a:ln w="38100" cap="flat" cmpd="sng">
            <a:solidFill>
              <a:srgbClr val="FF00FF"/>
            </a:solidFill>
            <a:prstDash val="solid"/>
            <a:round/>
            <a:headEnd type="none" w="med" len="med"/>
            <a:tailEnd type="none" w="med" len="med"/>
          </a:ln>
          <a:effectLst/>
        </p:spPr>
        <p:txBody>
          <a:bodyPr>
            <a:spAutoFit/>
          </a:bodyPr>
          <a:lstStyle/>
          <a:p>
            <a:endParaRPr lang="fr-FR"/>
          </a:p>
        </p:txBody>
      </p:sp>
      <p:sp>
        <p:nvSpPr>
          <p:cNvPr id="56325" name="Freeform 5"/>
          <p:cNvSpPr>
            <a:spLocks/>
          </p:cNvSpPr>
          <p:nvPr/>
        </p:nvSpPr>
        <p:spPr bwMode="auto">
          <a:xfrm>
            <a:off x="6442075" y="1905000"/>
            <a:ext cx="52388" cy="495300"/>
          </a:xfrm>
          <a:custGeom>
            <a:avLst/>
            <a:gdLst/>
            <a:ahLst/>
            <a:cxnLst>
              <a:cxn ang="0">
                <a:pos x="0" y="312"/>
              </a:cxn>
              <a:cxn ang="0">
                <a:pos x="33" y="0"/>
              </a:cxn>
            </a:cxnLst>
            <a:rect l="0" t="0" r="r" b="b"/>
            <a:pathLst>
              <a:path w="33" h="312">
                <a:moveTo>
                  <a:pt x="0" y="312"/>
                </a:moveTo>
                <a:lnTo>
                  <a:pt x="33" y="0"/>
                </a:lnTo>
              </a:path>
            </a:pathLst>
          </a:custGeom>
          <a:noFill/>
          <a:ln w="38100" cap="flat" cmpd="sng">
            <a:solidFill>
              <a:srgbClr val="FF00FF"/>
            </a:solidFill>
            <a:prstDash val="solid"/>
            <a:round/>
            <a:headEnd type="none" w="med" len="med"/>
            <a:tailEnd type="none" w="med" len="med"/>
          </a:ln>
          <a:effectLst/>
        </p:spPr>
        <p:txBody>
          <a:bodyPr>
            <a:spAutoFit/>
          </a:bodyPr>
          <a:lstStyle/>
          <a:p>
            <a:endParaRPr lang="fr-FR"/>
          </a:p>
        </p:txBody>
      </p:sp>
      <p:sp>
        <p:nvSpPr>
          <p:cNvPr id="56326" name="Freeform 6"/>
          <p:cNvSpPr>
            <a:spLocks/>
          </p:cNvSpPr>
          <p:nvPr/>
        </p:nvSpPr>
        <p:spPr bwMode="auto">
          <a:xfrm>
            <a:off x="1341438" y="1485900"/>
            <a:ext cx="23812" cy="525463"/>
          </a:xfrm>
          <a:custGeom>
            <a:avLst/>
            <a:gdLst/>
            <a:ahLst/>
            <a:cxnLst>
              <a:cxn ang="0">
                <a:pos x="15" y="331"/>
              </a:cxn>
              <a:cxn ang="0">
                <a:pos x="0" y="0"/>
              </a:cxn>
            </a:cxnLst>
            <a:rect l="0" t="0" r="r" b="b"/>
            <a:pathLst>
              <a:path w="15" h="331">
                <a:moveTo>
                  <a:pt x="15" y="331"/>
                </a:moveTo>
                <a:lnTo>
                  <a:pt x="0" y="0"/>
                </a:lnTo>
              </a:path>
            </a:pathLst>
          </a:custGeom>
          <a:noFill/>
          <a:ln w="38100" cap="flat" cmpd="sng">
            <a:solidFill>
              <a:srgbClr val="0000FF"/>
            </a:solidFill>
            <a:prstDash val="solid"/>
            <a:round/>
            <a:headEnd type="none" w="med" len="med"/>
            <a:tailEnd type="none" w="med" len="med"/>
          </a:ln>
          <a:effectLst/>
        </p:spPr>
        <p:txBody>
          <a:bodyPr>
            <a:spAutoFit/>
          </a:bodyPr>
          <a:lstStyle/>
          <a:p>
            <a:endParaRPr lang="fr-FR"/>
          </a:p>
        </p:txBody>
      </p:sp>
      <p:sp>
        <p:nvSpPr>
          <p:cNvPr id="56327" name="Freeform 7"/>
          <p:cNvSpPr>
            <a:spLocks/>
          </p:cNvSpPr>
          <p:nvPr/>
        </p:nvSpPr>
        <p:spPr bwMode="auto">
          <a:xfrm>
            <a:off x="6053138" y="1912938"/>
            <a:ext cx="441325" cy="98425"/>
          </a:xfrm>
          <a:custGeom>
            <a:avLst/>
            <a:gdLst/>
            <a:ahLst/>
            <a:cxnLst>
              <a:cxn ang="0">
                <a:pos x="278" y="0"/>
              </a:cxn>
              <a:cxn ang="0">
                <a:pos x="0" y="62"/>
              </a:cxn>
            </a:cxnLst>
            <a:rect l="0" t="0" r="r" b="b"/>
            <a:pathLst>
              <a:path w="278" h="62">
                <a:moveTo>
                  <a:pt x="278" y="0"/>
                </a:moveTo>
                <a:lnTo>
                  <a:pt x="0" y="62"/>
                </a:lnTo>
              </a:path>
            </a:pathLst>
          </a:custGeom>
          <a:noFill/>
          <a:ln w="38100" cap="flat" cmpd="sng">
            <a:solidFill>
              <a:srgbClr val="0000FF"/>
            </a:solidFill>
            <a:prstDash val="solid"/>
            <a:round/>
            <a:headEnd type="none" w="med" len="med"/>
            <a:tailEnd type="none" w="med" len="med"/>
          </a:ln>
          <a:effectLst/>
        </p:spPr>
        <p:txBody>
          <a:bodyPr>
            <a:spAutoFit/>
          </a:bodyPr>
          <a:lstStyle/>
          <a:p>
            <a:endParaRPr lang="fr-F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wing_template_three_features_found_flipped2"/>
          <p:cNvPicPr>
            <a:picLocks noChangeAspect="1" noChangeArrowheads="1"/>
          </p:cNvPicPr>
          <p:nvPr/>
        </p:nvPicPr>
        <p:blipFill>
          <a:blip r:embed="rId3"/>
          <a:srcRect/>
          <a:stretch>
            <a:fillRect/>
          </a:stretch>
        </p:blipFill>
        <p:spPr bwMode="auto">
          <a:xfrm>
            <a:off x="2794000" y="1022350"/>
            <a:ext cx="5969000" cy="4483100"/>
          </a:xfrm>
          <a:prstGeom prst="rect">
            <a:avLst/>
          </a:prstGeom>
          <a:noFill/>
          <a:ln w="6350">
            <a:solidFill>
              <a:schemeClr val="bg1"/>
            </a:solidFill>
            <a:miter lim="800000"/>
            <a:headEnd/>
            <a:tailEnd/>
          </a:ln>
        </p:spPr>
      </p:pic>
      <p:pic>
        <p:nvPicPr>
          <p:cNvPr id="58371" name="Picture 3" descr="wing_template_three_features"/>
          <p:cNvPicPr>
            <a:picLocks noChangeArrowheads="1"/>
          </p:cNvPicPr>
          <p:nvPr/>
        </p:nvPicPr>
        <p:blipFill>
          <a:blip r:embed="rId4"/>
          <a:srcRect/>
          <a:stretch>
            <a:fillRect/>
          </a:stretch>
        </p:blipFill>
        <p:spPr bwMode="auto">
          <a:xfrm>
            <a:off x="428625" y="1020763"/>
            <a:ext cx="2138363" cy="1719262"/>
          </a:xfrm>
          <a:prstGeom prst="rect">
            <a:avLst/>
          </a:prstGeom>
          <a:noFill/>
        </p:spPr>
      </p:pic>
      <p:sp>
        <p:nvSpPr>
          <p:cNvPr id="58372" name="Freeform 4"/>
          <p:cNvSpPr>
            <a:spLocks/>
          </p:cNvSpPr>
          <p:nvPr/>
        </p:nvSpPr>
        <p:spPr bwMode="auto">
          <a:xfrm>
            <a:off x="1341438" y="1485900"/>
            <a:ext cx="533400" cy="76200"/>
          </a:xfrm>
          <a:custGeom>
            <a:avLst/>
            <a:gdLst/>
            <a:ahLst/>
            <a:cxnLst>
              <a:cxn ang="0">
                <a:pos x="336" y="48"/>
              </a:cxn>
              <a:cxn ang="0">
                <a:pos x="0" y="0"/>
              </a:cxn>
            </a:cxnLst>
            <a:rect l="0" t="0" r="r" b="b"/>
            <a:pathLst>
              <a:path w="336" h="48">
                <a:moveTo>
                  <a:pt x="336" y="48"/>
                </a:moveTo>
                <a:lnTo>
                  <a:pt x="0" y="0"/>
                </a:lnTo>
              </a:path>
            </a:pathLst>
          </a:custGeom>
          <a:noFill/>
          <a:ln w="38100" cap="flat" cmpd="sng">
            <a:solidFill>
              <a:srgbClr val="FF00FF"/>
            </a:solidFill>
            <a:prstDash val="solid"/>
            <a:round/>
            <a:headEnd type="none" w="med" len="med"/>
            <a:tailEnd type="none" w="med" len="med"/>
          </a:ln>
          <a:effectLst/>
        </p:spPr>
        <p:txBody>
          <a:bodyPr>
            <a:spAutoFit/>
          </a:bodyPr>
          <a:lstStyle/>
          <a:p>
            <a:endParaRPr lang="fr-FR"/>
          </a:p>
        </p:txBody>
      </p:sp>
      <p:sp>
        <p:nvSpPr>
          <p:cNvPr id="58373" name="Freeform 5"/>
          <p:cNvSpPr>
            <a:spLocks/>
          </p:cNvSpPr>
          <p:nvPr/>
        </p:nvSpPr>
        <p:spPr bwMode="auto">
          <a:xfrm>
            <a:off x="6442075" y="1905000"/>
            <a:ext cx="52388" cy="495300"/>
          </a:xfrm>
          <a:custGeom>
            <a:avLst/>
            <a:gdLst/>
            <a:ahLst/>
            <a:cxnLst>
              <a:cxn ang="0">
                <a:pos x="0" y="312"/>
              </a:cxn>
              <a:cxn ang="0">
                <a:pos x="33" y="0"/>
              </a:cxn>
            </a:cxnLst>
            <a:rect l="0" t="0" r="r" b="b"/>
            <a:pathLst>
              <a:path w="33" h="312">
                <a:moveTo>
                  <a:pt x="0" y="312"/>
                </a:moveTo>
                <a:lnTo>
                  <a:pt x="33" y="0"/>
                </a:lnTo>
              </a:path>
            </a:pathLst>
          </a:custGeom>
          <a:noFill/>
          <a:ln w="38100" cap="flat" cmpd="sng">
            <a:solidFill>
              <a:srgbClr val="FF00FF"/>
            </a:solidFill>
            <a:prstDash val="solid"/>
            <a:round/>
            <a:headEnd type="none" w="med" len="med"/>
            <a:tailEnd type="none" w="med" len="med"/>
          </a:ln>
          <a:effectLst/>
        </p:spPr>
        <p:txBody>
          <a:bodyPr>
            <a:spAutoFit/>
          </a:bodyPr>
          <a:lstStyle/>
          <a:p>
            <a:endParaRPr lang="fr-FR"/>
          </a:p>
        </p:txBody>
      </p:sp>
      <p:sp>
        <p:nvSpPr>
          <p:cNvPr id="58374" name="AutoShape 6"/>
          <p:cNvSpPr>
            <a:spLocks noChangeArrowheads="1"/>
          </p:cNvSpPr>
          <p:nvPr/>
        </p:nvSpPr>
        <p:spPr bwMode="auto">
          <a:xfrm>
            <a:off x="2466975" y="1522413"/>
            <a:ext cx="762000" cy="793750"/>
          </a:xfrm>
          <a:prstGeom prst="rightArrow">
            <a:avLst>
              <a:gd name="adj1" fmla="val 50000"/>
              <a:gd name="adj2" fmla="val 25000"/>
            </a:avLst>
          </a:prstGeom>
          <a:solidFill>
            <a:srgbClr val="FF9900"/>
          </a:solidFill>
          <a:ln w="19050">
            <a:solidFill>
              <a:srgbClr val="FF0000"/>
            </a:solidFill>
            <a:miter lim="800000"/>
            <a:headEnd/>
            <a:tailEnd/>
          </a:ln>
          <a:effectLst/>
        </p:spPr>
        <p:txBody>
          <a:bodyPr wrap="none" anchor="ctr"/>
          <a:lstStyle/>
          <a:p>
            <a:pPr algn="ctr" eaLnBrk="1" hangingPunct="1">
              <a:spcBef>
                <a:spcPct val="50000"/>
              </a:spcBef>
            </a:pPr>
            <a:r>
              <a:rPr lang="en-US" i="1" u="none"/>
              <a:t>A</a:t>
            </a:r>
          </a:p>
        </p:txBody>
      </p:sp>
      <p:sp>
        <p:nvSpPr>
          <p:cNvPr id="58375" name="Freeform 7"/>
          <p:cNvSpPr>
            <a:spLocks/>
          </p:cNvSpPr>
          <p:nvPr/>
        </p:nvSpPr>
        <p:spPr bwMode="auto">
          <a:xfrm>
            <a:off x="1341438" y="1485900"/>
            <a:ext cx="23812" cy="525463"/>
          </a:xfrm>
          <a:custGeom>
            <a:avLst/>
            <a:gdLst/>
            <a:ahLst/>
            <a:cxnLst>
              <a:cxn ang="0">
                <a:pos x="15" y="331"/>
              </a:cxn>
              <a:cxn ang="0">
                <a:pos x="0" y="0"/>
              </a:cxn>
            </a:cxnLst>
            <a:rect l="0" t="0" r="r" b="b"/>
            <a:pathLst>
              <a:path w="15" h="331">
                <a:moveTo>
                  <a:pt x="15" y="331"/>
                </a:moveTo>
                <a:lnTo>
                  <a:pt x="0" y="0"/>
                </a:lnTo>
              </a:path>
            </a:pathLst>
          </a:custGeom>
          <a:noFill/>
          <a:ln w="38100" cap="flat" cmpd="sng">
            <a:solidFill>
              <a:srgbClr val="0000FF"/>
            </a:solidFill>
            <a:prstDash val="solid"/>
            <a:round/>
            <a:headEnd type="none" w="med" len="med"/>
            <a:tailEnd type="none" w="med" len="med"/>
          </a:ln>
          <a:effectLst/>
        </p:spPr>
        <p:txBody>
          <a:bodyPr>
            <a:spAutoFit/>
          </a:bodyPr>
          <a:lstStyle/>
          <a:p>
            <a:endParaRPr lang="fr-FR"/>
          </a:p>
        </p:txBody>
      </p:sp>
      <p:sp>
        <p:nvSpPr>
          <p:cNvPr id="58376" name="Freeform 8"/>
          <p:cNvSpPr>
            <a:spLocks/>
          </p:cNvSpPr>
          <p:nvPr/>
        </p:nvSpPr>
        <p:spPr bwMode="auto">
          <a:xfrm>
            <a:off x="6053138" y="1912938"/>
            <a:ext cx="441325" cy="98425"/>
          </a:xfrm>
          <a:custGeom>
            <a:avLst/>
            <a:gdLst/>
            <a:ahLst/>
            <a:cxnLst>
              <a:cxn ang="0">
                <a:pos x="278" y="0"/>
              </a:cxn>
              <a:cxn ang="0">
                <a:pos x="0" y="62"/>
              </a:cxn>
            </a:cxnLst>
            <a:rect l="0" t="0" r="r" b="b"/>
            <a:pathLst>
              <a:path w="278" h="62">
                <a:moveTo>
                  <a:pt x="278" y="0"/>
                </a:moveTo>
                <a:lnTo>
                  <a:pt x="0" y="62"/>
                </a:lnTo>
              </a:path>
            </a:pathLst>
          </a:custGeom>
          <a:noFill/>
          <a:ln w="38100" cap="flat" cmpd="sng">
            <a:solidFill>
              <a:srgbClr val="0000FF"/>
            </a:solidFill>
            <a:prstDash val="solid"/>
            <a:round/>
            <a:headEnd type="none" w="med" len="med"/>
            <a:tailEnd type="none" w="med" len="med"/>
          </a:ln>
          <a:effectLst/>
        </p:spPr>
        <p:txBody>
          <a:bodyPr>
            <a:spAutoFit/>
          </a:bodyPr>
          <a:lstStyle/>
          <a:p>
            <a:endParaRPr lang="fr-F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wing_template_found_flipped"/>
          <p:cNvPicPr>
            <a:picLocks noChangeAspect="1" noChangeArrowheads="1"/>
          </p:cNvPicPr>
          <p:nvPr/>
        </p:nvPicPr>
        <p:blipFill>
          <a:blip r:embed="rId3"/>
          <a:srcRect/>
          <a:stretch>
            <a:fillRect/>
          </a:stretch>
        </p:blipFill>
        <p:spPr bwMode="auto">
          <a:xfrm>
            <a:off x="2794000" y="1022350"/>
            <a:ext cx="5969000" cy="4483100"/>
          </a:xfrm>
          <a:prstGeom prst="rect">
            <a:avLst/>
          </a:prstGeom>
          <a:noFill/>
          <a:ln w="6350">
            <a:solidFill>
              <a:schemeClr val="bg1"/>
            </a:solidFill>
            <a:miter lim="800000"/>
            <a:headEnd/>
            <a:tailEnd/>
          </a:ln>
        </p:spPr>
      </p:pic>
      <p:pic>
        <p:nvPicPr>
          <p:cNvPr id="60419" name="Picture 3" descr="wing_template_features"/>
          <p:cNvPicPr>
            <a:picLocks noChangeArrowheads="1"/>
          </p:cNvPicPr>
          <p:nvPr/>
        </p:nvPicPr>
        <p:blipFill>
          <a:blip r:embed="rId4"/>
          <a:srcRect/>
          <a:stretch>
            <a:fillRect/>
          </a:stretch>
        </p:blipFill>
        <p:spPr bwMode="auto">
          <a:xfrm>
            <a:off x="428625" y="1022350"/>
            <a:ext cx="2138363" cy="1719263"/>
          </a:xfrm>
          <a:prstGeom prst="rect">
            <a:avLst/>
          </a:prstGeom>
          <a:noFill/>
        </p:spPr>
      </p:pic>
      <p:sp>
        <p:nvSpPr>
          <p:cNvPr id="60420" name="AutoShape 4"/>
          <p:cNvSpPr>
            <a:spLocks noChangeArrowheads="1"/>
          </p:cNvSpPr>
          <p:nvPr/>
        </p:nvSpPr>
        <p:spPr bwMode="auto">
          <a:xfrm>
            <a:off x="2466975" y="1524000"/>
            <a:ext cx="762000" cy="793750"/>
          </a:xfrm>
          <a:prstGeom prst="rightArrow">
            <a:avLst>
              <a:gd name="adj1" fmla="val 50000"/>
              <a:gd name="adj2" fmla="val 25000"/>
            </a:avLst>
          </a:prstGeom>
          <a:solidFill>
            <a:srgbClr val="FF9900"/>
          </a:solidFill>
          <a:ln w="19050">
            <a:solidFill>
              <a:srgbClr val="FF0000"/>
            </a:solidFill>
            <a:miter lim="800000"/>
            <a:headEnd/>
            <a:tailEnd/>
          </a:ln>
          <a:effectLst/>
        </p:spPr>
        <p:txBody>
          <a:bodyPr wrap="none" anchor="ctr"/>
          <a:lstStyle/>
          <a:p>
            <a:pPr algn="ctr" eaLnBrk="1" hangingPunct="1">
              <a:spcBef>
                <a:spcPct val="50000"/>
              </a:spcBef>
            </a:pPr>
            <a:r>
              <a:rPr lang="en-US" i="1" u="none"/>
              <a:t>A</a:t>
            </a:r>
          </a:p>
        </p:txBody>
      </p:sp>
      <p:sp>
        <p:nvSpPr>
          <p:cNvPr id="60421" name="Freeform 5"/>
          <p:cNvSpPr>
            <a:spLocks/>
          </p:cNvSpPr>
          <p:nvPr/>
        </p:nvSpPr>
        <p:spPr bwMode="auto">
          <a:xfrm>
            <a:off x="1341438" y="1487488"/>
            <a:ext cx="23812" cy="525462"/>
          </a:xfrm>
          <a:custGeom>
            <a:avLst/>
            <a:gdLst/>
            <a:ahLst/>
            <a:cxnLst>
              <a:cxn ang="0">
                <a:pos x="15" y="331"/>
              </a:cxn>
              <a:cxn ang="0">
                <a:pos x="0" y="0"/>
              </a:cxn>
            </a:cxnLst>
            <a:rect l="0" t="0" r="r" b="b"/>
            <a:pathLst>
              <a:path w="15" h="331">
                <a:moveTo>
                  <a:pt x="15" y="331"/>
                </a:moveTo>
                <a:lnTo>
                  <a:pt x="0" y="0"/>
                </a:lnTo>
              </a:path>
            </a:pathLst>
          </a:custGeom>
          <a:noFill/>
          <a:ln w="38100" cap="flat" cmpd="sng">
            <a:solidFill>
              <a:srgbClr val="0000FF"/>
            </a:solidFill>
            <a:prstDash val="solid"/>
            <a:round/>
            <a:headEnd type="none" w="med" len="med"/>
            <a:tailEnd type="none" w="med" len="med"/>
          </a:ln>
          <a:effectLst/>
        </p:spPr>
        <p:txBody>
          <a:bodyPr>
            <a:spAutoFit/>
          </a:bodyPr>
          <a:lstStyle/>
          <a:p>
            <a:endParaRPr lang="fr-FR"/>
          </a:p>
        </p:txBody>
      </p:sp>
      <p:sp>
        <p:nvSpPr>
          <p:cNvPr id="60422" name="Freeform 6"/>
          <p:cNvSpPr>
            <a:spLocks/>
          </p:cNvSpPr>
          <p:nvPr/>
        </p:nvSpPr>
        <p:spPr bwMode="auto">
          <a:xfrm>
            <a:off x="1341438" y="1487488"/>
            <a:ext cx="533400" cy="76200"/>
          </a:xfrm>
          <a:custGeom>
            <a:avLst/>
            <a:gdLst/>
            <a:ahLst/>
            <a:cxnLst>
              <a:cxn ang="0">
                <a:pos x="336" y="48"/>
              </a:cxn>
              <a:cxn ang="0">
                <a:pos x="0" y="0"/>
              </a:cxn>
            </a:cxnLst>
            <a:rect l="0" t="0" r="r" b="b"/>
            <a:pathLst>
              <a:path w="336" h="48">
                <a:moveTo>
                  <a:pt x="336" y="48"/>
                </a:moveTo>
                <a:lnTo>
                  <a:pt x="0" y="0"/>
                </a:lnTo>
              </a:path>
            </a:pathLst>
          </a:custGeom>
          <a:noFill/>
          <a:ln w="38100" cap="flat" cmpd="sng">
            <a:solidFill>
              <a:srgbClr val="FF00FF"/>
            </a:solidFill>
            <a:prstDash val="solid"/>
            <a:round/>
            <a:headEnd type="none" w="med" len="med"/>
            <a:tailEnd type="none" w="med" len="med"/>
          </a:ln>
          <a:effectLst/>
        </p:spPr>
        <p:txBody>
          <a:bodyPr>
            <a:spAutoFit/>
          </a:bodyPr>
          <a:lstStyle/>
          <a:p>
            <a:endParaRPr lang="fr-FR"/>
          </a:p>
        </p:txBody>
      </p:sp>
      <p:sp>
        <p:nvSpPr>
          <p:cNvPr id="60423" name="Freeform 7"/>
          <p:cNvSpPr>
            <a:spLocks/>
          </p:cNvSpPr>
          <p:nvPr/>
        </p:nvSpPr>
        <p:spPr bwMode="auto">
          <a:xfrm>
            <a:off x="6053138" y="1914525"/>
            <a:ext cx="441325" cy="98425"/>
          </a:xfrm>
          <a:custGeom>
            <a:avLst/>
            <a:gdLst/>
            <a:ahLst/>
            <a:cxnLst>
              <a:cxn ang="0">
                <a:pos x="278" y="0"/>
              </a:cxn>
              <a:cxn ang="0">
                <a:pos x="0" y="62"/>
              </a:cxn>
            </a:cxnLst>
            <a:rect l="0" t="0" r="r" b="b"/>
            <a:pathLst>
              <a:path w="278" h="62">
                <a:moveTo>
                  <a:pt x="278" y="0"/>
                </a:moveTo>
                <a:lnTo>
                  <a:pt x="0" y="62"/>
                </a:lnTo>
              </a:path>
            </a:pathLst>
          </a:custGeom>
          <a:noFill/>
          <a:ln w="38100" cap="flat" cmpd="sng">
            <a:solidFill>
              <a:srgbClr val="0000FF"/>
            </a:solidFill>
            <a:prstDash val="solid"/>
            <a:round/>
            <a:headEnd type="none" w="med" len="med"/>
            <a:tailEnd type="none" w="med" len="med"/>
          </a:ln>
          <a:effectLst/>
        </p:spPr>
        <p:txBody>
          <a:bodyPr>
            <a:spAutoFit/>
          </a:bodyPr>
          <a:lstStyle/>
          <a:p>
            <a:endParaRPr lang="fr-FR"/>
          </a:p>
        </p:txBody>
      </p:sp>
      <p:sp>
        <p:nvSpPr>
          <p:cNvPr id="60424" name="Freeform 8"/>
          <p:cNvSpPr>
            <a:spLocks/>
          </p:cNvSpPr>
          <p:nvPr/>
        </p:nvSpPr>
        <p:spPr bwMode="auto">
          <a:xfrm>
            <a:off x="6442075" y="1906588"/>
            <a:ext cx="52388" cy="495300"/>
          </a:xfrm>
          <a:custGeom>
            <a:avLst/>
            <a:gdLst/>
            <a:ahLst/>
            <a:cxnLst>
              <a:cxn ang="0">
                <a:pos x="0" y="312"/>
              </a:cxn>
              <a:cxn ang="0">
                <a:pos x="33" y="0"/>
              </a:cxn>
            </a:cxnLst>
            <a:rect l="0" t="0" r="r" b="b"/>
            <a:pathLst>
              <a:path w="33" h="312">
                <a:moveTo>
                  <a:pt x="0" y="312"/>
                </a:moveTo>
                <a:lnTo>
                  <a:pt x="33" y="0"/>
                </a:lnTo>
              </a:path>
            </a:pathLst>
          </a:custGeom>
          <a:noFill/>
          <a:ln w="38100" cap="flat" cmpd="sng">
            <a:solidFill>
              <a:srgbClr val="FF00FF"/>
            </a:solidFill>
            <a:prstDash val="solid"/>
            <a:round/>
            <a:headEnd type="none" w="med" len="med"/>
            <a:tailEnd type="none" w="med" len="med"/>
          </a:ln>
          <a:effectLst/>
        </p:spPr>
        <p:txBody>
          <a:bodyPr>
            <a:spAutoFit/>
          </a:bodyPr>
          <a:lstStyle/>
          <a:p>
            <a:endParaRPr lang="fr-FR"/>
          </a:p>
        </p:txBody>
      </p:sp>
      <p:sp>
        <p:nvSpPr>
          <p:cNvPr id="60425" name="Text Box 9"/>
          <p:cNvSpPr txBox="1">
            <a:spLocks noChangeArrowheads="1"/>
          </p:cNvSpPr>
          <p:nvPr/>
        </p:nvSpPr>
        <p:spPr bwMode="auto">
          <a:xfrm>
            <a:off x="996950" y="6107113"/>
            <a:ext cx="7232650" cy="641350"/>
          </a:xfrm>
          <a:prstGeom prst="rect">
            <a:avLst/>
          </a:prstGeom>
          <a:noFill/>
          <a:ln w="9525" algn="ctr">
            <a:noFill/>
            <a:miter lim="800000"/>
            <a:headEnd/>
            <a:tailEnd/>
          </a:ln>
          <a:effectLst/>
        </p:spPr>
        <p:txBody>
          <a:bodyPr wrap="none">
            <a:spAutoFit/>
          </a:bodyPr>
          <a:lstStyle/>
          <a:p>
            <a:r>
              <a:rPr lang="en-US" u="none"/>
              <a:t>(Gaston, Grimson, &amp; Lozano-Perez, 1982; Ayache &amp; Faugeras, 1982)</a:t>
            </a:r>
          </a:p>
          <a:p>
            <a:r>
              <a:rPr lang="en-US" u="none"/>
              <a:t>(Faugeras &amp; Hebert, 1983; Huttenlocher, 1987)</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7458" name="Picture 2"/>
          <p:cNvPicPr>
            <a:picLocks noChangeAspect="1" noChangeArrowheads="1"/>
          </p:cNvPicPr>
          <p:nvPr/>
        </p:nvPicPr>
        <p:blipFill>
          <a:blip r:embed="rId3"/>
          <a:srcRect/>
          <a:stretch>
            <a:fillRect/>
          </a:stretch>
        </p:blipFill>
        <p:spPr bwMode="auto">
          <a:xfrm>
            <a:off x="285750" y="0"/>
            <a:ext cx="8572500" cy="1181100"/>
          </a:xfrm>
          <a:prstGeom prst="rect">
            <a:avLst/>
          </a:prstGeom>
          <a:noFill/>
          <a:ln w="9525">
            <a:noFill/>
            <a:miter lim="800000"/>
            <a:headEnd/>
            <a:tailEnd/>
          </a:ln>
          <a:effectLst/>
        </p:spPr>
      </p:pic>
      <p:pic>
        <p:nvPicPr>
          <p:cNvPr id="1427459" name="Picture 3"/>
          <p:cNvPicPr>
            <a:picLocks noChangeAspect="1" noChangeArrowheads="1"/>
          </p:cNvPicPr>
          <p:nvPr/>
        </p:nvPicPr>
        <p:blipFill>
          <a:blip r:embed="rId4"/>
          <a:srcRect/>
          <a:stretch>
            <a:fillRect/>
          </a:stretch>
        </p:blipFill>
        <p:spPr bwMode="auto">
          <a:xfrm>
            <a:off x="1847715" y="1167603"/>
            <a:ext cx="4781685" cy="3023397"/>
          </a:xfrm>
          <a:prstGeom prst="rect">
            <a:avLst/>
          </a:prstGeom>
          <a:noFill/>
          <a:ln w="9525">
            <a:noFill/>
            <a:miter lim="800000"/>
            <a:headEnd/>
            <a:tailEnd/>
          </a:ln>
          <a:effectLst/>
        </p:spPr>
      </p:pic>
      <p:pic>
        <p:nvPicPr>
          <p:cNvPr id="1427460" name="Picture 4"/>
          <p:cNvPicPr>
            <a:picLocks noChangeAspect="1" noChangeArrowheads="1"/>
          </p:cNvPicPr>
          <p:nvPr/>
        </p:nvPicPr>
        <p:blipFill>
          <a:blip r:embed="rId5"/>
          <a:srcRect/>
          <a:stretch>
            <a:fillRect/>
          </a:stretch>
        </p:blipFill>
        <p:spPr bwMode="auto">
          <a:xfrm>
            <a:off x="123825" y="4181475"/>
            <a:ext cx="8896350" cy="2752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latin typeface="Comic Sans MS" pitchFamily="66" charset="0"/>
              </a:rPr>
              <a:t>Discriminative approach</a:t>
            </a:r>
            <a:endParaRPr lang="fr-FR" dirty="0">
              <a:latin typeface="Comic Sans MS" pitchFamily="66" charset="0"/>
            </a:endParaRPr>
          </a:p>
        </p:txBody>
      </p:sp>
      <p:sp>
        <p:nvSpPr>
          <p:cNvPr id="3" name="Espace réservé du contenu 2"/>
          <p:cNvSpPr>
            <a:spLocks noGrp="1"/>
          </p:cNvSpPr>
          <p:nvPr>
            <p:ph idx="1"/>
          </p:nvPr>
        </p:nvSpPr>
        <p:spPr>
          <a:xfrm>
            <a:off x="685800" y="2362200"/>
            <a:ext cx="7772400" cy="3657600"/>
          </a:xfrm>
        </p:spPr>
        <p:txBody>
          <a:bodyPr/>
          <a:lstStyle/>
          <a:p>
            <a:r>
              <a:rPr lang="en-US" sz="2800" dirty="0" smtClean="0"/>
              <a:t>Model: P</a:t>
            </a:r>
            <a:r>
              <a:rPr lang="en-US" sz="2800" baseline="-25000" dirty="0" smtClean="0">
                <a:latin typeface="cmmi10"/>
              </a:rPr>
              <a:t>µ </a:t>
            </a:r>
            <a:r>
              <a:rPr lang="en-US" sz="2800" dirty="0" smtClean="0"/>
              <a:t>( c | f)</a:t>
            </a:r>
          </a:p>
          <a:p>
            <a:r>
              <a:rPr lang="en-US" sz="2800" dirty="0" smtClean="0"/>
              <a:t>Learn the model by maximizing the likelihood of the training data</a:t>
            </a:r>
          </a:p>
          <a:p>
            <a:pPr>
              <a:buNone/>
            </a:pPr>
            <a:r>
              <a:rPr lang="en-US" sz="2800" dirty="0" smtClean="0"/>
              <a:t>		max</a:t>
            </a:r>
            <a:r>
              <a:rPr lang="en-US" sz="2800" baseline="-25000" dirty="0" smtClean="0">
                <a:latin typeface="cmmi10"/>
              </a:rPr>
              <a:t>µ</a:t>
            </a:r>
            <a:r>
              <a:rPr lang="en-US" sz="2800" dirty="0" smtClean="0"/>
              <a:t> </a:t>
            </a:r>
            <a:r>
              <a:rPr lang="en-US" sz="2800" dirty="0" smtClean="0">
                <a:latin typeface="Symbol"/>
                <a:sym typeface="Symbol"/>
              </a:rPr>
              <a:t></a:t>
            </a:r>
            <a:r>
              <a:rPr lang="en-US" sz="2800" baseline="-25000" dirty="0" smtClean="0">
                <a:latin typeface="Symbol"/>
                <a:sym typeface="Symbol"/>
              </a:rPr>
              <a:t>k=1</a:t>
            </a:r>
            <a:r>
              <a:rPr lang="en-US" sz="2800" baseline="30000" dirty="0" smtClean="0">
                <a:latin typeface="Times New Roman"/>
                <a:sym typeface="Symbol"/>
              </a:rPr>
              <a:t>n</a:t>
            </a:r>
            <a:r>
              <a:rPr lang="en-US" sz="2800" dirty="0" smtClean="0"/>
              <a:t> log </a:t>
            </a:r>
            <a:r>
              <a:rPr lang="en-US" sz="2800" dirty="0" smtClean="0">
                <a:latin typeface="Times New Roman"/>
              </a:rPr>
              <a:t>P</a:t>
            </a:r>
            <a:r>
              <a:rPr lang="en-US" sz="2800" baseline="-25000" dirty="0" smtClean="0">
                <a:latin typeface="cmmi10"/>
              </a:rPr>
              <a:t>µ </a:t>
            </a:r>
            <a:r>
              <a:rPr lang="en-US" sz="2800" dirty="0" smtClean="0">
                <a:latin typeface="Times New Roman"/>
              </a:rPr>
              <a:t>( c</a:t>
            </a:r>
            <a:r>
              <a:rPr lang="en-US" sz="2800" baseline="-25000" dirty="0" smtClean="0">
                <a:latin typeface="Times New Roman"/>
              </a:rPr>
              <a:t>k</a:t>
            </a:r>
            <a:r>
              <a:rPr lang="en-US" sz="2800" dirty="0" smtClean="0">
                <a:latin typeface="Times New Roman"/>
              </a:rPr>
              <a:t> | </a:t>
            </a:r>
            <a:r>
              <a:rPr lang="en-US" sz="2800" dirty="0" err="1" smtClean="0">
                <a:latin typeface="Times New Roman"/>
              </a:rPr>
              <a:t>f</a:t>
            </a:r>
            <a:r>
              <a:rPr lang="en-US" sz="2800" baseline="-25000" dirty="0" err="1" smtClean="0">
                <a:latin typeface="Times New Roman"/>
              </a:rPr>
              <a:t>k</a:t>
            </a:r>
            <a:r>
              <a:rPr lang="en-US" sz="2800" dirty="0" smtClean="0"/>
              <a:t>)</a:t>
            </a:r>
          </a:p>
          <a:p>
            <a:r>
              <a:rPr lang="en-US" sz="2800" dirty="0" smtClean="0"/>
              <a:t>Recognize by maximizing posterior probability of class</a:t>
            </a:r>
          </a:p>
          <a:p>
            <a:pPr lvl="1">
              <a:buNone/>
            </a:pPr>
            <a:r>
              <a:rPr lang="en-US" dirty="0" smtClean="0"/>
              <a:t>	</a:t>
            </a:r>
            <a:r>
              <a:rPr lang="en-US" dirty="0" smtClean="0"/>
              <a:t>	</a:t>
            </a:r>
            <a:r>
              <a:rPr lang="en-US" dirty="0" err="1" smtClean="0">
                <a:latin typeface="Times New Roman"/>
              </a:rPr>
              <a:t>max</a:t>
            </a:r>
            <a:r>
              <a:rPr lang="en-US" baseline="-25000" dirty="0" err="1" smtClean="0">
                <a:latin typeface="Times New Roman"/>
              </a:rPr>
              <a:t>c</a:t>
            </a:r>
            <a:r>
              <a:rPr lang="en-US" dirty="0" smtClean="0"/>
              <a:t> P</a:t>
            </a:r>
            <a:r>
              <a:rPr lang="en-US" baseline="-25000" dirty="0" smtClean="0">
                <a:latin typeface="cmmi10"/>
              </a:rPr>
              <a:t>µ</a:t>
            </a:r>
            <a:r>
              <a:rPr lang="en-US" dirty="0" smtClean="0"/>
              <a:t> ( c | f )</a:t>
            </a:r>
            <a:endParaRPr lang="fr-FR"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owl011"/>
          <p:cNvPicPr preferRelativeResize="0">
            <a:picLocks noChangeAspect="1" noChangeArrowheads="1"/>
          </p:cNvPicPr>
          <p:nvPr/>
        </p:nvPicPr>
        <p:blipFill>
          <a:blip r:embed="rId3"/>
          <a:srcRect t="8333" b="4167"/>
          <a:stretch>
            <a:fillRect/>
          </a:stretch>
        </p:blipFill>
        <p:spPr bwMode="auto">
          <a:xfrm>
            <a:off x="228600" y="1916113"/>
            <a:ext cx="923925" cy="700087"/>
          </a:xfrm>
          <a:prstGeom prst="rect">
            <a:avLst/>
          </a:prstGeom>
          <a:noFill/>
          <a:ln w="3175">
            <a:solidFill>
              <a:schemeClr val="bg1"/>
            </a:solidFill>
            <a:miter lim="800000"/>
            <a:headEnd/>
            <a:tailEnd/>
          </a:ln>
        </p:spPr>
      </p:pic>
      <p:pic>
        <p:nvPicPr>
          <p:cNvPr id="62467" name="Picture 3" descr="puf008"/>
          <p:cNvPicPr preferRelativeResize="0">
            <a:picLocks noChangeAspect="1" noChangeArrowheads="1"/>
          </p:cNvPicPr>
          <p:nvPr/>
        </p:nvPicPr>
        <p:blipFill>
          <a:blip r:embed="rId4" cstate="print"/>
          <a:srcRect l="5142"/>
          <a:stretch>
            <a:fillRect/>
          </a:stretch>
        </p:blipFill>
        <p:spPr bwMode="auto">
          <a:xfrm>
            <a:off x="1614488" y="1901825"/>
            <a:ext cx="923925" cy="665163"/>
          </a:xfrm>
          <a:prstGeom prst="rect">
            <a:avLst/>
          </a:prstGeom>
          <a:noFill/>
          <a:ln w="3175">
            <a:solidFill>
              <a:schemeClr val="bg1"/>
            </a:solidFill>
            <a:miter lim="800000"/>
            <a:headEnd/>
            <a:tailEnd/>
          </a:ln>
        </p:spPr>
      </p:pic>
      <p:pic>
        <p:nvPicPr>
          <p:cNvPr id="62468" name="Picture 4" descr="wod053"/>
          <p:cNvPicPr preferRelativeResize="0">
            <a:picLocks noChangeAspect="1" noChangeArrowheads="1"/>
          </p:cNvPicPr>
          <p:nvPr/>
        </p:nvPicPr>
        <p:blipFill>
          <a:blip r:embed="rId5"/>
          <a:srcRect/>
          <a:stretch>
            <a:fillRect/>
          </a:stretch>
        </p:blipFill>
        <p:spPr bwMode="auto">
          <a:xfrm>
            <a:off x="1614488" y="914400"/>
            <a:ext cx="923925" cy="617538"/>
          </a:xfrm>
          <a:prstGeom prst="rect">
            <a:avLst/>
          </a:prstGeom>
          <a:noFill/>
          <a:ln w="3175">
            <a:solidFill>
              <a:schemeClr val="bg1"/>
            </a:solidFill>
            <a:miter lim="800000"/>
            <a:headEnd/>
            <a:tailEnd/>
          </a:ln>
        </p:spPr>
      </p:pic>
      <p:sp>
        <p:nvSpPr>
          <p:cNvPr id="62469" name="Rectangle 5"/>
          <p:cNvSpPr>
            <a:spLocks noGrp="1" noChangeArrowheads="1"/>
          </p:cNvSpPr>
          <p:nvPr>
            <p:ph type="title"/>
          </p:nvPr>
        </p:nvSpPr>
        <p:spPr>
          <a:xfrm>
            <a:off x="0" y="-25400"/>
            <a:ext cx="9144000" cy="647700"/>
          </a:xfrm>
        </p:spPr>
        <p:txBody>
          <a:bodyPr/>
          <a:lstStyle/>
          <a:p>
            <a:r>
              <a:rPr lang="en-US" sz="2800">
                <a:latin typeface="Comic Sans MS" pitchFamily="66" charset="0"/>
              </a:rPr>
              <a:t>Complete Object Recognition System (ICCV’05)</a:t>
            </a:r>
          </a:p>
        </p:txBody>
      </p:sp>
      <p:sp>
        <p:nvSpPr>
          <p:cNvPr id="62470" name="Text Box 6"/>
          <p:cNvSpPr txBox="1">
            <a:spLocks noChangeArrowheads="1"/>
          </p:cNvSpPr>
          <p:nvPr/>
        </p:nvSpPr>
        <p:spPr bwMode="auto">
          <a:xfrm>
            <a:off x="762000" y="1524000"/>
            <a:ext cx="533400" cy="366713"/>
          </a:xfrm>
          <a:prstGeom prst="rect">
            <a:avLst/>
          </a:prstGeom>
          <a:noFill/>
          <a:ln w="9525">
            <a:noFill/>
            <a:miter lim="800000"/>
            <a:headEnd/>
            <a:tailEnd/>
          </a:ln>
          <a:effectLst/>
        </p:spPr>
        <p:txBody>
          <a:bodyPr>
            <a:spAutoFit/>
          </a:bodyPr>
          <a:lstStyle/>
          <a:p>
            <a:pPr eaLnBrk="1" hangingPunct="1"/>
            <a:r>
              <a:rPr lang="en-US" b="1" u="none">
                <a:latin typeface="Times New Roman" pitchFamily="18" charset="0"/>
              </a:rPr>
              <a:t>…</a:t>
            </a:r>
          </a:p>
        </p:txBody>
      </p:sp>
      <p:sp>
        <p:nvSpPr>
          <p:cNvPr id="62471" name="Rectangle 7"/>
          <p:cNvSpPr>
            <a:spLocks noChangeArrowheads="1"/>
          </p:cNvSpPr>
          <p:nvPr/>
        </p:nvSpPr>
        <p:spPr bwMode="auto">
          <a:xfrm>
            <a:off x="139700" y="838200"/>
            <a:ext cx="2971800" cy="2057400"/>
          </a:xfrm>
          <a:prstGeom prst="rect">
            <a:avLst/>
          </a:prstGeom>
          <a:noFill/>
          <a:ln w="6350">
            <a:solidFill>
              <a:schemeClr val="tx1"/>
            </a:solidFill>
            <a:prstDash val="dash"/>
            <a:miter lim="800000"/>
            <a:headEnd/>
            <a:tailEnd/>
          </a:ln>
          <a:effectLst/>
        </p:spPr>
        <p:txBody>
          <a:bodyPr anchor="ctr">
            <a:spAutoFit/>
          </a:bodyPr>
          <a:lstStyle/>
          <a:p>
            <a:endParaRPr lang="fr-FR"/>
          </a:p>
        </p:txBody>
      </p:sp>
      <p:sp>
        <p:nvSpPr>
          <p:cNvPr id="62472" name="Text Box 8"/>
          <p:cNvSpPr txBox="1">
            <a:spLocks noChangeArrowheads="1"/>
          </p:cNvSpPr>
          <p:nvPr/>
        </p:nvSpPr>
        <p:spPr bwMode="auto">
          <a:xfrm>
            <a:off x="152400" y="533400"/>
            <a:ext cx="1103313" cy="274638"/>
          </a:xfrm>
          <a:prstGeom prst="rect">
            <a:avLst/>
          </a:prstGeom>
          <a:noFill/>
          <a:ln w="9525">
            <a:noFill/>
            <a:miter lim="800000"/>
            <a:headEnd/>
            <a:tailEnd/>
          </a:ln>
          <a:effectLst/>
        </p:spPr>
        <p:txBody>
          <a:bodyPr wrap="none">
            <a:spAutoFit/>
          </a:bodyPr>
          <a:lstStyle/>
          <a:p>
            <a:pPr algn="ctr" eaLnBrk="1" hangingPunct="1"/>
            <a:r>
              <a:rPr lang="en-US" sz="1200" u="none"/>
              <a:t>Training pairs</a:t>
            </a:r>
          </a:p>
        </p:txBody>
      </p:sp>
      <p:sp>
        <p:nvSpPr>
          <p:cNvPr id="62473" name="Text Box 9"/>
          <p:cNvSpPr txBox="1">
            <a:spLocks noChangeArrowheads="1"/>
          </p:cNvSpPr>
          <p:nvPr/>
        </p:nvSpPr>
        <p:spPr bwMode="auto">
          <a:xfrm>
            <a:off x="2209800" y="1524000"/>
            <a:ext cx="412750" cy="366713"/>
          </a:xfrm>
          <a:prstGeom prst="rect">
            <a:avLst/>
          </a:prstGeom>
          <a:noFill/>
          <a:ln w="9525">
            <a:noFill/>
            <a:miter lim="800000"/>
            <a:headEnd/>
            <a:tailEnd/>
          </a:ln>
          <a:effectLst/>
        </p:spPr>
        <p:txBody>
          <a:bodyPr wrap="none">
            <a:spAutoFit/>
          </a:bodyPr>
          <a:lstStyle/>
          <a:p>
            <a:pPr eaLnBrk="1" hangingPunct="1"/>
            <a:r>
              <a:rPr lang="en-US" b="1" u="none">
                <a:latin typeface="Times New Roman" pitchFamily="18" charset="0"/>
              </a:rPr>
              <a:t>…</a:t>
            </a:r>
          </a:p>
        </p:txBody>
      </p:sp>
      <p:sp>
        <p:nvSpPr>
          <p:cNvPr id="62474" name="Text Box 10"/>
          <p:cNvSpPr txBox="1">
            <a:spLocks noChangeArrowheads="1"/>
          </p:cNvSpPr>
          <p:nvPr/>
        </p:nvSpPr>
        <p:spPr bwMode="auto">
          <a:xfrm>
            <a:off x="762000" y="2590800"/>
            <a:ext cx="412750" cy="366713"/>
          </a:xfrm>
          <a:prstGeom prst="rect">
            <a:avLst/>
          </a:prstGeom>
          <a:noFill/>
          <a:ln w="9525">
            <a:noFill/>
            <a:miter lim="800000"/>
            <a:headEnd/>
            <a:tailEnd/>
          </a:ln>
          <a:effectLst/>
        </p:spPr>
        <p:txBody>
          <a:bodyPr wrap="none">
            <a:spAutoFit/>
          </a:bodyPr>
          <a:lstStyle/>
          <a:p>
            <a:pPr eaLnBrk="1" hangingPunct="1"/>
            <a:r>
              <a:rPr lang="en-US" b="1" u="none">
                <a:latin typeface="Times New Roman" pitchFamily="18" charset="0"/>
              </a:rPr>
              <a:t>…</a:t>
            </a:r>
          </a:p>
        </p:txBody>
      </p:sp>
      <p:sp>
        <p:nvSpPr>
          <p:cNvPr id="62475" name="Text Box 11"/>
          <p:cNvSpPr txBox="1">
            <a:spLocks noChangeArrowheads="1"/>
          </p:cNvSpPr>
          <p:nvPr/>
        </p:nvSpPr>
        <p:spPr bwMode="auto">
          <a:xfrm>
            <a:off x="2209800" y="2590800"/>
            <a:ext cx="412750" cy="366713"/>
          </a:xfrm>
          <a:prstGeom prst="rect">
            <a:avLst/>
          </a:prstGeom>
          <a:noFill/>
          <a:ln w="9525">
            <a:noFill/>
            <a:miter lim="800000"/>
            <a:headEnd/>
            <a:tailEnd/>
          </a:ln>
          <a:effectLst/>
        </p:spPr>
        <p:txBody>
          <a:bodyPr wrap="none">
            <a:spAutoFit/>
          </a:bodyPr>
          <a:lstStyle/>
          <a:p>
            <a:pPr eaLnBrk="1" hangingPunct="1"/>
            <a:r>
              <a:rPr lang="en-US" b="1" u="none">
                <a:latin typeface="Times New Roman" pitchFamily="18" charset="0"/>
              </a:rPr>
              <a:t>…</a:t>
            </a:r>
          </a:p>
        </p:txBody>
      </p:sp>
      <p:grpSp>
        <p:nvGrpSpPr>
          <p:cNvPr id="2" name="Group 12"/>
          <p:cNvGrpSpPr>
            <a:grpSpLocks/>
          </p:cNvGrpSpPr>
          <p:nvPr/>
        </p:nvGrpSpPr>
        <p:grpSpPr bwMode="auto">
          <a:xfrm>
            <a:off x="0" y="5562600"/>
            <a:ext cx="9144000" cy="1143000"/>
            <a:chOff x="0" y="3504"/>
            <a:chExt cx="5760" cy="720"/>
          </a:xfrm>
        </p:grpSpPr>
        <p:sp>
          <p:nvSpPr>
            <p:cNvPr id="62477" name="Text Box 13"/>
            <p:cNvSpPr txBox="1">
              <a:spLocks noChangeArrowheads="1"/>
            </p:cNvSpPr>
            <p:nvPr/>
          </p:nvSpPr>
          <p:spPr bwMode="auto">
            <a:xfrm>
              <a:off x="1282" y="3552"/>
              <a:ext cx="590" cy="173"/>
            </a:xfrm>
            <a:prstGeom prst="rect">
              <a:avLst/>
            </a:prstGeom>
            <a:noFill/>
            <a:ln w="9525">
              <a:noFill/>
              <a:miter lim="800000"/>
              <a:headEnd/>
              <a:tailEnd/>
            </a:ln>
            <a:effectLst/>
          </p:spPr>
          <p:txBody>
            <a:bodyPr wrap="none">
              <a:spAutoFit/>
            </a:bodyPr>
            <a:lstStyle/>
            <a:p>
              <a:pPr algn="ctr" eaLnBrk="1" hangingPunct="1"/>
              <a:r>
                <a:rPr lang="en-US" sz="1200" u="none"/>
                <a:t>Test image</a:t>
              </a:r>
            </a:p>
          </p:txBody>
        </p:sp>
        <p:sp>
          <p:nvSpPr>
            <p:cNvPr id="62478" name="Line 14"/>
            <p:cNvSpPr>
              <a:spLocks noChangeShapeType="1"/>
            </p:cNvSpPr>
            <p:nvPr/>
          </p:nvSpPr>
          <p:spPr bwMode="auto">
            <a:xfrm>
              <a:off x="0" y="3504"/>
              <a:ext cx="5760" cy="0"/>
            </a:xfrm>
            <a:prstGeom prst="line">
              <a:avLst/>
            </a:prstGeom>
            <a:noFill/>
            <a:ln w="6350">
              <a:solidFill>
                <a:schemeClr val="tx1"/>
              </a:solidFill>
              <a:prstDash val="dash"/>
              <a:round/>
              <a:headEnd/>
              <a:tailEnd/>
            </a:ln>
            <a:effectLst/>
          </p:spPr>
          <p:txBody>
            <a:bodyPr>
              <a:spAutoFit/>
            </a:bodyPr>
            <a:lstStyle/>
            <a:p>
              <a:endParaRPr lang="fr-FR"/>
            </a:p>
          </p:txBody>
        </p:sp>
        <p:pic>
          <p:nvPicPr>
            <p:cNvPr id="62479" name="Picture 15" descr="man029"/>
            <p:cNvPicPr>
              <a:picLocks noChangeArrowheads="1"/>
            </p:cNvPicPr>
            <p:nvPr/>
          </p:nvPicPr>
          <p:blipFill>
            <a:blip r:embed="rId6" cstate="print"/>
            <a:srcRect/>
            <a:stretch>
              <a:fillRect/>
            </a:stretch>
          </p:blipFill>
          <p:spPr bwMode="auto">
            <a:xfrm>
              <a:off x="1290" y="3792"/>
              <a:ext cx="582" cy="432"/>
            </a:xfrm>
            <a:prstGeom prst="rect">
              <a:avLst/>
            </a:prstGeom>
            <a:noFill/>
            <a:ln w="3175">
              <a:solidFill>
                <a:schemeClr val="bg1"/>
              </a:solidFill>
              <a:miter lim="800000"/>
              <a:headEnd/>
              <a:tailEnd/>
            </a:ln>
          </p:spPr>
        </p:pic>
      </p:grpSp>
      <p:pic>
        <p:nvPicPr>
          <p:cNvPr id="62480" name="Picture 16" descr="owl001"/>
          <p:cNvPicPr preferRelativeResize="0">
            <a:picLocks noChangeAspect="1" noChangeArrowheads="1"/>
          </p:cNvPicPr>
          <p:nvPr/>
        </p:nvPicPr>
        <p:blipFill>
          <a:blip r:embed="rId7" cstate="print"/>
          <a:srcRect/>
          <a:stretch>
            <a:fillRect/>
          </a:stretch>
        </p:blipFill>
        <p:spPr bwMode="auto">
          <a:xfrm>
            <a:off x="609600" y="2068513"/>
            <a:ext cx="923925" cy="644525"/>
          </a:xfrm>
          <a:prstGeom prst="rect">
            <a:avLst/>
          </a:prstGeom>
          <a:noFill/>
          <a:ln w="3175">
            <a:solidFill>
              <a:schemeClr val="bg1"/>
            </a:solidFill>
            <a:miter lim="800000"/>
            <a:headEnd/>
            <a:tailEnd/>
          </a:ln>
        </p:spPr>
      </p:pic>
      <p:pic>
        <p:nvPicPr>
          <p:cNvPr id="62481" name="Picture 17" descr="wod021"/>
          <p:cNvPicPr preferRelativeResize="0">
            <a:picLocks noChangeAspect="1" noChangeArrowheads="1"/>
          </p:cNvPicPr>
          <p:nvPr/>
        </p:nvPicPr>
        <p:blipFill>
          <a:blip r:embed="rId8" cstate="print"/>
          <a:srcRect/>
          <a:stretch>
            <a:fillRect/>
          </a:stretch>
        </p:blipFill>
        <p:spPr bwMode="auto">
          <a:xfrm>
            <a:off x="2071688" y="1036638"/>
            <a:ext cx="923925" cy="631825"/>
          </a:xfrm>
          <a:prstGeom prst="rect">
            <a:avLst/>
          </a:prstGeom>
          <a:noFill/>
          <a:ln w="3175">
            <a:solidFill>
              <a:schemeClr val="bg1"/>
            </a:solidFill>
            <a:miter lim="800000"/>
            <a:headEnd/>
            <a:tailEnd/>
          </a:ln>
        </p:spPr>
      </p:pic>
      <p:pic>
        <p:nvPicPr>
          <p:cNvPr id="62482" name="Picture 18" descr="man001"/>
          <p:cNvPicPr preferRelativeResize="0">
            <a:picLocks noChangeAspect="1" noChangeArrowheads="1"/>
          </p:cNvPicPr>
          <p:nvPr/>
        </p:nvPicPr>
        <p:blipFill>
          <a:blip r:embed="rId9" cstate="print"/>
          <a:srcRect l="12283" t="15218"/>
          <a:stretch>
            <a:fillRect/>
          </a:stretch>
        </p:blipFill>
        <p:spPr bwMode="auto">
          <a:xfrm>
            <a:off x="228600" y="901700"/>
            <a:ext cx="923925" cy="630238"/>
          </a:xfrm>
          <a:prstGeom prst="rect">
            <a:avLst/>
          </a:prstGeom>
          <a:noFill/>
          <a:ln w="3175">
            <a:solidFill>
              <a:schemeClr val="bg1"/>
            </a:solidFill>
            <a:miter lim="800000"/>
            <a:headEnd/>
            <a:tailEnd/>
          </a:ln>
        </p:spPr>
      </p:pic>
      <p:pic>
        <p:nvPicPr>
          <p:cNvPr id="62483" name="Picture 19" descr="man009"/>
          <p:cNvPicPr preferRelativeResize="0">
            <a:picLocks noChangeAspect="1" noChangeArrowheads="1"/>
          </p:cNvPicPr>
          <p:nvPr/>
        </p:nvPicPr>
        <p:blipFill>
          <a:blip r:embed="rId10" cstate="print"/>
          <a:srcRect/>
          <a:stretch>
            <a:fillRect/>
          </a:stretch>
        </p:blipFill>
        <p:spPr bwMode="auto">
          <a:xfrm>
            <a:off x="609600" y="1066800"/>
            <a:ext cx="923925" cy="600075"/>
          </a:xfrm>
          <a:prstGeom prst="rect">
            <a:avLst/>
          </a:prstGeom>
          <a:noFill/>
          <a:ln w="3175">
            <a:solidFill>
              <a:schemeClr val="bg1"/>
            </a:solidFill>
            <a:miter lim="800000"/>
            <a:headEnd/>
            <a:tailEnd/>
          </a:ln>
        </p:spPr>
      </p:pic>
      <p:pic>
        <p:nvPicPr>
          <p:cNvPr id="62484" name="Picture 20" descr="puf012"/>
          <p:cNvPicPr preferRelativeResize="0">
            <a:picLocks noChangeAspect="1" noChangeArrowheads="1"/>
          </p:cNvPicPr>
          <p:nvPr/>
        </p:nvPicPr>
        <p:blipFill>
          <a:blip r:embed="rId11"/>
          <a:srcRect l="6429" r="4286" b="3186"/>
          <a:stretch>
            <a:fillRect/>
          </a:stretch>
        </p:blipFill>
        <p:spPr bwMode="auto">
          <a:xfrm>
            <a:off x="2071688" y="2068513"/>
            <a:ext cx="923925" cy="674687"/>
          </a:xfrm>
          <a:prstGeom prst="rect">
            <a:avLst/>
          </a:prstGeom>
          <a:noFill/>
          <a:ln w="3175">
            <a:solidFill>
              <a:schemeClr val="bg1"/>
            </a:solidFill>
            <a:miter lim="800000"/>
            <a:headEnd/>
            <a:tailEnd/>
          </a:ln>
        </p:spPr>
      </p:pic>
      <p:grpSp>
        <p:nvGrpSpPr>
          <p:cNvPr id="3" name="Group 21"/>
          <p:cNvGrpSpPr>
            <a:grpSpLocks/>
          </p:cNvGrpSpPr>
          <p:nvPr/>
        </p:nvGrpSpPr>
        <p:grpSpPr bwMode="auto">
          <a:xfrm>
            <a:off x="3194050" y="685800"/>
            <a:ext cx="4730750" cy="2108200"/>
            <a:chOff x="2012" y="432"/>
            <a:chExt cx="2980" cy="1328"/>
          </a:xfrm>
        </p:grpSpPr>
        <p:sp>
          <p:nvSpPr>
            <p:cNvPr id="62486" name="Text Box 22"/>
            <p:cNvSpPr txBox="1">
              <a:spLocks noChangeArrowheads="1"/>
            </p:cNvSpPr>
            <p:nvPr/>
          </p:nvSpPr>
          <p:spPr bwMode="auto">
            <a:xfrm>
              <a:off x="2012" y="816"/>
              <a:ext cx="504" cy="173"/>
            </a:xfrm>
            <a:prstGeom prst="rect">
              <a:avLst/>
            </a:prstGeom>
            <a:noFill/>
            <a:ln w="9525">
              <a:noFill/>
              <a:miter lim="800000"/>
              <a:headEnd/>
              <a:tailEnd/>
            </a:ln>
            <a:effectLst/>
          </p:spPr>
          <p:txBody>
            <a:bodyPr wrap="none">
              <a:spAutoFit/>
            </a:bodyPr>
            <a:lstStyle/>
            <a:p>
              <a:pPr algn="ctr" eaLnBrk="1" hangingPunct="1"/>
              <a:r>
                <a:rPr lang="en-US" sz="1200" u="none"/>
                <a:t>Matching</a:t>
              </a:r>
            </a:p>
          </p:txBody>
        </p:sp>
        <p:grpSp>
          <p:nvGrpSpPr>
            <p:cNvPr id="4" name="Group 23"/>
            <p:cNvGrpSpPr>
              <a:grpSpLocks/>
            </p:cNvGrpSpPr>
            <p:nvPr/>
          </p:nvGrpSpPr>
          <p:grpSpPr bwMode="auto">
            <a:xfrm>
              <a:off x="2067" y="432"/>
              <a:ext cx="2925" cy="1328"/>
              <a:chOff x="2067" y="432"/>
              <a:chExt cx="2925" cy="1328"/>
            </a:xfrm>
          </p:grpSpPr>
          <p:sp>
            <p:nvSpPr>
              <p:cNvPr id="62488" name="AutoShape 24"/>
              <p:cNvSpPr>
                <a:spLocks noChangeArrowheads="1"/>
              </p:cNvSpPr>
              <p:nvPr/>
            </p:nvSpPr>
            <p:spPr bwMode="auto">
              <a:xfrm>
                <a:off x="2640" y="608"/>
                <a:ext cx="2352" cy="1152"/>
              </a:xfrm>
              <a:prstGeom prst="bracketPair">
                <a:avLst>
                  <a:gd name="adj" fmla="val 16667"/>
                </a:avLst>
              </a:prstGeom>
              <a:noFill/>
              <a:ln w="12700">
                <a:solidFill>
                  <a:schemeClr val="tx1"/>
                </a:solidFill>
                <a:round/>
                <a:headEnd/>
                <a:tailEnd/>
              </a:ln>
              <a:effectLst/>
            </p:spPr>
            <p:txBody>
              <a:bodyPr wrap="none" anchor="ctr"/>
              <a:lstStyle/>
              <a:p>
                <a:endParaRPr lang="fr-FR"/>
              </a:p>
            </p:txBody>
          </p:sp>
          <p:sp>
            <p:nvSpPr>
              <p:cNvPr id="62489" name="Text Box 25"/>
              <p:cNvSpPr txBox="1">
                <a:spLocks noChangeArrowheads="1"/>
              </p:cNvSpPr>
              <p:nvPr/>
            </p:nvSpPr>
            <p:spPr bwMode="auto">
              <a:xfrm>
                <a:off x="3337" y="432"/>
                <a:ext cx="791" cy="173"/>
              </a:xfrm>
              <a:prstGeom prst="rect">
                <a:avLst/>
              </a:prstGeom>
              <a:noFill/>
              <a:ln w="9525">
                <a:noFill/>
                <a:miter lim="800000"/>
                <a:headEnd/>
                <a:tailEnd/>
              </a:ln>
              <a:effectLst/>
            </p:spPr>
            <p:txBody>
              <a:bodyPr wrap="none">
                <a:spAutoFit/>
              </a:bodyPr>
              <a:lstStyle/>
              <a:p>
                <a:pPr algn="ctr" eaLnBrk="1" hangingPunct="1"/>
                <a:r>
                  <a:rPr lang="en-US" sz="1200" u="none"/>
                  <a:t>Candidate parts</a:t>
                </a:r>
              </a:p>
            </p:txBody>
          </p:sp>
          <p:pic>
            <p:nvPicPr>
              <p:cNvPr id="62490" name="Picture 26" descr="man019"/>
              <p:cNvPicPr>
                <a:picLocks noChangeAspect="1" noChangeArrowheads="1"/>
              </p:cNvPicPr>
              <p:nvPr/>
            </p:nvPicPr>
            <p:blipFill>
              <a:blip r:embed="rId12" cstate="print"/>
              <a:srcRect l="48000" t="21666" r="17334" b="53334"/>
              <a:stretch>
                <a:fillRect/>
              </a:stretch>
            </p:blipFill>
            <p:spPr bwMode="auto">
              <a:xfrm>
                <a:off x="2715" y="896"/>
                <a:ext cx="267" cy="159"/>
              </a:xfrm>
              <a:prstGeom prst="rect">
                <a:avLst/>
              </a:prstGeom>
              <a:noFill/>
              <a:ln w="3175">
                <a:solidFill>
                  <a:schemeClr val="bg1"/>
                </a:solidFill>
                <a:miter lim="800000"/>
                <a:headEnd/>
                <a:tailEnd/>
              </a:ln>
            </p:spPr>
          </p:pic>
          <p:pic>
            <p:nvPicPr>
              <p:cNvPr id="62491" name="Picture 27" descr="mandarin_part2"/>
              <p:cNvPicPr>
                <a:picLocks noChangeAspect="1" noChangeArrowheads="1"/>
              </p:cNvPicPr>
              <p:nvPr/>
            </p:nvPicPr>
            <p:blipFill>
              <a:blip r:embed="rId13"/>
              <a:srcRect/>
              <a:stretch>
                <a:fillRect/>
              </a:stretch>
            </p:blipFill>
            <p:spPr bwMode="auto">
              <a:xfrm>
                <a:off x="3494" y="896"/>
                <a:ext cx="202" cy="150"/>
              </a:xfrm>
              <a:prstGeom prst="rect">
                <a:avLst/>
              </a:prstGeom>
              <a:noFill/>
              <a:ln w="3175">
                <a:solidFill>
                  <a:schemeClr val="bg1"/>
                </a:solidFill>
                <a:miter lim="800000"/>
                <a:headEnd/>
                <a:tailEnd/>
              </a:ln>
            </p:spPr>
          </p:pic>
          <p:pic>
            <p:nvPicPr>
              <p:cNvPr id="62492" name="Picture 28" descr="mandarin_part3"/>
              <p:cNvPicPr>
                <a:picLocks noChangeAspect="1" noChangeArrowheads="1"/>
              </p:cNvPicPr>
              <p:nvPr/>
            </p:nvPicPr>
            <p:blipFill>
              <a:blip r:embed="rId14"/>
              <a:srcRect/>
              <a:stretch>
                <a:fillRect/>
              </a:stretch>
            </p:blipFill>
            <p:spPr bwMode="auto">
              <a:xfrm>
                <a:off x="3030" y="896"/>
                <a:ext cx="138" cy="144"/>
              </a:xfrm>
              <a:prstGeom prst="rect">
                <a:avLst/>
              </a:prstGeom>
              <a:noFill/>
              <a:ln w="3175">
                <a:solidFill>
                  <a:schemeClr val="bg1"/>
                </a:solidFill>
                <a:miter lim="800000"/>
                <a:headEnd/>
                <a:tailEnd/>
              </a:ln>
            </p:spPr>
          </p:pic>
          <p:pic>
            <p:nvPicPr>
              <p:cNvPr id="62493" name="Picture 29" descr="mandarin_part7"/>
              <p:cNvPicPr>
                <a:picLocks noChangeAspect="1" noChangeArrowheads="1"/>
              </p:cNvPicPr>
              <p:nvPr/>
            </p:nvPicPr>
            <p:blipFill>
              <a:blip r:embed="rId15" cstate="print"/>
              <a:srcRect/>
              <a:stretch>
                <a:fillRect/>
              </a:stretch>
            </p:blipFill>
            <p:spPr bwMode="auto">
              <a:xfrm>
                <a:off x="2983" y="644"/>
                <a:ext cx="240" cy="204"/>
              </a:xfrm>
              <a:prstGeom prst="rect">
                <a:avLst/>
              </a:prstGeom>
              <a:noFill/>
              <a:ln w="3175">
                <a:solidFill>
                  <a:schemeClr val="bg1"/>
                </a:solidFill>
                <a:miter lim="800000"/>
                <a:headEnd/>
                <a:tailEnd/>
              </a:ln>
            </p:spPr>
          </p:pic>
          <p:pic>
            <p:nvPicPr>
              <p:cNvPr id="62494" name="Picture 30" descr="mandarin_part8"/>
              <p:cNvPicPr>
                <a:picLocks noChangeAspect="1" noChangeArrowheads="1"/>
              </p:cNvPicPr>
              <p:nvPr/>
            </p:nvPicPr>
            <p:blipFill>
              <a:blip r:embed="rId16" cstate="print"/>
              <a:srcRect/>
              <a:stretch>
                <a:fillRect/>
              </a:stretch>
            </p:blipFill>
            <p:spPr bwMode="auto">
              <a:xfrm>
                <a:off x="3261" y="608"/>
                <a:ext cx="240" cy="240"/>
              </a:xfrm>
              <a:prstGeom prst="rect">
                <a:avLst/>
              </a:prstGeom>
              <a:noFill/>
              <a:ln w="3175">
                <a:solidFill>
                  <a:schemeClr val="bg1"/>
                </a:solidFill>
                <a:miter lim="800000"/>
                <a:headEnd/>
                <a:tailEnd/>
              </a:ln>
            </p:spPr>
          </p:pic>
          <p:pic>
            <p:nvPicPr>
              <p:cNvPr id="62495" name="Picture 31" descr="mandarin_part9"/>
              <p:cNvPicPr>
                <a:picLocks noChangeAspect="1" noChangeArrowheads="1"/>
              </p:cNvPicPr>
              <p:nvPr/>
            </p:nvPicPr>
            <p:blipFill>
              <a:blip r:embed="rId17"/>
              <a:srcRect/>
              <a:stretch>
                <a:fillRect/>
              </a:stretch>
            </p:blipFill>
            <p:spPr bwMode="auto">
              <a:xfrm>
                <a:off x="2807" y="701"/>
                <a:ext cx="128" cy="147"/>
              </a:xfrm>
              <a:prstGeom prst="rect">
                <a:avLst/>
              </a:prstGeom>
              <a:noFill/>
              <a:ln w="3175">
                <a:solidFill>
                  <a:schemeClr val="bg1"/>
                </a:solidFill>
                <a:miter lim="800000"/>
                <a:headEnd/>
                <a:tailEnd/>
              </a:ln>
            </p:spPr>
          </p:pic>
          <p:pic>
            <p:nvPicPr>
              <p:cNvPr id="62496" name="Picture 32" descr="mandarin_part6"/>
              <p:cNvPicPr>
                <a:picLocks noChangeAspect="1" noChangeArrowheads="1"/>
              </p:cNvPicPr>
              <p:nvPr/>
            </p:nvPicPr>
            <p:blipFill>
              <a:blip r:embed="rId18" cstate="print"/>
              <a:srcRect/>
              <a:stretch>
                <a:fillRect/>
              </a:stretch>
            </p:blipFill>
            <p:spPr bwMode="auto">
              <a:xfrm>
                <a:off x="3549" y="704"/>
                <a:ext cx="113" cy="144"/>
              </a:xfrm>
              <a:prstGeom prst="rect">
                <a:avLst/>
              </a:prstGeom>
              <a:noFill/>
              <a:ln w="3175">
                <a:solidFill>
                  <a:schemeClr val="bg1"/>
                </a:solidFill>
                <a:miter lim="800000"/>
                <a:headEnd/>
                <a:tailEnd/>
              </a:ln>
            </p:spPr>
          </p:pic>
          <p:pic>
            <p:nvPicPr>
              <p:cNvPr id="62497" name="Picture 33" descr="wood_duck_part1"/>
              <p:cNvPicPr>
                <a:picLocks noChangeAspect="1" noChangeArrowheads="1"/>
              </p:cNvPicPr>
              <p:nvPr/>
            </p:nvPicPr>
            <p:blipFill>
              <a:blip r:embed="rId19" cstate="print"/>
              <a:srcRect/>
              <a:stretch>
                <a:fillRect/>
              </a:stretch>
            </p:blipFill>
            <p:spPr bwMode="auto">
              <a:xfrm>
                <a:off x="3936" y="896"/>
                <a:ext cx="288" cy="178"/>
              </a:xfrm>
              <a:prstGeom prst="rect">
                <a:avLst/>
              </a:prstGeom>
              <a:noFill/>
              <a:ln w="3175">
                <a:solidFill>
                  <a:schemeClr val="bg1"/>
                </a:solidFill>
                <a:miter lim="800000"/>
                <a:headEnd/>
                <a:tailEnd/>
              </a:ln>
            </p:spPr>
          </p:pic>
          <p:pic>
            <p:nvPicPr>
              <p:cNvPr id="62498" name="Picture 34" descr="wood_duck_part3"/>
              <p:cNvPicPr>
                <a:picLocks noChangeAspect="1" noChangeArrowheads="1"/>
              </p:cNvPicPr>
              <p:nvPr/>
            </p:nvPicPr>
            <p:blipFill>
              <a:blip r:embed="rId20" cstate="print"/>
              <a:srcRect/>
              <a:stretch>
                <a:fillRect/>
              </a:stretch>
            </p:blipFill>
            <p:spPr bwMode="auto">
              <a:xfrm>
                <a:off x="4272" y="896"/>
                <a:ext cx="195" cy="152"/>
              </a:xfrm>
              <a:prstGeom prst="rect">
                <a:avLst/>
              </a:prstGeom>
              <a:noFill/>
              <a:ln w="3175">
                <a:solidFill>
                  <a:schemeClr val="bg1"/>
                </a:solidFill>
                <a:miter lim="800000"/>
                <a:headEnd/>
                <a:tailEnd/>
              </a:ln>
            </p:spPr>
          </p:pic>
          <p:pic>
            <p:nvPicPr>
              <p:cNvPr id="62499" name="Picture 35" descr="wood_duck_part4"/>
              <p:cNvPicPr>
                <a:picLocks noChangeAspect="1" noChangeArrowheads="1"/>
              </p:cNvPicPr>
              <p:nvPr/>
            </p:nvPicPr>
            <p:blipFill>
              <a:blip r:embed="rId21" cstate="print"/>
              <a:srcRect/>
              <a:stretch>
                <a:fillRect/>
              </a:stretch>
            </p:blipFill>
            <p:spPr bwMode="auto">
              <a:xfrm>
                <a:off x="4704" y="699"/>
                <a:ext cx="192" cy="149"/>
              </a:xfrm>
              <a:prstGeom prst="rect">
                <a:avLst/>
              </a:prstGeom>
              <a:noFill/>
              <a:ln w="3175">
                <a:solidFill>
                  <a:schemeClr val="bg1"/>
                </a:solidFill>
                <a:miter lim="800000"/>
                <a:headEnd/>
                <a:tailEnd/>
              </a:ln>
            </p:spPr>
          </p:pic>
          <p:pic>
            <p:nvPicPr>
              <p:cNvPr id="62500" name="Picture 36" descr="wood_duck_part5"/>
              <p:cNvPicPr>
                <a:picLocks noChangeAspect="1" noChangeArrowheads="1"/>
              </p:cNvPicPr>
              <p:nvPr/>
            </p:nvPicPr>
            <p:blipFill>
              <a:blip r:embed="rId22" cstate="print"/>
              <a:srcRect/>
              <a:stretch>
                <a:fillRect/>
              </a:stretch>
            </p:blipFill>
            <p:spPr bwMode="auto">
              <a:xfrm>
                <a:off x="3936" y="672"/>
                <a:ext cx="132" cy="176"/>
              </a:xfrm>
              <a:prstGeom prst="rect">
                <a:avLst/>
              </a:prstGeom>
              <a:noFill/>
              <a:ln w="3175">
                <a:solidFill>
                  <a:schemeClr val="bg1"/>
                </a:solidFill>
                <a:miter lim="800000"/>
                <a:headEnd/>
                <a:tailEnd/>
              </a:ln>
            </p:spPr>
          </p:pic>
          <p:pic>
            <p:nvPicPr>
              <p:cNvPr id="62501" name="Picture 37" descr="wood_duck_part6"/>
              <p:cNvPicPr>
                <a:picLocks noChangeAspect="1" noChangeArrowheads="1"/>
              </p:cNvPicPr>
              <p:nvPr/>
            </p:nvPicPr>
            <p:blipFill>
              <a:blip r:embed="rId23" cstate="print"/>
              <a:srcRect/>
              <a:stretch>
                <a:fillRect/>
              </a:stretch>
            </p:blipFill>
            <p:spPr bwMode="auto">
              <a:xfrm>
                <a:off x="4368" y="576"/>
                <a:ext cx="288" cy="272"/>
              </a:xfrm>
              <a:prstGeom prst="rect">
                <a:avLst/>
              </a:prstGeom>
              <a:noFill/>
              <a:ln w="3175">
                <a:solidFill>
                  <a:schemeClr val="bg1"/>
                </a:solidFill>
                <a:miter lim="800000"/>
                <a:headEnd/>
                <a:tailEnd/>
              </a:ln>
            </p:spPr>
          </p:pic>
          <p:pic>
            <p:nvPicPr>
              <p:cNvPr id="62502" name="Picture 38" descr="wood_duck_part7"/>
              <p:cNvPicPr>
                <a:picLocks noChangeAspect="1" noChangeArrowheads="1"/>
              </p:cNvPicPr>
              <p:nvPr/>
            </p:nvPicPr>
            <p:blipFill>
              <a:blip r:embed="rId24" cstate="print"/>
              <a:srcRect/>
              <a:stretch>
                <a:fillRect/>
              </a:stretch>
            </p:blipFill>
            <p:spPr bwMode="auto">
              <a:xfrm>
                <a:off x="4515" y="896"/>
                <a:ext cx="144" cy="120"/>
              </a:xfrm>
              <a:prstGeom prst="rect">
                <a:avLst/>
              </a:prstGeom>
              <a:noFill/>
              <a:ln w="3175">
                <a:solidFill>
                  <a:schemeClr val="bg1"/>
                </a:solidFill>
                <a:miter lim="800000"/>
                <a:headEnd/>
                <a:tailEnd/>
              </a:ln>
            </p:spPr>
          </p:pic>
          <p:pic>
            <p:nvPicPr>
              <p:cNvPr id="62503" name="Picture 39" descr="wood_duck_part8"/>
              <p:cNvPicPr>
                <a:picLocks noChangeAspect="1" noChangeArrowheads="1"/>
              </p:cNvPicPr>
              <p:nvPr/>
            </p:nvPicPr>
            <p:blipFill>
              <a:blip r:embed="rId25" cstate="print"/>
              <a:srcRect/>
              <a:stretch>
                <a:fillRect/>
              </a:stretch>
            </p:blipFill>
            <p:spPr bwMode="auto">
              <a:xfrm>
                <a:off x="4707" y="896"/>
                <a:ext cx="189" cy="115"/>
              </a:xfrm>
              <a:prstGeom prst="rect">
                <a:avLst/>
              </a:prstGeom>
              <a:noFill/>
              <a:ln w="3175">
                <a:solidFill>
                  <a:schemeClr val="bg1"/>
                </a:solidFill>
                <a:miter lim="800000"/>
                <a:headEnd/>
                <a:tailEnd/>
              </a:ln>
            </p:spPr>
          </p:pic>
          <p:pic>
            <p:nvPicPr>
              <p:cNvPr id="62504" name="Picture 40" descr="mandarin_part10"/>
              <p:cNvPicPr>
                <a:picLocks noChangeAspect="1" noChangeArrowheads="1"/>
              </p:cNvPicPr>
              <p:nvPr/>
            </p:nvPicPr>
            <p:blipFill>
              <a:blip r:embed="rId26"/>
              <a:srcRect/>
              <a:stretch>
                <a:fillRect/>
              </a:stretch>
            </p:blipFill>
            <p:spPr bwMode="auto">
              <a:xfrm>
                <a:off x="3216" y="896"/>
                <a:ext cx="230" cy="179"/>
              </a:xfrm>
              <a:prstGeom prst="rect">
                <a:avLst/>
              </a:prstGeom>
              <a:noFill/>
              <a:ln w="3175">
                <a:solidFill>
                  <a:schemeClr val="bg1"/>
                </a:solidFill>
                <a:miter lim="800000"/>
                <a:headEnd/>
                <a:tailEnd/>
              </a:ln>
            </p:spPr>
          </p:pic>
          <p:pic>
            <p:nvPicPr>
              <p:cNvPr id="62505" name="Picture 41" descr="owl_part1"/>
              <p:cNvPicPr>
                <a:picLocks noChangeAspect="1" noChangeArrowheads="1"/>
              </p:cNvPicPr>
              <p:nvPr/>
            </p:nvPicPr>
            <p:blipFill>
              <a:blip r:embed="rId27"/>
              <a:srcRect/>
              <a:stretch>
                <a:fillRect/>
              </a:stretch>
            </p:blipFill>
            <p:spPr bwMode="auto">
              <a:xfrm>
                <a:off x="2773" y="1211"/>
                <a:ext cx="265" cy="213"/>
              </a:xfrm>
              <a:prstGeom prst="rect">
                <a:avLst/>
              </a:prstGeom>
              <a:noFill/>
              <a:ln w="3175">
                <a:solidFill>
                  <a:schemeClr val="bg1"/>
                </a:solidFill>
                <a:miter lim="800000"/>
                <a:headEnd/>
                <a:tailEnd/>
              </a:ln>
            </p:spPr>
          </p:pic>
          <p:pic>
            <p:nvPicPr>
              <p:cNvPr id="62506" name="Picture 42" descr="owl_part3"/>
              <p:cNvPicPr>
                <a:picLocks noChangeAspect="1" noChangeArrowheads="1"/>
              </p:cNvPicPr>
              <p:nvPr/>
            </p:nvPicPr>
            <p:blipFill>
              <a:blip r:embed="rId28"/>
              <a:srcRect/>
              <a:stretch>
                <a:fillRect/>
              </a:stretch>
            </p:blipFill>
            <p:spPr bwMode="auto">
              <a:xfrm>
                <a:off x="3504" y="1472"/>
                <a:ext cx="192" cy="133"/>
              </a:xfrm>
              <a:prstGeom prst="rect">
                <a:avLst/>
              </a:prstGeom>
              <a:noFill/>
              <a:ln w="3175">
                <a:solidFill>
                  <a:schemeClr val="bg1"/>
                </a:solidFill>
                <a:miter lim="800000"/>
                <a:headEnd/>
                <a:tailEnd/>
              </a:ln>
            </p:spPr>
          </p:pic>
          <p:pic>
            <p:nvPicPr>
              <p:cNvPr id="62507" name="Picture 43" descr="owl_part4"/>
              <p:cNvPicPr>
                <a:picLocks noChangeAspect="1" noChangeArrowheads="1"/>
              </p:cNvPicPr>
              <p:nvPr/>
            </p:nvPicPr>
            <p:blipFill>
              <a:blip r:embed="rId29"/>
              <a:srcRect/>
              <a:stretch>
                <a:fillRect/>
              </a:stretch>
            </p:blipFill>
            <p:spPr bwMode="auto">
              <a:xfrm>
                <a:off x="3566" y="1260"/>
                <a:ext cx="130" cy="164"/>
              </a:xfrm>
              <a:prstGeom prst="rect">
                <a:avLst/>
              </a:prstGeom>
              <a:noFill/>
              <a:ln w="3175">
                <a:solidFill>
                  <a:schemeClr val="bg1"/>
                </a:solidFill>
                <a:miter lim="800000"/>
                <a:headEnd/>
                <a:tailEnd/>
              </a:ln>
            </p:spPr>
          </p:pic>
          <p:pic>
            <p:nvPicPr>
              <p:cNvPr id="62508" name="Picture 44" descr="owl_part5"/>
              <p:cNvPicPr>
                <a:picLocks noChangeAspect="1" noChangeArrowheads="1"/>
              </p:cNvPicPr>
              <p:nvPr/>
            </p:nvPicPr>
            <p:blipFill>
              <a:blip r:embed="rId30" cstate="print"/>
              <a:srcRect t="13150"/>
              <a:stretch>
                <a:fillRect/>
              </a:stretch>
            </p:blipFill>
            <p:spPr bwMode="auto">
              <a:xfrm>
                <a:off x="3315" y="1216"/>
                <a:ext cx="203" cy="208"/>
              </a:xfrm>
              <a:prstGeom prst="rect">
                <a:avLst/>
              </a:prstGeom>
              <a:noFill/>
              <a:ln w="3175">
                <a:solidFill>
                  <a:schemeClr val="bg1"/>
                </a:solidFill>
                <a:miter lim="800000"/>
                <a:headEnd/>
                <a:tailEnd/>
              </a:ln>
            </p:spPr>
          </p:pic>
          <p:pic>
            <p:nvPicPr>
              <p:cNvPr id="62509" name="Picture 45" descr="owl_part6"/>
              <p:cNvPicPr>
                <a:picLocks noChangeAspect="1" noChangeArrowheads="1"/>
              </p:cNvPicPr>
              <p:nvPr/>
            </p:nvPicPr>
            <p:blipFill>
              <a:blip r:embed="rId31" cstate="print"/>
              <a:srcRect/>
              <a:stretch>
                <a:fillRect/>
              </a:stretch>
            </p:blipFill>
            <p:spPr bwMode="auto">
              <a:xfrm>
                <a:off x="2752" y="1472"/>
                <a:ext cx="176" cy="168"/>
              </a:xfrm>
              <a:prstGeom prst="rect">
                <a:avLst/>
              </a:prstGeom>
              <a:noFill/>
              <a:ln w="3175">
                <a:solidFill>
                  <a:schemeClr val="bg1"/>
                </a:solidFill>
                <a:miter lim="800000"/>
                <a:headEnd/>
                <a:tailEnd/>
              </a:ln>
            </p:spPr>
          </p:pic>
          <p:pic>
            <p:nvPicPr>
              <p:cNvPr id="62510" name="Picture 46" descr="owl_part7"/>
              <p:cNvPicPr>
                <a:picLocks noChangeAspect="1" noChangeArrowheads="1"/>
              </p:cNvPicPr>
              <p:nvPr/>
            </p:nvPicPr>
            <p:blipFill>
              <a:blip r:embed="rId32" cstate="print"/>
              <a:srcRect/>
              <a:stretch>
                <a:fillRect/>
              </a:stretch>
            </p:blipFill>
            <p:spPr bwMode="auto">
              <a:xfrm>
                <a:off x="2976" y="1472"/>
                <a:ext cx="192" cy="178"/>
              </a:xfrm>
              <a:prstGeom prst="rect">
                <a:avLst/>
              </a:prstGeom>
              <a:noFill/>
              <a:ln w="3175">
                <a:solidFill>
                  <a:schemeClr val="bg1"/>
                </a:solidFill>
                <a:miter lim="800000"/>
                <a:headEnd/>
                <a:tailEnd/>
              </a:ln>
            </p:spPr>
          </p:pic>
          <p:pic>
            <p:nvPicPr>
              <p:cNvPr id="62511" name="Picture 47" descr="owl_part8"/>
              <p:cNvPicPr>
                <a:picLocks noChangeAspect="1" noChangeArrowheads="1"/>
              </p:cNvPicPr>
              <p:nvPr/>
            </p:nvPicPr>
            <p:blipFill>
              <a:blip r:embed="rId33"/>
              <a:srcRect b="17647"/>
              <a:stretch>
                <a:fillRect/>
              </a:stretch>
            </p:blipFill>
            <p:spPr bwMode="auto">
              <a:xfrm>
                <a:off x="3216" y="1472"/>
                <a:ext cx="240" cy="186"/>
              </a:xfrm>
              <a:prstGeom prst="rect">
                <a:avLst/>
              </a:prstGeom>
              <a:noFill/>
              <a:ln w="3175">
                <a:solidFill>
                  <a:schemeClr val="bg1"/>
                </a:solidFill>
                <a:miter lim="800000"/>
                <a:headEnd/>
                <a:tailEnd/>
              </a:ln>
            </p:spPr>
          </p:pic>
          <p:pic>
            <p:nvPicPr>
              <p:cNvPr id="62512" name="Picture 48" descr="puffin_part1"/>
              <p:cNvPicPr>
                <a:picLocks noChangeAspect="1" noChangeArrowheads="1"/>
              </p:cNvPicPr>
              <p:nvPr/>
            </p:nvPicPr>
            <p:blipFill>
              <a:blip r:embed="rId34"/>
              <a:srcRect b="18750"/>
              <a:stretch>
                <a:fillRect/>
              </a:stretch>
            </p:blipFill>
            <p:spPr bwMode="auto">
              <a:xfrm>
                <a:off x="4464" y="1216"/>
                <a:ext cx="198" cy="210"/>
              </a:xfrm>
              <a:prstGeom prst="rect">
                <a:avLst/>
              </a:prstGeom>
              <a:noFill/>
              <a:ln w="3175">
                <a:solidFill>
                  <a:schemeClr val="bg1"/>
                </a:solidFill>
                <a:miter lim="800000"/>
                <a:headEnd/>
                <a:tailEnd/>
              </a:ln>
            </p:spPr>
          </p:pic>
          <p:pic>
            <p:nvPicPr>
              <p:cNvPr id="62513" name="Picture 49" descr="puffin_part2"/>
              <p:cNvPicPr>
                <a:picLocks noChangeAspect="1" noChangeArrowheads="1"/>
              </p:cNvPicPr>
              <p:nvPr/>
            </p:nvPicPr>
            <p:blipFill>
              <a:blip r:embed="rId35"/>
              <a:srcRect/>
              <a:stretch>
                <a:fillRect/>
              </a:stretch>
            </p:blipFill>
            <p:spPr bwMode="auto">
              <a:xfrm>
                <a:off x="4191" y="1184"/>
                <a:ext cx="225" cy="240"/>
              </a:xfrm>
              <a:prstGeom prst="rect">
                <a:avLst/>
              </a:prstGeom>
              <a:noFill/>
              <a:ln w="3175">
                <a:solidFill>
                  <a:schemeClr val="bg1"/>
                </a:solidFill>
                <a:miter lim="800000"/>
                <a:headEnd/>
                <a:tailEnd/>
              </a:ln>
            </p:spPr>
          </p:pic>
          <p:pic>
            <p:nvPicPr>
              <p:cNvPr id="62514" name="Picture 50" descr="puffin_part3"/>
              <p:cNvPicPr>
                <a:picLocks noChangeAspect="1" noChangeArrowheads="1"/>
              </p:cNvPicPr>
              <p:nvPr/>
            </p:nvPicPr>
            <p:blipFill>
              <a:blip r:embed="rId36" cstate="print"/>
              <a:srcRect/>
              <a:stretch>
                <a:fillRect/>
              </a:stretch>
            </p:blipFill>
            <p:spPr bwMode="auto">
              <a:xfrm>
                <a:off x="4752" y="1472"/>
                <a:ext cx="144" cy="115"/>
              </a:xfrm>
              <a:prstGeom prst="rect">
                <a:avLst/>
              </a:prstGeom>
              <a:noFill/>
              <a:ln w="3175">
                <a:solidFill>
                  <a:schemeClr val="bg1"/>
                </a:solidFill>
                <a:miter lim="800000"/>
                <a:headEnd/>
                <a:tailEnd/>
              </a:ln>
            </p:spPr>
          </p:pic>
          <p:pic>
            <p:nvPicPr>
              <p:cNvPr id="62515" name="Picture 51" descr="puffin_part4"/>
              <p:cNvPicPr>
                <a:picLocks noChangeAspect="1" noChangeArrowheads="1"/>
              </p:cNvPicPr>
              <p:nvPr/>
            </p:nvPicPr>
            <p:blipFill>
              <a:blip r:embed="rId37" cstate="print"/>
              <a:srcRect/>
              <a:stretch>
                <a:fillRect/>
              </a:stretch>
            </p:blipFill>
            <p:spPr bwMode="auto">
              <a:xfrm>
                <a:off x="4704" y="1293"/>
                <a:ext cx="192" cy="131"/>
              </a:xfrm>
              <a:prstGeom prst="rect">
                <a:avLst/>
              </a:prstGeom>
              <a:noFill/>
              <a:ln w="3175">
                <a:solidFill>
                  <a:schemeClr val="bg1"/>
                </a:solidFill>
                <a:miter lim="800000"/>
                <a:headEnd/>
                <a:tailEnd/>
              </a:ln>
            </p:spPr>
          </p:pic>
          <p:pic>
            <p:nvPicPr>
              <p:cNvPr id="62516" name="Picture 52" descr="puffin_part6"/>
              <p:cNvPicPr>
                <a:picLocks noChangeAspect="1" noChangeArrowheads="1"/>
              </p:cNvPicPr>
              <p:nvPr/>
            </p:nvPicPr>
            <p:blipFill>
              <a:blip r:embed="rId38" cstate="print"/>
              <a:srcRect/>
              <a:stretch>
                <a:fillRect/>
              </a:stretch>
            </p:blipFill>
            <p:spPr bwMode="auto">
              <a:xfrm>
                <a:off x="3936" y="1472"/>
                <a:ext cx="288" cy="236"/>
              </a:xfrm>
              <a:prstGeom prst="rect">
                <a:avLst/>
              </a:prstGeom>
              <a:noFill/>
              <a:ln w="3175">
                <a:solidFill>
                  <a:schemeClr val="bg1"/>
                </a:solidFill>
                <a:miter lim="800000"/>
                <a:headEnd/>
                <a:tailEnd/>
              </a:ln>
            </p:spPr>
          </p:pic>
          <p:pic>
            <p:nvPicPr>
              <p:cNvPr id="62517" name="Picture 53" descr="puffin_part7"/>
              <p:cNvPicPr>
                <a:picLocks noChangeAspect="1" noChangeArrowheads="1"/>
              </p:cNvPicPr>
              <p:nvPr/>
            </p:nvPicPr>
            <p:blipFill>
              <a:blip r:embed="rId39"/>
              <a:srcRect/>
              <a:stretch>
                <a:fillRect/>
              </a:stretch>
            </p:blipFill>
            <p:spPr bwMode="auto">
              <a:xfrm>
                <a:off x="4512" y="1472"/>
                <a:ext cx="192" cy="173"/>
              </a:xfrm>
              <a:prstGeom prst="rect">
                <a:avLst/>
              </a:prstGeom>
              <a:noFill/>
              <a:ln w="3175">
                <a:solidFill>
                  <a:schemeClr val="bg1"/>
                </a:solidFill>
                <a:miter lim="800000"/>
                <a:headEnd/>
                <a:tailEnd/>
              </a:ln>
            </p:spPr>
          </p:pic>
          <p:pic>
            <p:nvPicPr>
              <p:cNvPr id="62518" name="Picture 54" descr="puffin_part8"/>
              <p:cNvPicPr>
                <a:picLocks noChangeAspect="1" noChangeArrowheads="1"/>
              </p:cNvPicPr>
              <p:nvPr/>
            </p:nvPicPr>
            <p:blipFill>
              <a:blip r:embed="rId40" cstate="print"/>
              <a:srcRect/>
              <a:stretch>
                <a:fillRect/>
              </a:stretch>
            </p:blipFill>
            <p:spPr bwMode="auto">
              <a:xfrm>
                <a:off x="4272" y="1472"/>
                <a:ext cx="192" cy="178"/>
              </a:xfrm>
              <a:prstGeom prst="rect">
                <a:avLst/>
              </a:prstGeom>
              <a:noFill/>
              <a:ln w="3175">
                <a:solidFill>
                  <a:schemeClr val="bg1"/>
                </a:solidFill>
                <a:miter lim="800000"/>
                <a:headEnd/>
                <a:tailEnd/>
              </a:ln>
            </p:spPr>
          </p:pic>
          <p:sp>
            <p:nvSpPr>
              <p:cNvPr id="62519" name="AutoShape 55"/>
              <p:cNvSpPr>
                <a:spLocks noChangeArrowheads="1"/>
              </p:cNvSpPr>
              <p:nvPr/>
            </p:nvSpPr>
            <p:spPr bwMode="auto">
              <a:xfrm>
                <a:off x="2067" y="1008"/>
                <a:ext cx="449" cy="336"/>
              </a:xfrm>
              <a:prstGeom prst="rightArrow">
                <a:avLst>
                  <a:gd name="adj1" fmla="val 50000"/>
                  <a:gd name="adj2" fmla="val 33408"/>
                </a:avLst>
              </a:prstGeom>
              <a:solidFill>
                <a:schemeClr val="accent2"/>
              </a:solidFill>
              <a:ln w="19050">
                <a:solidFill>
                  <a:schemeClr val="tx1"/>
                </a:solidFill>
                <a:miter lim="800000"/>
                <a:headEnd/>
                <a:tailEnd/>
              </a:ln>
              <a:effectLst/>
            </p:spPr>
            <p:txBody>
              <a:bodyPr wrap="none" anchor="ctr"/>
              <a:lstStyle/>
              <a:p>
                <a:endParaRPr lang="fr-FR"/>
              </a:p>
            </p:txBody>
          </p:sp>
          <p:pic>
            <p:nvPicPr>
              <p:cNvPr id="62520" name="Picture 56" descr="puffin_part5"/>
              <p:cNvPicPr>
                <a:picLocks noChangeAspect="1" noChangeArrowheads="1"/>
              </p:cNvPicPr>
              <p:nvPr/>
            </p:nvPicPr>
            <p:blipFill>
              <a:blip r:embed="rId41" cstate="print"/>
              <a:srcRect/>
              <a:stretch>
                <a:fillRect/>
              </a:stretch>
            </p:blipFill>
            <p:spPr bwMode="auto">
              <a:xfrm>
                <a:off x="3936" y="1280"/>
                <a:ext cx="192" cy="144"/>
              </a:xfrm>
              <a:prstGeom prst="rect">
                <a:avLst/>
              </a:prstGeom>
              <a:noFill/>
              <a:ln w="3175">
                <a:solidFill>
                  <a:schemeClr val="bg1"/>
                </a:solidFill>
                <a:miter lim="800000"/>
                <a:headEnd/>
                <a:tailEnd/>
              </a:ln>
            </p:spPr>
          </p:pic>
          <p:pic>
            <p:nvPicPr>
              <p:cNvPr id="62521" name="Picture 57" descr="owl_part9"/>
              <p:cNvPicPr>
                <a:picLocks noChangeAspect="1" noChangeArrowheads="1"/>
              </p:cNvPicPr>
              <p:nvPr/>
            </p:nvPicPr>
            <p:blipFill>
              <a:blip r:embed="rId42" cstate="print"/>
              <a:srcRect/>
              <a:stretch>
                <a:fillRect/>
              </a:stretch>
            </p:blipFill>
            <p:spPr bwMode="auto">
              <a:xfrm>
                <a:off x="3075" y="1261"/>
                <a:ext cx="203" cy="163"/>
              </a:xfrm>
              <a:prstGeom prst="rect">
                <a:avLst/>
              </a:prstGeom>
              <a:noFill/>
              <a:ln w="3175">
                <a:solidFill>
                  <a:schemeClr val="bg1"/>
                </a:solidFill>
                <a:miter lim="800000"/>
                <a:headEnd/>
                <a:tailEnd/>
              </a:ln>
            </p:spPr>
          </p:pic>
          <p:pic>
            <p:nvPicPr>
              <p:cNvPr id="62522" name="Picture 58" descr="wood_duck_part2"/>
              <p:cNvPicPr>
                <a:picLocks noChangeAspect="1" noChangeArrowheads="1"/>
              </p:cNvPicPr>
              <p:nvPr/>
            </p:nvPicPr>
            <p:blipFill>
              <a:blip r:embed="rId43"/>
              <a:srcRect r="28799"/>
              <a:stretch>
                <a:fillRect/>
              </a:stretch>
            </p:blipFill>
            <p:spPr bwMode="auto">
              <a:xfrm>
                <a:off x="4115" y="687"/>
                <a:ext cx="205" cy="160"/>
              </a:xfrm>
              <a:prstGeom prst="rect">
                <a:avLst/>
              </a:prstGeom>
              <a:noFill/>
              <a:ln w="3175">
                <a:solidFill>
                  <a:schemeClr val="bg1"/>
                </a:solidFill>
                <a:miter lim="800000"/>
                <a:headEnd/>
                <a:tailEnd/>
              </a:ln>
            </p:spPr>
          </p:pic>
        </p:grpSp>
      </p:grpSp>
      <p:grpSp>
        <p:nvGrpSpPr>
          <p:cNvPr id="5" name="Group 59"/>
          <p:cNvGrpSpPr>
            <a:grpSpLocks/>
          </p:cNvGrpSpPr>
          <p:nvPr/>
        </p:nvGrpSpPr>
        <p:grpSpPr bwMode="auto">
          <a:xfrm>
            <a:off x="7837488" y="3657600"/>
            <a:ext cx="1077912" cy="1665288"/>
            <a:chOff x="4937" y="2304"/>
            <a:chExt cx="679" cy="1049"/>
          </a:xfrm>
        </p:grpSpPr>
        <p:sp>
          <p:nvSpPr>
            <p:cNvPr id="62524" name="Text Box 60"/>
            <p:cNvSpPr txBox="1">
              <a:spLocks noChangeArrowheads="1"/>
            </p:cNvSpPr>
            <p:nvPr/>
          </p:nvSpPr>
          <p:spPr bwMode="auto">
            <a:xfrm>
              <a:off x="4937" y="2304"/>
              <a:ext cx="487" cy="173"/>
            </a:xfrm>
            <a:prstGeom prst="rect">
              <a:avLst/>
            </a:prstGeom>
            <a:noFill/>
            <a:ln w="9525">
              <a:noFill/>
              <a:miter lim="800000"/>
              <a:headEnd/>
              <a:tailEnd/>
            </a:ln>
            <a:effectLst/>
          </p:spPr>
          <p:txBody>
            <a:bodyPr wrap="none">
              <a:spAutoFit/>
            </a:bodyPr>
            <a:lstStyle/>
            <a:p>
              <a:pPr algn="ctr" eaLnBrk="1" hangingPunct="1"/>
              <a:r>
                <a:rPr lang="en-US" sz="1200" u="none"/>
                <a:t>Learning</a:t>
              </a:r>
            </a:p>
          </p:txBody>
        </p:sp>
        <p:sp>
          <p:nvSpPr>
            <p:cNvPr id="62525" name="Rectangle 61"/>
            <p:cNvSpPr>
              <a:spLocks noChangeArrowheads="1"/>
            </p:cNvSpPr>
            <p:nvPr/>
          </p:nvSpPr>
          <p:spPr bwMode="auto">
            <a:xfrm>
              <a:off x="5088" y="2951"/>
              <a:ext cx="528" cy="402"/>
            </a:xfrm>
            <a:prstGeom prst="rect">
              <a:avLst/>
            </a:prstGeom>
            <a:noFill/>
            <a:ln w="28575">
              <a:solidFill>
                <a:schemeClr val="hlink"/>
              </a:solidFill>
              <a:miter lim="800000"/>
              <a:headEnd/>
              <a:tailEnd/>
            </a:ln>
            <a:effectLst/>
          </p:spPr>
          <p:txBody>
            <a:bodyPr anchor="ctr">
              <a:spAutoFit/>
            </a:bodyPr>
            <a:lstStyle/>
            <a:p>
              <a:pPr algn="ctr" eaLnBrk="1" hangingPunct="1"/>
              <a:r>
                <a:rPr lang="en-US" sz="1000" u="none"/>
                <a:t>  </a:t>
              </a:r>
              <a:r>
                <a:rPr lang="en-US" sz="1200" u="none"/>
                <a:t>Classifier</a:t>
              </a:r>
              <a:br>
                <a:rPr lang="en-US" sz="1200" u="none"/>
              </a:br>
              <a:endParaRPr lang="en-US" sz="1200" u="none"/>
            </a:p>
          </p:txBody>
        </p:sp>
        <p:sp>
          <p:nvSpPr>
            <p:cNvPr id="62526" name="AutoShape 62"/>
            <p:cNvSpPr>
              <a:spLocks noChangeArrowheads="1"/>
            </p:cNvSpPr>
            <p:nvPr/>
          </p:nvSpPr>
          <p:spPr bwMode="auto">
            <a:xfrm rot="5400000">
              <a:off x="5016" y="2472"/>
              <a:ext cx="432" cy="48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2"/>
            </a:solidFill>
            <a:ln w="19050">
              <a:solidFill>
                <a:schemeClr val="tx1"/>
              </a:solidFill>
              <a:miter lim="800000"/>
              <a:headEnd/>
              <a:tailEnd/>
            </a:ln>
            <a:effectLst/>
          </p:spPr>
          <p:txBody>
            <a:bodyPr anchor="ctr">
              <a:spAutoFit/>
            </a:bodyPr>
            <a:lstStyle/>
            <a:p>
              <a:endParaRPr lang="fr-FR"/>
            </a:p>
          </p:txBody>
        </p:sp>
      </p:grpSp>
      <p:grpSp>
        <p:nvGrpSpPr>
          <p:cNvPr id="6" name="Group 63"/>
          <p:cNvGrpSpPr>
            <a:grpSpLocks/>
          </p:cNvGrpSpPr>
          <p:nvPr/>
        </p:nvGrpSpPr>
        <p:grpSpPr bwMode="auto">
          <a:xfrm>
            <a:off x="142875" y="3048000"/>
            <a:ext cx="2981325" cy="2333625"/>
            <a:chOff x="90" y="1920"/>
            <a:chExt cx="1878" cy="1470"/>
          </a:xfrm>
        </p:grpSpPr>
        <p:sp>
          <p:nvSpPr>
            <p:cNvPr id="62528" name="Rectangle 64"/>
            <p:cNvSpPr>
              <a:spLocks noChangeArrowheads="1"/>
            </p:cNvSpPr>
            <p:nvPr/>
          </p:nvSpPr>
          <p:spPr bwMode="auto">
            <a:xfrm>
              <a:off x="1056" y="2754"/>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sp>
          <p:nvSpPr>
            <p:cNvPr id="62529" name="Rectangle 65"/>
            <p:cNvSpPr>
              <a:spLocks noChangeArrowheads="1"/>
            </p:cNvSpPr>
            <p:nvPr/>
          </p:nvSpPr>
          <p:spPr bwMode="auto">
            <a:xfrm>
              <a:off x="1104" y="2782"/>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sp>
          <p:nvSpPr>
            <p:cNvPr id="62530" name="Rectangle 66"/>
            <p:cNvSpPr>
              <a:spLocks noChangeArrowheads="1"/>
            </p:cNvSpPr>
            <p:nvPr/>
          </p:nvSpPr>
          <p:spPr bwMode="auto">
            <a:xfrm>
              <a:off x="1152" y="2808"/>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sp>
          <p:nvSpPr>
            <p:cNvPr id="62531" name="Rectangle 67"/>
            <p:cNvSpPr>
              <a:spLocks noChangeArrowheads="1"/>
            </p:cNvSpPr>
            <p:nvPr/>
          </p:nvSpPr>
          <p:spPr bwMode="auto">
            <a:xfrm>
              <a:off x="1200" y="2832"/>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sp>
          <p:nvSpPr>
            <p:cNvPr id="62532" name="Rectangle 68"/>
            <p:cNvSpPr>
              <a:spLocks noChangeArrowheads="1"/>
            </p:cNvSpPr>
            <p:nvPr/>
          </p:nvSpPr>
          <p:spPr bwMode="auto">
            <a:xfrm>
              <a:off x="1248" y="2856"/>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sp>
          <p:nvSpPr>
            <p:cNvPr id="62533" name="Rectangle 69"/>
            <p:cNvSpPr>
              <a:spLocks noChangeArrowheads="1"/>
            </p:cNvSpPr>
            <p:nvPr/>
          </p:nvSpPr>
          <p:spPr bwMode="auto">
            <a:xfrm>
              <a:off x="144" y="2760"/>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sp>
          <p:nvSpPr>
            <p:cNvPr id="62534" name="Rectangle 70"/>
            <p:cNvSpPr>
              <a:spLocks noChangeArrowheads="1"/>
            </p:cNvSpPr>
            <p:nvPr/>
          </p:nvSpPr>
          <p:spPr bwMode="auto">
            <a:xfrm>
              <a:off x="144" y="2142"/>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sp>
          <p:nvSpPr>
            <p:cNvPr id="62535" name="Rectangle 71"/>
            <p:cNvSpPr>
              <a:spLocks noChangeArrowheads="1"/>
            </p:cNvSpPr>
            <p:nvPr/>
          </p:nvSpPr>
          <p:spPr bwMode="auto">
            <a:xfrm>
              <a:off x="192" y="2170"/>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sp>
          <p:nvSpPr>
            <p:cNvPr id="62536" name="Rectangle 72"/>
            <p:cNvSpPr>
              <a:spLocks noChangeArrowheads="1"/>
            </p:cNvSpPr>
            <p:nvPr/>
          </p:nvSpPr>
          <p:spPr bwMode="auto">
            <a:xfrm>
              <a:off x="192" y="2790"/>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sp>
          <p:nvSpPr>
            <p:cNvPr id="62537" name="Rectangle 73"/>
            <p:cNvSpPr>
              <a:spLocks noChangeArrowheads="1"/>
            </p:cNvSpPr>
            <p:nvPr/>
          </p:nvSpPr>
          <p:spPr bwMode="auto">
            <a:xfrm>
              <a:off x="240" y="2814"/>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sp>
          <p:nvSpPr>
            <p:cNvPr id="62538" name="Rectangle 74"/>
            <p:cNvSpPr>
              <a:spLocks noChangeArrowheads="1"/>
            </p:cNvSpPr>
            <p:nvPr/>
          </p:nvSpPr>
          <p:spPr bwMode="auto">
            <a:xfrm>
              <a:off x="288" y="2838"/>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sp>
          <p:nvSpPr>
            <p:cNvPr id="62539" name="Rectangle 75"/>
            <p:cNvSpPr>
              <a:spLocks noChangeArrowheads="1"/>
            </p:cNvSpPr>
            <p:nvPr/>
          </p:nvSpPr>
          <p:spPr bwMode="auto">
            <a:xfrm>
              <a:off x="336" y="2862"/>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pic>
          <p:nvPicPr>
            <p:cNvPr id="62540" name="Picture 76" descr="owl019"/>
            <p:cNvPicPr preferRelativeResize="0">
              <a:picLocks noChangeAspect="1" noChangeArrowheads="1"/>
            </p:cNvPicPr>
            <p:nvPr/>
          </p:nvPicPr>
          <p:blipFill>
            <a:blip r:embed="rId44" cstate="print"/>
            <a:srcRect/>
            <a:stretch>
              <a:fillRect/>
            </a:stretch>
          </p:blipFill>
          <p:spPr bwMode="auto">
            <a:xfrm>
              <a:off x="398" y="2892"/>
              <a:ext cx="576" cy="436"/>
            </a:xfrm>
            <a:prstGeom prst="rect">
              <a:avLst/>
            </a:prstGeom>
            <a:noFill/>
            <a:ln w="3175">
              <a:solidFill>
                <a:schemeClr val="bg1"/>
              </a:solidFill>
              <a:miter lim="800000"/>
              <a:headEnd/>
              <a:tailEnd/>
            </a:ln>
          </p:spPr>
        </p:pic>
        <p:sp>
          <p:nvSpPr>
            <p:cNvPr id="62541" name="Rectangle 77"/>
            <p:cNvSpPr>
              <a:spLocks noChangeArrowheads="1"/>
            </p:cNvSpPr>
            <p:nvPr/>
          </p:nvSpPr>
          <p:spPr bwMode="auto">
            <a:xfrm>
              <a:off x="240" y="2196"/>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sp>
          <p:nvSpPr>
            <p:cNvPr id="62542" name="Rectangle 78"/>
            <p:cNvSpPr>
              <a:spLocks noChangeArrowheads="1"/>
            </p:cNvSpPr>
            <p:nvPr/>
          </p:nvSpPr>
          <p:spPr bwMode="auto">
            <a:xfrm>
              <a:off x="288" y="2220"/>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sp>
          <p:nvSpPr>
            <p:cNvPr id="62543" name="Rectangle 79"/>
            <p:cNvSpPr>
              <a:spLocks noChangeArrowheads="1"/>
            </p:cNvSpPr>
            <p:nvPr/>
          </p:nvSpPr>
          <p:spPr bwMode="auto">
            <a:xfrm>
              <a:off x="336" y="2244"/>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sp>
          <p:nvSpPr>
            <p:cNvPr id="62544" name="Rectangle 80"/>
            <p:cNvSpPr>
              <a:spLocks noChangeArrowheads="1"/>
            </p:cNvSpPr>
            <p:nvPr/>
          </p:nvSpPr>
          <p:spPr bwMode="auto">
            <a:xfrm>
              <a:off x="96" y="2094"/>
              <a:ext cx="1872" cy="1296"/>
            </a:xfrm>
            <a:prstGeom prst="rect">
              <a:avLst/>
            </a:prstGeom>
            <a:noFill/>
            <a:ln w="6350">
              <a:solidFill>
                <a:schemeClr val="tx1"/>
              </a:solidFill>
              <a:prstDash val="dash"/>
              <a:miter lim="800000"/>
              <a:headEnd/>
              <a:tailEnd/>
            </a:ln>
            <a:effectLst/>
          </p:spPr>
          <p:txBody>
            <a:bodyPr anchor="ctr">
              <a:spAutoFit/>
            </a:bodyPr>
            <a:lstStyle/>
            <a:p>
              <a:endParaRPr lang="fr-FR"/>
            </a:p>
          </p:txBody>
        </p:sp>
        <p:sp>
          <p:nvSpPr>
            <p:cNvPr id="62545" name="Text Box 81"/>
            <p:cNvSpPr txBox="1">
              <a:spLocks noChangeArrowheads="1"/>
            </p:cNvSpPr>
            <p:nvPr/>
          </p:nvSpPr>
          <p:spPr bwMode="auto">
            <a:xfrm>
              <a:off x="90" y="1920"/>
              <a:ext cx="870" cy="173"/>
            </a:xfrm>
            <a:prstGeom prst="rect">
              <a:avLst/>
            </a:prstGeom>
            <a:noFill/>
            <a:ln w="9525">
              <a:noFill/>
              <a:miter lim="800000"/>
              <a:headEnd/>
              <a:tailEnd/>
            </a:ln>
            <a:effectLst/>
          </p:spPr>
          <p:txBody>
            <a:bodyPr wrap="none">
              <a:spAutoFit/>
            </a:bodyPr>
            <a:lstStyle/>
            <a:p>
              <a:pPr algn="ctr" eaLnBrk="1" hangingPunct="1"/>
              <a:r>
                <a:rPr lang="en-US" sz="1200" u="none"/>
                <a:t>Validation images</a:t>
              </a:r>
            </a:p>
          </p:txBody>
        </p:sp>
        <p:pic>
          <p:nvPicPr>
            <p:cNvPr id="62546" name="Picture 82" descr="man016"/>
            <p:cNvPicPr preferRelativeResize="0">
              <a:picLocks noChangeAspect="1" noChangeArrowheads="1"/>
            </p:cNvPicPr>
            <p:nvPr/>
          </p:nvPicPr>
          <p:blipFill>
            <a:blip r:embed="rId45" cstate="print"/>
            <a:srcRect/>
            <a:stretch>
              <a:fillRect/>
            </a:stretch>
          </p:blipFill>
          <p:spPr bwMode="auto">
            <a:xfrm>
              <a:off x="398" y="2268"/>
              <a:ext cx="576" cy="436"/>
            </a:xfrm>
            <a:prstGeom prst="rect">
              <a:avLst/>
            </a:prstGeom>
            <a:noFill/>
            <a:ln w="3175">
              <a:solidFill>
                <a:schemeClr val="bg1"/>
              </a:solidFill>
              <a:miter lim="800000"/>
              <a:headEnd/>
              <a:tailEnd/>
            </a:ln>
          </p:spPr>
        </p:pic>
        <p:pic>
          <p:nvPicPr>
            <p:cNvPr id="62547" name="Picture 83" descr="puf015"/>
            <p:cNvPicPr preferRelativeResize="0">
              <a:picLocks noChangeAspect="1" noChangeArrowheads="1"/>
            </p:cNvPicPr>
            <p:nvPr/>
          </p:nvPicPr>
          <p:blipFill>
            <a:blip r:embed="rId46" cstate="print"/>
            <a:srcRect/>
            <a:stretch>
              <a:fillRect/>
            </a:stretch>
          </p:blipFill>
          <p:spPr bwMode="auto">
            <a:xfrm>
              <a:off x="1296" y="2890"/>
              <a:ext cx="584" cy="434"/>
            </a:xfrm>
            <a:prstGeom prst="rect">
              <a:avLst/>
            </a:prstGeom>
            <a:noFill/>
            <a:ln w="3175">
              <a:solidFill>
                <a:schemeClr val="bg1"/>
              </a:solidFill>
              <a:miter lim="800000"/>
              <a:headEnd/>
              <a:tailEnd/>
            </a:ln>
          </p:spPr>
        </p:pic>
        <p:sp>
          <p:nvSpPr>
            <p:cNvPr id="62548" name="Rectangle 84"/>
            <p:cNvSpPr>
              <a:spLocks noChangeArrowheads="1"/>
            </p:cNvSpPr>
            <p:nvPr/>
          </p:nvSpPr>
          <p:spPr bwMode="auto">
            <a:xfrm>
              <a:off x="1056" y="2142"/>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sp>
          <p:nvSpPr>
            <p:cNvPr id="62549" name="Rectangle 85"/>
            <p:cNvSpPr>
              <a:spLocks noChangeArrowheads="1"/>
            </p:cNvSpPr>
            <p:nvPr/>
          </p:nvSpPr>
          <p:spPr bwMode="auto">
            <a:xfrm>
              <a:off x="1104" y="2170"/>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sp>
          <p:nvSpPr>
            <p:cNvPr id="62550" name="Rectangle 86"/>
            <p:cNvSpPr>
              <a:spLocks noChangeArrowheads="1"/>
            </p:cNvSpPr>
            <p:nvPr/>
          </p:nvSpPr>
          <p:spPr bwMode="auto">
            <a:xfrm>
              <a:off x="1152" y="2196"/>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sp>
          <p:nvSpPr>
            <p:cNvPr id="62551" name="Rectangle 87"/>
            <p:cNvSpPr>
              <a:spLocks noChangeArrowheads="1"/>
            </p:cNvSpPr>
            <p:nvPr/>
          </p:nvSpPr>
          <p:spPr bwMode="auto">
            <a:xfrm>
              <a:off x="1200" y="2220"/>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sp>
          <p:nvSpPr>
            <p:cNvPr id="62552" name="Rectangle 88"/>
            <p:cNvSpPr>
              <a:spLocks noChangeArrowheads="1"/>
            </p:cNvSpPr>
            <p:nvPr/>
          </p:nvSpPr>
          <p:spPr bwMode="auto">
            <a:xfrm>
              <a:off x="1248" y="2244"/>
              <a:ext cx="576" cy="438"/>
            </a:xfrm>
            <a:prstGeom prst="rect">
              <a:avLst/>
            </a:prstGeom>
            <a:solidFill>
              <a:srgbClr val="111111"/>
            </a:solidFill>
            <a:ln w="3175">
              <a:solidFill>
                <a:schemeClr val="bg1"/>
              </a:solidFill>
              <a:miter lim="800000"/>
              <a:headEnd/>
              <a:tailEnd/>
            </a:ln>
            <a:effectLst/>
          </p:spPr>
          <p:txBody>
            <a:bodyPr anchor="ctr">
              <a:spAutoFit/>
            </a:bodyPr>
            <a:lstStyle/>
            <a:p>
              <a:endParaRPr lang="fr-FR"/>
            </a:p>
          </p:txBody>
        </p:sp>
        <p:pic>
          <p:nvPicPr>
            <p:cNvPr id="62553" name="Picture 89" descr="wod005"/>
            <p:cNvPicPr preferRelativeResize="0">
              <a:picLocks noChangeAspect="1" noChangeArrowheads="1"/>
            </p:cNvPicPr>
            <p:nvPr/>
          </p:nvPicPr>
          <p:blipFill>
            <a:blip r:embed="rId47" cstate="print"/>
            <a:srcRect/>
            <a:stretch>
              <a:fillRect/>
            </a:stretch>
          </p:blipFill>
          <p:spPr bwMode="auto">
            <a:xfrm>
              <a:off x="1301" y="2277"/>
              <a:ext cx="584" cy="432"/>
            </a:xfrm>
            <a:prstGeom prst="rect">
              <a:avLst/>
            </a:prstGeom>
            <a:noFill/>
            <a:ln w="3175">
              <a:solidFill>
                <a:schemeClr val="bg1"/>
              </a:solidFill>
              <a:miter lim="800000"/>
              <a:headEnd/>
              <a:tailEnd/>
            </a:ln>
          </p:spPr>
        </p:pic>
      </p:grpSp>
      <p:grpSp>
        <p:nvGrpSpPr>
          <p:cNvPr id="7" name="Group 90"/>
          <p:cNvGrpSpPr>
            <a:grpSpLocks/>
          </p:cNvGrpSpPr>
          <p:nvPr/>
        </p:nvGrpSpPr>
        <p:grpSpPr bwMode="auto">
          <a:xfrm>
            <a:off x="3171825" y="2219325"/>
            <a:ext cx="5133975" cy="3267075"/>
            <a:chOff x="1998" y="1398"/>
            <a:chExt cx="3234" cy="2058"/>
          </a:xfrm>
        </p:grpSpPr>
        <p:sp>
          <p:nvSpPr>
            <p:cNvPr id="62555" name="Text Box 91"/>
            <p:cNvSpPr txBox="1">
              <a:spLocks noChangeArrowheads="1"/>
            </p:cNvSpPr>
            <p:nvPr/>
          </p:nvSpPr>
          <p:spPr bwMode="auto">
            <a:xfrm>
              <a:off x="1998" y="3025"/>
              <a:ext cx="535" cy="173"/>
            </a:xfrm>
            <a:prstGeom prst="rect">
              <a:avLst/>
            </a:prstGeom>
            <a:noFill/>
            <a:ln w="9525">
              <a:noFill/>
              <a:miter lim="800000"/>
              <a:headEnd/>
              <a:tailEnd/>
            </a:ln>
            <a:effectLst/>
          </p:spPr>
          <p:txBody>
            <a:bodyPr wrap="none">
              <a:spAutoFit/>
            </a:bodyPr>
            <a:lstStyle/>
            <a:p>
              <a:pPr algn="ctr" eaLnBrk="1" hangingPunct="1"/>
              <a:r>
                <a:rPr lang="en-US" sz="1200" u="none"/>
                <a:t>Validation</a:t>
              </a:r>
            </a:p>
          </p:txBody>
        </p:sp>
        <p:grpSp>
          <p:nvGrpSpPr>
            <p:cNvPr id="8" name="Group 92"/>
            <p:cNvGrpSpPr>
              <a:grpSpLocks/>
            </p:cNvGrpSpPr>
            <p:nvPr/>
          </p:nvGrpSpPr>
          <p:grpSpPr bwMode="auto">
            <a:xfrm>
              <a:off x="2064" y="1398"/>
              <a:ext cx="3168" cy="2058"/>
              <a:chOff x="2064" y="1398"/>
              <a:chExt cx="3168" cy="2058"/>
            </a:xfrm>
          </p:grpSpPr>
          <p:sp>
            <p:nvSpPr>
              <p:cNvPr id="62557" name="Text Box 93"/>
              <p:cNvSpPr txBox="1">
                <a:spLocks noChangeArrowheads="1"/>
              </p:cNvSpPr>
              <p:nvPr/>
            </p:nvSpPr>
            <p:spPr bwMode="auto">
              <a:xfrm>
                <a:off x="4427" y="3283"/>
                <a:ext cx="329" cy="173"/>
              </a:xfrm>
              <a:prstGeom prst="rect">
                <a:avLst/>
              </a:prstGeom>
              <a:noFill/>
              <a:ln w="9525">
                <a:noFill/>
                <a:miter lim="800000"/>
                <a:headEnd/>
                <a:tailEnd/>
              </a:ln>
              <a:effectLst/>
            </p:spPr>
            <p:txBody>
              <a:bodyPr wrap="none">
                <a:spAutoFit/>
              </a:bodyPr>
              <a:lstStyle/>
              <a:p>
                <a:pPr algn="ctr" eaLnBrk="1" hangingPunct="1"/>
                <a:r>
                  <a:rPr lang="en-US" sz="1200" u="none"/>
                  <a:t>parts</a:t>
                </a:r>
              </a:p>
            </p:txBody>
          </p:sp>
          <p:sp>
            <p:nvSpPr>
              <p:cNvPr id="62558" name="Text Box 94"/>
              <p:cNvSpPr txBox="1">
                <a:spLocks noChangeArrowheads="1"/>
              </p:cNvSpPr>
              <p:nvPr/>
            </p:nvSpPr>
            <p:spPr bwMode="auto">
              <a:xfrm>
                <a:off x="4068" y="1872"/>
                <a:ext cx="1164" cy="173"/>
              </a:xfrm>
              <a:prstGeom prst="rect">
                <a:avLst/>
              </a:prstGeom>
              <a:noFill/>
              <a:ln w="9525">
                <a:noFill/>
                <a:miter lim="800000"/>
                <a:headEnd/>
                <a:tailEnd/>
              </a:ln>
              <a:effectLst/>
            </p:spPr>
            <p:txBody>
              <a:bodyPr>
                <a:spAutoFit/>
              </a:bodyPr>
              <a:lstStyle/>
              <a:p>
                <a:pPr algn="ctr" eaLnBrk="1" hangingPunct="1"/>
                <a:r>
                  <a:rPr lang="en-US" sz="1200" u="none"/>
                  <a:t>Response scores</a:t>
                </a:r>
                <a:endParaRPr lang="en-US" sz="1600" i="1" u="none" baseline="-20000"/>
              </a:p>
            </p:txBody>
          </p:sp>
          <p:grpSp>
            <p:nvGrpSpPr>
              <p:cNvPr id="9" name="Group 95"/>
              <p:cNvGrpSpPr>
                <a:grpSpLocks/>
              </p:cNvGrpSpPr>
              <p:nvPr/>
            </p:nvGrpSpPr>
            <p:grpSpPr bwMode="auto">
              <a:xfrm>
                <a:off x="2064" y="1398"/>
                <a:ext cx="2820" cy="1964"/>
                <a:chOff x="2064" y="1398"/>
                <a:chExt cx="2820" cy="1964"/>
              </a:xfrm>
            </p:grpSpPr>
            <p:sp>
              <p:nvSpPr>
                <p:cNvPr id="62560" name="AutoShape 96"/>
                <p:cNvSpPr>
                  <a:spLocks noChangeArrowheads="1"/>
                </p:cNvSpPr>
                <p:nvPr/>
              </p:nvSpPr>
              <p:spPr bwMode="auto">
                <a:xfrm>
                  <a:off x="2640" y="2142"/>
                  <a:ext cx="1392" cy="1200"/>
                </a:xfrm>
                <a:prstGeom prst="bracketPair">
                  <a:avLst>
                    <a:gd name="adj" fmla="val 16667"/>
                  </a:avLst>
                </a:prstGeom>
                <a:noFill/>
                <a:ln w="12700">
                  <a:solidFill>
                    <a:schemeClr val="tx1"/>
                  </a:solidFill>
                  <a:round/>
                  <a:headEnd/>
                  <a:tailEnd/>
                </a:ln>
                <a:effectLst/>
              </p:spPr>
              <p:txBody>
                <a:bodyPr wrap="none" anchor="ctr"/>
                <a:lstStyle/>
                <a:p>
                  <a:endParaRPr lang="fr-FR"/>
                </a:p>
              </p:txBody>
            </p:sp>
            <p:sp>
              <p:nvSpPr>
                <p:cNvPr id="62561" name="Text Box 97"/>
                <p:cNvSpPr txBox="1">
                  <a:spLocks noChangeArrowheads="1"/>
                </p:cNvSpPr>
                <p:nvPr/>
              </p:nvSpPr>
              <p:spPr bwMode="auto">
                <a:xfrm>
                  <a:off x="2976" y="1891"/>
                  <a:ext cx="728" cy="173"/>
                </a:xfrm>
                <a:prstGeom prst="rect">
                  <a:avLst/>
                </a:prstGeom>
                <a:noFill/>
                <a:ln w="9525">
                  <a:noFill/>
                  <a:miter lim="800000"/>
                  <a:headEnd/>
                  <a:tailEnd/>
                </a:ln>
                <a:effectLst/>
              </p:spPr>
              <p:txBody>
                <a:bodyPr wrap="none">
                  <a:spAutoFit/>
                </a:bodyPr>
                <a:lstStyle/>
                <a:p>
                  <a:pPr algn="ctr" eaLnBrk="1" hangingPunct="1"/>
                  <a:r>
                    <a:rPr lang="en-US" sz="1200" u="none"/>
                    <a:t>Part dictionary</a:t>
                  </a:r>
                </a:p>
              </p:txBody>
            </p:sp>
            <p:sp>
              <p:nvSpPr>
                <p:cNvPr id="62562" name="AutoShape 98"/>
                <p:cNvSpPr>
                  <a:spLocks noChangeArrowheads="1"/>
                </p:cNvSpPr>
                <p:nvPr/>
              </p:nvSpPr>
              <p:spPr bwMode="auto">
                <a:xfrm rot="-15780">
                  <a:off x="2207" y="1398"/>
                  <a:ext cx="289" cy="1186"/>
                </a:xfrm>
                <a:prstGeom prst="curvedRightArrow">
                  <a:avLst>
                    <a:gd name="adj1" fmla="val 82076"/>
                    <a:gd name="adj2" fmla="val 164152"/>
                    <a:gd name="adj3" fmla="val 33333"/>
                  </a:avLst>
                </a:prstGeom>
                <a:solidFill>
                  <a:schemeClr val="accent2"/>
                </a:solidFill>
                <a:ln w="19050">
                  <a:solidFill>
                    <a:schemeClr val="tx1"/>
                  </a:solidFill>
                  <a:miter lim="800000"/>
                  <a:headEnd/>
                  <a:tailEnd/>
                </a:ln>
                <a:effectLst/>
              </p:spPr>
              <p:txBody>
                <a:bodyPr anchor="ctr">
                  <a:spAutoFit/>
                </a:bodyPr>
                <a:lstStyle/>
                <a:p>
                  <a:endParaRPr lang="fr-FR"/>
                </a:p>
              </p:txBody>
            </p:sp>
            <p:sp>
              <p:nvSpPr>
                <p:cNvPr id="62563" name="AutoShape 99"/>
                <p:cNvSpPr>
                  <a:spLocks noChangeArrowheads="1"/>
                </p:cNvSpPr>
                <p:nvPr/>
              </p:nvSpPr>
              <p:spPr bwMode="auto">
                <a:xfrm>
                  <a:off x="2064" y="2648"/>
                  <a:ext cx="449" cy="310"/>
                </a:xfrm>
                <a:prstGeom prst="rightArrow">
                  <a:avLst>
                    <a:gd name="adj1" fmla="val 50000"/>
                    <a:gd name="adj2" fmla="val 36210"/>
                  </a:avLst>
                </a:prstGeom>
                <a:solidFill>
                  <a:schemeClr val="accent2"/>
                </a:solidFill>
                <a:ln w="19050">
                  <a:solidFill>
                    <a:schemeClr val="tx1"/>
                  </a:solidFill>
                  <a:miter lim="800000"/>
                  <a:headEnd/>
                  <a:tailEnd/>
                </a:ln>
                <a:effectLst/>
              </p:spPr>
              <p:txBody>
                <a:bodyPr wrap="none" anchor="ctr"/>
                <a:lstStyle/>
                <a:p>
                  <a:endParaRPr lang="fr-FR"/>
                </a:p>
              </p:txBody>
            </p:sp>
            <p:pic>
              <p:nvPicPr>
                <p:cNvPr id="62564" name="Picture 100" descr="man019"/>
                <p:cNvPicPr>
                  <a:picLocks noChangeAspect="1" noChangeArrowheads="1"/>
                </p:cNvPicPr>
                <p:nvPr/>
              </p:nvPicPr>
              <p:blipFill>
                <a:blip r:embed="rId48" cstate="print"/>
                <a:srcRect l="48000" t="21666" r="17334" b="53334"/>
                <a:stretch>
                  <a:fillRect/>
                </a:stretch>
              </p:blipFill>
              <p:spPr bwMode="auto">
                <a:xfrm>
                  <a:off x="2736" y="2430"/>
                  <a:ext cx="240" cy="159"/>
                </a:xfrm>
                <a:prstGeom prst="rect">
                  <a:avLst/>
                </a:prstGeom>
                <a:noFill/>
                <a:ln w="3175">
                  <a:solidFill>
                    <a:schemeClr val="bg1"/>
                  </a:solidFill>
                  <a:miter lim="800000"/>
                  <a:headEnd/>
                  <a:tailEnd/>
                </a:ln>
              </p:spPr>
            </p:pic>
            <p:pic>
              <p:nvPicPr>
                <p:cNvPr id="62565" name="Picture 101" descr="mandarin_part7"/>
                <p:cNvPicPr>
                  <a:picLocks noChangeAspect="1" noChangeArrowheads="1"/>
                </p:cNvPicPr>
                <p:nvPr/>
              </p:nvPicPr>
              <p:blipFill>
                <a:blip r:embed="rId15" cstate="print"/>
                <a:srcRect/>
                <a:stretch>
                  <a:fillRect/>
                </a:stretch>
              </p:blipFill>
              <p:spPr bwMode="auto">
                <a:xfrm>
                  <a:off x="3024" y="2430"/>
                  <a:ext cx="240" cy="204"/>
                </a:xfrm>
                <a:prstGeom prst="rect">
                  <a:avLst/>
                </a:prstGeom>
                <a:noFill/>
                <a:ln w="3175">
                  <a:solidFill>
                    <a:schemeClr val="bg1"/>
                  </a:solidFill>
                  <a:miter lim="800000"/>
                  <a:headEnd/>
                  <a:tailEnd/>
                </a:ln>
              </p:spPr>
            </p:pic>
            <p:pic>
              <p:nvPicPr>
                <p:cNvPr id="62566" name="Picture 102" descr="mandarin_part8"/>
                <p:cNvPicPr>
                  <a:picLocks noChangeAspect="1" noChangeArrowheads="1"/>
                </p:cNvPicPr>
                <p:nvPr/>
              </p:nvPicPr>
              <p:blipFill>
                <a:blip r:embed="rId16" cstate="print"/>
                <a:srcRect/>
                <a:stretch>
                  <a:fillRect/>
                </a:stretch>
              </p:blipFill>
              <p:spPr bwMode="auto">
                <a:xfrm>
                  <a:off x="3024" y="2142"/>
                  <a:ext cx="240" cy="240"/>
                </a:xfrm>
                <a:prstGeom prst="rect">
                  <a:avLst/>
                </a:prstGeom>
                <a:noFill/>
                <a:ln w="3175">
                  <a:solidFill>
                    <a:schemeClr val="bg1"/>
                  </a:solidFill>
                  <a:miter lim="800000"/>
                  <a:headEnd/>
                  <a:tailEnd/>
                </a:ln>
              </p:spPr>
            </p:pic>
            <p:pic>
              <p:nvPicPr>
                <p:cNvPr id="62567" name="Picture 103" descr="mandarin_part9"/>
                <p:cNvPicPr>
                  <a:picLocks noChangeAspect="1" noChangeArrowheads="1"/>
                </p:cNvPicPr>
                <p:nvPr/>
              </p:nvPicPr>
              <p:blipFill>
                <a:blip r:embed="rId17"/>
                <a:srcRect/>
                <a:stretch>
                  <a:fillRect/>
                </a:stretch>
              </p:blipFill>
              <p:spPr bwMode="auto">
                <a:xfrm>
                  <a:off x="2848" y="2235"/>
                  <a:ext cx="128" cy="147"/>
                </a:xfrm>
                <a:prstGeom prst="rect">
                  <a:avLst/>
                </a:prstGeom>
                <a:noFill/>
                <a:ln w="3175">
                  <a:solidFill>
                    <a:schemeClr val="bg1"/>
                  </a:solidFill>
                  <a:miter lim="800000"/>
                  <a:headEnd/>
                  <a:tailEnd/>
                </a:ln>
              </p:spPr>
            </p:pic>
            <p:pic>
              <p:nvPicPr>
                <p:cNvPr id="62568" name="Picture 104" descr="owl_part1"/>
                <p:cNvPicPr>
                  <a:picLocks noChangeAspect="1" noChangeArrowheads="1"/>
                </p:cNvPicPr>
                <p:nvPr/>
              </p:nvPicPr>
              <p:blipFill>
                <a:blip r:embed="rId27"/>
                <a:srcRect/>
                <a:stretch>
                  <a:fillRect/>
                </a:stretch>
              </p:blipFill>
              <p:spPr bwMode="auto">
                <a:xfrm>
                  <a:off x="2999" y="3057"/>
                  <a:ext cx="265" cy="213"/>
                </a:xfrm>
                <a:prstGeom prst="rect">
                  <a:avLst/>
                </a:prstGeom>
                <a:noFill/>
                <a:ln w="3175">
                  <a:solidFill>
                    <a:schemeClr val="bg1"/>
                  </a:solidFill>
                  <a:miter lim="800000"/>
                  <a:headEnd/>
                  <a:tailEnd/>
                </a:ln>
              </p:spPr>
            </p:pic>
            <p:pic>
              <p:nvPicPr>
                <p:cNvPr id="62569" name="Picture 105" descr="owl_part3"/>
                <p:cNvPicPr>
                  <a:picLocks noChangeAspect="1" noChangeArrowheads="1"/>
                </p:cNvPicPr>
                <p:nvPr/>
              </p:nvPicPr>
              <p:blipFill>
                <a:blip r:embed="rId28"/>
                <a:srcRect/>
                <a:stretch>
                  <a:fillRect/>
                </a:stretch>
              </p:blipFill>
              <p:spPr bwMode="auto">
                <a:xfrm>
                  <a:off x="2784" y="2862"/>
                  <a:ext cx="192" cy="133"/>
                </a:xfrm>
                <a:prstGeom prst="rect">
                  <a:avLst/>
                </a:prstGeom>
                <a:noFill/>
                <a:ln w="3175">
                  <a:solidFill>
                    <a:schemeClr val="bg1"/>
                  </a:solidFill>
                  <a:miter lim="800000"/>
                  <a:headEnd/>
                  <a:tailEnd/>
                </a:ln>
              </p:spPr>
            </p:pic>
            <p:pic>
              <p:nvPicPr>
                <p:cNvPr id="62570" name="Picture 106" descr="owl_part8"/>
                <p:cNvPicPr>
                  <a:picLocks noChangeAspect="1" noChangeArrowheads="1"/>
                </p:cNvPicPr>
                <p:nvPr/>
              </p:nvPicPr>
              <p:blipFill>
                <a:blip r:embed="rId33"/>
                <a:srcRect b="17647"/>
                <a:stretch>
                  <a:fillRect/>
                </a:stretch>
              </p:blipFill>
              <p:spPr bwMode="auto">
                <a:xfrm>
                  <a:off x="3024" y="2820"/>
                  <a:ext cx="240" cy="186"/>
                </a:xfrm>
                <a:prstGeom prst="rect">
                  <a:avLst/>
                </a:prstGeom>
                <a:noFill/>
                <a:ln w="3175">
                  <a:solidFill>
                    <a:schemeClr val="bg1"/>
                  </a:solidFill>
                  <a:miter lim="800000"/>
                  <a:headEnd/>
                  <a:tailEnd/>
                </a:ln>
              </p:spPr>
            </p:pic>
            <p:pic>
              <p:nvPicPr>
                <p:cNvPr id="62571" name="Picture 107" descr="owl_part9"/>
                <p:cNvPicPr>
                  <a:picLocks noChangeAspect="1" noChangeArrowheads="1"/>
                </p:cNvPicPr>
                <p:nvPr/>
              </p:nvPicPr>
              <p:blipFill>
                <a:blip r:embed="rId42" cstate="print"/>
                <a:srcRect/>
                <a:stretch>
                  <a:fillRect/>
                </a:stretch>
              </p:blipFill>
              <p:spPr bwMode="auto">
                <a:xfrm>
                  <a:off x="2736" y="3054"/>
                  <a:ext cx="203" cy="163"/>
                </a:xfrm>
                <a:prstGeom prst="rect">
                  <a:avLst/>
                </a:prstGeom>
                <a:noFill/>
                <a:ln w="3175">
                  <a:solidFill>
                    <a:schemeClr val="bg1"/>
                  </a:solidFill>
                  <a:miter lim="800000"/>
                  <a:headEnd/>
                  <a:tailEnd/>
                </a:ln>
              </p:spPr>
            </p:pic>
            <p:pic>
              <p:nvPicPr>
                <p:cNvPr id="62572" name="Picture 108" descr="puffin_part3"/>
                <p:cNvPicPr>
                  <a:picLocks noChangeAspect="1" noChangeArrowheads="1"/>
                </p:cNvPicPr>
                <p:nvPr/>
              </p:nvPicPr>
              <p:blipFill>
                <a:blip r:embed="rId36" cstate="print"/>
                <a:srcRect/>
                <a:stretch>
                  <a:fillRect/>
                </a:stretch>
              </p:blipFill>
              <p:spPr bwMode="auto">
                <a:xfrm>
                  <a:off x="3744" y="3062"/>
                  <a:ext cx="144" cy="115"/>
                </a:xfrm>
                <a:prstGeom prst="rect">
                  <a:avLst/>
                </a:prstGeom>
                <a:noFill/>
                <a:ln w="3175">
                  <a:solidFill>
                    <a:schemeClr val="bg1"/>
                  </a:solidFill>
                  <a:miter lim="800000"/>
                  <a:headEnd/>
                  <a:tailEnd/>
                </a:ln>
              </p:spPr>
            </p:pic>
            <p:pic>
              <p:nvPicPr>
                <p:cNvPr id="62573" name="Picture 109" descr="puffin_part4"/>
                <p:cNvPicPr>
                  <a:picLocks noChangeAspect="1" noChangeArrowheads="1"/>
                </p:cNvPicPr>
                <p:nvPr/>
              </p:nvPicPr>
              <p:blipFill>
                <a:blip r:embed="rId37" cstate="print"/>
                <a:srcRect/>
                <a:stretch>
                  <a:fillRect/>
                </a:stretch>
              </p:blipFill>
              <p:spPr bwMode="auto">
                <a:xfrm>
                  <a:off x="3648" y="2883"/>
                  <a:ext cx="192" cy="131"/>
                </a:xfrm>
                <a:prstGeom prst="rect">
                  <a:avLst/>
                </a:prstGeom>
                <a:noFill/>
                <a:ln w="3175">
                  <a:solidFill>
                    <a:schemeClr val="bg1"/>
                  </a:solidFill>
                  <a:miter lim="800000"/>
                  <a:headEnd/>
                  <a:tailEnd/>
                </a:ln>
              </p:spPr>
            </p:pic>
            <p:pic>
              <p:nvPicPr>
                <p:cNvPr id="62574" name="Picture 110" descr="puffin_part6"/>
                <p:cNvPicPr>
                  <a:picLocks noChangeAspect="1" noChangeArrowheads="1"/>
                </p:cNvPicPr>
                <p:nvPr/>
              </p:nvPicPr>
              <p:blipFill>
                <a:blip r:embed="rId38" cstate="print"/>
                <a:srcRect/>
                <a:stretch>
                  <a:fillRect/>
                </a:stretch>
              </p:blipFill>
              <p:spPr bwMode="auto">
                <a:xfrm>
                  <a:off x="3408" y="3058"/>
                  <a:ext cx="288" cy="236"/>
                </a:xfrm>
                <a:prstGeom prst="rect">
                  <a:avLst/>
                </a:prstGeom>
                <a:noFill/>
                <a:ln w="3175">
                  <a:solidFill>
                    <a:schemeClr val="bg1"/>
                  </a:solidFill>
                  <a:miter lim="800000"/>
                  <a:headEnd/>
                  <a:tailEnd/>
                </a:ln>
              </p:spPr>
            </p:pic>
            <p:pic>
              <p:nvPicPr>
                <p:cNvPr id="62575" name="Picture 111" descr="puffin_part1"/>
                <p:cNvPicPr>
                  <a:picLocks noChangeAspect="1" noChangeArrowheads="1"/>
                </p:cNvPicPr>
                <p:nvPr/>
              </p:nvPicPr>
              <p:blipFill>
                <a:blip r:embed="rId34"/>
                <a:srcRect b="18750"/>
                <a:stretch>
                  <a:fillRect/>
                </a:stretch>
              </p:blipFill>
              <p:spPr bwMode="auto">
                <a:xfrm>
                  <a:off x="3408" y="2800"/>
                  <a:ext cx="198" cy="210"/>
                </a:xfrm>
                <a:prstGeom prst="rect">
                  <a:avLst/>
                </a:prstGeom>
                <a:noFill/>
                <a:ln w="3175">
                  <a:solidFill>
                    <a:schemeClr val="bg1"/>
                  </a:solidFill>
                  <a:miter lim="800000"/>
                  <a:headEnd/>
                  <a:tailEnd/>
                </a:ln>
              </p:spPr>
            </p:pic>
            <p:pic>
              <p:nvPicPr>
                <p:cNvPr id="62576" name="Picture 112" descr="wood_duck_part1"/>
                <p:cNvPicPr>
                  <a:picLocks noChangeAspect="1" noChangeArrowheads="1"/>
                </p:cNvPicPr>
                <p:nvPr/>
              </p:nvPicPr>
              <p:blipFill>
                <a:blip r:embed="rId19" cstate="print"/>
                <a:srcRect/>
                <a:stretch>
                  <a:fillRect/>
                </a:stretch>
              </p:blipFill>
              <p:spPr bwMode="auto">
                <a:xfrm>
                  <a:off x="3408" y="2444"/>
                  <a:ext cx="288" cy="178"/>
                </a:xfrm>
                <a:prstGeom prst="rect">
                  <a:avLst/>
                </a:prstGeom>
                <a:noFill/>
                <a:ln w="3175">
                  <a:solidFill>
                    <a:schemeClr val="bg1"/>
                  </a:solidFill>
                  <a:miter lim="800000"/>
                  <a:headEnd/>
                  <a:tailEnd/>
                </a:ln>
              </p:spPr>
            </p:pic>
            <p:pic>
              <p:nvPicPr>
                <p:cNvPr id="62577" name="Picture 113" descr="wood_duck_part2"/>
                <p:cNvPicPr>
                  <a:picLocks noChangeAspect="1" noChangeArrowheads="1"/>
                </p:cNvPicPr>
                <p:nvPr/>
              </p:nvPicPr>
              <p:blipFill>
                <a:blip r:embed="rId43"/>
                <a:srcRect r="28799"/>
                <a:stretch>
                  <a:fillRect/>
                </a:stretch>
              </p:blipFill>
              <p:spPr bwMode="auto">
                <a:xfrm>
                  <a:off x="3744" y="2430"/>
                  <a:ext cx="205" cy="160"/>
                </a:xfrm>
                <a:prstGeom prst="rect">
                  <a:avLst/>
                </a:prstGeom>
                <a:noFill/>
                <a:ln w="3175">
                  <a:solidFill>
                    <a:schemeClr val="bg1"/>
                  </a:solidFill>
                  <a:miter lim="800000"/>
                  <a:headEnd/>
                  <a:tailEnd/>
                </a:ln>
              </p:spPr>
            </p:pic>
            <p:pic>
              <p:nvPicPr>
                <p:cNvPr id="62578" name="Picture 114" descr="wood_duck_part5"/>
                <p:cNvPicPr>
                  <a:picLocks noChangeAspect="1" noChangeArrowheads="1"/>
                </p:cNvPicPr>
                <p:nvPr/>
              </p:nvPicPr>
              <p:blipFill>
                <a:blip r:embed="rId22" cstate="print"/>
                <a:srcRect/>
                <a:stretch>
                  <a:fillRect/>
                </a:stretch>
              </p:blipFill>
              <p:spPr bwMode="auto">
                <a:xfrm>
                  <a:off x="3744" y="2206"/>
                  <a:ext cx="132" cy="176"/>
                </a:xfrm>
                <a:prstGeom prst="rect">
                  <a:avLst/>
                </a:prstGeom>
                <a:noFill/>
                <a:ln w="3175">
                  <a:solidFill>
                    <a:schemeClr val="bg1"/>
                  </a:solidFill>
                  <a:miter lim="800000"/>
                  <a:headEnd/>
                  <a:tailEnd/>
                </a:ln>
              </p:spPr>
            </p:pic>
            <p:pic>
              <p:nvPicPr>
                <p:cNvPr id="62579" name="Picture 115" descr="wood_duck_part6"/>
                <p:cNvPicPr>
                  <a:picLocks noChangeAspect="1" noChangeArrowheads="1"/>
                </p:cNvPicPr>
                <p:nvPr/>
              </p:nvPicPr>
              <p:blipFill>
                <a:blip r:embed="rId23" cstate="print"/>
                <a:srcRect/>
                <a:stretch>
                  <a:fillRect/>
                </a:stretch>
              </p:blipFill>
              <p:spPr bwMode="auto">
                <a:xfrm>
                  <a:off x="3408" y="2124"/>
                  <a:ext cx="288" cy="272"/>
                </a:xfrm>
                <a:prstGeom prst="rect">
                  <a:avLst/>
                </a:prstGeom>
                <a:noFill/>
                <a:ln w="3175">
                  <a:solidFill>
                    <a:schemeClr val="bg1"/>
                  </a:solidFill>
                  <a:miter lim="800000"/>
                  <a:headEnd/>
                  <a:tailEnd/>
                </a:ln>
              </p:spPr>
            </p:pic>
            <p:pic>
              <p:nvPicPr>
                <p:cNvPr id="62580" name="Picture 116" descr="response_mat"/>
                <p:cNvPicPr>
                  <a:picLocks noChangeAspect="1" noChangeArrowheads="1"/>
                </p:cNvPicPr>
                <p:nvPr/>
              </p:nvPicPr>
              <p:blipFill>
                <a:blip r:embed="rId49"/>
                <a:srcRect/>
                <a:stretch>
                  <a:fillRect/>
                </a:stretch>
              </p:blipFill>
              <p:spPr bwMode="auto">
                <a:xfrm>
                  <a:off x="4286" y="2094"/>
                  <a:ext cx="598" cy="1200"/>
                </a:xfrm>
                <a:prstGeom prst="rect">
                  <a:avLst/>
                </a:prstGeom>
                <a:noFill/>
                <a:ln w="3175">
                  <a:solidFill>
                    <a:schemeClr val="tx1"/>
                  </a:solidFill>
                  <a:miter lim="800000"/>
                  <a:headEnd/>
                  <a:tailEnd/>
                </a:ln>
              </p:spPr>
            </p:pic>
            <p:sp>
              <p:nvSpPr>
                <p:cNvPr id="62581" name="Text Box 117"/>
                <p:cNvSpPr txBox="1">
                  <a:spLocks noChangeArrowheads="1"/>
                </p:cNvSpPr>
                <p:nvPr/>
              </p:nvSpPr>
              <p:spPr bwMode="auto">
                <a:xfrm rot="-5400000">
                  <a:off x="3775" y="2625"/>
                  <a:ext cx="854" cy="173"/>
                </a:xfrm>
                <a:prstGeom prst="rect">
                  <a:avLst/>
                </a:prstGeom>
                <a:noFill/>
                <a:ln w="9525">
                  <a:noFill/>
                  <a:miter lim="800000"/>
                  <a:headEnd/>
                  <a:tailEnd/>
                </a:ln>
                <a:effectLst/>
              </p:spPr>
              <p:txBody>
                <a:bodyPr wrap="none">
                  <a:spAutoFit/>
                </a:bodyPr>
                <a:lstStyle/>
                <a:p>
                  <a:pPr algn="ctr" eaLnBrk="1" hangingPunct="1"/>
                  <a:r>
                    <a:rPr lang="en-US" sz="1200" u="none"/>
                    <a:t>validation images</a:t>
                  </a:r>
                </a:p>
              </p:txBody>
            </p:sp>
            <p:sp>
              <p:nvSpPr>
                <p:cNvPr id="62582" name="Line 118"/>
                <p:cNvSpPr>
                  <a:spLocks noChangeShapeType="1"/>
                </p:cNvSpPr>
                <p:nvPr/>
              </p:nvSpPr>
              <p:spPr bwMode="auto">
                <a:xfrm flipH="1" flipV="1">
                  <a:off x="4286" y="3360"/>
                  <a:ext cx="144" cy="2"/>
                </a:xfrm>
                <a:prstGeom prst="line">
                  <a:avLst/>
                </a:prstGeom>
                <a:noFill/>
                <a:ln w="6350">
                  <a:solidFill>
                    <a:schemeClr val="tx1"/>
                  </a:solidFill>
                  <a:round/>
                  <a:headEnd/>
                  <a:tailEnd type="triangle" w="sm" len="sm"/>
                </a:ln>
                <a:effectLst/>
              </p:spPr>
              <p:txBody>
                <a:bodyPr>
                  <a:spAutoFit/>
                </a:bodyPr>
                <a:lstStyle/>
                <a:p>
                  <a:endParaRPr lang="fr-FR"/>
                </a:p>
              </p:txBody>
            </p:sp>
            <p:sp>
              <p:nvSpPr>
                <p:cNvPr id="62583" name="Line 119"/>
                <p:cNvSpPr>
                  <a:spLocks noChangeShapeType="1"/>
                </p:cNvSpPr>
                <p:nvPr/>
              </p:nvSpPr>
              <p:spPr bwMode="auto">
                <a:xfrm flipV="1">
                  <a:off x="4718" y="3360"/>
                  <a:ext cx="144" cy="2"/>
                </a:xfrm>
                <a:prstGeom prst="line">
                  <a:avLst/>
                </a:prstGeom>
                <a:noFill/>
                <a:ln w="6350">
                  <a:solidFill>
                    <a:schemeClr val="tx1"/>
                  </a:solidFill>
                  <a:round/>
                  <a:headEnd/>
                  <a:tailEnd type="triangle" w="sm" len="sm"/>
                </a:ln>
                <a:effectLst/>
              </p:spPr>
              <p:txBody>
                <a:bodyPr>
                  <a:spAutoFit/>
                </a:bodyPr>
                <a:lstStyle/>
                <a:p>
                  <a:endParaRPr lang="fr-FR"/>
                </a:p>
              </p:txBody>
            </p:sp>
            <p:sp>
              <p:nvSpPr>
                <p:cNvPr id="62584" name="Freeform 120"/>
                <p:cNvSpPr>
                  <a:spLocks/>
                </p:cNvSpPr>
                <p:nvPr/>
              </p:nvSpPr>
              <p:spPr bwMode="auto">
                <a:xfrm>
                  <a:off x="4215" y="3112"/>
                  <a:ext cx="1" cy="187"/>
                </a:xfrm>
                <a:custGeom>
                  <a:avLst/>
                  <a:gdLst/>
                  <a:ahLst/>
                  <a:cxnLst>
                    <a:cxn ang="0">
                      <a:pos x="0" y="0"/>
                    </a:cxn>
                    <a:cxn ang="0">
                      <a:pos x="0" y="187"/>
                    </a:cxn>
                  </a:cxnLst>
                  <a:rect l="0" t="0" r="r" b="b"/>
                  <a:pathLst>
                    <a:path w="1" h="187">
                      <a:moveTo>
                        <a:pt x="0" y="0"/>
                      </a:moveTo>
                      <a:lnTo>
                        <a:pt x="0" y="187"/>
                      </a:lnTo>
                    </a:path>
                  </a:pathLst>
                </a:custGeom>
                <a:noFill/>
                <a:ln w="6350" cap="flat" cmpd="sng">
                  <a:solidFill>
                    <a:schemeClr val="tx1"/>
                  </a:solidFill>
                  <a:prstDash val="solid"/>
                  <a:round/>
                  <a:headEnd type="none" w="med" len="med"/>
                  <a:tailEnd type="triangle" w="sm" len="sm"/>
                </a:ln>
                <a:effectLst/>
              </p:spPr>
              <p:txBody>
                <a:bodyPr>
                  <a:spAutoFit/>
                </a:bodyPr>
                <a:lstStyle/>
                <a:p>
                  <a:endParaRPr lang="fr-FR"/>
                </a:p>
              </p:txBody>
            </p:sp>
            <p:sp>
              <p:nvSpPr>
                <p:cNvPr id="62585" name="Freeform 121"/>
                <p:cNvSpPr>
                  <a:spLocks/>
                </p:cNvSpPr>
                <p:nvPr/>
              </p:nvSpPr>
              <p:spPr bwMode="auto">
                <a:xfrm flipV="1">
                  <a:off x="4215" y="2094"/>
                  <a:ext cx="1" cy="187"/>
                </a:xfrm>
                <a:custGeom>
                  <a:avLst/>
                  <a:gdLst/>
                  <a:ahLst/>
                  <a:cxnLst>
                    <a:cxn ang="0">
                      <a:pos x="0" y="0"/>
                    </a:cxn>
                    <a:cxn ang="0">
                      <a:pos x="0" y="187"/>
                    </a:cxn>
                  </a:cxnLst>
                  <a:rect l="0" t="0" r="r" b="b"/>
                  <a:pathLst>
                    <a:path w="1" h="187">
                      <a:moveTo>
                        <a:pt x="0" y="0"/>
                      </a:moveTo>
                      <a:lnTo>
                        <a:pt x="0" y="187"/>
                      </a:lnTo>
                    </a:path>
                  </a:pathLst>
                </a:custGeom>
                <a:noFill/>
                <a:ln w="6350" cap="flat" cmpd="sng">
                  <a:solidFill>
                    <a:schemeClr val="tx1"/>
                  </a:solidFill>
                  <a:prstDash val="solid"/>
                  <a:round/>
                  <a:headEnd type="none" w="med" len="med"/>
                  <a:tailEnd type="triangle" w="sm" len="sm"/>
                </a:ln>
                <a:effectLst/>
              </p:spPr>
              <p:txBody>
                <a:bodyPr>
                  <a:spAutoFit/>
                </a:bodyPr>
                <a:lstStyle/>
                <a:p>
                  <a:endParaRPr lang="fr-FR"/>
                </a:p>
              </p:txBody>
            </p:sp>
          </p:grpSp>
        </p:grpSp>
      </p:grpSp>
      <p:grpSp>
        <p:nvGrpSpPr>
          <p:cNvPr id="10" name="Group 122"/>
          <p:cNvGrpSpPr>
            <a:grpSpLocks/>
          </p:cNvGrpSpPr>
          <p:nvPr/>
        </p:nvGrpSpPr>
        <p:grpSpPr bwMode="auto">
          <a:xfrm>
            <a:off x="3200400" y="5410200"/>
            <a:ext cx="3978275" cy="1258888"/>
            <a:chOff x="2016" y="3408"/>
            <a:chExt cx="2506" cy="793"/>
          </a:xfrm>
        </p:grpSpPr>
        <p:pic>
          <p:nvPicPr>
            <p:cNvPr id="62587" name="Picture 123" descr="man029"/>
            <p:cNvPicPr>
              <a:picLocks noChangeArrowheads="1"/>
            </p:cNvPicPr>
            <p:nvPr/>
          </p:nvPicPr>
          <p:blipFill>
            <a:blip r:embed="rId6" cstate="print"/>
            <a:srcRect/>
            <a:stretch>
              <a:fillRect/>
            </a:stretch>
          </p:blipFill>
          <p:spPr bwMode="auto">
            <a:xfrm>
              <a:off x="3066" y="3769"/>
              <a:ext cx="582" cy="432"/>
            </a:xfrm>
            <a:prstGeom prst="rect">
              <a:avLst/>
            </a:prstGeom>
            <a:noFill/>
            <a:ln w="3175">
              <a:solidFill>
                <a:schemeClr val="bg1"/>
              </a:solidFill>
              <a:miter lim="800000"/>
              <a:headEnd/>
              <a:tailEnd/>
            </a:ln>
          </p:spPr>
        </p:pic>
        <p:sp>
          <p:nvSpPr>
            <p:cNvPr id="62588" name="Text Box 124"/>
            <p:cNvSpPr txBox="1">
              <a:spLocks noChangeArrowheads="1"/>
            </p:cNvSpPr>
            <p:nvPr/>
          </p:nvSpPr>
          <p:spPr bwMode="auto">
            <a:xfrm>
              <a:off x="2016" y="3600"/>
              <a:ext cx="707" cy="173"/>
            </a:xfrm>
            <a:prstGeom prst="rect">
              <a:avLst/>
            </a:prstGeom>
            <a:noFill/>
            <a:ln w="9525">
              <a:noFill/>
              <a:miter lim="800000"/>
              <a:headEnd/>
              <a:tailEnd/>
            </a:ln>
            <a:effectLst/>
          </p:spPr>
          <p:txBody>
            <a:bodyPr wrap="none">
              <a:spAutoFit/>
            </a:bodyPr>
            <a:lstStyle/>
            <a:p>
              <a:pPr algn="ctr" eaLnBrk="1" hangingPunct="1"/>
              <a:r>
                <a:rPr lang="en-US" sz="1200" u="none"/>
                <a:t>Part detection</a:t>
              </a:r>
            </a:p>
          </p:txBody>
        </p:sp>
        <p:sp>
          <p:nvSpPr>
            <p:cNvPr id="62589" name="Rectangle 125"/>
            <p:cNvSpPr>
              <a:spLocks noChangeArrowheads="1"/>
            </p:cNvSpPr>
            <p:nvPr/>
          </p:nvSpPr>
          <p:spPr bwMode="auto">
            <a:xfrm>
              <a:off x="3667" y="3769"/>
              <a:ext cx="536" cy="288"/>
            </a:xfrm>
            <a:prstGeom prst="rect">
              <a:avLst/>
            </a:prstGeom>
            <a:noFill/>
            <a:ln w="9525">
              <a:noFill/>
              <a:miter lim="800000"/>
              <a:headEnd/>
              <a:tailEnd/>
            </a:ln>
            <a:effectLst/>
          </p:spPr>
          <p:txBody>
            <a:bodyPr wrap="none">
              <a:spAutoFit/>
            </a:bodyPr>
            <a:lstStyle/>
            <a:p>
              <a:pPr eaLnBrk="1" hangingPunct="1"/>
              <a:r>
                <a:rPr lang="en-US" sz="1200" u="none"/>
                <a:t>response </a:t>
              </a:r>
            </a:p>
            <a:p>
              <a:pPr eaLnBrk="1" hangingPunct="1"/>
              <a:r>
                <a:rPr lang="en-US" sz="1200" u="none"/>
                <a:t>vector</a:t>
              </a:r>
            </a:p>
          </p:txBody>
        </p:sp>
        <p:sp>
          <p:nvSpPr>
            <p:cNvPr id="62590" name="Freeform 126"/>
            <p:cNvSpPr>
              <a:spLocks/>
            </p:cNvSpPr>
            <p:nvPr/>
          </p:nvSpPr>
          <p:spPr bwMode="auto">
            <a:xfrm>
              <a:off x="3393" y="3821"/>
              <a:ext cx="201" cy="140"/>
            </a:xfrm>
            <a:custGeom>
              <a:avLst/>
              <a:gdLst/>
              <a:ahLst/>
              <a:cxnLst>
                <a:cxn ang="0">
                  <a:pos x="14" y="0"/>
                </a:cxn>
                <a:cxn ang="0">
                  <a:pos x="201" y="27"/>
                </a:cxn>
                <a:cxn ang="0">
                  <a:pos x="187" y="140"/>
                </a:cxn>
                <a:cxn ang="0">
                  <a:pos x="0" y="112"/>
                </a:cxn>
                <a:cxn ang="0">
                  <a:pos x="14" y="0"/>
                </a:cxn>
              </a:cxnLst>
              <a:rect l="0" t="0" r="r" b="b"/>
              <a:pathLst>
                <a:path w="201" h="140">
                  <a:moveTo>
                    <a:pt x="14" y="0"/>
                  </a:moveTo>
                  <a:lnTo>
                    <a:pt x="201" y="27"/>
                  </a:lnTo>
                  <a:lnTo>
                    <a:pt x="187" y="140"/>
                  </a:lnTo>
                  <a:lnTo>
                    <a:pt x="0" y="112"/>
                  </a:lnTo>
                  <a:lnTo>
                    <a:pt x="14" y="0"/>
                  </a:lnTo>
                  <a:close/>
                </a:path>
              </a:pathLst>
            </a:custGeom>
            <a:noFill/>
            <a:ln w="12700">
              <a:solidFill>
                <a:srgbClr val="FFFF00"/>
              </a:solidFill>
              <a:round/>
              <a:headEnd/>
              <a:tailEnd/>
            </a:ln>
            <a:effectLst/>
          </p:spPr>
          <p:txBody>
            <a:bodyPr/>
            <a:lstStyle/>
            <a:p>
              <a:endParaRPr lang="fr-FR"/>
            </a:p>
          </p:txBody>
        </p:sp>
        <p:sp>
          <p:nvSpPr>
            <p:cNvPr id="62591" name="AutoShape 127"/>
            <p:cNvSpPr>
              <a:spLocks noChangeArrowheads="1"/>
            </p:cNvSpPr>
            <p:nvPr/>
          </p:nvSpPr>
          <p:spPr bwMode="auto">
            <a:xfrm rot="5400000">
              <a:off x="3205" y="3397"/>
              <a:ext cx="288" cy="310"/>
            </a:xfrm>
            <a:prstGeom prst="rightArrow">
              <a:avLst>
                <a:gd name="adj1" fmla="val 50000"/>
                <a:gd name="adj2" fmla="val 25000"/>
              </a:avLst>
            </a:prstGeom>
            <a:solidFill>
              <a:schemeClr val="accent2"/>
            </a:solidFill>
            <a:ln w="19050">
              <a:solidFill>
                <a:schemeClr val="tx1"/>
              </a:solidFill>
              <a:miter lim="800000"/>
              <a:headEnd/>
              <a:tailEnd/>
            </a:ln>
            <a:effectLst/>
          </p:spPr>
          <p:txBody>
            <a:bodyPr rot="10800000" vert="eaVert" wrap="none" anchor="ctr"/>
            <a:lstStyle/>
            <a:p>
              <a:pPr algn="ctr"/>
              <a:endParaRPr lang="en-US" u="none">
                <a:latin typeface="Times New Roman" pitchFamily="18" charset="0"/>
              </a:endParaRPr>
            </a:p>
          </p:txBody>
        </p:sp>
        <p:sp>
          <p:nvSpPr>
            <p:cNvPr id="62592" name="Text Box 128"/>
            <p:cNvSpPr txBox="1">
              <a:spLocks noChangeArrowheads="1"/>
            </p:cNvSpPr>
            <p:nvPr/>
          </p:nvSpPr>
          <p:spPr bwMode="auto">
            <a:xfrm>
              <a:off x="3648" y="3865"/>
              <a:ext cx="874" cy="231"/>
            </a:xfrm>
            <a:prstGeom prst="rect">
              <a:avLst/>
            </a:prstGeom>
            <a:noFill/>
            <a:ln w="9525">
              <a:noFill/>
              <a:miter lim="800000"/>
              <a:headEnd/>
              <a:tailEnd/>
            </a:ln>
            <a:effectLst/>
          </p:spPr>
          <p:txBody>
            <a:bodyPr>
              <a:spAutoFit/>
            </a:bodyPr>
            <a:lstStyle/>
            <a:p>
              <a:pPr eaLnBrk="1" hangingPunct="1">
                <a:spcBef>
                  <a:spcPct val="50000"/>
                </a:spcBef>
              </a:pPr>
              <a:endParaRPr lang="en-US" u="none">
                <a:sym typeface="Math1" pitchFamily="2" charset="2"/>
              </a:endParaRPr>
            </a:p>
          </p:txBody>
        </p:sp>
        <p:sp>
          <p:nvSpPr>
            <p:cNvPr id="62593" name="Freeform 129"/>
            <p:cNvSpPr>
              <a:spLocks/>
            </p:cNvSpPr>
            <p:nvPr/>
          </p:nvSpPr>
          <p:spPr bwMode="auto">
            <a:xfrm rot="663421">
              <a:off x="3402" y="3963"/>
              <a:ext cx="192" cy="142"/>
            </a:xfrm>
            <a:custGeom>
              <a:avLst/>
              <a:gdLst/>
              <a:ahLst/>
              <a:cxnLst>
                <a:cxn ang="0">
                  <a:pos x="0" y="0"/>
                </a:cxn>
                <a:cxn ang="0">
                  <a:pos x="151" y="0"/>
                </a:cxn>
                <a:cxn ang="0">
                  <a:pos x="151" y="103"/>
                </a:cxn>
                <a:cxn ang="0">
                  <a:pos x="0" y="102"/>
                </a:cxn>
                <a:cxn ang="0">
                  <a:pos x="0" y="0"/>
                </a:cxn>
              </a:cxnLst>
              <a:rect l="0" t="0" r="r" b="b"/>
              <a:pathLst>
                <a:path w="151" h="103">
                  <a:moveTo>
                    <a:pt x="0" y="0"/>
                  </a:moveTo>
                  <a:lnTo>
                    <a:pt x="151" y="0"/>
                  </a:lnTo>
                  <a:lnTo>
                    <a:pt x="151" y="103"/>
                  </a:lnTo>
                  <a:lnTo>
                    <a:pt x="0" y="102"/>
                  </a:lnTo>
                  <a:lnTo>
                    <a:pt x="0" y="0"/>
                  </a:lnTo>
                  <a:close/>
                </a:path>
              </a:pathLst>
            </a:custGeom>
            <a:noFill/>
            <a:ln w="12700">
              <a:solidFill>
                <a:srgbClr val="FFFF00"/>
              </a:solidFill>
              <a:round/>
              <a:headEnd/>
              <a:tailEnd/>
            </a:ln>
            <a:effectLst/>
          </p:spPr>
          <p:txBody>
            <a:bodyPr/>
            <a:lstStyle/>
            <a:p>
              <a:endParaRPr lang="fr-FR"/>
            </a:p>
          </p:txBody>
        </p:sp>
        <p:sp>
          <p:nvSpPr>
            <p:cNvPr id="62594" name="Freeform 130"/>
            <p:cNvSpPr>
              <a:spLocks/>
            </p:cNvSpPr>
            <p:nvPr/>
          </p:nvSpPr>
          <p:spPr bwMode="auto">
            <a:xfrm rot="885602">
              <a:off x="3402" y="3817"/>
              <a:ext cx="192" cy="103"/>
            </a:xfrm>
            <a:custGeom>
              <a:avLst/>
              <a:gdLst/>
              <a:ahLst/>
              <a:cxnLst>
                <a:cxn ang="0">
                  <a:pos x="0" y="0"/>
                </a:cxn>
                <a:cxn ang="0">
                  <a:pos x="151" y="0"/>
                </a:cxn>
                <a:cxn ang="0">
                  <a:pos x="151" y="103"/>
                </a:cxn>
                <a:cxn ang="0">
                  <a:pos x="0" y="102"/>
                </a:cxn>
                <a:cxn ang="0">
                  <a:pos x="0" y="0"/>
                </a:cxn>
              </a:cxnLst>
              <a:rect l="0" t="0" r="r" b="b"/>
              <a:pathLst>
                <a:path w="151" h="103">
                  <a:moveTo>
                    <a:pt x="0" y="0"/>
                  </a:moveTo>
                  <a:lnTo>
                    <a:pt x="151" y="0"/>
                  </a:lnTo>
                  <a:lnTo>
                    <a:pt x="151" y="103"/>
                  </a:lnTo>
                  <a:lnTo>
                    <a:pt x="0" y="102"/>
                  </a:lnTo>
                  <a:lnTo>
                    <a:pt x="0" y="0"/>
                  </a:lnTo>
                  <a:close/>
                </a:path>
              </a:pathLst>
            </a:custGeom>
            <a:noFill/>
            <a:ln w="12700">
              <a:solidFill>
                <a:srgbClr val="FFFF00"/>
              </a:solidFill>
              <a:round/>
              <a:headEnd/>
              <a:tailEnd/>
            </a:ln>
            <a:effectLst/>
          </p:spPr>
          <p:txBody>
            <a:bodyPr/>
            <a:lstStyle/>
            <a:p>
              <a:endParaRPr lang="fr-FR"/>
            </a:p>
          </p:txBody>
        </p:sp>
        <p:sp>
          <p:nvSpPr>
            <p:cNvPr id="62595" name="Freeform 131"/>
            <p:cNvSpPr>
              <a:spLocks/>
            </p:cNvSpPr>
            <p:nvPr/>
          </p:nvSpPr>
          <p:spPr bwMode="auto">
            <a:xfrm>
              <a:off x="3322" y="3817"/>
              <a:ext cx="288" cy="240"/>
            </a:xfrm>
            <a:custGeom>
              <a:avLst/>
              <a:gdLst/>
              <a:ahLst/>
              <a:cxnLst>
                <a:cxn ang="0">
                  <a:pos x="0" y="0"/>
                </a:cxn>
                <a:cxn ang="0">
                  <a:pos x="151" y="0"/>
                </a:cxn>
                <a:cxn ang="0">
                  <a:pos x="151" y="103"/>
                </a:cxn>
                <a:cxn ang="0">
                  <a:pos x="0" y="102"/>
                </a:cxn>
                <a:cxn ang="0">
                  <a:pos x="0" y="0"/>
                </a:cxn>
              </a:cxnLst>
              <a:rect l="0" t="0" r="r" b="b"/>
              <a:pathLst>
                <a:path w="151" h="103">
                  <a:moveTo>
                    <a:pt x="0" y="0"/>
                  </a:moveTo>
                  <a:lnTo>
                    <a:pt x="151" y="0"/>
                  </a:lnTo>
                  <a:lnTo>
                    <a:pt x="151" y="103"/>
                  </a:lnTo>
                  <a:lnTo>
                    <a:pt x="0" y="102"/>
                  </a:lnTo>
                  <a:lnTo>
                    <a:pt x="0" y="0"/>
                  </a:lnTo>
                  <a:close/>
                </a:path>
              </a:pathLst>
            </a:custGeom>
            <a:noFill/>
            <a:ln w="12700">
              <a:solidFill>
                <a:srgbClr val="FFFF00"/>
              </a:solidFill>
              <a:round/>
              <a:headEnd/>
              <a:tailEnd/>
            </a:ln>
            <a:effectLst/>
          </p:spPr>
          <p:txBody>
            <a:bodyPr/>
            <a:lstStyle/>
            <a:p>
              <a:endParaRPr lang="fr-FR"/>
            </a:p>
          </p:txBody>
        </p:sp>
        <p:sp>
          <p:nvSpPr>
            <p:cNvPr id="62596" name="Freeform 132"/>
            <p:cNvSpPr>
              <a:spLocks/>
            </p:cNvSpPr>
            <p:nvPr/>
          </p:nvSpPr>
          <p:spPr bwMode="auto">
            <a:xfrm rot="-2087885">
              <a:off x="3166" y="3830"/>
              <a:ext cx="48" cy="96"/>
            </a:xfrm>
            <a:custGeom>
              <a:avLst/>
              <a:gdLst/>
              <a:ahLst/>
              <a:cxnLst>
                <a:cxn ang="0">
                  <a:pos x="0" y="0"/>
                </a:cxn>
                <a:cxn ang="0">
                  <a:pos x="151" y="0"/>
                </a:cxn>
                <a:cxn ang="0">
                  <a:pos x="151" y="103"/>
                </a:cxn>
                <a:cxn ang="0">
                  <a:pos x="0" y="102"/>
                </a:cxn>
                <a:cxn ang="0">
                  <a:pos x="0" y="0"/>
                </a:cxn>
              </a:cxnLst>
              <a:rect l="0" t="0" r="r" b="b"/>
              <a:pathLst>
                <a:path w="151" h="103">
                  <a:moveTo>
                    <a:pt x="0" y="0"/>
                  </a:moveTo>
                  <a:lnTo>
                    <a:pt x="151" y="0"/>
                  </a:lnTo>
                  <a:lnTo>
                    <a:pt x="151" y="103"/>
                  </a:lnTo>
                  <a:lnTo>
                    <a:pt x="0" y="102"/>
                  </a:lnTo>
                  <a:lnTo>
                    <a:pt x="0" y="0"/>
                  </a:lnTo>
                  <a:close/>
                </a:path>
              </a:pathLst>
            </a:custGeom>
            <a:noFill/>
            <a:ln w="12700">
              <a:solidFill>
                <a:srgbClr val="FFFF00"/>
              </a:solidFill>
              <a:round/>
              <a:headEnd/>
              <a:tailEnd/>
            </a:ln>
            <a:effectLst/>
          </p:spPr>
          <p:txBody>
            <a:bodyPr/>
            <a:lstStyle/>
            <a:p>
              <a:endParaRPr lang="fr-FR"/>
            </a:p>
          </p:txBody>
        </p:sp>
        <p:sp>
          <p:nvSpPr>
            <p:cNvPr id="62597" name="AutoShape 133"/>
            <p:cNvSpPr>
              <a:spLocks noChangeArrowheads="1"/>
            </p:cNvSpPr>
            <p:nvPr/>
          </p:nvSpPr>
          <p:spPr bwMode="auto">
            <a:xfrm>
              <a:off x="2064" y="3818"/>
              <a:ext cx="912" cy="310"/>
            </a:xfrm>
            <a:prstGeom prst="rightArrow">
              <a:avLst>
                <a:gd name="adj1" fmla="val 50000"/>
                <a:gd name="adj2" fmla="val 73548"/>
              </a:avLst>
            </a:prstGeom>
            <a:solidFill>
              <a:schemeClr val="accent2"/>
            </a:solidFill>
            <a:ln w="19050">
              <a:solidFill>
                <a:schemeClr val="tx1"/>
              </a:solidFill>
              <a:miter lim="800000"/>
              <a:headEnd/>
              <a:tailEnd/>
            </a:ln>
            <a:effectLst/>
          </p:spPr>
          <p:txBody>
            <a:bodyPr wrap="none" anchor="ctr"/>
            <a:lstStyle/>
            <a:p>
              <a:endParaRPr lang="fr-FR"/>
            </a:p>
          </p:txBody>
        </p:sp>
      </p:grpSp>
      <p:grpSp>
        <p:nvGrpSpPr>
          <p:cNvPr id="11" name="Group 134"/>
          <p:cNvGrpSpPr>
            <a:grpSpLocks/>
          </p:cNvGrpSpPr>
          <p:nvPr/>
        </p:nvGrpSpPr>
        <p:grpSpPr bwMode="auto">
          <a:xfrm>
            <a:off x="7010400" y="5410200"/>
            <a:ext cx="2032000" cy="1295400"/>
            <a:chOff x="4416" y="3408"/>
            <a:chExt cx="1280" cy="816"/>
          </a:xfrm>
        </p:grpSpPr>
        <p:sp>
          <p:nvSpPr>
            <p:cNvPr id="62599" name="Oval 135"/>
            <p:cNvSpPr>
              <a:spLocks noChangeArrowheads="1"/>
            </p:cNvSpPr>
            <p:nvPr/>
          </p:nvSpPr>
          <p:spPr bwMode="auto">
            <a:xfrm>
              <a:off x="4992" y="3769"/>
              <a:ext cx="704" cy="455"/>
            </a:xfrm>
            <a:prstGeom prst="ellipse">
              <a:avLst/>
            </a:prstGeom>
            <a:noFill/>
            <a:ln w="25400">
              <a:solidFill>
                <a:srgbClr val="FF0000"/>
              </a:solidFill>
              <a:round/>
              <a:headEnd/>
              <a:tailEnd/>
            </a:ln>
            <a:effectLst/>
          </p:spPr>
          <p:txBody>
            <a:bodyPr>
              <a:spAutoFit/>
            </a:bodyPr>
            <a:lstStyle/>
            <a:p>
              <a:pPr algn="ctr" eaLnBrk="1" hangingPunct="1">
                <a:spcBef>
                  <a:spcPct val="50000"/>
                </a:spcBef>
              </a:pPr>
              <a:r>
                <a:rPr lang="en-US" sz="800" u="none"/>
                <a:t/>
              </a:r>
              <a:br>
                <a:rPr lang="en-US" sz="800" u="none"/>
              </a:br>
              <a:r>
                <a:rPr lang="en-US" sz="1200" u="none"/>
                <a:t>Decision</a:t>
              </a:r>
              <a:br>
                <a:rPr lang="en-US" sz="1200" u="none"/>
              </a:br>
              <a:endParaRPr lang="en-US" sz="800" u="none"/>
            </a:p>
          </p:txBody>
        </p:sp>
        <p:sp>
          <p:nvSpPr>
            <p:cNvPr id="62600" name="Text Box 136"/>
            <p:cNvSpPr txBox="1">
              <a:spLocks noChangeArrowheads="1"/>
            </p:cNvSpPr>
            <p:nvPr/>
          </p:nvSpPr>
          <p:spPr bwMode="auto">
            <a:xfrm>
              <a:off x="4416" y="3619"/>
              <a:ext cx="430" cy="173"/>
            </a:xfrm>
            <a:prstGeom prst="rect">
              <a:avLst/>
            </a:prstGeom>
            <a:noFill/>
            <a:ln w="9525">
              <a:noFill/>
              <a:miter lim="800000"/>
              <a:headEnd/>
              <a:tailEnd/>
            </a:ln>
            <a:effectLst/>
          </p:spPr>
          <p:txBody>
            <a:bodyPr wrap="none">
              <a:spAutoFit/>
            </a:bodyPr>
            <a:lstStyle/>
            <a:p>
              <a:pPr algn="ctr" eaLnBrk="1" hangingPunct="1"/>
              <a:r>
                <a:rPr lang="en-US" sz="1200" u="none"/>
                <a:t>Testing</a:t>
              </a:r>
            </a:p>
          </p:txBody>
        </p:sp>
        <p:sp>
          <p:nvSpPr>
            <p:cNvPr id="62601" name="AutoShape 137"/>
            <p:cNvSpPr>
              <a:spLocks noChangeArrowheads="1"/>
            </p:cNvSpPr>
            <p:nvPr/>
          </p:nvSpPr>
          <p:spPr bwMode="auto">
            <a:xfrm>
              <a:off x="4464" y="3865"/>
              <a:ext cx="449" cy="310"/>
            </a:xfrm>
            <a:prstGeom prst="rightArrow">
              <a:avLst>
                <a:gd name="adj1" fmla="val 50000"/>
                <a:gd name="adj2" fmla="val 36210"/>
              </a:avLst>
            </a:prstGeom>
            <a:solidFill>
              <a:schemeClr val="accent2"/>
            </a:solidFill>
            <a:ln w="19050">
              <a:solidFill>
                <a:schemeClr val="tx1"/>
              </a:solidFill>
              <a:miter lim="800000"/>
              <a:headEnd/>
              <a:tailEnd/>
            </a:ln>
            <a:effectLst/>
          </p:spPr>
          <p:txBody>
            <a:bodyPr wrap="none" anchor="ctr"/>
            <a:lstStyle/>
            <a:p>
              <a:pPr algn="ctr"/>
              <a:endParaRPr lang="en-US" u="none">
                <a:latin typeface="Times New Roman" pitchFamily="18" charset="0"/>
              </a:endParaRPr>
            </a:p>
          </p:txBody>
        </p:sp>
        <p:sp>
          <p:nvSpPr>
            <p:cNvPr id="62602" name="AutoShape 138"/>
            <p:cNvSpPr>
              <a:spLocks noChangeArrowheads="1"/>
            </p:cNvSpPr>
            <p:nvPr/>
          </p:nvSpPr>
          <p:spPr bwMode="auto">
            <a:xfrm rot="5400000">
              <a:off x="5195" y="3397"/>
              <a:ext cx="288" cy="310"/>
            </a:xfrm>
            <a:prstGeom prst="rightArrow">
              <a:avLst>
                <a:gd name="adj1" fmla="val 50000"/>
                <a:gd name="adj2" fmla="val 25000"/>
              </a:avLst>
            </a:prstGeom>
            <a:solidFill>
              <a:schemeClr val="accent2"/>
            </a:solidFill>
            <a:ln w="19050">
              <a:solidFill>
                <a:schemeClr val="tx1"/>
              </a:solidFill>
              <a:miter lim="800000"/>
              <a:headEnd/>
              <a:tailEnd/>
            </a:ln>
            <a:effectLst/>
          </p:spPr>
          <p:txBody>
            <a:bodyPr wrap="none" anchor="ctr"/>
            <a:lstStyle/>
            <a:p>
              <a:endParaRPr lang="fr-FR"/>
            </a:p>
          </p:txBody>
        </p:sp>
      </p:gr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bird_parts"/>
          <p:cNvPicPr>
            <a:picLocks noChangeAspect="1" noChangeArrowheads="1"/>
          </p:cNvPicPr>
          <p:nvPr/>
        </p:nvPicPr>
        <p:blipFill>
          <a:blip r:embed="rId3"/>
          <a:srcRect l="2357" r="2080" b="54749"/>
          <a:stretch>
            <a:fillRect/>
          </a:stretch>
        </p:blipFill>
        <p:spPr bwMode="auto">
          <a:xfrm>
            <a:off x="200025" y="3438525"/>
            <a:ext cx="8753475" cy="2246313"/>
          </a:xfrm>
          <a:prstGeom prst="rect">
            <a:avLst/>
          </a:prstGeom>
          <a:noFill/>
        </p:spPr>
      </p:pic>
      <p:sp>
        <p:nvSpPr>
          <p:cNvPr id="64515" name="Rectangle 3"/>
          <p:cNvSpPr>
            <a:spLocks noChangeArrowheads="1"/>
          </p:cNvSpPr>
          <p:nvPr/>
        </p:nvSpPr>
        <p:spPr bwMode="auto">
          <a:xfrm>
            <a:off x="190500" y="82550"/>
            <a:ext cx="8783638" cy="3270250"/>
          </a:xfrm>
          <a:prstGeom prst="rect">
            <a:avLst/>
          </a:prstGeom>
          <a:noFill/>
          <a:ln w="9525" algn="ctr">
            <a:noFill/>
            <a:miter lim="800000"/>
            <a:headEnd/>
            <a:tailEnd/>
          </a:ln>
          <a:effectLst/>
        </p:spPr>
        <p:txBody>
          <a:bodyPr>
            <a:spAutoFit/>
          </a:bodyPr>
          <a:lstStyle/>
          <a:p>
            <a:pPr algn="ctr">
              <a:spcBef>
                <a:spcPct val="20000"/>
              </a:spcBef>
            </a:pPr>
            <a:r>
              <a:rPr lang="en-US" sz="3600" u="none">
                <a:solidFill>
                  <a:schemeClr val="tx2"/>
                </a:solidFill>
                <a:latin typeface="Comic Sans MS" pitchFamily="66" charset="0"/>
              </a:rPr>
              <a:t>UIUC Bird Database</a:t>
            </a:r>
          </a:p>
          <a:p>
            <a:pPr>
              <a:spcBef>
                <a:spcPct val="20000"/>
              </a:spcBef>
              <a:buFontTx/>
              <a:buChar char="•"/>
            </a:pPr>
            <a:endParaRPr lang="en-US" sz="2400" u="none">
              <a:latin typeface="Comic Sans MS" pitchFamily="66" charset="0"/>
            </a:endParaRPr>
          </a:p>
          <a:p>
            <a:pPr>
              <a:spcBef>
                <a:spcPct val="20000"/>
              </a:spcBef>
              <a:buFontTx/>
              <a:buChar char="•"/>
            </a:pPr>
            <a:r>
              <a:rPr lang="en-US" sz="2400" u="none">
                <a:latin typeface="Comic Sans MS" pitchFamily="66" charset="0"/>
              </a:rPr>
              <a:t> 50 training images per class:</a:t>
            </a:r>
          </a:p>
          <a:p>
            <a:pPr lvl="1">
              <a:spcBef>
                <a:spcPct val="20000"/>
              </a:spcBef>
              <a:buFontTx/>
              <a:buChar char="–"/>
            </a:pPr>
            <a:r>
              <a:rPr lang="en-US" sz="2400" u="none">
                <a:latin typeface="Comic Sans MS" pitchFamily="66" charset="0"/>
              </a:rPr>
              <a:t>20 initial images (50 largest candidate parts retained);</a:t>
            </a:r>
          </a:p>
          <a:p>
            <a:pPr lvl="1">
              <a:spcBef>
                <a:spcPct val="20000"/>
              </a:spcBef>
              <a:buFontTx/>
              <a:buChar char="–"/>
            </a:pPr>
            <a:r>
              <a:rPr lang="en-US" sz="2400" u="none">
                <a:latin typeface="Comic Sans MS" pitchFamily="66" charset="0"/>
              </a:rPr>
              <a:t>30 validation (20 highest-scoring parts retained).</a:t>
            </a:r>
          </a:p>
          <a:p>
            <a:pPr>
              <a:spcBef>
                <a:spcPct val="20000"/>
              </a:spcBef>
              <a:buFontTx/>
              <a:buChar char="•"/>
            </a:pPr>
            <a:r>
              <a:rPr lang="en-US" sz="2400" u="none">
                <a:latin typeface="Comic Sans MS" pitchFamily="66" charset="0"/>
              </a:rPr>
              <a:t> 50 test images per class.</a:t>
            </a:r>
          </a:p>
          <a:p>
            <a:pPr>
              <a:spcBef>
                <a:spcPct val="20000"/>
              </a:spcBef>
              <a:buFontTx/>
              <a:buChar char="•"/>
            </a:pPr>
            <a:r>
              <a:rPr lang="en-US" sz="2400" u="none">
                <a:latin typeface="Comic Sans MS" pitchFamily="66" charset="0"/>
              </a:rPr>
              <a:t> 100 total.</a:t>
            </a:r>
          </a:p>
        </p:txBody>
      </p:sp>
      <p:sp>
        <p:nvSpPr>
          <p:cNvPr id="64516" name="Text Box 4"/>
          <p:cNvSpPr txBox="1">
            <a:spLocks noChangeArrowheads="1"/>
          </p:cNvSpPr>
          <p:nvPr/>
        </p:nvSpPr>
        <p:spPr bwMode="auto">
          <a:xfrm>
            <a:off x="1574800" y="5911850"/>
            <a:ext cx="6007100" cy="850900"/>
          </a:xfrm>
          <a:prstGeom prst="rect">
            <a:avLst/>
          </a:prstGeom>
          <a:noFill/>
          <a:ln w="28575">
            <a:solidFill>
              <a:schemeClr val="hlink"/>
            </a:solidFill>
            <a:miter lim="800000"/>
            <a:headEnd/>
            <a:tailEnd/>
          </a:ln>
          <a:effectLst/>
        </p:spPr>
        <p:txBody>
          <a:bodyPr wrap="none">
            <a:spAutoFit/>
          </a:bodyPr>
          <a:lstStyle/>
          <a:p>
            <a:pPr algn="ctr" eaLnBrk="1" hangingPunct="1"/>
            <a:r>
              <a:rPr lang="en-US" sz="2400" u="none">
                <a:latin typeface="Comic Sans MS" pitchFamily="66" charset="0"/>
              </a:rPr>
              <a:t>Overall classification rate: 92.33%</a:t>
            </a:r>
          </a:p>
          <a:p>
            <a:pPr algn="ctr" eaLnBrk="1" hangingPunct="1"/>
            <a:r>
              <a:rPr lang="en-US" sz="2400" u="none">
                <a:latin typeface="Comic Sans MS" pitchFamily="66" charset="0"/>
              </a:rPr>
              <a:t>Bag of features </a:t>
            </a:r>
            <a:r>
              <a:rPr lang="en-US" sz="2400" u="none"/>
              <a:t>(Zhang et al., 2005):</a:t>
            </a:r>
            <a:r>
              <a:rPr lang="en-US" sz="2400" u="none">
                <a:latin typeface="Comic Sans MS" pitchFamily="66" charset="0"/>
              </a:rPr>
              <a:t> 83%</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381000" y="5948363"/>
            <a:ext cx="3683000" cy="396875"/>
          </a:xfrm>
          <a:prstGeom prst="rect">
            <a:avLst/>
          </a:prstGeom>
          <a:noFill/>
          <a:ln w="9525" algn="ctr">
            <a:noFill/>
            <a:miter lim="800000"/>
            <a:headEnd/>
            <a:tailEnd/>
          </a:ln>
          <a:effectLst/>
        </p:spPr>
        <p:txBody>
          <a:bodyPr wrap="none">
            <a:spAutoFit/>
          </a:bodyPr>
          <a:lstStyle/>
          <a:p>
            <a:r>
              <a:rPr lang="en-US" sz="2000" u="none"/>
              <a:t>(Kushal, Schmid, Ponce, 2006)</a:t>
            </a:r>
          </a:p>
        </p:txBody>
      </p:sp>
      <p:sp>
        <p:nvSpPr>
          <p:cNvPr id="66563" name="Text Box 3"/>
          <p:cNvSpPr txBox="1">
            <a:spLocks noChangeArrowheads="1"/>
          </p:cNvSpPr>
          <p:nvPr/>
        </p:nvSpPr>
        <p:spPr bwMode="auto">
          <a:xfrm>
            <a:off x="377825" y="5507038"/>
            <a:ext cx="4240213" cy="457200"/>
          </a:xfrm>
          <a:prstGeom prst="rect">
            <a:avLst/>
          </a:prstGeom>
          <a:noFill/>
          <a:ln w="9525" algn="ctr">
            <a:noFill/>
            <a:miter lim="800000"/>
            <a:headEnd/>
            <a:tailEnd/>
          </a:ln>
          <a:effectLst/>
        </p:spPr>
        <p:txBody>
          <a:bodyPr wrap="none">
            <a:spAutoFit/>
          </a:bodyPr>
          <a:lstStyle/>
          <a:p>
            <a:r>
              <a:rPr lang="en-US" sz="2400" u="none">
                <a:latin typeface="Comic Sans MS" pitchFamily="66" charset="0"/>
              </a:rPr>
              <a:t>A first attempt at handling: </a:t>
            </a:r>
          </a:p>
        </p:txBody>
      </p:sp>
      <p:sp>
        <p:nvSpPr>
          <p:cNvPr id="66564" name="Text Box 4"/>
          <p:cNvSpPr txBox="1">
            <a:spLocks noChangeArrowheads="1"/>
          </p:cNvSpPr>
          <p:nvPr/>
        </p:nvSpPr>
        <p:spPr bwMode="auto">
          <a:xfrm>
            <a:off x="4683125" y="5507038"/>
            <a:ext cx="4089400" cy="1187450"/>
          </a:xfrm>
          <a:prstGeom prst="rect">
            <a:avLst/>
          </a:prstGeom>
          <a:noFill/>
          <a:ln w="9525" algn="ctr">
            <a:noFill/>
            <a:miter lim="800000"/>
            <a:headEnd/>
            <a:tailEnd/>
          </a:ln>
          <a:effectLst/>
        </p:spPr>
        <p:txBody>
          <a:bodyPr wrap="none">
            <a:spAutoFit/>
          </a:bodyPr>
          <a:lstStyle/>
          <a:p>
            <a:pPr>
              <a:buFontTx/>
              <a:buChar char="•"/>
            </a:pPr>
            <a:r>
              <a:rPr lang="en-US" sz="2400" u="none">
                <a:latin typeface="Comic Sans MS" pitchFamily="66" charset="0"/>
              </a:rPr>
              <a:t> changes in viewpoint</a:t>
            </a:r>
          </a:p>
          <a:p>
            <a:pPr>
              <a:buFontTx/>
              <a:buChar char="•"/>
            </a:pPr>
            <a:r>
              <a:rPr lang="en-US" sz="2400" u="none">
                <a:latin typeface="Comic Sans MS" pitchFamily="66" charset="0"/>
              </a:rPr>
              <a:t> nonrigid shape</a:t>
            </a:r>
          </a:p>
          <a:p>
            <a:pPr>
              <a:buFontTx/>
              <a:buChar char="•"/>
            </a:pPr>
            <a:r>
              <a:rPr lang="en-US" sz="2400" u="none">
                <a:latin typeface="Comic Sans MS" pitchFamily="66" charset="0"/>
              </a:rPr>
              <a:t> noncharacteristic texture</a:t>
            </a:r>
          </a:p>
        </p:txBody>
      </p:sp>
      <p:sp>
        <p:nvSpPr>
          <p:cNvPr id="66565" name="Text Box 5"/>
          <p:cNvSpPr txBox="1">
            <a:spLocks noChangeArrowheads="1"/>
          </p:cNvSpPr>
          <p:nvPr/>
        </p:nvSpPr>
        <p:spPr bwMode="auto">
          <a:xfrm>
            <a:off x="642938" y="165100"/>
            <a:ext cx="7789862" cy="1066800"/>
          </a:xfrm>
          <a:prstGeom prst="rect">
            <a:avLst/>
          </a:prstGeom>
          <a:noFill/>
          <a:ln w="9525">
            <a:noFill/>
            <a:miter lim="800000"/>
            <a:headEnd/>
            <a:tailEnd/>
          </a:ln>
          <a:effectLst/>
        </p:spPr>
        <p:txBody>
          <a:bodyPr wrap="none">
            <a:spAutoFit/>
          </a:bodyPr>
          <a:lstStyle/>
          <a:p>
            <a:pPr algn="ctr" eaLnBrk="1" hangingPunct="1"/>
            <a:r>
              <a:rPr lang="en-US" sz="3200" u="none">
                <a:solidFill>
                  <a:schemeClr val="tx2"/>
                </a:solidFill>
                <a:latin typeface="Comic Sans MS" pitchFamily="66" charset="0"/>
              </a:rPr>
              <a:t>Model </a:t>
            </a:r>
            <a:r>
              <a:rPr lang="en-US" sz="3200" u="none">
                <a:solidFill>
                  <a:schemeClr val="tx2"/>
                </a:solidFill>
                <a:latin typeface="Comic Sans MS" pitchFamily="66" charset="0"/>
                <a:cs typeface="Times New Roman" pitchFamily="18" charset="0"/>
              </a:rPr>
              <a:t>≡ </a:t>
            </a:r>
            <a:r>
              <a:rPr lang="en-US" sz="3200" u="none">
                <a:solidFill>
                  <a:srgbClr val="FF6600"/>
                </a:solidFill>
                <a:latin typeface="Comic Sans MS" pitchFamily="66" charset="0"/>
                <a:cs typeface="Times New Roman" pitchFamily="18" charset="0"/>
              </a:rPr>
              <a:t>locally </a:t>
            </a:r>
            <a:r>
              <a:rPr lang="en-US" sz="3200" u="none">
                <a:solidFill>
                  <a:schemeClr val="tx2"/>
                </a:solidFill>
                <a:latin typeface="Comic Sans MS" pitchFamily="66" charset="0"/>
                <a:cs typeface="Times New Roman" pitchFamily="18" charset="0"/>
              </a:rPr>
              <a:t>rigid </a:t>
            </a:r>
            <a:r>
              <a:rPr lang="en-US" sz="3200" u="none">
                <a:solidFill>
                  <a:schemeClr val="tx2"/>
                </a:solidFill>
                <a:latin typeface="Comic Sans MS" pitchFamily="66" charset="0"/>
              </a:rPr>
              <a:t>assembly of parts</a:t>
            </a:r>
          </a:p>
          <a:p>
            <a:pPr algn="ctr" eaLnBrk="1" hangingPunct="1"/>
            <a:r>
              <a:rPr lang="en-US" sz="3200" u="none">
                <a:solidFill>
                  <a:schemeClr val="tx2"/>
                </a:solidFill>
                <a:latin typeface="Comic Sans MS" pitchFamily="66" charset="0"/>
              </a:rPr>
              <a:t>Part </a:t>
            </a:r>
            <a:r>
              <a:rPr lang="en-US" sz="3200" u="none">
                <a:solidFill>
                  <a:schemeClr val="tx2"/>
                </a:solidFill>
                <a:latin typeface="Comic Sans MS" pitchFamily="66" charset="0"/>
                <a:cs typeface="Times New Roman" pitchFamily="18" charset="0"/>
              </a:rPr>
              <a:t>≡</a:t>
            </a:r>
            <a:r>
              <a:rPr lang="en-US" sz="3200" u="none">
                <a:solidFill>
                  <a:schemeClr val="tx2"/>
                </a:solidFill>
                <a:latin typeface="Comic Sans MS" pitchFamily="66" charset="0"/>
              </a:rPr>
              <a:t> </a:t>
            </a:r>
            <a:r>
              <a:rPr lang="en-US" sz="3200" u="none">
                <a:solidFill>
                  <a:srgbClr val="FF6600"/>
                </a:solidFill>
                <a:latin typeface="Comic Sans MS" pitchFamily="66" charset="0"/>
              </a:rPr>
              <a:t>locally</a:t>
            </a:r>
            <a:r>
              <a:rPr lang="en-US" sz="3200" u="none">
                <a:solidFill>
                  <a:schemeClr val="tx2"/>
                </a:solidFill>
                <a:latin typeface="Comic Sans MS" pitchFamily="66" charset="0"/>
              </a:rPr>
              <a:t> rigid assembly of features</a:t>
            </a:r>
          </a:p>
        </p:txBody>
      </p:sp>
      <p:grpSp>
        <p:nvGrpSpPr>
          <p:cNvPr id="2" name="Group 6"/>
          <p:cNvGrpSpPr>
            <a:grpSpLocks/>
          </p:cNvGrpSpPr>
          <p:nvPr/>
        </p:nvGrpSpPr>
        <p:grpSpPr bwMode="auto">
          <a:xfrm>
            <a:off x="739775" y="1503363"/>
            <a:ext cx="3479800" cy="3541712"/>
            <a:chOff x="2908" y="851"/>
            <a:chExt cx="2192" cy="2231"/>
          </a:xfrm>
        </p:grpSpPr>
        <p:grpSp>
          <p:nvGrpSpPr>
            <p:cNvPr id="3" name="Group 7"/>
            <p:cNvGrpSpPr>
              <a:grpSpLocks/>
            </p:cNvGrpSpPr>
            <p:nvPr/>
          </p:nvGrpSpPr>
          <p:grpSpPr bwMode="auto">
            <a:xfrm>
              <a:off x="4266" y="1458"/>
              <a:ext cx="834" cy="1014"/>
              <a:chOff x="3330" y="948"/>
              <a:chExt cx="834" cy="1014"/>
            </a:xfrm>
          </p:grpSpPr>
          <p:grpSp>
            <p:nvGrpSpPr>
              <p:cNvPr id="4" name="Group 8"/>
              <p:cNvGrpSpPr>
                <a:grpSpLocks/>
              </p:cNvGrpSpPr>
              <p:nvPr/>
            </p:nvGrpSpPr>
            <p:grpSpPr bwMode="auto">
              <a:xfrm>
                <a:off x="3371" y="1007"/>
                <a:ext cx="711" cy="872"/>
                <a:chOff x="713" y="545"/>
                <a:chExt cx="981" cy="1244"/>
              </a:xfrm>
            </p:grpSpPr>
            <p:sp>
              <p:nvSpPr>
                <p:cNvPr id="66569" name="Line 9"/>
                <p:cNvSpPr>
                  <a:spLocks noChangeShapeType="1"/>
                </p:cNvSpPr>
                <p:nvPr/>
              </p:nvSpPr>
              <p:spPr bwMode="auto">
                <a:xfrm flipH="1" flipV="1">
                  <a:off x="913" y="692"/>
                  <a:ext cx="453" cy="448"/>
                </a:xfrm>
                <a:prstGeom prst="line">
                  <a:avLst/>
                </a:prstGeom>
                <a:noFill/>
                <a:ln w="28575">
                  <a:solidFill>
                    <a:schemeClr val="tx1"/>
                  </a:solidFill>
                  <a:round/>
                  <a:headEnd/>
                  <a:tailEnd/>
                </a:ln>
                <a:effectLst/>
              </p:spPr>
              <p:txBody>
                <a:bodyPr wrap="none">
                  <a:spAutoFit/>
                </a:bodyPr>
                <a:lstStyle/>
                <a:p>
                  <a:endParaRPr lang="fr-FR"/>
                </a:p>
              </p:txBody>
            </p:sp>
            <p:sp>
              <p:nvSpPr>
                <p:cNvPr id="66570" name="Line 10"/>
                <p:cNvSpPr>
                  <a:spLocks noChangeShapeType="1"/>
                </p:cNvSpPr>
                <p:nvPr/>
              </p:nvSpPr>
              <p:spPr bwMode="auto">
                <a:xfrm flipH="1">
                  <a:off x="846" y="1140"/>
                  <a:ext cx="520" cy="220"/>
                </a:xfrm>
                <a:prstGeom prst="line">
                  <a:avLst/>
                </a:prstGeom>
                <a:noFill/>
                <a:ln w="28575">
                  <a:solidFill>
                    <a:schemeClr val="tx1"/>
                  </a:solidFill>
                  <a:round/>
                  <a:headEnd/>
                  <a:tailEnd/>
                </a:ln>
                <a:effectLst/>
              </p:spPr>
              <p:txBody>
                <a:bodyPr wrap="none">
                  <a:spAutoFit/>
                </a:bodyPr>
                <a:lstStyle/>
                <a:p>
                  <a:endParaRPr lang="fr-FR"/>
                </a:p>
              </p:txBody>
            </p:sp>
            <p:sp>
              <p:nvSpPr>
                <p:cNvPr id="66571" name="Line 11"/>
                <p:cNvSpPr>
                  <a:spLocks noChangeShapeType="1"/>
                </p:cNvSpPr>
                <p:nvPr/>
              </p:nvSpPr>
              <p:spPr bwMode="auto">
                <a:xfrm>
                  <a:off x="1366" y="1146"/>
                  <a:ext cx="166" cy="515"/>
                </a:xfrm>
                <a:prstGeom prst="line">
                  <a:avLst/>
                </a:prstGeom>
                <a:noFill/>
                <a:ln w="28575">
                  <a:solidFill>
                    <a:schemeClr val="tx1"/>
                  </a:solidFill>
                  <a:round/>
                  <a:headEnd/>
                  <a:tailEnd/>
                </a:ln>
                <a:effectLst/>
              </p:spPr>
              <p:txBody>
                <a:bodyPr wrap="none">
                  <a:spAutoFit/>
                </a:bodyPr>
                <a:lstStyle/>
                <a:p>
                  <a:endParaRPr lang="fr-FR"/>
                </a:p>
              </p:txBody>
            </p:sp>
            <p:sp>
              <p:nvSpPr>
                <p:cNvPr id="66572" name="Line 12"/>
                <p:cNvSpPr>
                  <a:spLocks noChangeShapeType="1"/>
                </p:cNvSpPr>
                <p:nvPr/>
              </p:nvSpPr>
              <p:spPr bwMode="auto">
                <a:xfrm flipV="1">
                  <a:off x="1366" y="692"/>
                  <a:ext cx="190" cy="448"/>
                </a:xfrm>
                <a:prstGeom prst="line">
                  <a:avLst/>
                </a:prstGeom>
                <a:noFill/>
                <a:ln w="28575">
                  <a:solidFill>
                    <a:schemeClr val="tx1"/>
                  </a:solidFill>
                  <a:round/>
                  <a:headEnd/>
                  <a:tailEnd/>
                </a:ln>
                <a:effectLst/>
              </p:spPr>
              <p:txBody>
                <a:bodyPr wrap="none">
                  <a:spAutoFit/>
                </a:bodyPr>
                <a:lstStyle/>
                <a:p>
                  <a:endParaRPr lang="fr-FR"/>
                </a:p>
              </p:txBody>
            </p:sp>
            <p:sp>
              <p:nvSpPr>
                <p:cNvPr id="66573" name="Oval 13"/>
                <p:cNvSpPr>
                  <a:spLocks noChangeArrowheads="1"/>
                </p:cNvSpPr>
                <p:nvPr/>
              </p:nvSpPr>
              <p:spPr bwMode="auto">
                <a:xfrm>
                  <a:off x="778" y="545"/>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66574" name="Oval 14"/>
                <p:cNvSpPr>
                  <a:spLocks noChangeArrowheads="1"/>
                </p:cNvSpPr>
                <p:nvPr/>
              </p:nvSpPr>
              <p:spPr bwMode="auto">
                <a:xfrm>
                  <a:off x="1418" y="560"/>
                  <a:ext cx="276" cy="282"/>
                </a:xfrm>
                <a:prstGeom prst="ellipse">
                  <a:avLst/>
                </a:prstGeom>
                <a:solidFill>
                  <a:schemeClr val="accent1"/>
                </a:solidFill>
                <a:ln w="9525" algn="ctr">
                  <a:noFill/>
                  <a:round/>
                  <a:headEnd/>
                  <a:tailEnd/>
                </a:ln>
                <a:effectLst/>
              </p:spPr>
              <p:txBody>
                <a:bodyPr anchor="ctr">
                  <a:spAutoFit/>
                </a:bodyPr>
                <a:lstStyle/>
                <a:p>
                  <a:endParaRPr lang="fr-FR"/>
                </a:p>
              </p:txBody>
            </p:sp>
            <p:sp>
              <p:nvSpPr>
                <p:cNvPr id="66575" name="Oval 15"/>
                <p:cNvSpPr>
                  <a:spLocks noChangeArrowheads="1"/>
                </p:cNvSpPr>
                <p:nvPr/>
              </p:nvSpPr>
              <p:spPr bwMode="auto">
                <a:xfrm>
                  <a:off x="713" y="1210"/>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66576" name="Oval 16"/>
                <p:cNvSpPr>
                  <a:spLocks noChangeArrowheads="1"/>
                </p:cNvSpPr>
                <p:nvPr/>
              </p:nvSpPr>
              <p:spPr bwMode="auto">
                <a:xfrm>
                  <a:off x="1395" y="1507"/>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66577" name="Oval 17"/>
                <p:cNvSpPr>
                  <a:spLocks noChangeArrowheads="1"/>
                </p:cNvSpPr>
                <p:nvPr/>
              </p:nvSpPr>
              <p:spPr bwMode="auto">
                <a:xfrm>
                  <a:off x="1316" y="1084"/>
                  <a:ext cx="105" cy="111"/>
                </a:xfrm>
                <a:prstGeom prst="ellipse">
                  <a:avLst/>
                </a:prstGeom>
                <a:solidFill>
                  <a:srgbClr val="00FFFF"/>
                </a:solidFill>
                <a:ln w="9525" algn="ctr">
                  <a:noFill/>
                  <a:round/>
                  <a:headEnd/>
                  <a:tailEnd/>
                </a:ln>
                <a:effectLst/>
              </p:spPr>
              <p:txBody>
                <a:bodyPr anchor="ctr">
                  <a:spAutoFit/>
                </a:bodyPr>
                <a:lstStyle/>
                <a:p>
                  <a:endParaRPr lang="fr-FR"/>
                </a:p>
              </p:txBody>
            </p:sp>
          </p:grpSp>
          <p:sp>
            <p:nvSpPr>
              <p:cNvPr id="66578" name="Rectangle 18"/>
              <p:cNvSpPr>
                <a:spLocks noChangeArrowheads="1"/>
              </p:cNvSpPr>
              <p:nvPr/>
            </p:nvSpPr>
            <p:spPr bwMode="auto">
              <a:xfrm>
                <a:off x="3330" y="948"/>
                <a:ext cx="834" cy="1014"/>
              </a:xfrm>
              <a:prstGeom prst="rect">
                <a:avLst/>
              </a:prstGeom>
              <a:noFill/>
              <a:ln w="28575" algn="ctr">
                <a:solidFill>
                  <a:schemeClr val="hlink"/>
                </a:solidFill>
                <a:miter lim="800000"/>
                <a:headEnd/>
                <a:tailEnd/>
              </a:ln>
              <a:effectLst/>
            </p:spPr>
            <p:txBody>
              <a:bodyPr wrap="none" anchor="ctr">
                <a:spAutoFit/>
              </a:bodyPr>
              <a:lstStyle/>
              <a:p>
                <a:endParaRPr lang="fr-FR"/>
              </a:p>
            </p:txBody>
          </p:sp>
        </p:grpSp>
        <p:grpSp>
          <p:nvGrpSpPr>
            <p:cNvPr id="5" name="Group 19"/>
            <p:cNvGrpSpPr>
              <a:grpSpLocks/>
            </p:cNvGrpSpPr>
            <p:nvPr/>
          </p:nvGrpSpPr>
          <p:grpSpPr bwMode="auto">
            <a:xfrm rot="15669045">
              <a:off x="3095" y="761"/>
              <a:ext cx="834" cy="1014"/>
              <a:chOff x="3330" y="948"/>
              <a:chExt cx="834" cy="1014"/>
            </a:xfrm>
          </p:grpSpPr>
          <p:grpSp>
            <p:nvGrpSpPr>
              <p:cNvPr id="6" name="Group 20"/>
              <p:cNvGrpSpPr>
                <a:grpSpLocks/>
              </p:cNvGrpSpPr>
              <p:nvPr/>
            </p:nvGrpSpPr>
            <p:grpSpPr bwMode="auto">
              <a:xfrm>
                <a:off x="3371" y="1007"/>
                <a:ext cx="711" cy="872"/>
                <a:chOff x="713" y="545"/>
                <a:chExt cx="981" cy="1244"/>
              </a:xfrm>
            </p:grpSpPr>
            <p:sp>
              <p:nvSpPr>
                <p:cNvPr id="66581" name="Line 21"/>
                <p:cNvSpPr>
                  <a:spLocks noChangeShapeType="1"/>
                </p:cNvSpPr>
                <p:nvPr/>
              </p:nvSpPr>
              <p:spPr bwMode="auto">
                <a:xfrm flipH="1" flipV="1">
                  <a:off x="913" y="692"/>
                  <a:ext cx="453" cy="448"/>
                </a:xfrm>
                <a:prstGeom prst="line">
                  <a:avLst/>
                </a:prstGeom>
                <a:noFill/>
                <a:ln w="28575">
                  <a:solidFill>
                    <a:schemeClr val="tx1"/>
                  </a:solidFill>
                  <a:round/>
                  <a:headEnd/>
                  <a:tailEnd/>
                </a:ln>
                <a:effectLst/>
              </p:spPr>
              <p:txBody>
                <a:bodyPr wrap="none">
                  <a:spAutoFit/>
                </a:bodyPr>
                <a:lstStyle/>
                <a:p>
                  <a:endParaRPr lang="fr-FR"/>
                </a:p>
              </p:txBody>
            </p:sp>
            <p:sp>
              <p:nvSpPr>
                <p:cNvPr id="66582" name="Line 22"/>
                <p:cNvSpPr>
                  <a:spLocks noChangeShapeType="1"/>
                </p:cNvSpPr>
                <p:nvPr/>
              </p:nvSpPr>
              <p:spPr bwMode="auto">
                <a:xfrm flipH="1">
                  <a:off x="846" y="1140"/>
                  <a:ext cx="520" cy="220"/>
                </a:xfrm>
                <a:prstGeom prst="line">
                  <a:avLst/>
                </a:prstGeom>
                <a:noFill/>
                <a:ln w="28575">
                  <a:solidFill>
                    <a:schemeClr val="tx1"/>
                  </a:solidFill>
                  <a:round/>
                  <a:headEnd/>
                  <a:tailEnd/>
                </a:ln>
                <a:effectLst/>
              </p:spPr>
              <p:txBody>
                <a:bodyPr wrap="none">
                  <a:spAutoFit/>
                </a:bodyPr>
                <a:lstStyle/>
                <a:p>
                  <a:endParaRPr lang="fr-FR"/>
                </a:p>
              </p:txBody>
            </p:sp>
            <p:sp>
              <p:nvSpPr>
                <p:cNvPr id="66583" name="Line 23"/>
                <p:cNvSpPr>
                  <a:spLocks noChangeShapeType="1"/>
                </p:cNvSpPr>
                <p:nvPr/>
              </p:nvSpPr>
              <p:spPr bwMode="auto">
                <a:xfrm>
                  <a:off x="1366" y="1146"/>
                  <a:ext cx="166" cy="515"/>
                </a:xfrm>
                <a:prstGeom prst="line">
                  <a:avLst/>
                </a:prstGeom>
                <a:noFill/>
                <a:ln w="28575">
                  <a:solidFill>
                    <a:schemeClr val="tx1"/>
                  </a:solidFill>
                  <a:round/>
                  <a:headEnd/>
                  <a:tailEnd/>
                </a:ln>
                <a:effectLst/>
              </p:spPr>
              <p:txBody>
                <a:bodyPr wrap="none">
                  <a:spAutoFit/>
                </a:bodyPr>
                <a:lstStyle/>
                <a:p>
                  <a:endParaRPr lang="fr-FR"/>
                </a:p>
              </p:txBody>
            </p:sp>
            <p:sp>
              <p:nvSpPr>
                <p:cNvPr id="66584" name="Line 24"/>
                <p:cNvSpPr>
                  <a:spLocks noChangeShapeType="1"/>
                </p:cNvSpPr>
                <p:nvPr/>
              </p:nvSpPr>
              <p:spPr bwMode="auto">
                <a:xfrm flipV="1">
                  <a:off x="1366" y="692"/>
                  <a:ext cx="190" cy="448"/>
                </a:xfrm>
                <a:prstGeom prst="line">
                  <a:avLst/>
                </a:prstGeom>
                <a:noFill/>
                <a:ln w="28575">
                  <a:solidFill>
                    <a:schemeClr val="tx1"/>
                  </a:solidFill>
                  <a:round/>
                  <a:headEnd/>
                  <a:tailEnd/>
                </a:ln>
                <a:effectLst/>
              </p:spPr>
              <p:txBody>
                <a:bodyPr wrap="none">
                  <a:spAutoFit/>
                </a:bodyPr>
                <a:lstStyle/>
                <a:p>
                  <a:endParaRPr lang="fr-FR"/>
                </a:p>
              </p:txBody>
            </p:sp>
            <p:sp>
              <p:nvSpPr>
                <p:cNvPr id="66585" name="Oval 25"/>
                <p:cNvSpPr>
                  <a:spLocks noChangeArrowheads="1"/>
                </p:cNvSpPr>
                <p:nvPr/>
              </p:nvSpPr>
              <p:spPr bwMode="auto">
                <a:xfrm>
                  <a:off x="778" y="545"/>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66586" name="Oval 26"/>
                <p:cNvSpPr>
                  <a:spLocks noChangeArrowheads="1"/>
                </p:cNvSpPr>
                <p:nvPr/>
              </p:nvSpPr>
              <p:spPr bwMode="auto">
                <a:xfrm>
                  <a:off x="1418" y="560"/>
                  <a:ext cx="276" cy="282"/>
                </a:xfrm>
                <a:prstGeom prst="ellipse">
                  <a:avLst/>
                </a:prstGeom>
                <a:solidFill>
                  <a:schemeClr val="accent1"/>
                </a:solidFill>
                <a:ln w="9525" algn="ctr">
                  <a:noFill/>
                  <a:round/>
                  <a:headEnd/>
                  <a:tailEnd/>
                </a:ln>
                <a:effectLst/>
              </p:spPr>
              <p:txBody>
                <a:bodyPr anchor="ctr">
                  <a:spAutoFit/>
                </a:bodyPr>
                <a:lstStyle/>
                <a:p>
                  <a:endParaRPr lang="fr-FR"/>
                </a:p>
              </p:txBody>
            </p:sp>
            <p:sp>
              <p:nvSpPr>
                <p:cNvPr id="66587" name="Oval 27"/>
                <p:cNvSpPr>
                  <a:spLocks noChangeArrowheads="1"/>
                </p:cNvSpPr>
                <p:nvPr/>
              </p:nvSpPr>
              <p:spPr bwMode="auto">
                <a:xfrm>
                  <a:off x="713" y="1210"/>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66588" name="Oval 28"/>
                <p:cNvSpPr>
                  <a:spLocks noChangeArrowheads="1"/>
                </p:cNvSpPr>
                <p:nvPr/>
              </p:nvSpPr>
              <p:spPr bwMode="auto">
                <a:xfrm>
                  <a:off x="1395" y="1507"/>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66589" name="Oval 29"/>
                <p:cNvSpPr>
                  <a:spLocks noChangeArrowheads="1"/>
                </p:cNvSpPr>
                <p:nvPr/>
              </p:nvSpPr>
              <p:spPr bwMode="auto">
                <a:xfrm>
                  <a:off x="1316" y="1084"/>
                  <a:ext cx="105" cy="111"/>
                </a:xfrm>
                <a:prstGeom prst="ellipse">
                  <a:avLst/>
                </a:prstGeom>
                <a:solidFill>
                  <a:srgbClr val="00FFFF"/>
                </a:solidFill>
                <a:ln w="9525" algn="ctr">
                  <a:noFill/>
                  <a:round/>
                  <a:headEnd/>
                  <a:tailEnd/>
                </a:ln>
                <a:effectLst/>
              </p:spPr>
              <p:txBody>
                <a:bodyPr anchor="ctr">
                  <a:spAutoFit/>
                </a:bodyPr>
                <a:lstStyle/>
                <a:p>
                  <a:endParaRPr lang="fr-FR"/>
                </a:p>
              </p:txBody>
            </p:sp>
          </p:grpSp>
          <p:sp>
            <p:nvSpPr>
              <p:cNvPr id="66590" name="Rectangle 30"/>
              <p:cNvSpPr>
                <a:spLocks noChangeArrowheads="1"/>
              </p:cNvSpPr>
              <p:nvPr/>
            </p:nvSpPr>
            <p:spPr bwMode="auto">
              <a:xfrm>
                <a:off x="3330" y="948"/>
                <a:ext cx="834" cy="1014"/>
              </a:xfrm>
              <a:prstGeom prst="rect">
                <a:avLst/>
              </a:prstGeom>
              <a:noFill/>
              <a:ln w="28575" algn="ctr">
                <a:solidFill>
                  <a:schemeClr val="hlink"/>
                </a:solidFill>
                <a:miter lim="800000"/>
                <a:headEnd/>
                <a:tailEnd/>
              </a:ln>
              <a:effectLst/>
            </p:spPr>
            <p:txBody>
              <a:bodyPr wrap="none" anchor="ctr">
                <a:spAutoFit/>
              </a:bodyPr>
              <a:lstStyle/>
              <a:p>
                <a:endParaRPr lang="fr-FR"/>
              </a:p>
            </p:txBody>
          </p:sp>
        </p:grpSp>
        <p:grpSp>
          <p:nvGrpSpPr>
            <p:cNvPr id="7" name="Group 31"/>
            <p:cNvGrpSpPr>
              <a:grpSpLocks/>
            </p:cNvGrpSpPr>
            <p:nvPr/>
          </p:nvGrpSpPr>
          <p:grpSpPr bwMode="auto">
            <a:xfrm rot="-2494078">
              <a:off x="2908" y="2068"/>
              <a:ext cx="834" cy="1014"/>
              <a:chOff x="3330" y="948"/>
              <a:chExt cx="834" cy="1014"/>
            </a:xfrm>
          </p:grpSpPr>
          <p:grpSp>
            <p:nvGrpSpPr>
              <p:cNvPr id="8" name="Group 32"/>
              <p:cNvGrpSpPr>
                <a:grpSpLocks/>
              </p:cNvGrpSpPr>
              <p:nvPr/>
            </p:nvGrpSpPr>
            <p:grpSpPr bwMode="auto">
              <a:xfrm>
                <a:off x="3371" y="1007"/>
                <a:ext cx="711" cy="872"/>
                <a:chOff x="713" y="545"/>
                <a:chExt cx="981" cy="1244"/>
              </a:xfrm>
            </p:grpSpPr>
            <p:sp>
              <p:nvSpPr>
                <p:cNvPr id="66593" name="Line 33"/>
                <p:cNvSpPr>
                  <a:spLocks noChangeShapeType="1"/>
                </p:cNvSpPr>
                <p:nvPr/>
              </p:nvSpPr>
              <p:spPr bwMode="auto">
                <a:xfrm flipH="1" flipV="1">
                  <a:off x="913" y="692"/>
                  <a:ext cx="453" cy="448"/>
                </a:xfrm>
                <a:prstGeom prst="line">
                  <a:avLst/>
                </a:prstGeom>
                <a:noFill/>
                <a:ln w="28575">
                  <a:solidFill>
                    <a:schemeClr val="tx1"/>
                  </a:solidFill>
                  <a:round/>
                  <a:headEnd/>
                  <a:tailEnd/>
                </a:ln>
                <a:effectLst/>
              </p:spPr>
              <p:txBody>
                <a:bodyPr wrap="none">
                  <a:spAutoFit/>
                </a:bodyPr>
                <a:lstStyle/>
                <a:p>
                  <a:endParaRPr lang="fr-FR"/>
                </a:p>
              </p:txBody>
            </p:sp>
            <p:sp>
              <p:nvSpPr>
                <p:cNvPr id="66594" name="Line 34"/>
                <p:cNvSpPr>
                  <a:spLocks noChangeShapeType="1"/>
                </p:cNvSpPr>
                <p:nvPr/>
              </p:nvSpPr>
              <p:spPr bwMode="auto">
                <a:xfrm flipH="1">
                  <a:off x="846" y="1140"/>
                  <a:ext cx="520" cy="220"/>
                </a:xfrm>
                <a:prstGeom prst="line">
                  <a:avLst/>
                </a:prstGeom>
                <a:noFill/>
                <a:ln w="28575">
                  <a:solidFill>
                    <a:schemeClr val="tx1"/>
                  </a:solidFill>
                  <a:round/>
                  <a:headEnd/>
                  <a:tailEnd/>
                </a:ln>
                <a:effectLst/>
              </p:spPr>
              <p:txBody>
                <a:bodyPr wrap="none">
                  <a:spAutoFit/>
                </a:bodyPr>
                <a:lstStyle/>
                <a:p>
                  <a:endParaRPr lang="fr-FR"/>
                </a:p>
              </p:txBody>
            </p:sp>
            <p:sp>
              <p:nvSpPr>
                <p:cNvPr id="66595" name="Line 35"/>
                <p:cNvSpPr>
                  <a:spLocks noChangeShapeType="1"/>
                </p:cNvSpPr>
                <p:nvPr/>
              </p:nvSpPr>
              <p:spPr bwMode="auto">
                <a:xfrm>
                  <a:off x="1366" y="1146"/>
                  <a:ext cx="166" cy="515"/>
                </a:xfrm>
                <a:prstGeom prst="line">
                  <a:avLst/>
                </a:prstGeom>
                <a:noFill/>
                <a:ln w="28575">
                  <a:solidFill>
                    <a:schemeClr val="tx1"/>
                  </a:solidFill>
                  <a:round/>
                  <a:headEnd/>
                  <a:tailEnd/>
                </a:ln>
                <a:effectLst/>
              </p:spPr>
              <p:txBody>
                <a:bodyPr wrap="none">
                  <a:spAutoFit/>
                </a:bodyPr>
                <a:lstStyle/>
                <a:p>
                  <a:endParaRPr lang="fr-FR"/>
                </a:p>
              </p:txBody>
            </p:sp>
            <p:sp>
              <p:nvSpPr>
                <p:cNvPr id="66596" name="Line 36"/>
                <p:cNvSpPr>
                  <a:spLocks noChangeShapeType="1"/>
                </p:cNvSpPr>
                <p:nvPr/>
              </p:nvSpPr>
              <p:spPr bwMode="auto">
                <a:xfrm flipV="1">
                  <a:off x="1366" y="692"/>
                  <a:ext cx="190" cy="448"/>
                </a:xfrm>
                <a:prstGeom prst="line">
                  <a:avLst/>
                </a:prstGeom>
                <a:noFill/>
                <a:ln w="28575">
                  <a:solidFill>
                    <a:schemeClr val="tx1"/>
                  </a:solidFill>
                  <a:round/>
                  <a:headEnd/>
                  <a:tailEnd/>
                </a:ln>
                <a:effectLst/>
              </p:spPr>
              <p:txBody>
                <a:bodyPr wrap="none">
                  <a:spAutoFit/>
                </a:bodyPr>
                <a:lstStyle/>
                <a:p>
                  <a:endParaRPr lang="fr-FR"/>
                </a:p>
              </p:txBody>
            </p:sp>
            <p:sp>
              <p:nvSpPr>
                <p:cNvPr id="66597" name="Oval 37"/>
                <p:cNvSpPr>
                  <a:spLocks noChangeArrowheads="1"/>
                </p:cNvSpPr>
                <p:nvPr/>
              </p:nvSpPr>
              <p:spPr bwMode="auto">
                <a:xfrm>
                  <a:off x="778" y="545"/>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66598" name="Oval 38"/>
                <p:cNvSpPr>
                  <a:spLocks noChangeArrowheads="1"/>
                </p:cNvSpPr>
                <p:nvPr/>
              </p:nvSpPr>
              <p:spPr bwMode="auto">
                <a:xfrm>
                  <a:off x="1418" y="560"/>
                  <a:ext cx="276" cy="282"/>
                </a:xfrm>
                <a:prstGeom prst="ellipse">
                  <a:avLst/>
                </a:prstGeom>
                <a:solidFill>
                  <a:schemeClr val="accent1"/>
                </a:solidFill>
                <a:ln w="9525" algn="ctr">
                  <a:noFill/>
                  <a:round/>
                  <a:headEnd/>
                  <a:tailEnd/>
                </a:ln>
                <a:effectLst/>
              </p:spPr>
              <p:txBody>
                <a:bodyPr anchor="ctr">
                  <a:spAutoFit/>
                </a:bodyPr>
                <a:lstStyle/>
                <a:p>
                  <a:endParaRPr lang="fr-FR"/>
                </a:p>
              </p:txBody>
            </p:sp>
            <p:sp>
              <p:nvSpPr>
                <p:cNvPr id="66599" name="Oval 39"/>
                <p:cNvSpPr>
                  <a:spLocks noChangeArrowheads="1"/>
                </p:cNvSpPr>
                <p:nvPr/>
              </p:nvSpPr>
              <p:spPr bwMode="auto">
                <a:xfrm>
                  <a:off x="713" y="1210"/>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66600" name="Oval 40"/>
                <p:cNvSpPr>
                  <a:spLocks noChangeArrowheads="1"/>
                </p:cNvSpPr>
                <p:nvPr/>
              </p:nvSpPr>
              <p:spPr bwMode="auto">
                <a:xfrm>
                  <a:off x="1395" y="1507"/>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66601" name="Oval 41"/>
                <p:cNvSpPr>
                  <a:spLocks noChangeArrowheads="1"/>
                </p:cNvSpPr>
                <p:nvPr/>
              </p:nvSpPr>
              <p:spPr bwMode="auto">
                <a:xfrm>
                  <a:off x="1316" y="1084"/>
                  <a:ext cx="105" cy="111"/>
                </a:xfrm>
                <a:prstGeom prst="ellipse">
                  <a:avLst/>
                </a:prstGeom>
                <a:solidFill>
                  <a:srgbClr val="00FFFF"/>
                </a:solidFill>
                <a:ln w="9525" algn="ctr">
                  <a:noFill/>
                  <a:round/>
                  <a:headEnd/>
                  <a:tailEnd/>
                </a:ln>
                <a:effectLst/>
              </p:spPr>
              <p:txBody>
                <a:bodyPr anchor="ctr">
                  <a:spAutoFit/>
                </a:bodyPr>
                <a:lstStyle/>
                <a:p>
                  <a:endParaRPr lang="fr-FR"/>
                </a:p>
              </p:txBody>
            </p:sp>
          </p:grpSp>
          <p:sp>
            <p:nvSpPr>
              <p:cNvPr id="66602" name="Rectangle 42"/>
              <p:cNvSpPr>
                <a:spLocks noChangeArrowheads="1"/>
              </p:cNvSpPr>
              <p:nvPr/>
            </p:nvSpPr>
            <p:spPr bwMode="auto">
              <a:xfrm>
                <a:off x="3330" y="948"/>
                <a:ext cx="834" cy="1014"/>
              </a:xfrm>
              <a:prstGeom prst="rect">
                <a:avLst/>
              </a:prstGeom>
              <a:noFill/>
              <a:ln w="28575" algn="ctr">
                <a:solidFill>
                  <a:schemeClr val="hlink"/>
                </a:solidFill>
                <a:miter lim="800000"/>
                <a:headEnd/>
                <a:tailEnd/>
              </a:ln>
              <a:effectLst/>
            </p:spPr>
            <p:txBody>
              <a:bodyPr wrap="none" anchor="ctr">
                <a:spAutoFit/>
              </a:bodyPr>
              <a:lstStyle/>
              <a:p>
                <a:endParaRPr lang="fr-FR"/>
              </a:p>
            </p:txBody>
          </p:sp>
        </p:grpSp>
        <p:sp>
          <p:nvSpPr>
            <p:cNvPr id="66603" name="Line 43"/>
            <p:cNvSpPr>
              <a:spLocks noChangeShapeType="1"/>
            </p:cNvSpPr>
            <p:nvPr/>
          </p:nvSpPr>
          <p:spPr bwMode="auto">
            <a:xfrm>
              <a:off x="3480" y="1692"/>
              <a:ext cx="24" cy="462"/>
            </a:xfrm>
            <a:prstGeom prst="line">
              <a:avLst/>
            </a:prstGeom>
            <a:noFill/>
            <a:ln w="28575">
              <a:solidFill>
                <a:schemeClr val="hlink"/>
              </a:solidFill>
              <a:round/>
              <a:headEnd/>
              <a:tailEnd/>
            </a:ln>
            <a:effectLst/>
          </p:spPr>
          <p:txBody>
            <a:bodyPr wrap="none">
              <a:spAutoFit/>
            </a:bodyPr>
            <a:lstStyle/>
            <a:p>
              <a:endParaRPr lang="fr-FR"/>
            </a:p>
          </p:txBody>
        </p:sp>
        <p:sp>
          <p:nvSpPr>
            <p:cNvPr id="66604" name="Line 44"/>
            <p:cNvSpPr>
              <a:spLocks noChangeShapeType="1"/>
            </p:cNvSpPr>
            <p:nvPr/>
          </p:nvSpPr>
          <p:spPr bwMode="auto">
            <a:xfrm flipV="1">
              <a:off x="3696" y="2292"/>
              <a:ext cx="564" cy="72"/>
            </a:xfrm>
            <a:prstGeom prst="line">
              <a:avLst/>
            </a:prstGeom>
            <a:noFill/>
            <a:ln w="28575">
              <a:solidFill>
                <a:schemeClr val="hlink"/>
              </a:solidFill>
              <a:round/>
              <a:headEnd/>
              <a:tailEnd/>
            </a:ln>
            <a:effectLst/>
          </p:spPr>
          <p:txBody>
            <a:bodyPr wrap="none">
              <a:spAutoFit/>
            </a:bodyPr>
            <a:lstStyle/>
            <a:p>
              <a:endParaRPr lang="fr-FR"/>
            </a:p>
          </p:txBody>
        </p:sp>
        <p:sp>
          <p:nvSpPr>
            <p:cNvPr id="66605" name="Line 45"/>
            <p:cNvSpPr>
              <a:spLocks noChangeShapeType="1"/>
            </p:cNvSpPr>
            <p:nvPr/>
          </p:nvSpPr>
          <p:spPr bwMode="auto">
            <a:xfrm>
              <a:off x="3798" y="1650"/>
              <a:ext cx="462" cy="108"/>
            </a:xfrm>
            <a:prstGeom prst="line">
              <a:avLst/>
            </a:prstGeom>
            <a:noFill/>
            <a:ln w="28575">
              <a:solidFill>
                <a:schemeClr val="hlink"/>
              </a:solidFill>
              <a:round/>
              <a:headEnd/>
              <a:tailEnd/>
            </a:ln>
            <a:effectLst/>
          </p:spPr>
          <p:txBody>
            <a:bodyPr wrap="none">
              <a:spAutoFit/>
            </a:bodyPr>
            <a:lstStyle/>
            <a:p>
              <a:endParaRPr lang="fr-FR"/>
            </a:p>
          </p:txBody>
        </p:sp>
      </p:grpSp>
      <p:grpSp>
        <p:nvGrpSpPr>
          <p:cNvPr id="9" name="Group 46"/>
          <p:cNvGrpSpPr>
            <a:grpSpLocks/>
          </p:cNvGrpSpPr>
          <p:nvPr/>
        </p:nvGrpSpPr>
        <p:grpSpPr bwMode="auto">
          <a:xfrm>
            <a:off x="5235575" y="1531938"/>
            <a:ext cx="3479800" cy="3541712"/>
            <a:chOff x="3232" y="965"/>
            <a:chExt cx="2192" cy="2231"/>
          </a:xfrm>
        </p:grpSpPr>
        <p:sp>
          <p:nvSpPr>
            <p:cNvPr id="66607" name="Rectangle 47"/>
            <p:cNvSpPr>
              <a:spLocks noChangeArrowheads="1"/>
            </p:cNvSpPr>
            <p:nvPr/>
          </p:nvSpPr>
          <p:spPr bwMode="auto">
            <a:xfrm>
              <a:off x="4590" y="1572"/>
              <a:ext cx="834" cy="1014"/>
            </a:xfrm>
            <a:prstGeom prst="rect">
              <a:avLst/>
            </a:prstGeom>
            <a:noFill/>
            <a:ln w="28575" algn="ctr">
              <a:solidFill>
                <a:schemeClr val="hlink"/>
              </a:solidFill>
              <a:miter lim="800000"/>
              <a:headEnd/>
              <a:tailEnd/>
            </a:ln>
            <a:effectLst/>
          </p:spPr>
          <p:txBody>
            <a:bodyPr wrap="none" anchor="ctr">
              <a:spAutoFit/>
            </a:bodyPr>
            <a:lstStyle/>
            <a:p>
              <a:endParaRPr lang="fr-FR"/>
            </a:p>
          </p:txBody>
        </p:sp>
        <p:sp>
          <p:nvSpPr>
            <p:cNvPr id="66608" name="Rectangle 48"/>
            <p:cNvSpPr>
              <a:spLocks noChangeArrowheads="1"/>
            </p:cNvSpPr>
            <p:nvPr/>
          </p:nvSpPr>
          <p:spPr bwMode="auto">
            <a:xfrm rot="15669045">
              <a:off x="3419" y="875"/>
              <a:ext cx="834" cy="1014"/>
            </a:xfrm>
            <a:prstGeom prst="rect">
              <a:avLst/>
            </a:prstGeom>
            <a:noFill/>
            <a:ln w="28575" algn="ctr">
              <a:solidFill>
                <a:schemeClr val="hlink"/>
              </a:solidFill>
              <a:miter lim="800000"/>
              <a:headEnd/>
              <a:tailEnd/>
            </a:ln>
            <a:effectLst/>
          </p:spPr>
          <p:txBody>
            <a:bodyPr wrap="none" anchor="ctr">
              <a:spAutoFit/>
            </a:bodyPr>
            <a:lstStyle/>
            <a:p>
              <a:endParaRPr lang="fr-FR"/>
            </a:p>
          </p:txBody>
        </p:sp>
        <p:sp>
          <p:nvSpPr>
            <p:cNvPr id="66609" name="Rectangle 49"/>
            <p:cNvSpPr>
              <a:spLocks noChangeArrowheads="1"/>
            </p:cNvSpPr>
            <p:nvPr/>
          </p:nvSpPr>
          <p:spPr bwMode="auto">
            <a:xfrm rot="-2494078">
              <a:off x="3232" y="2182"/>
              <a:ext cx="834" cy="1014"/>
            </a:xfrm>
            <a:prstGeom prst="rect">
              <a:avLst/>
            </a:prstGeom>
            <a:noFill/>
            <a:ln w="28575" algn="ctr">
              <a:solidFill>
                <a:schemeClr val="hlink"/>
              </a:solidFill>
              <a:miter lim="800000"/>
              <a:headEnd/>
              <a:tailEnd/>
            </a:ln>
            <a:effectLst/>
          </p:spPr>
          <p:txBody>
            <a:bodyPr wrap="none" anchor="ctr">
              <a:spAutoFit/>
            </a:bodyPr>
            <a:lstStyle/>
            <a:p>
              <a:endParaRPr lang="fr-FR"/>
            </a:p>
          </p:txBody>
        </p:sp>
        <p:sp>
          <p:nvSpPr>
            <p:cNvPr id="66610" name="Freeform 50"/>
            <p:cNvSpPr>
              <a:spLocks/>
            </p:cNvSpPr>
            <p:nvPr/>
          </p:nvSpPr>
          <p:spPr bwMode="auto">
            <a:xfrm rot="-5400000">
              <a:off x="3616" y="2021"/>
              <a:ext cx="501" cy="68"/>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hlink"/>
              </a:solidFill>
              <a:prstDash val="solid"/>
              <a:round/>
              <a:headEnd/>
              <a:tailEnd/>
            </a:ln>
            <a:effectLst/>
          </p:spPr>
          <p:txBody>
            <a:bodyPr>
              <a:spAutoFit/>
            </a:bodyPr>
            <a:lstStyle/>
            <a:p>
              <a:endParaRPr lang="fr-FR"/>
            </a:p>
          </p:txBody>
        </p:sp>
        <p:sp>
          <p:nvSpPr>
            <p:cNvPr id="66611" name="Freeform 51"/>
            <p:cNvSpPr>
              <a:spLocks/>
            </p:cNvSpPr>
            <p:nvPr/>
          </p:nvSpPr>
          <p:spPr bwMode="auto">
            <a:xfrm rot="-524123">
              <a:off x="4038" y="2422"/>
              <a:ext cx="552" cy="58"/>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hlink"/>
              </a:solidFill>
              <a:prstDash val="solid"/>
              <a:round/>
              <a:headEnd/>
              <a:tailEnd/>
            </a:ln>
            <a:effectLst/>
          </p:spPr>
          <p:txBody>
            <a:bodyPr>
              <a:spAutoFit/>
            </a:bodyPr>
            <a:lstStyle/>
            <a:p>
              <a:endParaRPr lang="fr-FR"/>
            </a:p>
          </p:txBody>
        </p:sp>
        <p:sp>
          <p:nvSpPr>
            <p:cNvPr id="66612" name="Freeform 52"/>
            <p:cNvSpPr>
              <a:spLocks/>
            </p:cNvSpPr>
            <p:nvPr/>
          </p:nvSpPr>
          <p:spPr bwMode="auto">
            <a:xfrm rot="799099">
              <a:off x="4094" y="1791"/>
              <a:ext cx="501" cy="68"/>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hlink"/>
              </a:solidFill>
              <a:prstDash val="solid"/>
              <a:round/>
              <a:headEnd/>
              <a:tailEnd/>
            </a:ln>
            <a:effectLst/>
          </p:spPr>
          <p:txBody>
            <a:bodyPr>
              <a:spAutoFit/>
            </a:bodyPr>
            <a:lstStyle/>
            <a:p>
              <a:endParaRPr lang="fr-FR"/>
            </a:p>
          </p:txBody>
        </p:sp>
        <p:grpSp>
          <p:nvGrpSpPr>
            <p:cNvPr id="10" name="Group 53"/>
            <p:cNvGrpSpPr>
              <a:grpSpLocks/>
            </p:cNvGrpSpPr>
            <p:nvPr/>
          </p:nvGrpSpPr>
          <p:grpSpPr bwMode="auto">
            <a:xfrm>
              <a:off x="4622" y="1640"/>
              <a:ext cx="753" cy="866"/>
              <a:chOff x="632" y="2126"/>
              <a:chExt cx="981" cy="1244"/>
            </a:xfrm>
          </p:grpSpPr>
          <p:sp>
            <p:nvSpPr>
              <p:cNvPr id="66614" name="Freeform 54"/>
              <p:cNvSpPr>
                <a:spLocks/>
              </p:cNvSpPr>
              <p:nvPr/>
            </p:nvSpPr>
            <p:spPr bwMode="auto">
              <a:xfrm rot="5400000">
                <a:off x="1096" y="2710"/>
                <a:ext cx="724" cy="72"/>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66615" name="Freeform 55"/>
              <p:cNvSpPr>
                <a:spLocks/>
              </p:cNvSpPr>
              <p:nvPr/>
            </p:nvSpPr>
            <p:spPr bwMode="auto">
              <a:xfrm rot="5802902">
                <a:off x="545" y="2554"/>
                <a:ext cx="501" cy="65"/>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66616" name="Freeform 56"/>
              <p:cNvSpPr>
                <a:spLocks/>
              </p:cNvSpPr>
              <p:nvPr/>
            </p:nvSpPr>
            <p:spPr bwMode="auto">
              <a:xfrm rot="3372400">
                <a:off x="696" y="2715"/>
                <a:ext cx="911" cy="57"/>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66617" name="Freeform 57"/>
              <p:cNvSpPr>
                <a:spLocks/>
              </p:cNvSpPr>
              <p:nvPr/>
            </p:nvSpPr>
            <p:spPr bwMode="auto">
              <a:xfrm rot="1420015">
                <a:off x="867" y="3044"/>
                <a:ext cx="501" cy="68"/>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66618" name="Freeform 58"/>
              <p:cNvSpPr>
                <a:spLocks/>
              </p:cNvSpPr>
              <p:nvPr/>
            </p:nvSpPr>
            <p:spPr bwMode="auto">
              <a:xfrm>
                <a:off x="892" y="2231"/>
                <a:ext cx="501" cy="68"/>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66619" name="Oval 59"/>
              <p:cNvSpPr>
                <a:spLocks noChangeArrowheads="1"/>
              </p:cNvSpPr>
              <p:nvPr/>
            </p:nvSpPr>
            <p:spPr bwMode="auto">
              <a:xfrm>
                <a:off x="697" y="2126"/>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66620" name="Oval 60"/>
              <p:cNvSpPr>
                <a:spLocks noChangeArrowheads="1"/>
              </p:cNvSpPr>
              <p:nvPr/>
            </p:nvSpPr>
            <p:spPr bwMode="auto">
              <a:xfrm>
                <a:off x="1337" y="2141"/>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66621" name="Oval 61"/>
              <p:cNvSpPr>
                <a:spLocks noChangeArrowheads="1"/>
              </p:cNvSpPr>
              <p:nvPr/>
            </p:nvSpPr>
            <p:spPr bwMode="auto">
              <a:xfrm>
                <a:off x="632" y="2791"/>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66622" name="Oval 62"/>
              <p:cNvSpPr>
                <a:spLocks noChangeArrowheads="1"/>
              </p:cNvSpPr>
              <p:nvPr/>
            </p:nvSpPr>
            <p:spPr bwMode="auto">
              <a:xfrm>
                <a:off x="1314" y="3088"/>
                <a:ext cx="276" cy="282"/>
              </a:xfrm>
              <a:prstGeom prst="ellipse">
                <a:avLst/>
              </a:prstGeom>
              <a:solidFill>
                <a:schemeClr val="accent1"/>
              </a:solidFill>
              <a:ln w="9525" algn="ctr">
                <a:noFill/>
                <a:round/>
                <a:headEnd/>
                <a:tailEnd/>
              </a:ln>
              <a:effectLst/>
            </p:spPr>
            <p:txBody>
              <a:bodyPr anchor="ctr">
                <a:spAutoFit/>
              </a:bodyPr>
              <a:lstStyle/>
              <a:p>
                <a:endParaRPr lang="fr-FR"/>
              </a:p>
            </p:txBody>
          </p:sp>
        </p:grpSp>
        <p:grpSp>
          <p:nvGrpSpPr>
            <p:cNvPr id="11" name="Group 63"/>
            <p:cNvGrpSpPr>
              <a:grpSpLocks/>
            </p:cNvGrpSpPr>
            <p:nvPr/>
          </p:nvGrpSpPr>
          <p:grpSpPr bwMode="auto">
            <a:xfrm rot="15681962">
              <a:off x="3457" y="955"/>
              <a:ext cx="753" cy="866"/>
              <a:chOff x="632" y="2126"/>
              <a:chExt cx="981" cy="1244"/>
            </a:xfrm>
          </p:grpSpPr>
          <p:sp>
            <p:nvSpPr>
              <p:cNvPr id="66624" name="Freeform 64"/>
              <p:cNvSpPr>
                <a:spLocks/>
              </p:cNvSpPr>
              <p:nvPr/>
            </p:nvSpPr>
            <p:spPr bwMode="auto">
              <a:xfrm rot="5400000">
                <a:off x="1096" y="2710"/>
                <a:ext cx="724" cy="72"/>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66625" name="Freeform 65"/>
              <p:cNvSpPr>
                <a:spLocks/>
              </p:cNvSpPr>
              <p:nvPr/>
            </p:nvSpPr>
            <p:spPr bwMode="auto">
              <a:xfrm rot="5802902">
                <a:off x="545" y="2554"/>
                <a:ext cx="501" cy="65"/>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66626" name="Freeform 66"/>
              <p:cNvSpPr>
                <a:spLocks/>
              </p:cNvSpPr>
              <p:nvPr/>
            </p:nvSpPr>
            <p:spPr bwMode="auto">
              <a:xfrm rot="3372400">
                <a:off x="696" y="2715"/>
                <a:ext cx="911" cy="57"/>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66627" name="Freeform 67"/>
              <p:cNvSpPr>
                <a:spLocks/>
              </p:cNvSpPr>
              <p:nvPr/>
            </p:nvSpPr>
            <p:spPr bwMode="auto">
              <a:xfrm rot="1420015">
                <a:off x="867" y="3044"/>
                <a:ext cx="501" cy="68"/>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66628" name="Freeform 68"/>
              <p:cNvSpPr>
                <a:spLocks/>
              </p:cNvSpPr>
              <p:nvPr/>
            </p:nvSpPr>
            <p:spPr bwMode="auto">
              <a:xfrm>
                <a:off x="892" y="2231"/>
                <a:ext cx="501" cy="68"/>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66629" name="Oval 69"/>
              <p:cNvSpPr>
                <a:spLocks noChangeArrowheads="1"/>
              </p:cNvSpPr>
              <p:nvPr/>
            </p:nvSpPr>
            <p:spPr bwMode="auto">
              <a:xfrm>
                <a:off x="697" y="2126"/>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66630" name="Oval 70"/>
              <p:cNvSpPr>
                <a:spLocks noChangeArrowheads="1"/>
              </p:cNvSpPr>
              <p:nvPr/>
            </p:nvSpPr>
            <p:spPr bwMode="auto">
              <a:xfrm>
                <a:off x="1337" y="2141"/>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66631" name="Oval 71"/>
              <p:cNvSpPr>
                <a:spLocks noChangeArrowheads="1"/>
              </p:cNvSpPr>
              <p:nvPr/>
            </p:nvSpPr>
            <p:spPr bwMode="auto">
              <a:xfrm>
                <a:off x="632" y="2791"/>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66632" name="Oval 72"/>
              <p:cNvSpPr>
                <a:spLocks noChangeArrowheads="1"/>
              </p:cNvSpPr>
              <p:nvPr/>
            </p:nvSpPr>
            <p:spPr bwMode="auto">
              <a:xfrm>
                <a:off x="1314" y="3088"/>
                <a:ext cx="276" cy="282"/>
              </a:xfrm>
              <a:prstGeom prst="ellipse">
                <a:avLst/>
              </a:prstGeom>
              <a:solidFill>
                <a:schemeClr val="accent1"/>
              </a:solidFill>
              <a:ln w="9525" algn="ctr">
                <a:noFill/>
                <a:round/>
                <a:headEnd/>
                <a:tailEnd/>
              </a:ln>
              <a:effectLst/>
            </p:spPr>
            <p:txBody>
              <a:bodyPr anchor="ctr">
                <a:spAutoFit/>
              </a:bodyPr>
              <a:lstStyle/>
              <a:p>
                <a:endParaRPr lang="fr-FR"/>
              </a:p>
            </p:txBody>
          </p:sp>
        </p:grpSp>
        <p:grpSp>
          <p:nvGrpSpPr>
            <p:cNvPr id="12" name="Group 73"/>
            <p:cNvGrpSpPr>
              <a:grpSpLocks/>
            </p:cNvGrpSpPr>
            <p:nvPr/>
          </p:nvGrpSpPr>
          <p:grpSpPr bwMode="auto">
            <a:xfrm rot="19021868">
              <a:off x="3276" y="2274"/>
              <a:ext cx="753" cy="866"/>
              <a:chOff x="632" y="2126"/>
              <a:chExt cx="981" cy="1244"/>
            </a:xfrm>
          </p:grpSpPr>
          <p:sp>
            <p:nvSpPr>
              <p:cNvPr id="66634" name="Freeform 74"/>
              <p:cNvSpPr>
                <a:spLocks/>
              </p:cNvSpPr>
              <p:nvPr/>
            </p:nvSpPr>
            <p:spPr bwMode="auto">
              <a:xfrm rot="5400000">
                <a:off x="1096" y="2710"/>
                <a:ext cx="724" cy="72"/>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66635" name="Freeform 75"/>
              <p:cNvSpPr>
                <a:spLocks/>
              </p:cNvSpPr>
              <p:nvPr/>
            </p:nvSpPr>
            <p:spPr bwMode="auto">
              <a:xfrm rot="5802902">
                <a:off x="545" y="2554"/>
                <a:ext cx="501" cy="65"/>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66636" name="Freeform 76"/>
              <p:cNvSpPr>
                <a:spLocks/>
              </p:cNvSpPr>
              <p:nvPr/>
            </p:nvSpPr>
            <p:spPr bwMode="auto">
              <a:xfrm rot="3372400">
                <a:off x="696" y="2715"/>
                <a:ext cx="911" cy="57"/>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66637" name="Freeform 77"/>
              <p:cNvSpPr>
                <a:spLocks/>
              </p:cNvSpPr>
              <p:nvPr/>
            </p:nvSpPr>
            <p:spPr bwMode="auto">
              <a:xfrm rot="1420015">
                <a:off x="867" y="3044"/>
                <a:ext cx="501" cy="68"/>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66638" name="Freeform 78"/>
              <p:cNvSpPr>
                <a:spLocks/>
              </p:cNvSpPr>
              <p:nvPr/>
            </p:nvSpPr>
            <p:spPr bwMode="auto">
              <a:xfrm>
                <a:off x="892" y="2231"/>
                <a:ext cx="501" cy="68"/>
              </a:xfrm>
              <a:custGeom>
                <a:avLst/>
                <a:gdLst/>
                <a:ahLst/>
                <a:cxnLst>
                  <a:cxn ang="0">
                    <a:pos x="0" y="105"/>
                  </a:cxn>
                  <a:cxn ang="0">
                    <a:pos x="167" y="105"/>
                  </a:cxn>
                  <a:cxn ang="0">
                    <a:pos x="272" y="0"/>
                  </a:cxn>
                  <a:cxn ang="0">
                    <a:pos x="334" y="198"/>
                  </a:cxn>
                  <a:cxn ang="0">
                    <a:pos x="396" y="18"/>
                  </a:cxn>
                  <a:cxn ang="0">
                    <a:pos x="452" y="204"/>
                  </a:cxn>
                  <a:cxn ang="0">
                    <a:pos x="507" y="12"/>
                  </a:cxn>
                  <a:cxn ang="0">
                    <a:pos x="563" y="217"/>
                  </a:cxn>
                  <a:cxn ang="0">
                    <a:pos x="613" y="18"/>
                  </a:cxn>
                  <a:cxn ang="0">
                    <a:pos x="675" y="130"/>
                  </a:cxn>
                  <a:cxn ang="0">
                    <a:pos x="854" y="130"/>
                  </a:cxn>
                </a:cxnLst>
                <a:rect l="0" t="0" r="r" b="b"/>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cap="flat" cmpd="sng">
                <a:solidFill>
                  <a:schemeClr val="tx1"/>
                </a:solidFill>
                <a:prstDash val="solid"/>
                <a:round/>
                <a:headEnd/>
                <a:tailEnd/>
              </a:ln>
              <a:effectLst/>
            </p:spPr>
            <p:txBody>
              <a:bodyPr>
                <a:spAutoFit/>
              </a:bodyPr>
              <a:lstStyle/>
              <a:p>
                <a:endParaRPr lang="fr-FR"/>
              </a:p>
            </p:txBody>
          </p:sp>
          <p:sp>
            <p:nvSpPr>
              <p:cNvPr id="66639" name="Oval 79"/>
              <p:cNvSpPr>
                <a:spLocks noChangeArrowheads="1"/>
              </p:cNvSpPr>
              <p:nvPr/>
            </p:nvSpPr>
            <p:spPr bwMode="auto">
              <a:xfrm>
                <a:off x="697" y="2126"/>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66640" name="Oval 80"/>
              <p:cNvSpPr>
                <a:spLocks noChangeArrowheads="1"/>
              </p:cNvSpPr>
              <p:nvPr/>
            </p:nvSpPr>
            <p:spPr bwMode="auto">
              <a:xfrm>
                <a:off x="1337" y="2141"/>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66641" name="Oval 81"/>
              <p:cNvSpPr>
                <a:spLocks noChangeArrowheads="1"/>
              </p:cNvSpPr>
              <p:nvPr/>
            </p:nvSpPr>
            <p:spPr bwMode="auto">
              <a:xfrm>
                <a:off x="632" y="2791"/>
                <a:ext cx="276" cy="282"/>
              </a:xfrm>
              <a:prstGeom prst="ellipse">
                <a:avLst/>
              </a:prstGeom>
              <a:solidFill>
                <a:schemeClr val="accent1"/>
              </a:solidFill>
              <a:ln w="9525" algn="ctr">
                <a:noFill/>
                <a:round/>
                <a:headEnd/>
                <a:tailEnd/>
              </a:ln>
              <a:effectLst/>
            </p:spPr>
            <p:txBody>
              <a:bodyPr wrap="none" anchor="ctr">
                <a:spAutoFit/>
              </a:bodyPr>
              <a:lstStyle/>
              <a:p>
                <a:endParaRPr lang="fr-FR"/>
              </a:p>
            </p:txBody>
          </p:sp>
          <p:sp>
            <p:nvSpPr>
              <p:cNvPr id="66642" name="Oval 82"/>
              <p:cNvSpPr>
                <a:spLocks noChangeArrowheads="1"/>
              </p:cNvSpPr>
              <p:nvPr/>
            </p:nvSpPr>
            <p:spPr bwMode="auto">
              <a:xfrm>
                <a:off x="1314" y="3088"/>
                <a:ext cx="276" cy="282"/>
              </a:xfrm>
              <a:prstGeom prst="ellipse">
                <a:avLst/>
              </a:prstGeom>
              <a:solidFill>
                <a:schemeClr val="accent1"/>
              </a:solidFill>
              <a:ln w="9525" algn="ctr">
                <a:noFill/>
                <a:round/>
                <a:headEnd/>
                <a:tailEnd/>
              </a:ln>
              <a:effectLst/>
            </p:spPr>
            <p:txBody>
              <a:bodyPr anchor="ctr">
                <a:spAutoFit/>
              </a:bodyPr>
              <a:lstStyle/>
              <a:p>
                <a:endParaRPr lang="fr-FR"/>
              </a:p>
            </p:txBody>
          </p:sp>
        </p:grpSp>
      </p:grpSp>
      <p:sp>
        <p:nvSpPr>
          <p:cNvPr id="66643" name="AutoShape 83"/>
          <p:cNvSpPr>
            <a:spLocks noChangeArrowheads="1"/>
          </p:cNvSpPr>
          <p:nvPr/>
        </p:nvSpPr>
        <p:spPr bwMode="auto">
          <a:xfrm>
            <a:off x="4438650" y="2571750"/>
            <a:ext cx="685800" cy="1019175"/>
          </a:xfrm>
          <a:prstGeom prst="rightArrow">
            <a:avLst>
              <a:gd name="adj1" fmla="val 50000"/>
              <a:gd name="adj2" fmla="val 25000"/>
            </a:avLst>
          </a:prstGeom>
          <a:solidFill>
            <a:schemeClr val="accent2"/>
          </a:solidFill>
          <a:ln w="9525" algn="ctr">
            <a:solidFill>
              <a:schemeClr val="tx1"/>
            </a:solidFill>
            <a:miter lim="800000"/>
            <a:headEnd/>
            <a:tailEnd/>
          </a:ln>
          <a:effectLst/>
        </p:spPr>
        <p:txBody>
          <a:bodyPr wrap="none" anchor="ctr">
            <a:spAutoFit/>
          </a:bodyPr>
          <a:lstStyle/>
          <a:p>
            <a:endParaRPr lang="fr-F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377825" y="5507038"/>
            <a:ext cx="4240213" cy="457200"/>
          </a:xfrm>
          <a:prstGeom prst="rect">
            <a:avLst/>
          </a:prstGeom>
          <a:noFill/>
          <a:ln w="9525" algn="ctr">
            <a:noFill/>
            <a:miter lim="800000"/>
            <a:headEnd/>
            <a:tailEnd/>
          </a:ln>
          <a:effectLst/>
        </p:spPr>
        <p:txBody>
          <a:bodyPr wrap="none">
            <a:spAutoFit/>
          </a:bodyPr>
          <a:lstStyle/>
          <a:p>
            <a:r>
              <a:rPr lang="en-US" sz="2400" u="none">
                <a:latin typeface="Comic Sans MS" pitchFamily="66" charset="0"/>
              </a:rPr>
              <a:t>A first attempt at handling: </a:t>
            </a:r>
          </a:p>
        </p:txBody>
      </p:sp>
      <p:sp>
        <p:nvSpPr>
          <p:cNvPr id="160771" name="Text Box 3"/>
          <p:cNvSpPr txBox="1">
            <a:spLocks noChangeArrowheads="1"/>
          </p:cNvSpPr>
          <p:nvPr/>
        </p:nvSpPr>
        <p:spPr bwMode="auto">
          <a:xfrm>
            <a:off x="4683125" y="5507038"/>
            <a:ext cx="4089400" cy="1187450"/>
          </a:xfrm>
          <a:prstGeom prst="rect">
            <a:avLst/>
          </a:prstGeom>
          <a:noFill/>
          <a:ln w="9525" algn="ctr">
            <a:noFill/>
            <a:miter lim="800000"/>
            <a:headEnd/>
            <a:tailEnd/>
          </a:ln>
          <a:effectLst/>
        </p:spPr>
        <p:txBody>
          <a:bodyPr wrap="none">
            <a:spAutoFit/>
          </a:bodyPr>
          <a:lstStyle/>
          <a:p>
            <a:pPr>
              <a:buFontTx/>
              <a:buChar char="•"/>
            </a:pPr>
            <a:r>
              <a:rPr lang="en-US" sz="2400" u="none">
                <a:latin typeface="Comic Sans MS" pitchFamily="66" charset="0"/>
              </a:rPr>
              <a:t> changes in viewpoint</a:t>
            </a:r>
          </a:p>
          <a:p>
            <a:pPr>
              <a:buFontTx/>
              <a:buChar char="•"/>
            </a:pPr>
            <a:r>
              <a:rPr lang="en-US" sz="2400" u="none">
                <a:latin typeface="Comic Sans MS" pitchFamily="66" charset="0"/>
              </a:rPr>
              <a:t> nonrigid shape</a:t>
            </a:r>
          </a:p>
          <a:p>
            <a:pPr>
              <a:buFontTx/>
              <a:buChar char="•"/>
            </a:pPr>
            <a:r>
              <a:rPr lang="en-US" sz="2400" u="none">
                <a:latin typeface="Comic Sans MS" pitchFamily="66" charset="0"/>
              </a:rPr>
              <a:t> noncharacteristic texture</a:t>
            </a:r>
          </a:p>
        </p:txBody>
      </p:sp>
      <p:sp>
        <p:nvSpPr>
          <p:cNvPr id="160772" name="Text Box 4"/>
          <p:cNvSpPr txBox="1">
            <a:spLocks noChangeArrowheads="1"/>
          </p:cNvSpPr>
          <p:nvPr/>
        </p:nvSpPr>
        <p:spPr bwMode="auto">
          <a:xfrm>
            <a:off x="642938" y="165100"/>
            <a:ext cx="7789862" cy="1066800"/>
          </a:xfrm>
          <a:prstGeom prst="rect">
            <a:avLst/>
          </a:prstGeom>
          <a:noFill/>
          <a:ln w="9525">
            <a:noFill/>
            <a:miter lim="800000"/>
            <a:headEnd/>
            <a:tailEnd/>
          </a:ln>
          <a:effectLst/>
        </p:spPr>
        <p:txBody>
          <a:bodyPr wrap="none">
            <a:spAutoFit/>
          </a:bodyPr>
          <a:lstStyle/>
          <a:p>
            <a:pPr algn="ctr" eaLnBrk="1" hangingPunct="1"/>
            <a:r>
              <a:rPr lang="en-US" sz="3200" u="none">
                <a:solidFill>
                  <a:schemeClr val="tx2"/>
                </a:solidFill>
                <a:latin typeface="Comic Sans MS" pitchFamily="66" charset="0"/>
              </a:rPr>
              <a:t>Model </a:t>
            </a:r>
            <a:r>
              <a:rPr lang="en-US" sz="3200" u="none">
                <a:solidFill>
                  <a:schemeClr val="tx2"/>
                </a:solidFill>
                <a:latin typeface="Comic Sans MS" pitchFamily="66" charset="0"/>
                <a:cs typeface="Times New Roman" pitchFamily="18" charset="0"/>
              </a:rPr>
              <a:t>≡ </a:t>
            </a:r>
            <a:r>
              <a:rPr lang="en-US" sz="3200" u="none">
                <a:solidFill>
                  <a:srgbClr val="FF6600"/>
                </a:solidFill>
                <a:latin typeface="Comic Sans MS" pitchFamily="66" charset="0"/>
                <a:cs typeface="Times New Roman" pitchFamily="18" charset="0"/>
              </a:rPr>
              <a:t>locally </a:t>
            </a:r>
            <a:r>
              <a:rPr lang="en-US" sz="3200" u="none">
                <a:solidFill>
                  <a:schemeClr val="tx2"/>
                </a:solidFill>
                <a:latin typeface="Comic Sans MS" pitchFamily="66" charset="0"/>
                <a:cs typeface="Times New Roman" pitchFamily="18" charset="0"/>
              </a:rPr>
              <a:t>rigid </a:t>
            </a:r>
            <a:r>
              <a:rPr lang="en-US" sz="3200" u="none">
                <a:solidFill>
                  <a:schemeClr val="tx2"/>
                </a:solidFill>
                <a:latin typeface="Comic Sans MS" pitchFamily="66" charset="0"/>
              </a:rPr>
              <a:t>assembly of parts</a:t>
            </a:r>
          </a:p>
          <a:p>
            <a:pPr algn="ctr" eaLnBrk="1" hangingPunct="1"/>
            <a:r>
              <a:rPr lang="en-US" sz="3200" u="none">
                <a:solidFill>
                  <a:schemeClr val="tx2"/>
                </a:solidFill>
                <a:latin typeface="Comic Sans MS" pitchFamily="66" charset="0"/>
              </a:rPr>
              <a:t>Part </a:t>
            </a:r>
            <a:r>
              <a:rPr lang="en-US" sz="3200" u="none">
                <a:solidFill>
                  <a:schemeClr val="tx2"/>
                </a:solidFill>
                <a:latin typeface="Comic Sans MS" pitchFamily="66" charset="0"/>
                <a:cs typeface="Times New Roman" pitchFamily="18" charset="0"/>
              </a:rPr>
              <a:t>≡</a:t>
            </a:r>
            <a:r>
              <a:rPr lang="en-US" sz="3200" u="none">
                <a:solidFill>
                  <a:schemeClr val="tx2"/>
                </a:solidFill>
                <a:latin typeface="Comic Sans MS" pitchFamily="66" charset="0"/>
              </a:rPr>
              <a:t> </a:t>
            </a:r>
            <a:r>
              <a:rPr lang="en-US" sz="3200" u="none">
                <a:solidFill>
                  <a:srgbClr val="FF6600"/>
                </a:solidFill>
                <a:latin typeface="Comic Sans MS" pitchFamily="66" charset="0"/>
              </a:rPr>
              <a:t>locally</a:t>
            </a:r>
            <a:r>
              <a:rPr lang="en-US" sz="3200" u="none">
                <a:solidFill>
                  <a:schemeClr val="tx2"/>
                </a:solidFill>
                <a:latin typeface="Comic Sans MS" pitchFamily="66" charset="0"/>
              </a:rPr>
              <a:t> rigid assembly of features</a:t>
            </a:r>
          </a:p>
        </p:txBody>
      </p:sp>
      <p:sp>
        <p:nvSpPr>
          <p:cNvPr id="160773" name="Text Box 5"/>
          <p:cNvSpPr txBox="1">
            <a:spLocks noChangeArrowheads="1"/>
          </p:cNvSpPr>
          <p:nvPr/>
        </p:nvSpPr>
        <p:spPr bwMode="auto">
          <a:xfrm>
            <a:off x="381000" y="5948363"/>
            <a:ext cx="3683000" cy="396875"/>
          </a:xfrm>
          <a:prstGeom prst="rect">
            <a:avLst/>
          </a:prstGeom>
          <a:noFill/>
          <a:ln w="9525" algn="ctr">
            <a:noFill/>
            <a:miter lim="800000"/>
            <a:headEnd/>
            <a:tailEnd/>
          </a:ln>
          <a:effectLst/>
        </p:spPr>
        <p:txBody>
          <a:bodyPr wrap="none">
            <a:spAutoFit/>
          </a:bodyPr>
          <a:lstStyle/>
          <a:p>
            <a:r>
              <a:rPr lang="en-US" sz="2000" u="none"/>
              <a:t>(Kushal, Schmid, Ponce, 2006)</a:t>
            </a:r>
          </a:p>
        </p:txBody>
      </p:sp>
      <p:grpSp>
        <p:nvGrpSpPr>
          <p:cNvPr id="2" name="Group 21"/>
          <p:cNvGrpSpPr>
            <a:grpSpLocks/>
          </p:cNvGrpSpPr>
          <p:nvPr/>
        </p:nvGrpSpPr>
        <p:grpSpPr bwMode="auto">
          <a:xfrm>
            <a:off x="285750" y="1485900"/>
            <a:ext cx="8610600" cy="3392488"/>
            <a:chOff x="0" y="992"/>
            <a:chExt cx="5740" cy="2129"/>
          </a:xfrm>
        </p:grpSpPr>
        <p:pic>
          <p:nvPicPr>
            <p:cNvPr id="160781" name="Picture 13" descr="base3"/>
            <p:cNvPicPr>
              <a:picLocks noChangeAspect="1" noChangeArrowheads="1"/>
            </p:cNvPicPr>
            <p:nvPr/>
          </p:nvPicPr>
          <p:blipFill>
            <a:blip r:embed="rId3"/>
            <a:srcRect/>
            <a:stretch>
              <a:fillRect/>
            </a:stretch>
          </p:blipFill>
          <p:spPr bwMode="auto">
            <a:xfrm>
              <a:off x="0" y="999"/>
              <a:ext cx="1382" cy="2116"/>
            </a:xfrm>
            <a:prstGeom prst="rect">
              <a:avLst/>
            </a:prstGeom>
            <a:noFill/>
          </p:spPr>
        </p:pic>
        <p:pic>
          <p:nvPicPr>
            <p:cNvPr id="160782" name="Picture 14" descr="verified3"/>
            <p:cNvPicPr>
              <a:picLocks noChangeAspect="1" noChangeArrowheads="1"/>
            </p:cNvPicPr>
            <p:nvPr/>
          </p:nvPicPr>
          <p:blipFill>
            <a:blip r:embed="rId4"/>
            <a:srcRect t="48991" b="3777"/>
            <a:stretch>
              <a:fillRect/>
            </a:stretch>
          </p:blipFill>
          <p:spPr bwMode="auto">
            <a:xfrm>
              <a:off x="2937" y="1002"/>
              <a:ext cx="1382" cy="1038"/>
            </a:xfrm>
            <a:prstGeom prst="rect">
              <a:avLst/>
            </a:prstGeom>
            <a:noFill/>
          </p:spPr>
        </p:pic>
        <p:pic>
          <p:nvPicPr>
            <p:cNvPr id="160783" name="Picture 15" descr="verified3"/>
            <p:cNvPicPr>
              <a:picLocks noChangeAspect="1" noChangeArrowheads="1"/>
            </p:cNvPicPr>
            <p:nvPr/>
          </p:nvPicPr>
          <p:blipFill>
            <a:blip r:embed="rId5"/>
            <a:srcRect t="48991" b="3587"/>
            <a:stretch>
              <a:fillRect/>
            </a:stretch>
          </p:blipFill>
          <p:spPr bwMode="auto">
            <a:xfrm>
              <a:off x="4356" y="2080"/>
              <a:ext cx="1382" cy="1041"/>
            </a:xfrm>
            <a:prstGeom prst="rect">
              <a:avLst/>
            </a:prstGeom>
            <a:noFill/>
          </p:spPr>
        </p:pic>
        <p:pic>
          <p:nvPicPr>
            <p:cNvPr id="160784" name="Picture 16" descr="verified3"/>
            <p:cNvPicPr>
              <a:picLocks noChangeAspect="1" noChangeArrowheads="1"/>
            </p:cNvPicPr>
            <p:nvPr/>
          </p:nvPicPr>
          <p:blipFill>
            <a:blip r:embed="rId6"/>
            <a:srcRect t="48991" b="3587"/>
            <a:stretch>
              <a:fillRect/>
            </a:stretch>
          </p:blipFill>
          <p:spPr bwMode="auto">
            <a:xfrm>
              <a:off x="4358" y="992"/>
              <a:ext cx="1382" cy="1041"/>
            </a:xfrm>
            <a:prstGeom prst="rect">
              <a:avLst/>
            </a:prstGeom>
            <a:noFill/>
          </p:spPr>
        </p:pic>
        <p:pic>
          <p:nvPicPr>
            <p:cNvPr id="160785" name="Picture 17" descr="verified3"/>
            <p:cNvPicPr>
              <a:picLocks noChangeAspect="1" noChangeArrowheads="1"/>
            </p:cNvPicPr>
            <p:nvPr/>
          </p:nvPicPr>
          <p:blipFill>
            <a:blip r:embed="rId7"/>
            <a:srcRect t="50984"/>
            <a:stretch>
              <a:fillRect/>
            </a:stretch>
          </p:blipFill>
          <p:spPr bwMode="auto">
            <a:xfrm>
              <a:off x="2936" y="2080"/>
              <a:ext cx="1382" cy="1038"/>
            </a:xfrm>
            <a:prstGeom prst="rect">
              <a:avLst/>
            </a:prstGeom>
            <a:noFill/>
          </p:spPr>
        </p:pic>
        <p:pic>
          <p:nvPicPr>
            <p:cNvPr id="160786" name="Picture 18" descr="verified3"/>
            <p:cNvPicPr>
              <a:picLocks noChangeAspect="1" noChangeArrowheads="1"/>
            </p:cNvPicPr>
            <p:nvPr/>
          </p:nvPicPr>
          <p:blipFill>
            <a:blip r:embed="rId8"/>
            <a:srcRect t="48802" b="4059"/>
            <a:stretch>
              <a:fillRect/>
            </a:stretch>
          </p:blipFill>
          <p:spPr bwMode="auto">
            <a:xfrm>
              <a:off x="1522" y="1001"/>
              <a:ext cx="1382" cy="1035"/>
            </a:xfrm>
            <a:prstGeom prst="rect">
              <a:avLst/>
            </a:prstGeom>
            <a:noFill/>
          </p:spPr>
        </p:pic>
        <p:pic>
          <p:nvPicPr>
            <p:cNvPr id="160787" name="Picture 19" descr="verified3"/>
            <p:cNvPicPr>
              <a:picLocks noChangeAspect="1" noChangeArrowheads="1"/>
            </p:cNvPicPr>
            <p:nvPr/>
          </p:nvPicPr>
          <p:blipFill>
            <a:blip r:embed="rId9"/>
            <a:srcRect t="48802" b="4059"/>
            <a:stretch>
              <a:fillRect/>
            </a:stretch>
          </p:blipFill>
          <p:spPr bwMode="auto">
            <a:xfrm>
              <a:off x="1522" y="2080"/>
              <a:ext cx="1382" cy="1035"/>
            </a:xfrm>
            <a:prstGeom prst="rect">
              <a:avLst/>
            </a:prstGeom>
            <a:noFill/>
          </p:spPr>
        </p:pic>
        <p:sp>
          <p:nvSpPr>
            <p:cNvPr id="160788" name="Rectangle 20"/>
            <p:cNvSpPr>
              <a:spLocks noChangeArrowheads="1"/>
            </p:cNvSpPr>
            <p:nvPr/>
          </p:nvSpPr>
          <p:spPr bwMode="auto">
            <a:xfrm>
              <a:off x="1427" y="996"/>
              <a:ext cx="50" cy="2119"/>
            </a:xfrm>
            <a:prstGeom prst="rect">
              <a:avLst/>
            </a:prstGeom>
            <a:solidFill>
              <a:schemeClr val="accent1"/>
            </a:solidFill>
            <a:ln w="9525">
              <a:noFill/>
              <a:miter lim="800000"/>
              <a:headEnd/>
              <a:tailEnd/>
            </a:ln>
            <a:effectLst/>
          </p:spPr>
          <p:txBody>
            <a:bodyPr wrap="none" anchor="ctr"/>
            <a:lstStyle/>
            <a:p>
              <a:endParaRPr lang="fr-FR"/>
            </a:p>
          </p:txBody>
        </p:sp>
      </p:grpSp>
      <p:sp>
        <p:nvSpPr>
          <p:cNvPr id="160790" name="Text Box 22"/>
          <p:cNvSpPr txBox="1">
            <a:spLocks noChangeArrowheads="1"/>
          </p:cNvSpPr>
          <p:nvPr/>
        </p:nvSpPr>
        <p:spPr bwMode="auto">
          <a:xfrm>
            <a:off x="573088" y="4856163"/>
            <a:ext cx="1479550" cy="366712"/>
          </a:xfrm>
          <a:prstGeom prst="rect">
            <a:avLst/>
          </a:prstGeom>
          <a:noFill/>
          <a:ln w="9525" algn="ctr">
            <a:noFill/>
            <a:miter lim="800000"/>
            <a:headEnd/>
            <a:tailEnd/>
          </a:ln>
          <a:effectLst/>
        </p:spPr>
        <p:txBody>
          <a:bodyPr wrap="none">
            <a:spAutoFit/>
          </a:bodyPr>
          <a:lstStyle/>
          <a:p>
            <a:r>
              <a:rPr lang="en-US" u="none"/>
              <a:t>base images</a:t>
            </a:r>
          </a:p>
        </p:txBody>
      </p:sp>
      <p:sp>
        <p:nvSpPr>
          <p:cNvPr id="160791" name="Text Box 23"/>
          <p:cNvSpPr txBox="1">
            <a:spLocks noChangeArrowheads="1"/>
          </p:cNvSpPr>
          <p:nvPr/>
        </p:nvSpPr>
        <p:spPr bwMode="auto">
          <a:xfrm>
            <a:off x="4752975" y="4857750"/>
            <a:ext cx="1949450" cy="366713"/>
          </a:xfrm>
          <a:prstGeom prst="rect">
            <a:avLst/>
          </a:prstGeom>
          <a:noFill/>
          <a:ln w="9525" algn="ctr">
            <a:noFill/>
            <a:miter lim="800000"/>
            <a:headEnd/>
            <a:tailEnd/>
          </a:ln>
          <a:effectLst/>
        </p:spPr>
        <p:txBody>
          <a:bodyPr wrap="none">
            <a:spAutoFit/>
          </a:bodyPr>
          <a:lstStyle/>
          <a:p>
            <a:r>
              <a:rPr lang="en-US" u="none"/>
              <a:t>validation images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298082" y="364359"/>
            <a:ext cx="8544960" cy="557338"/>
          </a:xfrm>
          <a:effectLst>
            <a:outerShdw dist="155281" dir="2700000" algn="ctr" rotWithShape="0">
              <a:srgbClr val="C0C0C0"/>
            </a:outerShdw>
          </a:effectLst>
        </p:spPr>
        <p:txBody>
          <a:bodyPr/>
          <a:lstStyle/>
          <a:p>
            <a:pPr>
              <a:lnSpc>
                <a:spcPct val="93000"/>
              </a:lnSpc>
              <a:tabLst>
                <a:tab pos="0" algn="l"/>
                <a:tab pos="829366" algn="l"/>
                <a:tab pos="1658732" algn="l"/>
                <a:tab pos="2488099" algn="l"/>
                <a:tab pos="3317465" algn="l"/>
                <a:tab pos="4146831" algn="l"/>
                <a:tab pos="4976197" algn="l"/>
                <a:tab pos="5805564" algn="l"/>
                <a:tab pos="6634930" algn="l"/>
                <a:tab pos="7464296" algn="l"/>
                <a:tab pos="8293662" algn="l"/>
                <a:tab pos="9123029" algn="l"/>
              </a:tabLst>
            </a:pPr>
            <a:r>
              <a:rPr lang="en-US" dirty="0" smtClean="0"/>
              <a:t>Some Results on MNIST (from raw images: no preprocessing)‏</a:t>
            </a:r>
          </a:p>
        </p:txBody>
      </p:sp>
      <p:graphicFrame>
        <p:nvGraphicFramePr>
          <p:cNvPr id="2050" name="Object 2"/>
          <p:cNvGraphicFramePr>
            <a:graphicFrameLocks noChangeAspect="1"/>
          </p:cNvGraphicFramePr>
          <p:nvPr/>
        </p:nvGraphicFramePr>
        <p:xfrm>
          <a:off x="590400" y="1208289"/>
          <a:ext cx="7727040" cy="4684811"/>
        </p:xfrm>
        <a:graphic>
          <a:graphicData uri="http://schemas.openxmlformats.org/presentationml/2006/ole">
            <p:oleObj spid="_x0000_s1426434" r:id="rId4" imgW="6732360" imgH="3064320" progId="Excel.Sheet.8">
              <p:embed/>
            </p:oleObj>
          </a:graphicData>
        </a:graphic>
      </p:graphicFrame>
      <p:sp>
        <p:nvSpPr>
          <p:cNvPr id="2052" name="Text Box 3"/>
          <p:cNvSpPr txBox="1">
            <a:spLocks noChangeArrowheads="1"/>
          </p:cNvSpPr>
          <p:nvPr/>
        </p:nvSpPr>
        <p:spPr bwMode="auto">
          <a:xfrm>
            <a:off x="228961" y="5534502"/>
            <a:ext cx="8687520" cy="885693"/>
          </a:xfrm>
          <a:prstGeom prst="rect">
            <a:avLst/>
          </a:prstGeom>
          <a:noFill/>
          <a:ln w="9525">
            <a:noFill/>
            <a:round/>
            <a:headEnd/>
            <a:tailEnd/>
          </a:ln>
        </p:spPr>
        <p:txBody>
          <a:bodyPr wrap="none" lIns="0" tIns="0" rIns="0" bIns="0"/>
          <a:lstStyle/>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 pos="8535561" algn="l"/>
              </a:tabLst>
            </a:pPr>
            <a:r>
              <a:rPr lang="en-US" sz="1600" dirty="0">
                <a:solidFill>
                  <a:srgbClr val="000000"/>
                </a:solidFill>
                <a:ea typeface="msgothic" charset="0"/>
                <a:cs typeface="msgothic" charset="0"/>
              </a:rPr>
              <a:t>Note: some groups have obtained good results with various amounts of preprocessing</a:t>
            </a:r>
          </a:p>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 pos="8535561" algn="l"/>
              </a:tabLst>
            </a:pPr>
            <a:r>
              <a:rPr lang="en-US" sz="1600" dirty="0">
                <a:solidFill>
                  <a:srgbClr val="000000"/>
                </a:solidFill>
                <a:ea typeface="msgothic" charset="0"/>
                <a:cs typeface="msgothic" charset="0"/>
              </a:rPr>
              <a:t>such as </a:t>
            </a:r>
            <a:r>
              <a:rPr lang="en-US" sz="1600" dirty="0" err="1">
                <a:solidFill>
                  <a:srgbClr val="000000"/>
                </a:solidFill>
                <a:ea typeface="msgothic" charset="0"/>
                <a:cs typeface="msgothic" charset="0"/>
              </a:rPr>
              <a:t>deskewing</a:t>
            </a:r>
            <a:r>
              <a:rPr lang="en-US" sz="1600" dirty="0">
                <a:solidFill>
                  <a:srgbClr val="000000"/>
                </a:solidFill>
                <a:ea typeface="msgothic" charset="0"/>
                <a:cs typeface="msgothic" charset="0"/>
              </a:rPr>
              <a:t> (e.g. 0.56% using an SVM with smart kernels [</a:t>
            </a:r>
            <a:r>
              <a:rPr lang="en-US" sz="1600" dirty="0" err="1">
                <a:solidFill>
                  <a:srgbClr val="000000"/>
                </a:solidFill>
                <a:ea typeface="msgothic" charset="0"/>
                <a:cs typeface="msgothic" charset="0"/>
              </a:rPr>
              <a:t>deCoste</a:t>
            </a:r>
            <a:r>
              <a:rPr lang="en-US" sz="1600" dirty="0">
                <a:solidFill>
                  <a:srgbClr val="000000"/>
                </a:solidFill>
                <a:ea typeface="msgothic" charset="0"/>
                <a:cs typeface="msgothic" charset="0"/>
              </a:rPr>
              <a:t> and </a:t>
            </a:r>
            <a:r>
              <a:rPr lang="en-US" sz="1600" dirty="0" err="1">
                <a:solidFill>
                  <a:srgbClr val="000000"/>
                </a:solidFill>
                <a:ea typeface="msgothic" charset="0"/>
                <a:cs typeface="msgothic" charset="0"/>
              </a:rPr>
              <a:t>Schoelkopf</a:t>
            </a:r>
            <a:r>
              <a:rPr lang="en-US" sz="1600" dirty="0">
                <a:solidFill>
                  <a:srgbClr val="000000"/>
                </a:solidFill>
                <a:ea typeface="msgothic" charset="0"/>
                <a:cs typeface="msgothic" charset="0"/>
              </a:rPr>
              <a:t>])‏</a:t>
            </a:r>
          </a:p>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 pos="8535561" algn="l"/>
              </a:tabLst>
            </a:pPr>
            <a:r>
              <a:rPr lang="en-US" sz="1600" dirty="0">
                <a:solidFill>
                  <a:srgbClr val="000000"/>
                </a:solidFill>
                <a:ea typeface="msgothic" charset="0"/>
                <a:cs typeface="msgothic" charset="0"/>
              </a:rPr>
              <a:t>hand-designed feature representations (e.g. 0.63% with “shape context” and nearest neighbor [</a:t>
            </a:r>
            <a:r>
              <a:rPr lang="en-US" sz="1600" dirty="0" err="1">
                <a:solidFill>
                  <a:srgbClr val="000000"/>
                </a:solidFill>
                <a:ea typeface="msgothic" charset="0"/>
                <a:cs typeface="msgothic" charset="0"/>
              </a:rPr>
              <a:t>Belongie</a:t>
            </a:r>
            <a:r>
              <a:rPr lang="en-US" sz="1600" dirty="0">
                <a:solidFill>
                  <a:srgbClr val="000000"/>
                </a:solidFill>
                <a:ea typeface="msgothic" charset="0"/>
                <a:cs typeface="msgothic" charset="0"/>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2"/>
          <p:cNvSpPr txBox="1">
            <a:spLocks noChangeArrowheads="1"/>
          </p:cNvSpPr>
          <p:nvPr/>
        </p:nvSpPr>
        <p:spPr bwMode="auto">
          <a:xfrm>
            <a:off x="377825" y="5507038"/>
            <a:ext cx="4240213" cy="457200"/>
          </a:xfrm>
          <a:prstGeom prst="rect">
            <a:avLst/>
          </a:prstGeom>
          <a:noFill/>
          <a:ln w="9525" algn="ctr">
            <a:noFill/>
            <a:miter lim="800000"/>
            <a:headEnd/>
            <a:tailEnd/>
          </a:ln>
          <a:effectLst/>
        </p:spPr>
        <p:txBody>
          <a:bodyPr wrap="none">
            <a:spAutoFit/>
          </a:bodyPr>
          <a:lstStyle/>
          <a:p>
            <a:r>
              <a:rPr lang="en-US" sz="2400" u="none">
                <a:latin typeface="Comic Sans MS" pitchFamily="66" charset="0"/>
              </a:rPr>
              <a:t>A first attempt at handling: </a:t>
            </a:r>
          </a:p>
        </p:txBody>
      </p:sp>
      <p:sp>
        <p:nvSpPr>
          <p:cNvPr id="236547" name="Text Box 3"/>
          <p:cNvSpPr txBox="1">
            <a:spLocks noChangeArrowheads="1"/>
          </p:cNvSpPr>
          <p:nvPr/>
        </p:nvSpPr>
        <p:spPr bwMode="auto">
          <a:xfrm>
            <a:off x="4683125" y="5507038"/>
            <a:ext cx="4089400" cy="1187450"/>
          </a:xfrm>
          <a:prstGeom prst="rect">
            <a:avLst/>
          </a:prstGeom>
          <a:noFill/>
          <a:ln w="9525" algn="ctr">
            <a:noFill/>
            <a:miter lim="800000"/>
            <a:headEnd/>
            <a:tailEnd/>
          </a:ln>
          <a:effectLst/>
        </p:spPr>
        <p:txBody>
          <a:bodyPr wrap="none">
            <a:spAutoFit/>
          </a:bodyPr>
          <a:lstStyle/>
          <a:p>
            <a:pPr>
              <a:buFontTx/>
              <a:buChar char="•"/>
            </a:pPr>
            <a:r>
              <a:rPr lang="en-US" sz="2400" u="none">
                <a:latin typeface="Comic Sans MS" pitchFamily="66" charset="0"/>
              </a:rPr>
              <a:t> changes in viewpoint</a:t>
            </a:r>
          </a:p>
          <a:p>
            <a:pPr>
              <a:buFontTx/>
              <a:buChar char="•"/>
            </a:pPr>
            <a:r>
              <a:rPr lang="en-US" sz="2400" u="none">
                <a:latin typeface="Comic Sans MS" pitchFamily="66" charset="0"/>
              </a:rPr>
              <a:t> nonrigid shape</a:t>
            </a:r>
          </a:p>
          <a:p>
            <a:pPr>
              <a:buFontTx/>
              <a:buChar char="•"/>
            </a:pPr>
            <a:r>
              <a:rPr lang="en-US" sz="2400" u="none">
                <a:latin typeface="Comic Sans MS" pitchFamily="66" charset="0"/>
              </a:rPr>
              <a:t> noncharacteristic texture</a:t>
            </a:r>
          </a:p>
        </p:txBody>
      </p:sp>
      <p:sp>
        <p:nvSpPr>
          <p:cNvPr id="236548" name="Text Box 4"/>
          <p:cNvSpPr txBox="1">
            <a:spLocks noChangeArrowheads="1"/>
          </p:cNvSpPr>
          <p:nvPr/>
        </p:nvSpPr>
        <p:spPr bwMode="auto">
          <a:xfrm>
            <a:off x="642938" y="165100"/>
            <a:ext cx="7789862" cy="1066800"/>
          </a:xfrm>
          <a:prstGeom prst="rect">
            <a:avLst/>
          </a:prstGeom>
          <a:noFill/>
          <a:ln w="9525">
            <a:noFill/>
            <a:miter lim="800000"/>
            <a:headEnd/>
            <a:tailEnd/>
          </a:ln>
          <a:effectLst/>
        </p:spPr>
        <p:txBody>
          <a:bodyPr wrap="none">
            <a:spAutoFit/>
          </a:bodyPr>
          <a:lstStyle/>
          <a:p>
            <a:pPr algn="ctr" eaLnBrk="1" hangingPunct="1"/>
            <a:r>
              <a:rPr lang="en-US" sz="3200" u="none">
                <a:solidFill>
                  <a:schemeClr val="tx2"/>
                </a:solidFill>
                <a:latin typeface="Comic Sans MS" pitchFamily="66" charset="0"/>
              </a:rPr>
              <a:t>Model </a:t>
            </a:r>
            <a:r>
              <a:rPr lang="en-US" sz="3200" u="none">
                <a:solidFill>
                  <a:schemeClr val="tx2"/>
                </a:solidFill>
                <a:latin typeface="Comic Sans MS" pitchFamily="66" charset="0"/>
                <a:cs typeface="Times New Roman" pitchFamily="18" charset="0"/>
              </a:rPr>
              <a:t>≡ </a:t>
            </a:r>
            <a:r>
              <a:rPr lang="en-US" sz="3200" u="none">
                <a:solidFill>
                  <a:srgbClr val="FF6600"/>
                </a:solidFill>
                <a:latin typeface="Comic Sans MS" pitchFamily="66" charset="0"/>
                <a:cs typeface="Times New Roman" pitchFamily="18" charset="0"/>
              </a:rPr>
              <a:t>locally </a:t>
            </a:r>
            <a:r>
              <a:rPr lang="en-US" sz="3200" u="none">
                <a:solidFill>
                  <a:schemeClr val="tx2"/>
                </a:solidFill>
                <a:latin typeface="Comic Sans MS" pitchFamily="66" charset="0"/>
                <a:cs typeface="Times New Roman" pitchFamily="18" charset="0"/>
              </a:rPr>
              <a:t>rigid </a:t>
            </a:r>
            <a:r>
              <a:rPr lang="en-US" sz="3200" u="none">
                <a:solidFill>
                  <a:schemeClr val="tx2"/>
                </a:solidFill>
                <a:latin typeface="Comic Sans MS" pitchFamily="66" charset="0"/>
              </a:rPr>
              <a:t>assembly of parts</a:t>
            </a:r>
          </a:p>
          <a:p>
            <a:pPr algn="ctr" eaLnBrk="1" hangingPunct="1"/>
            <a:r>
              <a:rPr lang="en-US" sz="3200" u="none">
                <a:solidFill>
                  <a:schemeClr val="tx2"/>
                </a:solidFill>
                <a:latin typeface="Comic Sans MS" pitchFamily="66" charset="0"/>
              </a:rPr>
              <a:t>Part </a:t>
            </a:r>
            <a:r>
              <a:rPr lang="en-US" sz="3200" u="none">
                <a:solidFill>
                  <a:schemeClr val="tx2"/>
                </a:solidFill>
                <a:latin typeface="Comic Sans MS" pitchFamily="66" charset="0"/>
                <a:cs typeface="Times New Roman" pitchFamily="18" charset="0"/>
              </a:rPr>
              <a:t>≡</a:t>
            </a:r>
            <a:r>
              <a:rPr lang="en-US" sz="3200" u="none">
                <a:solidFill>
                  <a:schemeClr val="tx2"/>
                </a:solidFill>
                <a:latin typeface="Comic Sans MS" pitchFamily="66" charset="0"/>
              </a:rPr>
              <a:t> </a:t>
            </a:r>
            <a:r>
              <a:rPr lang="en-US" sz="3200" u="none">
                <a:solidFill>
                  <a:srgbClr val="FF6600"/>
                </a:solidFill>
                <a:latin typeface="Comic Sans MS" pitchFamily="66" charset="0"/>
              </a:rPr>
              <a:t>locally</a:t>
            </a:r>
            <a:r>
              <a:rPr lang="en-US" sz="3200" u="none">
                <a:solidFill>
                  <a:schemeClr val="tx2"/>
                </a:solidFill>
                <a:latin typeface="Comic Sans MS" pitchFamily="66" charset="0"/>
              </a:rPr>
              <a:t> rigid assembly of features</a:t>
            </a:r>
          </a:p>
        </p:txBody>
      </p:sp>
      <p:sp>
        <p:nvSpPr>
          <p:cNvPr id="236549" name="Text Box 5"/>
          <p:cNvSpPr txBox="1">
            <a:spLocks noChangeArrowheads="1"/>
          </p:cNvSpPr>
          <p:nvPr/>
        </p:nvSpPr>
        <p:spPr bwMode="auto">
          <a:xfrm>
            <a:off x="381000" y="5948363"/>
            <a:ext cx="3683000" cy="396875"/>
          </a:xfrm>
          <a:prstGeom prst="rect">
            <a:avLst/>
          </a:prstGeom>
          <a:noFill/>
          <a:ln w="9525" algn="ctr">
            <a:noFill/>
            <a:miter lim="800000"/>
            <a:headEnd/>
            <a:tailEnd/>
          </a:ln>
          <a:effectLst/>
        </p:spPr>
        <p:txBody>
          <a:bodyPr wrap="none">
            <a:spAutoFit/>
          </a:bodyPr>
          <a:lstStyle/>
          <a:p>
            <a:r>
              <a:rPr lang="en-US" sz="2000" u="none"/>
              <a:t>(Kushal, Schmid, Ponce, 2006)</a:t>
            </a:r>
          </a:p>
        </p:txBody>
      </p:sp>
      <p:pic>
        <p:nvPicPr>
          <p:cNvPr id="236561" name="Picture 17" descr="psmgraph"/>
          <p:cNvPicPr>
            <a:picLocks noChangeAspect="1" noChangeArrowheads="1"/>
          </p:cNvPicPr>
          <p:nvPr/>
        </p:nvPicPr>
        <p:blipFill>
          <a:blip r:embed="rId3" cstate="print"/>
          <a:srcRect l="6256" t="7159" r="6877" b="18297"/>
          <a:stretch>
            <a:fillRect/>
          </a:stretch>
        </p:blipFill>
        <p:spPr bwMode="auto">
          <a:xfrm>
            <a:off x="0" y="1749425"/>
            <a:ext cx="9144000" cy="3133725"/>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642938" y="165100"/>
            <a:ext cx="7789862" cy="1066800"/>
          </a:xfrm>
          <a:prstGeom prst="rect">
            <a:avLst/>
          </a:prstGeom>
          <a:noFill/>
          <a:ln w="9525">
            <a:noFill/>
            <a:miter lim="800000"/>
            <a:headEnd/>
            <a:tailEnd/>
          </a:ln>
        </p:spPr>
        <p:txBody>
          <a:bodyPr wrap="none">
            <a:spAutoFit/>
          </a:bodyPr>
          <a:lstStyle/>
          <a:p>
            <a:pPr eaLnBrk="1" hangingPunct="1"/>
            <a:r>
              <a:rPr lang="en-US" sz="3200" u="none">
                <a:solidFill>
                  <a:schemeClr val="tx2"/>
                </a:solidFill>
                <a:latin typeface="Comic Sans MS" pitchFamily="66" charset="0"/>
              </a:rPr>
              <a:t>Model </a:t>
            </a:r>
            <a:r>
              <a:rPr lang="en-US" sz="3200" u="none">
                <a:solidFill>
                  <a:schemeClr val="tx2"/>
                </a:solidFill>
                <a:latin typeface="Comic Sans MS" pitchFamily="66" charset="0"/>
                <a:cs typeface="Times New Roman" pitchFamily="18" charset="0"/>
              </a:rPr>
              <a:t>≡ </a:t>
            </a:r>
            <a:r>
              <a:rPr lang="en-US" sz="3200" u="none">
                <a:solidFill>
                  <a:srgbClr val="FF6600"/>
                </a:solidFill>
                <a:latin typeface="Comic Sans MS" pitchFamily="66" charset="0"/>
                <a:cs typeface="Times New Roman" pitchFamily="18" charset="0"/>
              </a:rPr>
              <a:t>locally </a:t>
            </a:r>
            <a:r>
              <a:rPr lang="en-US" sz="3200" u="none">
                <a:solidFill>
                  <a:schemeClr val="tx2"/>
                </a:solidFill>
                <a:latin typeface="Comic Sans MS" pitchFamily="66" charset="0"/>
                <a:cs typeface="Times New Roman" pitchFamily="18" charset="0"/>
              </a:rPr>
              <a:t>rigid </a:t>
            </a:r>
            <a:r>
              <a:rPr lang="en-US" sz="3200" u="none">
                <a:solidFill>
                  <a:schemeClr val="tx2"/>
                </a:solidFill>
                <a:latin typeface="Comic Sans MS" pitchFamily="66" charset="0"/>
              </a:rPr>
              <a:t>assembly of parts</a:t>
            </a:r>
          </a:p>
          <a:p>
            <a:pPr eaLnBrk="1" hangingPunct="1"/>
            <a:r>
              <a:rPr lang="en-US" sz="3200" u="none">
                <a:solidFill>
                  <a:schemeClr val="tx2"/>
                </a:solidFill>
                <a:latin typeface="Comic Sans MS" pitchFamily="66" charset="0"/>
              </a:rPr>
              <a:t>Part </a:t>
            </a:r>
            <a:r>
              <a:rPr lang="en-US" sz="3200" u="none">
                <a:solidFill>
                  <a:schemeClr val="tx2"/>
                </a:solidFill>
                <a:latin typeface="Comic Sans MS" pitchFamily="66" charset="0"/>
                <a:cs typeface="Times New Roman" pitchFamily="18" charset="0"/>
              </a:rPr>
              <a:t>≡</a:t>
            </a:r>
            <a:r>
              <a:rPr lang="en-US" sz="3200" u="none">
                <a:solidFill>
                  <a:schemeClr val="tx2"/>
                </a:solidFill>
                <a:latin typeface="Comic Sans MS" pitchFamily="66" charset="0"/>
              </a:rPr>
              <a:t> </a:t>
            </a:r>
            <a:r>
              <a:rPr lang="en-US" sz="3200" u="none">
                <a:solidFill>
                  <a:srgbClr val="FF6600"/>
                </a:solidFill>
                <a:latin typeface="Comic Sans MS" pitchFamily="66" charset="0"/>
              </a:rPr>
              <a:t>locally</a:t>
            </a:r>
            <a:r>
              <a:rPr lang="en-US" sz="3200" u="none">
                <a:solidFill>
                  <a:schemeClr val="tx2"/>
                </a:solidFill>
                <a:latin typeface="Comic Sans MS" pitchFamily="66" charset="0"/>
              </a:rPr>
              <a:t> rigid assembly of features</a:t>
            </a:r>
          </a:p>
        </p:txBody>
      </p:sp>
      <p:sp>
        <p:nvSpPr>
          <p:cNvPr id="18435" name="Text Box 4"/>
          <p:cNvSpPr txBox="1">
            <a:spLocks noChangeArrowheads="1"/>
          </p:cNvSpPr>
          <p:nvPr/>
        </p:nvSpPr>
        <p:spPr bwMode="auto">
          <a:xfrm>
            <a:off x="138113" y="6381750"/>
            <a:ext cx="8853487" cy="400050"/>
          </a:xfrm>
          <a:prstGeom prst="rect">
            <a:avLst/>
          </a:prstGeom>
          <a:noFill/>
          <a:ln w="9525" algn="ctr">
            <a:noFill/>
            <a:miter lim="800000"/>
            <a:headEnd/>
            <a:tailEnd/>
          </a:ln>
        </p:spPr>
        <p:txBody>
          <a:bodyPr wrap="none">
            <a:spAutoFit/>
          </a:bodyPr>
          <a:lstStyle/>
          <a:p>
            <a:pPr algn="l"/>
            <a:r>
              <a:rPr lang="en-US" sz="2000" u="none">
                <a:latin typeface="Comic Sans MS" pitchFamily="66" charset="0"/>
              </a:rPr>
              <a:t>Qualitative experiments on Pascal VOC’07 (Kushal, Schmid, Ponce, 2008)</a:t>
            </a:r>
          </a:p>
        </p:txBody>
      </p:sp>
      <p:pic>
        <p:nvPicPr>
          <p:cNvPr id="18436" name="Picture 10"/>
          <p:cNvPicPr>
            <a:picLocks noChangeAspect="1" noChangeArrowheads="1"/>
          </p:cNvPicPr>
          <p:nvPr/>
        </p:nvPicPr>
        <p:blipFill>
          <a:blip r:embed="rId3">
            <a:clrChange>
              <a:clrFrom>
                <a:srgbClr val="FFFFFF"/>
              </a:clrFrom>
              <a:clrTo>
                <a:srgbClr val="FFFFFF">
                  <a:alpha val="0"/>
                </a:srgbClr>
              </a:clrTo>
            </a:clrChange>
          </a:blip>
          <a:srcRect l="5090" r="5045"/>
          <a:stretch>
            <a:fillRect/>
          </a:stretch>
        </p:blipFill>
        <p:spPr bwMode="auto">
          <a:xfrm>
            <a:off x="0" y="1295400"/>
            <a:ext cx="9102725" cy="4973638"/>
          </a:xfrm>
          <a:prstGeom prst="rect">
            <a:avLst/>
          </a:prstGeom>
          <a:noFill/>
          <a:ln w="12700" algn="ctr">
            <a:solidFill>
              <a:schemeClr val="tx1"/>
            </a:solid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642938" y="165100"/>
            <a:ext cx="7789862" cy="1066800"/>
          </a:xfrm>
          <a:prstGeom prst="rect">
            <a:avLst/>
          </a:prstGeom>
          <a:noFill/>
          <a:ln w="9525">
            <a:noFill/>
            <a:miter lim="800000"/>
            <a:headEnd/>
            <a:tailEnd/>
          </a:ln>
        </p:spPr>
        <p:txBody>
          <a:bodyPr wrap="none">
            <a:spAutoFit/>
          </a:bodyPr>
          <a:lstStyle/>
          <a:p>
            <a:pPr eaLnBrk="1" hangingPunct="1"/>
            <a:r>
              <a:rPr lang="en-US" sz="3200" u="none">
                <a:solidFill>
                  <a:schemeClr val="tx2"/>
                </a:solidFill>
                <a:latin typeface="Comic Sans MS" pitchFamily="66" charset="0"/>
              </a:rPr>
              <a:t>Model </a:t>
            </a:r>
            <a:r>
              <a:rPr lang="en-US" sz="3200" u="none">
                <a:solidFill>
                  <a:schemeClr val="tx2"/>
                </a:solidFill>
                <a:latin typeface="Comic Sans MS" pitchFamily="66" charset="0"/>
                <a:cs typeface="Times New Roman" pitchFamily="18" charset="0"/>
              </a:rPr>
              <a:t>≡ </a:t>
            </a:r>
            <a:r>
              <a:rPr lang="en-US" sz="3200" u="none">
                <a:solidFill>
                  <a:srgbClr val="FF6600"/>
                </a:solidFill>
                <a:latin typeface="Comic Sans MS" pitchFamily="66" charset="0"/>
                <a:cs typeface="Times New Roman" pitchFamily="18" charset="0"/>
              </a:rPr>
              <a:t>locally </a:t>
            </a:r>
            <a:r>
              <a:rPr lang="en-US" sz="3200" u="none">
                <a:solidFill>
                  <a:schemeClr val="tx2"/>
                </a:solidFill>
                <a:latin typeface="Comic Sans MS" pitchFamily="66" charset="0"/>
                <a:cs typeface="Times New Roman" pitchFamily="18" charset="0"/>
              </a:rPr>
              <a:t>rigid </a:t>
            </a:r>
            <a:r>
              <a:rPr lang="en-US" sz="3200" u="none">
                <a:solidFill>
                  <a:schemeClr val="tx2"/>
                </a:solidFill>
                <a:latin typeface="Comic Sans MS" pitchFamily="66" charset="0"/>
              </a:rPr>
              <a:t>assembly of parts</a:t>
            </a:r>
          </a:p>
          <a:p>
            <a:pPr eaLnBrk="1" hangingPunct="1"/>
            <a:r>
              <a:rPr lang="en-US" sz="3200" u="none">
                <a:solidFill>
                  <a:schemeClr val="tx2"/>
                </a:solidFill>
                <a:latin typeface="Comic Sans MS" pitchFamily="66" charset="0"/>
              </a:rPr>
              <a:t>Part </a:t>
            </a:r>
            <a:r>
              <a:rPr lang="en-US" sz="3200" u="none">
                <a:solidFill>
                  <a:schemeClr val="tx2"/>
                </a:solidFill>
                <a:latin typeface="Comic Sans MS" pitchFamily="66" charset="0"/>
                <a:cs typeface="Times New Roman" pitchFamily="18" charset="0"/>
              </a:rPr>
              <a:t>≡</a:t>
            </a:r>
            <a:r>
              <a:rPr lang="en-US" sz="3200" u="none">
                <a:solidFill>
                  <a:schemeClr val="tx2"/>
                </a:solidFill>
                <a:latin typeface="Comic Sans MS" pitchFamily="66" charset="0"/>
              </a:rPr>
              <a:t> </a:t>
            </a:r>
            <a:r>
              <a:rPr lang="en-US" sz="3200" u="none">
                <a:solidFill>
                  <a:srgbClr val="FF6600"/>
                </a:solidFill>
                <a:latin typeface="Comic Sans MS" pitchFamily="66" charset="0"/>
              </a:rPr>
              <a:t>locally</a:t>
            </a:r>
            <a:r>
              <a:rPr lang="en-US" sz="3200" u="none">
                <a:solidFill>
                  <a:schemeClr val="tx2"/>
                </a:solidFill>
                <a:latin typeface="Comic Sans MS" pitchFamily="66" charset="0"/>
              </a:rPr>
              <a:t> rigid assembly of features</a:t>
            </a:r>
          </a:p>
        </p:txBody>
      </p:sp>
      <p:sp>
        <p:nvSpPr>
          <p:cNvPr id="19459" name="Text Box 4"/>
          <p:cNvSpPr txBox="1">
            <a:spLocks noChangeArrowheads="1"/>
          </p:cNvSpPr>
          <p:nvPr/>
        </p:nvSpPr>
        <p:spPr bwMode="auto">
          <a:xfrm>
            <a:off x="138113" y="6381750"/>
            <a:ext cx="9037637" cy="400050"/>
          </a:xfrm>
          <a:prstGeom prst="rect">
            <a:avLst/>
          </a:prstGeom>
          <a:noFill/>
          <a:ln w="9525" algn="ctr">
            <a:noFill/>
            <a:miter lim="800000"/>
            <a:headEnd/>
            <a:tailEnd/>
          </a:ln>
        </p:spPr>
        <p:txBody>
          <a:bodyPr wrap="none">
            <a:spAutoFit/>
          </a:bodyPr>
          <a:lstStyle/>
          <a:p>
            <a:pPr algn="l"/>
            <a:r>
              <a:rPr lang="en-US" sz="2000" u="none">
                <a:latin typeface="Comic Sans MS" pitchFamily="66" charset="0"/>
              </a:rPr>
              <a:t>Quantitative experiments on Pascal VOC’07 (Kushal, Schmid, Ponce, 2008)</a:t>
            </a:r>
          </a:p>
        </p:txBody>
      </p:sp>
      <p:pic>
        <p:nvPicPr>
          <p:cNvPr id="19460" name="Picture 2"/>
          <p:cNvPicPr>
            <a:picLocks noChangeAspect="1" noChangeArrowheads="1"/>
          </p:cNvPicPr>
          <p:nvPr/>
        </p:nvPicPr>
        <p:blipFill>
          <a:blip r:embed="rId3"/>
          <a:srcRect/>
          <a:stretch>
            <a:fillRect/>
          </a:stretch>
        </p:blipFill>
        <p:spPr bwMode="auto">
          <a:xfrm>
            <a:off x="61913" y="2089150"/>
            <a:ext cx="9020175" cy="302895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4953000" y="763588"/>
            <a:ext cx="4267200" cy="4894262"/>
          </a:xfrm>
          <a:prstGeom prst="rect">
            <a:avLst/>
          </a:prstGeom>
          <a:noFill/>
          <a:ln w="9525" algn="ctr">
            <a:noFill/>
            <a:miter lim="800000"/>
            <a:headEnd/>
            <a:tailEnd/>
          </a:ln>
        </p:spPr>
        <p:txBody>
          <a:bodyPr>
            <a:spAutoFit/>
          </a:bodyPr>
          <a:lstStyle/>
          <a:p>
            <a:pPr algn="l"/>
            <a:r>
              <a:rPr lang="en-US" sz="2400" u="none">
                <a:latin typeface="Comic Sans MS" pitchFamily="66" charset="0"/>
              </a:rPr>
              <a:t>Color histograms (S&amp;B’91)</a:t>
            </a:r>
          </a:p>
          <a:p>
            <a:pPr algn="l"/>
            <a:r>
              <a:rPr lang="en-US" sz="2400" u="none">
                <a:latin typeface="Comic Sans MS" pitchFamily="66" charset="0"/>
              </a:rPr>
              <a:t>Local jets (Florack’93)</a:t>
            </a:r>
          </a:p>
          <a:p>
            <a:pPr algn="l"/>
            <a:r>
              <a:rPr lang="en-US" sz="2400" u="none">
                <a:latin typeface="Comic Sans MS" pitchFamily="66" charset="0"/>
              </a:rPr>
              <a:t>Spin images (J&amp;H’99)</a:t>
            </a:r>
          </a:p>
          <a:p>
            <a:pPr algn="l"/>
            <a:r>
              <a:rPr lang="en-US" sz="2400" u="none">
                <a:latin typeface="Comic Sans MS" pitchFamily="66" charset="0"/>
              </a:rPr>
              <a:t>Sift (Lowe’99)</a:t>
            </a:r>
          </a:p>
          <a:p>
            <a:pPr algn="l"/>
            <a:r>
              <a:rPr lang="en-US" sz="2400" u="none">
                <a:latin typeface="Comic Sans MS" pitchFamily="66" charset="0"/>
              </a:rPr>
              <a:t>Shape contexts (B&amp;M’95)</a:t>
            </a:r>
          </a:p>
          <a:p>
            <a:pPr algn="l"/>
            <a:endParaRPr lang="en-US" sz="2400" u="none">
              <a:latin typeface="Comic Sans MS" pitchFamily="66" charset="0"/>
            </a:endParaRPr>
          </a:p>
          <a:p>
            <a:pPr algn="l"/>
            <a:endParaRPr lang="en-US" sz="2400" u="none">
              <a:latin typeface="Comic Sans MS" pitchFamily="66" charset="0"/>
            </a:endParaRPr>
          </a:p>
          <a:p>
            <a:pPr algn="l"/>
            <a:r>
              <a:rPr lang="en-US" sz="2400" u="none">
                <a:latin typeface="Comic Sans MS" pitchFamily="66" charset="0"/>
              </a:rPr>
              <a:t>Texton histograms (L&amp;M’97)</a:t>
            </a:r>
          </a:p>
          <a:p>
            <a:pPr algn="l"/>
            <a:r>
              <a:rPr lang="en-US" sz="2400" u="none">
                <a:latin typeface="Comic Sans MS" pitchFamily="66" charset="0"/>
              </a:rPr>
              <a:t>Gist (O&amp;T’05)</a:t>
            </a:r>
          </a:p>
          <a:p>
            <a:pPr algn="l"/>
            <a:r>
              <a:rPr lang="en-US" sz="2400" u="none">
                <a:latin typeface="Comic Sans MS" pitchFamily="66" charset="0"/>
              </a:rPr>
              <a:t>Spatial pyramids (LSP’06)</a:t>
            </a:r>
          </a:p>
          <a:p>
            <a:pPr algn="l"/>
            <a:r>
              <a:rPr lang="en-US" sz="2400" u="none">
                <a:latin typeface="Comic Sans MS" pitchFamily="66" charset="0"/>
              </a:rPr>
              <a:t>Hog (D&amp;T’06)</a:t>
            </a:r>
          </a:p>
          <a:p>
            <a:pPr algn="l"/>
            <a:r>
              <a:rPr lang="en-US" sz="2400" u="none">
                <a:latin typeface="Comic Sans MS" pitchFamily="66" charset="0"/>
              </a:rPr>
              <a:t>Phog (B&amp;Z’07)</a:t>
            </a:r>
          </a:p>
          <a:p>
            <a:pPr algn="l"/>
            <a:r>
              <a:rPr lang="en-US" sz="2400" u="none">
                <a:latin typeface="Comic Sans MS" pitchFamily="66" charset="0"/>
              </a:rPr>
              <a:t>Convolutional nets (LC’70)</a:t>
            </a:r>
          </a:p>
        </p:txBody>
      </p:sp>
      <p:pic>
        <p:nvPicPr>
          <p:cNvPr id="20483" name="Picture 2"/>
          <p:cNvPicPr>
            <a:picLocks noChangeAspect="1" noChangeArrowheads="1"/>
          </p:cNvPicPr>
          <p:nvPr/>
        </p:nvPicPr>
        <p:blipFill>
          <a:blip r:embed="rId3"/>
          <a:srcRect/>
          <a:stretch>
            <a:fillRect/>
          </a:stretch>
        </p:blipFill>
        <p:spPr bwMode="auto">
          <a:xfrm>
            <a:off x="0" y="827088"/>
            <a:ext cx="4929188" cy="475615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511175" y="6248400"/>
            <a:ext cx="8139113" cy="519113"/>
          </a:xfrm>
          <a:prstGeom prst="rect">
            <a:avLst/>
          </a:prstGeom>
          <a:noFill/>
          <a:ln w="9525" algn="ctr">
            <a:noFill/>
            <a:miter lim="800000"/>
            <a:headEnd/>
            <a:tailEnd/>
          </a:ln>
        </p:spPr>
        <p:txBody>
          <a:bodyPr wrap="none">
            <a:spAutoFit/>
          </a:bodyPr>
          <a:lstStyle/>
          <a:p>
            <a:r>
              <a:rPr lang="en-US" sz="2800" u="none">
                <a:latin typeface="Comic Sans MS" pitchFamily="66" charset="0"/>
              </a:rPr>
              <a:t>Locally orderless structure of images (K&amp;vD’99)</a:t>
            </a:r>
          </a:p>
        </p:txBody>
      </p:sp>
      <p:pic>
        <p:nvPicPr>
          <p:cNvPr id="21507" name="Picture 4"/>
          <p:cNvPicPr>
            <a:picLocks noChangeAspect="1" noChangeArrowheads="1"/>
          </p:cNvPicPr>
          <p:nvPr/>
        </p:nvPicPr>
        <p:blipFill>
          <a:blip r:embed="rId3"/>
          <a:srcRect/>
          <a:stretch>
            <a:fillRect/>
          </a:stretch>
        </p:blipFill>
        <p:spPr bwMode="auto">
          <a:xfrm>
            <a:off x="-34925" y="12700"/>
            <a:ext cx="9178925" cy="61595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srcRect/>
          <a:stretch>
            <a:fillRect/>
          </a:stretch>
        </p:blipFill>
        <p:spPr bwMode="auto">
          <a:xfrm>
            <a:off x="0" y="944563"/>
            <a:ext cx="9144000" cy="4035425"/>
          </a:xfrm>
          <a:prstGeom prst="rect">
            <a:avLst/>
          </a:prstGeom>
          <a:noFill/>
          <a:ln w="9525" algn="ctr">
            <a:noFill/>
            <a:miter lim="800000"/>
            <a:headEnd/>
            <a:tailEnd/>
          </a:ln>
        </p:spPr>
      </p:pic>
      <p:sp>
        <p:nvSpPr>
          <p:cNvPr id="22531" name="Text Box 5"/>
          <p:cNvSpPr txBox="1">
            <a:spLocks noChangeArrowheads="1"/>
          </p:cNvSpPr>
          <p:nvPr/>
        </p:nvSpPr>
        <p:spPr bwMode="auto">
          <a:xfrm>
            <a:off x="958850" y="5300663"/>
            <a:ext cx="7353300" cy="1262062"/>
          </a:xfrm>
          <a:prstGeom prst="rect">
            <a:avLst/>
          </a:prstGeom>
          <a:noFill/>
          <a:ln w="9525" algn="ctr">
            <a:noFill/>
            <a:miter lim="800000"/>
            <a:headEnd/>
            <a:tailEnd/>
          </a:ln>
        </p:spPr>
        <p:txBody>
          <a:bodyPr wrap="none">
            <a:spAutoFit/>
          </a:bodyPr>
          <a:lstStyle/>
          <a:p>
            <a:pPr algn="l"/>
            <a:r>
              <a:rPr lang="en-US" sz="2800" u="none">
                <a:latin typeface="Comic Sans MS" pitchFamily="66" charset="0"/>
              </a:rPr>
              <a:t>Felzwenszalb, McAllester, Ramanan (2007)</a:t>
            </a:r>
          </a:p>
          <a:p>
            <a:pPr algn="l"/>
            <a:r>
              <a:rPr lang="en-US" sz="2400" u="none">
                <a:latin typeface="Comic Sans MS" pitchFamily="66" charset="0"/>
              </a:rPr>
              <a:t> [Wins on 6 of the Pascal’07 classes, see Chum</a:t>
            </a:r>
          </a:p>
          <a:p>
            <a:pPr algn="l"/>
            <a:r>
              <a:rPr lang="en-US" sz="2400" u="none">
                <a:latin typeface="Comic Sans MS" pitchFamily="66" charset="0"/>
              </a:rPr>
              <a:t> &amp; Zisserman (2007) for the other big winner.]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324000" y="263549"/>
            <a:ext cx="8212320" cy="616385"/>
          </a:xfrm>
          <a:prstGeom prst="rect">
            <a:avLst/>
          </a:prstGeom>
          <a:gradFill rotWithShape="0">
            <a:gsLst>
              <a:gs pos="0">
                <a:srgbClr val="0000FF"/>
              </a:gs>
              <a:gs pos="100000">
                <a:srgbClr val="E6E6FF"/>
              </a:gs>
            </a:gsLst>
            <a:path path="shape">
              <a:fillToRect l="50000" t="50000" r="50000" b="50000"/>
            </a:path>
          </a:gradFill>
          <a:ln w="54720">
            <a:solidFill>
              <a:srgbClr val="5E11A6"/>
            </a:solidFill>
            <a:round/>
            <a:headEnd/>
            <a:tailEnd/>
          </a:ln>
          <a:effectLst>
            <a:outerShdw dist="152735" dir="2700000" algn="ctr" rotWithShape="0">
              <a:srgbClr val="808080"/>
            </a:outerShdw>
          </a:effectLst>
        </p:spPr>
        <p:txBody>
          <a:bodyPr wrap="none" lIns="82936" tIns="82936" rIns="82936" bIns="82936"/>
          <a:lstStyle/>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defRPr/>
            </a:pPr>
            <a:r>
              <a:rPr lang="en-US" b="1" dirty="0">
                <a:solidFill>
                  <a:srgbClr val="FFFF00"/>
                </a:solidFill>
                <a:ea typeface="msgothic" charset="0"/>
                <a:cs typeface="msgothic" charset="0"/>
              </a:rPr>
              <a:t>Face Detection and Pose Estimation: Results</a:t>
            </a:r>
          </a:p>
        </p:txBody>
      </p:sp>
      <p:pic>
        <p:nvPicPr>
          <p:cNvPr id="11267" name="Picture 2"/>
          <p:cNvPicPr>
            <a:picLocks noChangeAspect="1" noChangeArrowheads="1"/>
          </p:cNvPicPr>
          <p:nvPr/>
        </p:nvPicPr>
        <p:blipFill>
          <a:blip r:embed="rId3"/>
          <a:srcRect/>
          <a:stretch>
            <a:fillRect/>
          </a:stretch>
        </p:blipFill>
        <p:spPr bwMode="auto">
          <a:xfrm>
            <a:off x="6647040" y="3260502"/>
            <a:ext cx="2269440" cy="2338806"/>
          </a:xfrm>
          <a:prstGeom prst="rect">
            <a:avLst/>
          </a:prstGeom>
          <a:noFill/>
          <a:ln w="9525">
            <a:noFill/>
            <a:round/>
            <a:headEnd/>
            <a:tailEnd/>
          </a:ln>
        </p:spPr>
      </p:pic>
      <p:pic>
        <p:nvPicPr>
          <p:cNvPr id="11268" name="Picture 3"/>
          <p:cNvPicPr>
            <a:picLocks noChangeAspect="1" noChangeArrowheads="1"/>
          </p:cNvPicPr>
          <p:nvPr/>
        </p:nvPicPr>
        <p:blipFill>
          <a:blip r:embed="rId4"/>
          <a:srcRect/>
          <a:stretch>
            <a:fillRect/>
          </a:stretch>
        </p:blipFill>
        <p:spPr bwMode="auto">
          <a:xfrm>
            <a:off x="4387681" y="3185614"/>
            <a:ext cx="2247840" cy="3064642"/>
          </a:xfrm>
          <a:prstGeom prst="rect">
            <a:avLst/>
          </a:prstGeom>
          <a:noFill/>
          <a:ln w="9525">
            <a:noFill/>
            <a:round/>
            <a:headEnd/>
            <a:tailEnd/>
          </a:ln>
        </p:spPr>
      </p:pic>
      <p:pic>
        <p:nvPicPr>
          <p:cNvPr id="11269" name="Picture 4"/>
          <p:cNvPicPr>
            <a:picLocks noChangeAspect="1" noChangeArrowheads="1"/>
          </p:cNvPicPr>
          <p:nvPr/>
        </p:nvPicPr>
        <p:blipFill>
          <a:blip r:embed="rId5"/>
          <a:srcRect/>
          <a:stretch>
            <a:fillRect/>
          </a:stretch>
        </p:blipFill>
        <p:spPr bwMode="auto">
          <a:xfrm>
            <a:off x="4354560" y="1036910"/>
            <a:ext cx="4608000" cy="2085339"/>
          </a:xfrm>
          <a:prstGeom prst="rect">
            <a:avLst/>
          </a:prstGeom>
          <a:noFill/>
          <a:ln w="9525">
            <a:noFill/>
            <a:round/>
            <a:headEnd/>
            <a:tailEnd/>
          </a:ln>
        </p:spPr>
      </p:pic>
      <p:pic>
        <p:nvPicPr>
          <p:cNvPr id="11270" name="Picture 5"/>
          <p:cNvPicPr>
            <a:picLocks noChangeAspect="1" noChangeArrowheads="1"/>
          </p:cNvPicPr>
          <p:nvPr/>
        </p:nvPicPr>
        <p:blipFill>
          <a:blip r:embed="rId6"/>
          <a:srcRect/>
          <a:stretch>
            <a:fillRect/>
          </a:stretch>
        </p:blipFill>
        <p:spPr bwMode="auto">
          <a:xfrm>
            <a:off x="207360" y="1036909"/>
            <a:ext cx="4147200" cy="4609924"/>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RSTJEAN20PONCE@CGXBVIMFUVWXY5LK" val="3251"/>
  <p:tag name="FIRSTJEAN20PONCE@CGXBVIMFUVWXY5L9" val="3251"/>
</p:tagLst>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Times New Roman"/>
        <a:ea typeface="msmincho"/>
        <a:cs typeface="msmincho"/>
      </a:majorFont>
      <a:minorFont>
        <a:latin typeface="Times New Roman"/>
        <a:ea typeface="msmincho"/>
        <a:cs typeface="msminch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ts val="575"/>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ts val="575"/>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ts val="575"/>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ts val="575"/>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sng"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35499</TotalTime>
  <Words>1956</Words>
  <Application>Microsoft Office PowerPoint</Application>
  <PresentationFormat>Affichage à l'écran (4:3)</PresentationFormat>
  <Paragraphs>425</Paragraphs>
  <Slides>85</Slides>
  <Notes>85</Notes>
  <HiddenSlides>4</HiddenSlides>
  <MMClips>0</MMClips>
  <ScaleCrop>false</ScaleCrop>
  <HeadingPairs>
    <vt:vector size="8" baseType="variant">
      <vt:variant>
        <vt:lpstr>Polices utilisées</vt:lpstr>
      </vt:variant>
      <vt:variant>
        <vt:i4>12</vt:i4>
      </vt:variant>
      <vt:variant>
        <vt:lpstr>Thème</vt:lpstr>
      </vt:variant>
      <vt:variant>
        <vt:i4>4</vt:i4>
      </vt:variant>
      <vt:variant>
        <vt:lpstr>Serveurs OLE incorporés</vt:lpstr>
      </vt:variant>
      <vt:variant>
        <vt:i4>3</vt:i4>
      </vt:variant>
      <vt:variant>
        <vt:lpstr>Titres des diapositives</vt:lpstr>
      </vt:variant>
      <vt:variant>
        <vt:i4>85</vt:i4>
      </vt:variant>
    </vt:vector>
  </HeadingPairs>
  <TitlesOfParts>
    <vt:vector size="104" baseType="lpstr">
      <vt:lpstr>Arial</vt:lpstr>
      <vt:lpstr>Comic Sans MS</vt:lpstr>
      <vt:lpstr>msgothic</vt:lpstr>
      <vt:lpstr>msmincho</vt:lpstr>
      <vt:lpstr>Times New Roman</vt:lpstr>
      <vt:lpstr>Verdana</vt:lpstr>
      <vt:lpstr>StarSymbol</vt:lpstr>
      <vt:lpstr>cmmi10</vt:lpstr>
      <vt:lpstr>Symbol</vt:lpstr>
      <vt:lpstr>Math1</vt:lpstr>
      <vt:lpstr>Wingdings</vt:lpstr>
      <vt:lpstr>Arial Black</vt:lpstr>
      <vt:lpstr>Thème Office</vt:lpstr>
      <vt:lpstr>1_Thème Office</vt:lpstr>
      <vt:lpstr>Default Design</vt:lpstr>
      <vt:lpstr>2_Default Design</vt:lpstr>
      <vt:lpstr>Feuille Microsoft Office Excel 97-2003</vt:lpstr>
      <vt:lpstr>Equation</vt:lpstr>
      <vt:lpstr>Image</vt:lpstr>
      <vt:lpstr>Diapositive 1</vt:lpstr>
      <vt:lpstr>Diapositive 2</vt:lpstr>
      <vt:lpstr>An Old Idea for Local Shift Invariance</vt:lpstr>
      <vt:lpstr>The Multistage Hubel-Wiesel Architecture</vt:lpstr>
      <vt:lpstr>Diapositive 5</vt:lpstr>
      <vt:lpstr>Diapositive 6</vt:lpstr>
      <vt:lpstr>Results on MNIST Handwritten Digits</vt:lpstr>
      <vt:lpstr>Some Results on MNIST (from raw images: no preprocessing)‏</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Supervised Convolutional Nets: Pros and Cons</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Bayesian approach</vt:lpstr>
      <vt:lpstr>Diapositive 58</vt:lpstr>
      <vt:lpstr>Probabilistic model</vt:lpstr>
      <vt:lpstr>Probabilistic model</vt:lpstr>
      <vt:lpstr>Probabilistic model</vt:lpstr>
      <vt:lpstr>Probabilistic model</vt:lpstr>
      <vt:lpstr>Probabilistic model</vt:lpstr>
      <vt:lpstr>Results: Faces</vt:lpstr>
      <vt:lpstr>Results: Motorbikes and airplanes</vt:lpstr>
      <vt:lpstr>Diapositive 66</vt:lpstr>
      <vt:lpstr>Model Learning as Multi-Image Segmentation (Lazebnik, Scmid, Ponce, BMVC’04)</vt:lpstr>
      <vt:lpstr>Diapositive 68</vt:lpstr>
      <vt:lpstr>Diapositive 69</vt:lpstr>
      <vt:lpstr>Diapositive 70</vt:lpstr>
      <vt:lpstr>Diapositive 71</vt:lpstr>
      <vt:lpstr>Diapositive 72</vt:lpstr>
      <vt:lpstr>Diapositive 73</vt:lpstr>
      <vt:lpstr>Diapositive 74</vt:lpstr>
      <vt:lpstr>Discriminative approach</vt:lpstr>
      <vt:lpstr>Complete Object Recognition System (ICCV’05)</vt:lpstr>
      <vt:lpstr>Diapositive 77</vt:lpstr>
      <vt:lpstr>Diapositive 78</vt:lpstr>
      <vt:lpstr>Diapositive 79</vt:lpstr>
      <vt:lpstr>Diapositive 80</vt:lpstr>
      <vt:lpstr>Diapositive 81</vt:lpstr>
      <vt:lpstr>Diapositive 82</vt:lpstr>
      <vt:lpstr>Diapositive 83</vt:lpstr>
      <vt:lpstr>Diapositive 84</vt:lpstr>
      <vt:lpstr>Diapositive 85</vt:lpstr>
    </vt:vector>
  </TitlesOfParts>
  <Company>Carnegie Mellon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Jean Ponce</cp:lastModifiedBy>
  <cp:revision>1008</cp:revision>
  <dcterms:created xsi:type="dcterms:W3CDTF">2004-08-29T23:15:23Z</dcterms:created>
  <dcterms:modified xsi:type="dcterms:W3CDTF">2009-11-17T14:27:59Z</dcterms:modified>
</cp:coreProperties>
</file>