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8"/>
  </p:notesMasterIdLst>
  <p:handoutMasterIdLst>
    <p:handoutMasterId r:id="rId89"/>
  </p:handoutMasterIdLst>
  <p:sldIdLst>
    <p:sldId id="1111" r:id="rId3"/>
    <p:sldId id="1286" r:id="rId4"/>
    <p:sldId id="1237" r:id="rId5"/>
    <p:sldId id="1238" r:id="rId6"/>
    <p:sldId id="1281" r:id="rId7"/>
    <p:sldId id="1282" r:id="rId8"/>
    <p:sldId id="1283" r:id="rId9"/>
    <p:sldId id="1239" r:id="rId10"/>
    <p:sldId id="1240" r:id="rId11"/>
    <p:sldId id="1241" r:id="rId12"/>
    <p:sldId id="1242" r:id="rId13"/>
    <p:sldId id="1243" r:id="rId14"/>
    <p:sldId id="1244" r:id="rId15"/>
    <p:sldId id="1245" r:id="rId16"/>
    <p:sldId id="1246" r:id="rId17"/>
    <p:sldId id="1247" r:id="rId18"/>
    <p:sldId id="1248" r:id="rId19"/>
    <p:sldId id="1249" r:id="rId20"/>
    <p:sldId id="1250" r:id="rId21"/>
    <p:sldId id="1251" r:id="rId22"/>
    <p:sldId id="1252" r:id="rId23"/>
    <p:sldId id="1253" r:id="rId24"/>
    <p:sldId id="1277" r:id="rId25"/>
    <p:sldId id="1278" r:id="rId26"/>
    <p:sldId id="1279" r:id="rId27"/>
    <p:sldId id="1280" r:id="rId28"/>
    <p:sldId id="1254" r:id="rId29"/>
    <p:sldId id="1178" r:id="rId30"/>
    <p:sldId id="1194" r:id="rId31"/>
    <p:sldId id="1195" r:id="rId32"/>
    <p:sldId id="1196" r:id="rId33"/>
    <p:sldId id="1197" r:id="rId34"/>
    <p:sldId id="1198" r:id="rId35"/>
    <p:sldId id="1199" r:id="rId36"/>
    <p:sldId id="1284" r:id="rId37"/>
    <p:sldId id="1285" r:id="rId38"/>
    <p:sldId id="1200" r:id="rId39"/>
    <p:sldId id="1201" r:id="rId40"/>
    <p:sldId id="1202" r:id="rId41"/>
    <p:sldId id="1203" r:id="rId42"/>
    <p:sldId id="1205" r:id="rId43"/>
    <p:sldId id="1287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26" r:id="rId52"/>
    <p:sldId id="1213" r:id="rId53"/>
    <p:sldId id="1214" r:id="rId54"/>
    <p:sldId id="1215" r:id="rId55"/>
    <p:sldId id="1225" r:id="rId56"/>
    <p:sldId id="1217" r:id="rId57"/>
    <p:sldId id="1218" r:id="rId58"/>
    <p:sldId id="1219" r:id="rId59"/>
    <p:sldId id="1220" r:id="rId60"/>
    <p:sldId id="1221" r:id="rId61"/>
    <p:sldId id="1222" r:id="rId62"/>
    <p:sldId id="1223" r:id="rId63"/>
    <p:sldId id="1224" r:id="rId64"/>
    <p:sldId id="1227" r:id="rId65"/>
    <p:sldId id="1229" r:id="rId66"/>
    <p:sldId id="1264" r:id="rId67"/>
    <p:sldId id="1265" r:id="rId68"/>
    <p:sldId id="1266" r:id="rId69"/>
    <p:sldId id="1267" r:id="rId70"/>
    <p:sldId id="1268" r:id="rId71"/>
    <p:sldId id="1269" r:id="rId72"/>
    <p:sldId id="1270" r:id="rId73"/>
    <p:sldId id="1271" r:id="rId74"/>
    <p:sldId id="1272" r:id="rId75"/>
    <p:sldId id="1273" r:id="rId76"/>
    <p:sldId id="1274" r:id="rId77"/>
    <p:sldId id="1275" r:id="rId78"/>
    <p:sldId id="1276" r:id="rId79"/>
    <p:sldId id="1255" r:id="rId80"/>
    <p:sldId id="1256" r:id="rId81"/>
    <p:sldId id="1257" r:id="rId82"/>
    <p:sldId id="1258" r:id="rId83"/>
    <p:sldId id="1259" r:id="rId84"/>
    <p:sldId id="1260" r:id="rId85"/>
    <p:sldId id="1261" r:id="rId86"/>
    <p:sldId id="1262" r:id="rId8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  <a:srgbClr val="494949"/>
    <a:srgbClr val="474747"/>
    <a:srgbClr val="4B4B4B"/>
    <a:srgbClr val="0099FF"/>
    <a:srgbClr val="5F5F5F"/>
    <a:srgbClr val="CC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49" autoAdjust="0"/>
    <p:restoredTop sz="94660"/>
  </p:normalViewPr>
  <p:slideViewPr>
    <p:cSldViewPr>
      <p:cViewPr>
        <p:scale>
          <a:sx n="80" d="100"/>
          <a:sy n="80" d="100"/>
        </p:scale>
        <p:origin x="-88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69B25C65-634D-4F2F-B935-3E8520F681B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C2109851-A9C0-41DE-8B14-D964F55F3D2E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D3461-F58C-42B7-99AA-6957E73AB20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76CF1-B057-446D-A574-C577E1CB1F6B}" type="slidenum">
              <a:rPr lang="en-US"/>
              <a:pPr/>
              <a:t>10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24525-4094-4CEC-90AA-4A751F26D635}" type="slidenum">
              <a:rPr lang="en-US"/>
              <a:pPr/>
              <a:t>11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1B716-0B0F-48D6-A378-7B08909544A6}" type="slidenum">
              <a:rPr lang="en-US"/>
              <a:pPr/>
              <a:t>12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6C907-F0CA-4AD3-A46F-849D1ABE7302}" type="slidenum">
              <a:rPr lang="en-US"/>
              <a:pPr/>
              <a:t>13</a:t>
            </a:fld>
            <a:endParaRPr lang="en-US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BFC52-9324-4E1A-AF1E-3D5C33CFDC71}" type="slidenum">
              <a:rPr lang="en-US"/>
              <a:pPr/>
              <a:t>14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D22F2-52C5-4607-9BA8-4914CBACBFFD}" type="slidenum">
              <a:rPr lang="en-US"/>
              <a:pPr/>
              <a:t>15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2E786-05B6-48DA-AB7E-38AAA8E7D9BE}" type="slidenum">
              <a:rPr lang="en-US"/>
              <a:pPr/>
              <a:t>16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44020-578C-441A-8BFC-6BEFA8FD8EE6}" type="slidenum">
              <a:rPr lang="en-US"/>
              <a:pPr/>
              <a:t>17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20E65-8ED4-4E84-A2B3-910294EA767E}" type="slidenum">
              <a:rPr lang="en-US"/>
              <a:pPr/>
              <a:t>18</a:t>
            </a:fld>
            <a:endParaRPr lang="en-US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DF5D0-CE0A-4893-826D-96AE318A406F}" type="slidenum">
              <a:rPr lang="en-US"/>
              <a:pPr/>
              <a:t>19</a:t>
            </a:fld>
            <a:endParaRPr lang="en-US"/>
          </a:p>
        </p:txBody>
      </p:sp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9851-A9C0-41DE-8B14-D964F55F3D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EABAF-DF03-4B33-B944-B4574DB6985B}" type="slidenum">
              <a:rPr lang="en-US"/>
              <a:pPr/>
              <a:t>20</a:t>
            </a:fld>
            <a:endParaRPr lang="en-US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C4284-BA18-4DEF-B8DD-9E7D15908584}" type="slidenum">
              <a:rPr lang="en-US"/>
              <a:pPr/>
              <a:t>21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BF0E5-9EB5-43B4-9C14-ECCD14785911}" type="slidenum">
              <a:rPr lang="en-US"/>
              <a:pPr/>
              <a:t>22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BF0E5-9EB5-43B4-9C14-ECCD14785911}" type="slidenum">
              <a:rPr lang="en-US"/>
              <a:pPr/>
              <a:t>23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BF0E5-9EB5-43B4-9C14-ECCD14785911}" type="slidenum">
              <a:rPr lang="en-US"/>
              <a:pPr/>
              <a:t>24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BF0E5-9EB5-43B4-9C14-ECCD14785911}" type="slidenum">
              <a:rPr lang="en-US"/>
              <a:pPr/>
              <a:t>25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9851-A9C0-41DE-8B14-D964F55F3D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9851-A9C0-41DE-8B14-D964F55F3D2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DC880-419C-4000-B57A-0B5D04E9EEA7}" type="slidenum">
              <a:rPr lang="en-US"/>
              <a:pPr/>
              <a:t>28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00877-BB64-4B1A-8175-25E449CD1130}" type="slidenum">
              <a:rPr lang="en-US"/>
              <a:pPr/>
              <a:t>29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89387-5908-4B8A-8A87-8876495C695F}" type="slidenum">
              <a:rPr lang="en-US"/>
              <a:pPr/>
              <a:t>3</a:t>
            </a:fld>
            <a:endParaRPr lang="en-US"/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3A75A-17D2-49E0-8E94-EC39CBF0D78F}" type="slidenum">
              <a:rPr lang="en-US"/>
              <a:pPr/>
              <a:t>30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3113"/>
            <a:ext cx="5099050" cy="3824287"/>
          </a:xfrm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r>
              <a:rPr lang="en-US"/>
              <a:t>As I said earlier the classifier is evaluated  50,000 </a:t>
            </a:r>
          </a:p>
          <a:p>
            <a:r>
              <a:rPr lang="en-US"/>
              <a:t>Faces are quite rare…. Perhaps 1 or 2 faces per image</a:t>
            </a:r>
          </a:p>
          <a:p>
            <a:r>
              <a:rPr lang="en-US"/>
              <a:t>A reasonable goal is to make the false positive rate less than the true positive rate...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A1555-C1F5-4BE1-AE15-F4DB2AFF6C09}" type="slidenum">
              <a:rPr lang="en-US"/>
              <a:pPr/>
              <a:t>31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0768A-AF37-4F87-A22A-B7FDDFF2184D}" type="slidenum">
              <a:rPr lang="en-US"/>
              <a:pPr/>
              <a:t>32</a:t>
            </a:fld>
            <a:endParaRPr lang="en-US"/>
          </a:p>
        </p:txBody>
      </p:sp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3113"/>
            <a:ext cx="5099050" cy="3824287"/>
          </a:xfrm>
          <a:ln/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r>
              <a:rPr lang="en-US"/>
              <a:t>For real problems results are only as good as the features used...</a:t>
            </a:r>
          </a:p>
          <a:p>
            <a:r>
              <a:rPr lang="en-US"/>
              <a:t>    This is the main piece of ad-hoc (or domain) knowledge</a:t>
            </a:r>
          </a:p>
          <a:p>
            <a:endParaRPr lang="en-US"/>
          </a:p>
          <a:p>
            <a:r>
              <a:rPr lang="en-US"/>
              <a:t>Rather than the pixels,  we have selected a very large set of simple functions </a:t>
            </a:r>
          </a:p>
          <a:p>
            <a:r>
              <a:rPr lang="en-US"/>
              <a:t>   Sensitive to edges and other critcal features of the image</a:t>
            </a:r>
          </a:p>
          <a:p>
            <a:r>
              <a:rPr lang="en-US"/>
              <a:t>   ** At multiple scales</a:t>
            </a:r>
          </a:p>
          <a:p>
            <a:endParaRPr lang="en-US"/>
          </a:p>
          <a:p>
            <a:r>
              <a:rPr lang="en-US"/>
              <a:t>Since the final classifier is a perceptron it is important that the features be non-linear…  otherwise the final classifier will be a simple perceptron.</a:t>
            </a:r>
          </a:p>
          <a:p>
            <a:endParaRPr lang="en-US"/>
          </a:p>
          <a:p>
            <a:r>
              <a:rPr lang="en-US"/>
              <a:t>We introduce a threshold to yield binary features </a:t>
            </a:r>
          </a:p>
          <a:p>
            <a:endParaRPr lang="en-US"/>
          </a:p>
          <a:p>
            <a:r>
              <a:rPr lang="en-US"/>
              <a:t>   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7B759-5BF0-4A71-9FA4-DE79E820BF2E}" type="slidenum">
              <a:rPr lang="en-US"/>
              <a:pPr/>
              <a:t>33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D699C-CE47-44BB-82AD-7B4010BBB44C}" type="slidenum">
              <a:rPr lang="en-US"/>
              <a:pPr/>
              <a:t>34</a:t>
            </a:fld>
            <a:endParaRPr lang="en-US"/>
          </a:p>
        </p:txBody>
      </p:sp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0AD9F-8864-4427-8A52-112F53FEF041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51A8D-756D-46E8-84B4-953FA0EDD09A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9700F-E2D6-4F24-AF13-A73C0024DA74}" type="slidenum">
              <a:rPr lang="en-US"/>
              <a:pPr/>
              <a:t>37</a:t>
            </a:fld>
            <a:endParaRPr lang="en-US"/>
          </a:p>
        </p:txBody>
      </p:sp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B718B-F529-4AE0-B606-BF485A82307C}" type="slidenum">
              <a:rPr lang="en-US"/>
              <a:pPr/>
              <a:t>38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2E95F-7F3F-469E-886D-36206E79760B}" type="slidenum">
              <a:rPr lang="en-US"/>
              <a:pPr/>
              <a:t>39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DC880-419C-4000-B57A-0B5D04E9EEA7}" type="slidenum">
              <a:rPr lang="en-US"/>
              <a:pPr/>
              <a:t>4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050DE-EB9D-4A53-80EF-B9939569D171}" type="slidenum">
              <a:rPr lang="en-US"/>
              <a:pPr/>
              <a:t>40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FBA1F-9F09-472C-BA7D-F09109AEA5AC}" type="slidenum">
              <a:rPr lang="en-US"/>
              <a:pPr/>
              <a:t>41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FBA1F-9F09-472C-BA7D-F09109AEA5AC}" type="slidenum">
              <a:rPr lang="en-US"/>
              <a:pPr/>
              <a:t>42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FA368-91FC-4576-910D-A8B8556A5BFF}" type="slidenum">
              <a:rPr lang="en-US"/>
              <a:pPr/>
              <a:t>43</a:t>
            </a:fld>
            <a:endParaRPr lang="en-US"/>
          </a:p>
        </p:txBody>
      </p:sp>
      <p:sp>
        <p:nvSpPr>
          <p:cNvPr id="132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A63E0-EFEA-4580-B885-FDB048CE06E0}" type="slidenum">
              <a:rPr lang="en-US"/>
              <a:pPr/>
              <a:t>44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9B287-75EA-422D-A3BE-4A5119C6DCCE}" type="slidenum">
              <a:rPr lang="en-US"/>
              <a:pPr/>
              <a:t>45</a:t>
            </a:fld>
            <a:endParaRPr lang="en-US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1BBBF-784E-46FA-A110-07557EEB3580}" type="slidenum">
              <a:rPr lang="en-US"/>
              <a:pPr/>
              <a:t>46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16831-B1BF-45E4-B00B-75501B9EAD30}" type="slidenum">
              <a:rPr lang="en-US"/>
              <a:pPr/>
              <a:t>47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C74F8-724C-4D6A-939F-C175C7DFEB21}" type="slidenum">
              <a:rPr lang="en-US"/>
              <a:pPr/>
              <a:t>48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6203A-498A-4ADD-982A-A063D63F1937}" type="slidenum">
              <a:rPr lang="en-US"/>
              <a:pPr/>
              <a:t>49</a:t>
            </a:fld>
            <a:endParaRPr lang="en-US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3208D-D793-476D-B175-8DA3019CBAC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09851-A9C0-41DE-8B14-D964F55F3D2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4E6E7-BBE4-43C6-8A82-996A4CA4E04F}" type="slidenum">
              <a:rPr lang="en-US"/>
              <a:pPr/>
              <a:t>51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57EED-5F67-46A4-A014-E09FF8C0B0AA}" type="slidenum">
              <a:rPr lang="en-US"/>
              <a:pPr/>
              <a:t>52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8A1CF-A7B1-43C7-8C24-207E18E97BE8}" type="slidenum">
              <a:rPr lang="en-US"/>
              <a:pPr/>
              <a:t>53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716E0-1DE3-4FF5-BC63-2DBA6DF7A7B2}" type="slidenum">
              <a:rPr lang="en-US"/>
              <a:pPr/>
              <a:t>54</a:t>
            </a:fld>
            <a:endParaRPr lang="en-US"/>
          </a:p>
        </p:txBody>
      </p:sp>
      <p:sp>
        <p:nvSpPr>
          <p:cNvPr id="130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3113"/>
            <a:ext cx="5099050" cy="3824287"/>
          </a:xfrm>
          <a:ln/>
        </p:spPr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r>
              <a:rPr lang="en-US"/>
              <a:t>In general simple classifiers, while they are more efficient,  they are also weaker.</a:t>
            </a:r>
          </a:p>
          <a:p>
            <a:endParaRPr lang="en-US"/>
          </a:p>
          <a:p>
            <a:r>
              <a:rPr lang="en-US"/>
              <a:t>We could define a computational risk hierarchy (in analogy with structural risk minimization)…</a:t>
            </a:r>
          </a:p>
          <a:p>
            <a:r>
              <a:rPr lang="en-US"/>
              <a:t>  A nested set of  classifier classes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training process is reminiscent of boosting…</a:t>
            </a:r>
          </a:p>
          <a:p>
            <a:r>
              <a:rPr lang="en-US"/>
              <a:t>   - previous classifiers reweight the examples used to train subsequent classifiers</a:t>
            </a:r>
          </a:p>
          <a:p>
            <a:endParaRPr lang="en-US"/>
          </a:p>
          <a:p>
            <a:r>
              <a:rPr lang="en-US"/>
              <a:t>The goal of the training process is different</a:t>
            </a:r>
          </a:p>
          <a:p>
            <a:r>
              <a:rPr lang="en-US"/>
              <a:t>   - instead of minimizing errors minimize false positives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03726-2B9B-48DA-9BA4-BCE0B3168C69}" type="slidenum">
              <a:rPr lang="en-US"/>
              <a:pPr/>
              <a:t>55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94C58-8933-4882-9DCF-FA1F700661F3}" type="slidenum">
              <a:rPr lang="en-US"/>
              <a:pPr/>
              <a:t>56</a:t>
            </a:fld>
            <a:endParaRPr lang="en-US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3113"/>
            <a:ext cx="5099050" cy="3824287"/>
          </a:xfrm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6" cy="4604560"/>
          </a:xfrm>
        </p:spPr>
        <p:txBody>
          <a:bodyPr/>
          <a:lstStyle/>
          <a:p>
            <a:r>
              <a:rPr lang="en-US"/>
              <a:t>This situation with negative examples is actually quite common…  where negative examples are free.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03B6F-0C35-4695-B05F-E9DEA7DB8D59}" type="slidenum">
              <a:rPr lang="en-US"/>
              <a:pPr/>
              <a:t>57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E8A3A-FA0D-49A9-B730-574F4E81B979}" type="slidenum">
              <a:rPr lang="en-US"/>
              <a:pPr/>
              <a:t>58</a:t>
            </a:fld>
            <a:endParaRPr lang="en-US"/>
          </a:p>
        </p:txBody>
      </p:sp>
      <p:sp>
        <p:nvSpPr>
          <p:cNvPr id="131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2CA08-1616-42A8-B92A-C9F07BAC68FB}" type="slidenum">
              <a:rPr lang="en-US"/>
              <a:pPr/>
              <a:t>59</a:t>
            </a:fld>
            <a:endParaRPr lang="en-US"/>
          </a:p>
        </p:txBody>
      </p:sp>
      <p:sp>
        <p:nvSpPr>
          <p:cNvPr id="131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014BD-2C9F-4EF9-964E-2097367F28A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54C92-6067-473B-9026-FDBFB34B7EF2}" type="slidenum">
              <a:rPr lang="en-US"/>
              <a:pPr/>
              <a:t>60</a:t>
            </a:fld>
            <a:endParaRPr lang="en-US"/>
          </a:p>
        </p:txBody>
      </p:sp>
      <p:sp>
        <p:nvSpPr>
          <p:cNvPr id="131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A1DB8-C816-47D5-82DF-A58216ACF41A}" type="slidenum">
              <a:rPr lang="en-US"/>
              <a:pPr/>
              <a:t>61</a:t>
            </a:fld>
            <a:endParaRPr lang="en-US"/>
          </a:p>
        </p:txBody>
      </p:sp>
      <p:sp>
        <p:nvSpPr>
          <p:cNvPr id="131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669D-5186-4515-AD48-352202B62654}" type="slidenum">
              <a:rPr lang="en-US"/>
              <a:pPr/>
              <a:t>62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F00A6-F425-49BE-947C-99D3D5C31AAA}" type="slidenum">
              <a:rPr lang="en-US"/>
              <a:pPr/>
              <a:t>63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F6B92-DF6C-4A64-AAA8-574D21A6D8FC}" type="slidenum">
              <a:rPr lang="en-US"/>
              <a:pPr/>
              <a:t>64</a:t>
            </a:fld>
            <a:endParaRPr lang="en-US"/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9BE69-CD50-4940-B07D-CEFC9C352242}" type="slidenum">
              <a:rPr lang="en-US"/>
              <a:pPr/>
              <a:t>67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phi is a squashing function; this is figure 22.13.  We seek to adjust the w’s to get</a:t>
            </a:r>
          </a:p>
          <a:p>
            <a:r>
              <a:rPr lang="en-US"/>
              <a:t>the best classifier.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36472-0325-4A4D-9EFB-3A2A7096BDDB}" type="slidenum">
              <a:rPr lang="en-US"/>
              <a:pPr/>
              <a:t>68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22.14 - a bunch of different squashing functions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BD2B9-CFC6-4727-B897-3783E72EFDF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6A20-910A-4C17-919A-9D90C56B4D7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93A70-D132-4F9D-80EF-1EAA00F83B37}" type="slidenum">
              <a:rPr lang="en-US"/>
              <a:pPr/>
              <a:t>76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Always worth asking: “why is it better to search over scales than to use bigger templates?”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6A20-910A-4C17-919A-9D90C56B4D7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6A20-910A-4C17-919A-9D90C56B4D7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6A20-910A-4C17-919A-9D90C56B4D7A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F03E0-9716-45BE-BDC9-B9BC0AE290CE}" type="slidenum">
              <a:rPr lang="en-US"/>
              <a:pPr/>
              <a:t>8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FC47C-EE2A-47A8-86AE-AC1CC131C8C2}" type="slidenum">
              <a:rPr lang="en-US"/>
              <a:pPr/>
              <a:t>80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22.19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77EF-01FD-4CDC-BF2B-A05BA5BBFB71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8D578-4A4E-480B-83C0-EF3F610CD88C}" type="slidenum">
              <a:rPr lang="en-US"/>
              <a:pPr/>
              <a:t>9</a:t>
            </a:fld>
            <a:endParaRPr lang="en-US"/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5E958-1B26-4C7E-80EE-206682CAAA9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9863-4628-4AED-B2E1-425E831EA1B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33952-6D93-4D0A-A47F-4B7AF601E62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8D1C3-3F98-466E-B9FD-72F8DB4ECC7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3E98-689F-4486-9CA5-B70834184F6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D196-7C37-41B8-BCDF-F0E01C1DD7D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2C62-31FA-454B-ABFA-71302A2C147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9EA3D-C52E-4E4F-864F-FBB59194803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EDBAF-3241-41B3-9C53-7D0B67F512C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E1482-0572-49CF-92CE-4E8CD5B5002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EB28-1C48-4D8C-865B-B91D2C180CE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D2EA3-264D-4CBB-B6D6-8490AAD3DE1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38307-5862-41D9-A82A-A84CD40252D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C132-924A-4C4A-8ECA-F47E12C5D40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DFBC-FF97-40DC-8A8F-8F6009987A8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20B0A-1B2C-4BB2-8F25-7E07C12724D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946A3-9AE0-4802-8888-07F766FAF2F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60BF0-E12E-459F-A83D-7709CE83E84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BF74D-37CB-4DA1-B1E3-3724A277518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C1204-B60E-4263-8D90-AF8537ED75E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818AB-500D-40D3-A6F0-F251AEF4C80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F6B7D-5FF9-427A-8CA8-B4FD313AE93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100000">
              <a:srgbClr val="1111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0284F86-BF25-48C6-A5BB-25300ABFBE41}" type="slidenum">
              <a:rPr lang="en-US"/>
              <a:pPr/>
              <a:t>‹N°›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4D4D"/>
            </a:gs>
            <a:gs pos="100000">
              <a:srgbClr val="11111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36562213-321A-4987-A2FF-9FD5DC734962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9050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37.jpe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hyperlink" Target="http://www.cs.princeton.edu/~schapire/uncompress-papers.cgi/FreundSc99.p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hyperlink" Target="http://www.cs.princeton.edu/~schapire/uncompress-papers.cgi/FreundSc99.p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schapire/uncompress-papers.cgi/FreundSc99.p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pple.com/ilife/iphoto/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tags" Target="../tags/tag7.xml"/><Relationship Id="rId7" Type="http://schemas.openxmlformats.org/officeDocument/2006/relationships/notesSlide" Target="../notesSlides/notesSlide50.xml"/><Relationship Id="rId12" Type="http://schemas.openxmlformats.org/officeDocument/2006/relationships/image" Target="../media/image47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6.emf"/><Relationship Id="rId5" Type="http://schemas.openxmlformats.org/officeDocument/2006/relationships/tags" Target="../tags/tag9.xml"/><Relationship Id="rId10" Type="http://schemas.openxmlformats.org/officeDocument/2006/relationships/image" Target="../media/image45.emf"/><Relationship Id="rId4" Type="http://schemas.openxmlformats.org/officeDocument/2006/relationships/tags" Target="../tags/tag8.xml"/><Relationship Id="rId9" Type="http://schemas.openxmlformats.org/officeDocument/2006/relationships/image" Target="../media/image44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maclife.com/article/news/iphotos_faces_recognizes_cats" TargetMode="Externa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hyperlink" Target="http://www.umiacs.umd.edu/~joseph/support-vector-machines4.pdf" TargetMode="External"/><Relationship Id="rId4" Type="http://schemas.openxmlformats.org/officeDocument/2006/relationships/oleObject" Target="../embeddings/oleObject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groups/977532@N24/poo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-28638" y="822325"/>
            <a:ext cx="9145453" cy="335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6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Reconnaissance d’objets</a:t>
            </a:r>
          </a:p>
          <a:p>
            <a:pPr algn="ctr">
              <a:defRPr/>
            </a:pPr>
            <a:r>
              <a:rPr lang="fr-FR" sz="6000" u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et vision </a:t>
            </a:r>
            <a:r>
              <a:rPr lang="fr-FR" sz="60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artificielle</a:t>
            </a:r>
          </a:p>
          <a:p>
            <a:pPr lvl="0" algn="ctr">
              <a:defRPr/>
            </a:pPr>
            <a:r>
              <a:rPr lang="en-US" sz="32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http://www.di.ens.fr/willow/teaching/recvis09</a:t>
            </a:r>
            <a:endParaRPr lang="en-US" sz="6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6000" u="none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46031" y="3209922"/>
            <a:ext cx="8471015" cy="360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u="none" dirty="0" smtClean="0">
                <a:latin typeface="Comic Sans MS" pitchFamily="66" charset="0"/>
              </a:rPr>
              <a:t>Lecture 6</a:t>
            </a:r>
          </a:p>
          <a:p>
            <a:pPr algn="ctr"/>
            <a:endParaRPr lang="en-US" sz="5400" u="none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u="none" dirty="0" smtClean="0">
                <a:latin typeface="Comic Sans MS" pitchFamily="66" charset="0"/>
              </a:rPr>
              <a:t> Face </a:t>
            </a:r>
            <a:r>
              <a:rPr lang="en-US" sz="4000" dirty="0" smtClean="0"/>
              <a:t>recognition</a:t>
            </a:r>
            <a:endParaRPr lang="en-US" sz="4000" u="none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</a:t>
            </a:r>
            <a:r>
              <a:rPr lang="en-US" sz="4000" smtClean="0"/>
              <a:t>Face detection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u="none" dirty="0" smtClean="0">
                <a:latin typeface="Comic Sans MS" pitchFamily="66" charset="0"/>
              </a:rPr>
              <a:t> Neural nets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When viewed as vectors of pixel values, face images are extremely high-dimensional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100x100 image = 10,000 dimensions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However, relatively few 10,000-dimensional vectors correspond to valid face images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We want to effectively model the subspace of face images</a:t>
            </a:r>
          </a:p>
        </p:txBody>
      </p:sp>
      <p:pic>
        <p:nvPicPr>
          <p:cNvPr id="1219595" name="Picture 11" descr="training_fa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6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p:oleObj spid="_x0000_s1208322" name="Image" r:id="rId4" imgW="6374603" imgH="7301587" progId="">
              <p:embed/>
            </p:oleObj>
          </a:graphicData>
        </a:graphic>
      </p:graphicFrame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The space of all face images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We want to construct a low-dimensional linear subspace that best explains the variation in the set of face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Principal Component Analysis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Given: N data points </a:t>
            </a:r>
            <a:r>
              <a:rPr lang="en-US" b="1">
                <a:solidFill>
                  <a:schemeClr val="bg1"/>
                </a:solidFill>
              </a:rPr>
              <a:t>x</a:t>
            </a:r>
            <a:r>
              <a:rPr lang="en-US" b="1" baseline="-25000">
                <a:solidFill>
                  <a:schemeClr val="bg1"/>
                </a:solidFill>
              </a:rPr>
              <a:t>1</a:t>
            </a:r>
            <a:r>
              <a:rPr lang="en-US" b="1">
                <a:solidFill>
                  <a:schemeClr val="bg1"/>
                </a:solidFill>
              </a:rPr>
              <a:t>, … ,x</a:t>
            </a:r>
            <a:r>
              <a:rPr lang="en-US" b="1" baseline="-25000">
                <a:solidFill>
                  <a:schemeClr val="bg1"/>
                </a:solidFill>
              </a:rPr>
              <a:t>N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in R</a:t>
            </a:r>
            <a:r>
              <a:rPr lang="en-US" baseline="30000">
                <a:solidFill>
                  <a:schemeClr val="bg1"/>
                </a:solidFill>
              </a:rPr>
              <a:t>d</a:t>
            </a:r>
            <a:br>
              <a:rPr lang="en-US" baseline="30000">
                <a:solidFill>
                  <a:schemeClr val="bg1"/>
                </a:solidFill>
              </a:rPr>
            </a:br>
            <a:endParaRPr lang="en-US" baseline="300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We want to find a new set of features that are linear combinations of original ones:</a:t>
            </a:r>
            <a:br>
              <a:rPr lang="en-US">
                <a:solidFill>
                  <a:schemeClr val="bg1"/>
                </a:solidFill>
              </a:rPr>
            </a:br>
            <a:r>
              <a:rPr lang="en-US" sz="900">
                <a:solidFill>
                  <a:schemeClr val="bg1"/>
                </a:solidFill>
              </a:rPr>
              <a:t/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                     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</a:rPr>
              <a:t>u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i="1" baseline="-2500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) =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u</a:t>
            </a:r>
            <a:r>
              <a:rPr lang="en-US" i="1" baseline="30000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i="1" baseline="-25000">
                <a:solidFill>
                  <a:schemeClr val="bg1"/>
                </a:solidFill>
                <a:latin typeface="Times New Roman" pitchFamily="18" charset="0"/>
              </a:rPr>
              <a:t>i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µ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)</a:t>
            </a:r>
            <a:b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</a:rPr>
            </a:br>
            <a:r>
              <a:rPr lang="en-US" sz="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en-US" sz="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</a:br>
            <a:r>
              <a:rPr lang="en-US">
                <a:solidFill>
                  <a:schemeClr val="bg1"/>
                </a:solidFill>
                <a:cs typeface="Arial" charset="0"/>
              </a:rPr>
              <a:t>(</a:t>
            </a:r>
            <a:r>
              <a:rPr lang="en-US" b="1">
                <a:solidFill>
                  <a:schemeClr val="bg1"/>
                </a:solidFill>
                <a:cs typeface="Times New Roman" pitchFamily="18" charset="0"/>
              </a:rPr>
              <a:t>µ</a:t>
            </a:r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: mean of data points)</a:t>
            </a:r>
            <a:br>
              <a:rPr lang="en-US">
                <a:solidFill>
                  <a:schemeClr val="bg1"/>
                </a:solidFill>
                <a:cs typeface="Times New Roman" pitchFamily="18" charset="0"/>
              </a:rPr>
            </a:br>
            <a:endParaRPr lang="en-US">
              <a:solidFill>
                <a:schemeClr val="bg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What unit vector </a:t>
            </a:r>
            <a:r>
              <a:rPr lang="en-US" b="1">
                <a:solidFill>
                  <a:schemeClr val="bg1"/>
                </a:solidFill>
              </a:rPr>
              <a:t>u </a:t>
            </a:r>
            <a:r>
              <a:rPr lang="en-US">
                <a:solidFill>
                  <a:schemeClr val="bg1"/>
                </a:solidFill>
              </a:rPr>
              <a:t>in R</a:t>
            </a:r>
            <a:r>
              <a:rPr lang="en-US" baseline="30000">
                <a:solidFill>
                  <a:schemeClr val="bg1"/>
                </a:solidFill>
              </a:rPr>
              <a:t>d</a:t>
            </a:r>
            <a:r>
              <a:rPr lang="en-US">
                <a:solidFill>
                  <a:schemeClr val="bg1"/>
                </a:solidFill>
              </a:rPr>
              <a:t> captures the most variance of the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138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33400" y="1371600"/>
            <a:ext cx="78787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Principal Component Analysis</a:t>
            </a:r>
          </a:p>
        </p:txBody>
      </p:sp>
      <p:sp>
        <p:nvSpPr>
          <p:cNvPr id="137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534988" y="3190875"/>
            <a:ext cx="78867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539750" y="5154613"/>
            <a:ext cx="790416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8" y="1786732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724150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832225" y="2795588"/>
            <a:ext cx="3042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solidFill>
                  <a:schemeClr val="bg1"/>
                </a:solidFill>
              </a:rPr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3" y="4757738"/>
            <a:ext cx="3289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Covariance matrix of data</a:t>
            </a:r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228600" y="5867400"/>
            <a:ext cx="8750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0">
                <a:solidFill>
                  <a:schemeClr val="bg1"/>
                </a:solidFill>
              </a:rPr>
              <a:t>The direction that maximizes the variance is the eigenvector associated with the largest eigenvalue of </a:t>
            </a:r>
            <a:r>
              <a:rPr lang="el-GR" b="0">
                <a:solidFill>
                  <a:schemeClr val="bg1"/>
                </a:solidFill>
              </a:rPr>
              <a:t>Σ</a:t>
            </a:r>
          </a:p>
        </p:txBody>
      </p:sp>
      <p:sp>
        <p:nvSpPr>
          <p:cNvPr id="1371148" name="Rectangle 12"/>
          <p:cNvSpPr>
            <a:spLocks noChangeArrowheads="1"/>
          </p:cNvSpPr>
          <p:nvPr/>
        </p:nvSpPr>
        <p:spPr bwMode="auto">
          <a:xfrm>
            <a:off x="3505200" y="1524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i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581400" y="32004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i="1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Eigenfaces: Key idea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Assume that most face images lie on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 low-dimensional subspace determined by the first </a:t>
            </a:r>
            <a:r>
              <a:rPr lang="en-US" i="1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 (</a:t>
            </a:r>
            <a:r>
              <a:rPr lang="en-US" i="1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&lt;</a:t>
            </a:r>
            <a:r>
              <a:rPr lang="en-US" i="1">
                <a:solidFill>
                  <a:schemeClr val="bg1"/>
                </a:solidFill>
              </a:rPr>
              <a:t>d</a:t>
            </a:r>
            <a:r>
              <a:rPr lang="en-US">
                <a:solidFill>
                  <a:schemeClr val="bg1"/>
                </a:solidFill>
              </a:rPr>
              <a:t>) directions of maximum variance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Use PCA to determine the vectors </a:t>
            </a:r>
            <a:r>
              <a:rPr lang="en-US" b="1">
                <a:solidFill>
                  <a:schemeClr val="bg1"/>
                </a:solidFill>
              </a:rPr>
              <a:t>u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,…</a:t>
            </a:r>
            <a:r>
              <a:rPr lang="en-US" b="1">
                <a:solidFill>
                  <a:schemeClr val="bg1"/>
                </a:solidFill>
              </a:rPr>
              <a:t>u</a:t>
            </a:r>
            <a:r>
              <a:rPr lang="en-US" baseline="-25000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 that span that subspace:</a:t>
            </a:r>
            <a:br>
              <a:rPr lang="en-US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x </a:t>
            </a:r>
            <a:r>
              <a:rPr lang="en-US">
                <a:solidFill>
                  <a:schemeClr val="bg1"/>
                </a:solidFill>
                <a:cs typeface="Arial" charset="0"/>
              </a:rPr>
              <a:t>≈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μ </a:t>
            </a:r>
            <a:r>
              <a:rPr lang="en-US">
                <a:solidFill>
                  <a:schemeClr val="bg1"/>
                </a:solidFill>
              </a:rPr>
              <a:t>+ w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  <a:r>
              <a:rPr lang="en-US" b="1">
                <a:solidFill>
                  <a:schemeClr val="bg1"/>
                </a:solidFill>
              </a:rPr>
              <a:t>u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 + w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u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 + … + w</a:t>
            </a:r>
            <a:r>
              <a:rPr lang="en-US" baseline="-25000">
                <a:solidFill>
                  <a:schemeClr val="bg1"/>
                </a:solidFill>
              </a:rPr>
              <a:t>k</a:t>
            </a:r>
            <a:r>
              <a:rPr lang="en-US" b="1">
                <a:solidFill>
                  <a:schemeClr val="bg1"/>
                </a:solidFill>
              </a:rPr>
              <a:t>u</a:t>
            </a:r>
            <a:r>
              <a:rPr lang="en-US" baseline="-25000">
                <a:solidFill>
                  <a:schemeClr val="bg1"/>
                </a:solidFill>
              </a:rPr>
              <a:t>k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Represent each face using its “face space” coordinates (w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,…w</a:t>
            </a:r>
            <a:r>
              <a:rPr lang="en-US" baseline="-25000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Perform nearest-neighbor recognition in “face space” </a:t>
            </a:r>
          </a:p>
        </p:txBody>
      </p:sp>
      <p:sp>
        <p:nvSpPr>
          <p:cNvPr id="1229828" name="Text Box 4"/>
          <p:cNvSpPr txBox="1">
            <a:spLocks noChangeArrowheads="1"/>
          </p:cNvSpPr>
          <p:nvPr/>
        </p:nvSpPr>
        <p:spPr bwMode="auto">
          <a:xfrm>
            <a:off x="768350" y="6262688"/>
            <a:ext cx="7781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M. Turk and A. Pentland, </a:t>
            </a:r>
            <a:r>
              <a:rPr lang="en-US" sz="1800" b="0">
                <a:solidFill>
                  <a:schemeClr val="bg1"/>
                </a:solidFill>
                <a:hlinkClick r:id="rId3"/>
              </a:rPr>
              <a:t>Face Recognition using Eigenfaces</a:t>
            </a:r>
            <a:r>
              <a:rPr lang="en-US" sz="1800" b="0">
                <a:solidFill>
                  <a:schemeClr val="bg1"/>
                </a:solidFill>
              </a:rPr>
              <a:t>, CVPR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Eigenfaces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example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1905000" cy="5257800"/>
          </a:xfrm>
        </p:spPr>
        <p:txBody>
          <a:bodyPr/>
          <a:lstStyle/>
          <a:p>
            <a:pPr algn="r"/>
            <a:r>
              <a:rPr lang="en-US">
                <a:solidFill>
                  <a:schemeClr val="bg1"/>
                </a:solidFill>
              </a:rPr>
              <a:t>	Training images</a:t>
            </a:r>
          </a:p>
          <a:p>
            <a:pPr algn="r"/>
            <a:r>
              <a:rPr lang="en-US" b="1">
                <a:solidFill>
                  <a:schemeClr val="bg1"/>
                </a:solidFill>
              </a:rPr>
              <a:t>x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,…,</a:t>
            </a:r>
            <a:r>
              <a:rPr lang="en-US" b="1">
                <a:solidFill>
                  <a:schemeClr val="bg1"/>
                </a:solidFill>
              </a:rPr>
              <a:t>x</a:t>
            </a:r>
            <a:r>
              <a:rPr lang="en-US" baseline="-2500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1231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066800"/>
            <a:ext cx="57404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Eigenfaces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example</a:t>
            </a:r>
          </a:p>
        </p:txBody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pic>
        <p:nvPicPr>
          <p:cNvPr id="12339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111375"/>
            <a:ext cx="42640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39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133725"/>
            <a:ext cx="2149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3657600" y="123507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bg1"/>
                </a:solidFill>
              </a:rPr>
              <a:t>Top eigenvectors: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u</a:t>
            </a:r>
            <a:r>
              <a:rPr lang="en-US" b="0" baseline="-25000">
                <a:solidFill>
                  <a:schemeClr val="bg1"/>
                </a:solidFill>
              </a:rPr>
              <a:t>1</a:t>
            </a:r>
            <a:r>
              <a:rPr lang="en-US" b="0">
                <a:solidFill>
                  <a:schemeClr val="bg1"/>
                </a:solidFill>
              </a:rPr>
              <a:t>,…</a:t>
            </a:r>
            <a:r>
              <a:rPr lang="en-US">
                <a:solidFill>
                  <a:schemeClr val="bg1"/>
                </a:solidFill>
              </a:rPr>
              <a:t>u</a:t>
            </a:r>
            <a:r>
              <a:rPr lang="en-US" b="0" baseline="-2500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1603375" y="2667000"/>
            <a:ext cx="1011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Mean: </a:t>
            </a:r>
            <a:r>
              <a:rPr lang="en-US">
                <a:solidFill>
                  <a:schemeClr val="bg1"/>
                </a:solidFill>
              </a:rPr>
              <a:t>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Eigenfaces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example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Face </a:t>
            </a:r>
            <a:r>
              <a:rPr lang="en-US" b="1">
                <a:solidFill>
                  <a:schemeClr val="bg1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 in “face space” coordinates: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pic>
        <p:nvPicPr>
          <p:cNvPr id="1235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14732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5973" name="Picture 5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5974" name="Picture 6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5983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Eigenfaces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example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Face </a:t>
            </a:r>
            <a:r>
              <a:rPr lang="en-US" b="1">
                <a:solidFill>
                  <a:schemeClr val="bg1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 in “face space” coordinates: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Reconstruction:</a:t>
            </a:r>
          </a:p>
        </p:txBody>
      </p:sp>
      <p:pic>
        <p:nvPicPr>
          <p:cNvPr id="128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14732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2053" name="Picture 5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2054" name="Picture 6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3375" y="4806950"/>
            <a:ext cx="955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4350" y="4783138"/>
            <a:ext cx="30448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2975" y="4759325"/>
            <a:ext cx="30448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2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800600"/>
            <a:ext cx="990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2059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282060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295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82061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µ</a:t>
            </a:r>
            <a:r>
              <a:rPr lang="en-US" b="0">
                <a:solidFill>
                  <a:schemeClr val="bg1"/>
                </a:solidFill>
              </a:rPr>
              <a:t>       +     w</a:t>
            </a:r>
            <a:r>
              <a:rPr lang="en-US" b="0" baseline="-25000">
                <a:solidFill>
                  <a:schemeClr val="bg1"/>
                </a:solidFill>
              </a:rPr>
              <a:t>1</a:t>
            </a:r>
            <a:r>
              <a:rPr lang="en-US">
                <a:solidFill>
                  <a:schemeClr val="bg1"/>
                </a:solidFill>
              </a:rPr>
              <a:t>u</a:t>
            </a:r>
            <a:r>
              <a:rPr lang="en-US" b="0" baseline="-25000">
                <a:solidFill>
                  <a:schemeClr val="bg1"/>
                </a:solidFill>
              </a:rPr>
              <a:t>1</a:t>
            </a:r>
            <a:r>
              <a:rPr lang="en-US" b="0">
                <a:solidFill>
                  <a:schemeClr val="bg1"/>
                </a:solidFill>
              </a:rPr>
              <a:t> +  w</a:t>
            </a:r>
            <a:r>
              <a:rPr lang="en-US" b="0" baseline="-25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u</a:t>
            </a:r>
            <a:r>
              <a:rPr lang="en-US" b="0" baseline="-25000">
                <a:solidFill>
                  <a:schemeClr val="bg1"/>
                </a:solidFill>
              </a:rPr>
              <a:t>2</a:t>
            </a:r>
            <a:r>
              <a:rPr lang="en-US" b="0">
                <a:solidFill>
                  <a:schemeClr val="bg1"/>
                </a:solidFill>
              </a:rPr>
              <a:t> +  w</a:t>
            </a:r>
            <a:r>
              <a:rPr lang="en-US" b="0" baseline="-25000">
                <a:solidFill>
                  <a:schemeClr val="bg1"/>
                </a:solidFill>
              </a:rPr>
              <a:t>3</a:t>
            </a:r>
            <a:r>
              <a:rPr lang="en-US">
                <a:solidFill>
                  <a:schemeClr val="bg1"/>
                </a:solidFill>
              </a:rPr>
              <a:t>u</a:t>
            </a:r>
            <a:r>
              <a:rPr lang="en-US" b="0" baseline="-25000">
                <a:solidFill>
                  <a:schemeClr val="bg1"/>
                </a:solidFill>
              </a:rPr>
              <a:t>3</a:t>
            </a:r>
            <a:r>
              <a:rPr lang="en-US" b="0">
                <a:solidFill>
                  <a:schemeClr val="bg1"/>
                </a:solidFill>
              </a:rPr>
              <a:t> + w</a:t>
            </a:r>
            <a:r>
              <a:rPr lang="en-US" b="0" baseline="-25000">
                <a:solidFill>
                  <a:schemeClr val="bg1"/>
                </a:solidFill>
              </a:rPr>
              <a:t>4</a:t>
            </a:r>
            <a:r>
              <a:rPr lang="en-US">
                <a:solidFill>
                  <a:schemeClr val="bg1"/>
                </a:solidFill>
              </a:rPr>
              <a:t>u</a:t>
            </a:r>
            <a:r>
              <a:rPr lang="en-US" b="0" baseline="-25000">
                <a:solidFill>
                  <a:schemeClr val="bg1"/>
                </a:solidFill>
              </a:rPr>
              <a:t>4</a:t>
            </a:r>
            <a:r>
              <a:rPr lang="en-US" b="0">
                <a:solidFill>
                  <a:schemeClr val="bg1"/>
                </a:solidFill>
              </a:rPr>
              <a:t> + …</a:t>
            </a:r>
          </a:p>
        </p:txBody>
      </p:sp>
      <p:sp>
        <p:nvSpPr>
          <p:cNvPr id="1282062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1282063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^</a:t>
            </a:r>
          </a:p>
        </p:txBody>
      </p:sp>
      <p:sp>
        <p:nvSpPr>
          <p:cNvPr id="1282064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82065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4" y="33291"/>
            <a:ext cx="8267760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Summary: Recognition with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eigenfaces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Process labeled training images: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Find mean 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µ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 and covariance matrix </a:t>
            </a:r>
            <a:r>
              <a:rPr lang="el-GR" sz="2400" b="1">
                <a:solidFill>
                  <a:schemeClr val="bg1"/>
                </a:solidFill>
                <a:cs typeface="Arial" charset="0"/>
              </a:rPr>
              <a:t>Σ</a:t>
            </a:r>
            <a:endParaRPr lang="en-US" sz="2400" b="1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Find k principal components (eigenvectors of </a:t>
            </a:r>
            <a:r>
              <a:rPr lang="el-GR" sz="2400" b="1">
                <a:solidFill>
                  <a:schemeClr val="bg1"/>
                </a:solidFill>
                <a:cs typeface="Arial" charset="0"/>
              </a:rPr>
              <a:t>Σ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) </a:t>
            </a:r>
            <a:r>
              <a:rPr lang="en-US" sz="2400" b="1">
                <a:solidFill>
                  <a:schemeClr val="bg1"/>
                </a:solidFill>
              </a:rPr>
              <a:t>u</a:t>
            </a:r>
            <a:r>
              <a:rPr lang="en-US" sz="2400" baseline="-25000">
                <a:solidFill>
                  <a:schemeClr val="bg1"/>
                </a:solidFill>
              </a:rPr>
              <a:t>1</a:t>
            </a:r>
            <a:r>
              <a:rPr lang="en-US" sz="2400">
                <a:solidFill>
                  <a:schemeClr val="bg1"/>
                </a:solidFill>
              </a:rPr>
              <a:t>,…</a:t>
            </a:r>
            <a:r>
              <a:rPr lang="en-US" sz="2400" b="1">
                <a:solidFill>
                  <a:schemeClr val="bg1"/>
                </a:solidFill>
              </a:rPr>
              <a:t>u</a:t>
            </a:r>
            <a:r>
              <a:rPr lang="en-US" sz="2400" baseline="-25000">
                <a:solidFill>
                  <a:schemeClr val="bg1"/>
                </a:solidFill>
              </a:rPr>
              <a:t>k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Project each training image 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r>
              <a:rPr lang="en-US" sz="2400" baseline="-25000">
                <a:solidFill>
                  <a:schemeClr val="bg1"/>
                </a:solidFill>
              </a:rPr>
              <a:t>i</a:t>
            </a:r>
            <a:r>
              <a:rPr lang="en-US" sz="2400">
                <a:solidFill>
                  <a:schemeClr val="bg1"/>
                </a:solidFill>
              </a:rPr>
              <a:t> onto subspace spanned by principal components: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(w</a:t>
            </a:r>
            <a:r>
              <a:rPr lang="en-US" sz="2400" baseline="-25000">
                <a:solidFill>
                  <a:schemeClr val="bg1"/>
                </a:solidFill>
              </a:rPr>
              <a:t>i1</a:t>
            </a:r>
            <a:r>
              <a:rPr lang="en-US" sz="2400">
                <a:solidFill>
                  <a:schemeClr val="bg1"/>
                </a:solidFill>
              </a:rPr>
              <a:t>,…,w</a:t>
            </a:r>
            <a:r>
              <a:rPr lang="en-US" sz="2400" baseline="-25000">
                <a:solidFill>
                  <a:schemeClr val="bg1"/>
                </a:solidFill>
              </a:rPr>
              <a:t>ik</a:t>
            </a:r>
            <a:r>
              <a:rPr lang="en-US" sz="2400">
                <a:solidFill>
                  <a:schemeClr val="bg1"/>
                </a:solidFill>
              </a:rPr>
              <a:t>) = (</a:t>
            </a:r>
            <a:r>
              <a:rPr lang="en-US" sz="2400" b="1">
                <a:solidFill>
                  <a:schemeClr val="bg1"/>
                </a:solidFill>
              </a:rPr>
              <a:t>u</a:t>
            </a:r>
            <a:r>
              <a:rPr lang="en-US" sz="2400" baseline="-25000">
                <a:solidFill>
                  <a:schemeClr val="bg1"/>
                </a:solidFill>
              </a:rPr>
              <a:t>1</a:t>
            </a:r>
            <a:r>
              <a:rPr lang="en-US" sz="2400" baseline="30000">
                <a:solidFill>
                  <a:schemeClr val="bg1"/>
                </a:solidFill>
              </a:rPr>
              <a:t>T</a:t>
            </a:r>
            <a:r>
              <a:rPr lang="en-US" sz="2400">
                <a:solidFill>
                  <a:schemeClr val="bg1"/>
                </a:solidFill>
              </a:rPr>
              <a:t>(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r>
              <a:rPr lang="en-US" sz="2400" baseline="-25000">
                <a:solidFill>
                  <a:schemeClr val="bg1"/>
                </a:solidFill>
              </a:rPr>
              <a:t>i </a:t>
            </a:r>
            <a:r>
              <a:rPr lang="en-US" sz="2400">
                <a:solidFill>
                  <a:schemeClr val="bg1"/>
                </a:solidFill>
              </a:rPr>
              <a:t>– 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µ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), … , </a:t>
            </a:r>
            <a:r>
              <a:rPr lang="en-US" sz="2400" b="1">
                <a:solidFill>
                  <a:schemeClr val="bg1"/>
                </a:solidFill>
              </a:rPr>
              <a:t>u</a:t>
            </a:r>
            <a:r>
              <a:rPr lang="en-US" sz="2400" baseline="-25000">
                <a:solidFill>
                  <a:schemeClr val="bg1"/>
                </a:solidFill>
              </a:rPr>
              <a:t>k</a:t>
            </a:r>
            <a:r>
              <a:rPr lang="en-US" sz="2400" baseline="30000">
                <a:solidFill>
                  <a:schemeClr val="bg1"/>
                </a:solidFill>
              </a:rPr>
              <a:t>T</a:t>
            </a:r>
            <a:r>
              <a:rPr lang="en-US" sz="2400">
                <a:solidFill>
                  <a:schemeClr val="bg1"/>
                </a:solidFill>
              </a:rPr>
              <a:t>(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r>
              <a:rPr lang="en-US" sz="2400" baseline="-25000">
                <a:solidFill>
                  <a:schemeClr val="bg1"/>
                </a:solidFill>
              </a:rPr>
              <a:t>i </a:t>
            </a:r>
            <a:r>
              <a:rPr lang="en-US" sz="2400">
                <a:solidFill>
                  <a:schemeClr val="bg1"/>
                </a:solidFill>
              </a:rPr>
              <a:t>– 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µ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))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bg1"/>
                </a:solidFill>
              </a:rPr>
              <a:t>Given novel image 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r>
              <a:rPr lang="en-US" sz="240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Project onto subspace: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(w</a:t>
            </a:r>
            <a:r>
              <a:rPr lang="en-US" sz="2400" baseline="-25000">
                <a:solidFill>
                  <a:schemeClr val="bg1"/>
                </a:solidFill>
              </a:rPr>
              <a:t>1</a:t>
            </a:r>
            <a:r>
              <a:rPr lang="en-US" sz="2400">
                <a:solidFill>
                  <a:schemeClr val="bg1"/>
                </a:solidFill>
              </a:rPr>
              <a:t>,…,w</a:t>
            </a:r>
            <a:r>
              <a:rPr lang="en-US" sz="2400" baseline="-25000">
                <a:solidFill>
                  <a:schemeClr val="bg1"/>
                </a:solidFill>
              </a:rPr>
              <a:t>k</a:t>
            </a:r>
            <a:r>
              <a:rPr lang="en-US" sz="2400">
                <a:solidFill>
                  <a:schemeClr val="bg1"/>
                </a:solidFill>
              </a:rPr>
              <a:t>) = (</a:t>
            </a:r>
            <a:r>
              <a:rPr lang="en-US" sz="2400" b="1">
                <a:solidFill>
                  <a:schemeClr val="bg1"/>
                </a:solidFill>
              </a:rPr>
              <a:t>u</a:t>
            </a:r>
            <a:r>
              <a:rPr lang="en-US" sz="2400" baseline="-25000">
                <a:solidFill>
                  <a:schemeClr val="bg1"/>
                </a:solidFill>
              </a:rPr>
              <a:t>1</a:t>
            </a:r>
            <a:r>
              <a:rPr lang="en-US" sz="2400" baseline="30000">
                <a:solidFill>
                  <a:schemeClr val="bg1"/>
                </a:solidFill>
              </a:rPr>
              <a:t>T</a:t>
            </a:r>
            <a:r>
              <a:rPr lang="en-US" sz="2400">
                <a:solidFill>
                  <a:schemeClr val="bg1"/>
                </a:solidFill>
              </a:rPr>
              <a:t>(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r>
              <a:rPr lang="en-US" sz="2400" baseline="-250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– 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µ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), … , </a:t>
            </a:r>
            <a:r>
              <a:rPr lang="en-US" sz="2400" b="1">
                <a:solidFill>
                  <a:schemeClr val="bg1"/>
                </a:solidFill>
              </a:rPr>
              <a:t>u</a:t>
            </a:r>
            <a:r>
              <a:rPr lang="en-US" sz="2400" baseline="-25000">
                <a:solidFill>
                  <a:schemeClr val="bg1"/>
                </a:solidFill>
              </a:rPr>
              <a:t>k</a:t>
            </a:r>
            <a:r>
              <a:rPr lang="en-US" sz="2400" baseline="30000">
                <a:solidFill>
                  <a:schemeClr val="bg1"/>
                </a:solidFill>
              </a:rPr>
              <a:t>T</a:t>
            </a:r>
            <a:r>
              <a:rPr lang="en-US" sz="2400">
                <a:solidFill>
                  <a:schemeClr val="bg1"/>
                </a:solidFill>
              </a:rPr>
              <a:t>(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r>
              <a:rPr lang="en-US" sz="2400" baseline="-250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– 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µ</a:t>
            </a:r>
            <a:r>
              <a:rPr lang="en-US" sz="2400">
                <a:solidFill>
                  <a:schemeClr val="bg1"/>
                </a:solidFill>
                <a:cs typeface="Arial" charset="0"/>
              </a:rPr>
              <a:t>))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Optional: check reconstruction error 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r>
              <a:rPr lang="en-US" sz="2400">
                <a:solidFill>
                  <a:schemeClr val="bg1"/>
                </a:solidFill>
              </a:rPr>
              <a:t> – </a:t>
            </a:r>
            <a:r>
              <a:rPr lang="en-US" sz="2400" b="1">
                <a:solidFill>
                  <a:schemeClr val="bg1"/>
                </a:solidFill>
              </a:rPr>
              <a:t>x</a:t>
            </a:r>
            <a:r>
              <a:rPr lang="en-US" sz="2400">
                <a:solidFill>
                  <a:schemeClr val="bg1"/>
                </a:solidFill>
              </a:rPr>
              <a:t> to determine whether image is really a face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6443663" y="487680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875" y="1131978"/>
            <a:ext cx="9092554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Attention</a:t>
            </a:r>
            <a:r>
              <a:rPr lang="fr-FR" sz="6000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</a:t>
            </a:r>
            <a:endParaRPr lang="fr-FR" sz="6000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fr-FR" sz="6000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Troisième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exercice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programmation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du</a:t>
            </a:r>
          </a:p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 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novembre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</a:t>
            </a:r>
            <a:r>
              <a:rPr 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www.di.ens.fr/willow/teaching/recvis09/assignment3/</a:t>
            </a:r>
            <a:endParaRPr lang="en-U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Limitations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Global appearance method: not robust to misalignment, background variation</a:t>
            </a:r>
          </a:p>
        </p:txBody>
      </p:sp>
      <p:pic>
        <p:nvPicPr>
          <p:cNvPr id="12779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2046288"/>
            <a:ext cx="3035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79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6775" y="2057400"/>
            <a:ext cx="2968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79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4975" y="2057400"/>
            <a:ext cx="3397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Limitations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9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PCA assumes that the data has a Gaussian distribution (mean </a:t>
            </a:r>
            <a:r>
              <a:rPr lang="en-US">
                <a:solidFill>
                  <a:schemeClr val="bg1"/>
                </a:solidFill>
                <a:cs typeface="Arial" charset="0"/>
              </a:rPr>
              <a:t>µ, covariance matrix </a:t>
            </a:r>
            <a:r>
              <a:rPr lang="el-GR">
                <a:solidFill>
                  <a:schemeClr val="bg1"/>
                </a:solidFill>
                <a:cs typeface="Arial" charset="0"/>
              </a:rPr>
              <a:t>Σ</a:t>
            </a:r>
            <a:r>
              <a:rPr lang="en-US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81200"/>
            <a:ext cx="5064125" cy="416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73861" name="Text Box 5"/>
          <p:cNvSpPr txBox="1">
            <a:spLocks noChangeArrowheads="1"/>
          </p:cNvSpPr>
          <p:nvPr/>
        </p:nvSpPr>
        <p:spPr bwMode="auto">
          <a:xfrm>
            <a:off x="-28638" y="6205521"/>
            <a:ext cx="9142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The shape of this dataset is not well described by its principal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Limitations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The direction of maximum variance is not always good for classification</a:t>
            </a:r>
            <a:endParaRPr lang="el-G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75908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09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0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1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2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3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4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5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6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7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8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9" name="Oval 15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0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1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2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3" name="Oval 19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4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5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6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7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8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9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0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1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2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3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4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5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6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7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8" name="Oval 3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 bwMode="auto">
          <a:xfrm rot="16200000" flipH="1">
            <a:off x="2600298" y="4195773"/>
            <a:ext cx="4125969" cy="1825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Limitations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The direction of maximum variance is not always good for classification</a:t>
            </a:r>
            <a:endParaRPr lang="el-GR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75908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09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0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1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2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3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4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5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6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7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8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9" name="Oval 15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0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1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2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3" name="Oval 19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4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5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6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7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8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9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0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1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2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3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4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5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6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7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8" name="Oval 34"/>
          <p:cNvSpPr>
            <a:spLocks noChangeArrowheads="1"/>
          </p:cNvSpPr>
          <p:nvPr/>
        </p:nvSpPr>
        <p:spPr bwMode="auto">
          <a:xfrm>
            <a:off x="4930782" y="598491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38" name="Connecteur droit avec flèche 37"/>
          <p:cNvCxnSpPr>
            <a:stCxn id="1275923" idx="2"/>
          </p:cNvCxnSpPr>
          <p:nvPr/>
        </p:nvCxnSpPr>
        <p:spPr bwMode="auto">
          <a:xfrm rot="10800000" flipV="1">
            <a:off x="4608514" y="2514599"/>
            <a:ext cx="192087" cy="15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necteur droit avec flèche 38"/>
          <p:cNvCxnSpPr/>
          <p:nvPr/>
        </p:nvCxnSpPr>
        <p:spPr bwMode="auto">
          <a:xfrm rot="10800000" flipV="1">
            <a:off x="4608514" y="2954330"/>
            <a:ext cx="344489" cy="36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onnecteur droit avec flèche 40"/>
          <p:cNvCxnSpPr/>
          <p:nvPr/>
        </p:nvCxnSpPr>
        <p:spPr bwMode="auto">
          <a:xfrm rot="5400000">
            <a:off x="5018790" y="2690107"/>
            <a:ext cx="71529" cy="8190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Connecteur droit avec flèche 43"/>
          <p:cNvCxnSpPr>
            <a:endCxn id="1275926" idx="4"/>
          </p:cNvCxnSpPr>
          <p:nvPr/>
        </p:nvCxnSpPr>
        <p:spPr bwMode="auto">
          <a:xfrm rot="10800000" flipV="1">
            <a:off x="4648201" y="3686086"/>
            <a:ext cx="909651" cy="1239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onnecteur droit avec flèche 44"/>
          <p:cNvCxnSpPr/>
          <p:nvPr/>
        </p:nvCxnSpPr>
        <p:spPr bwMode="auto">
          <a:xfrm rot="10800000" flipV="1">
            <a:off x="4681539" y="3648078"/>
            <a:ext cx="344489" cy="36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onnecteur droit avec flèche 45"/>
          <p:cNvCxnSpPr/>
          <p:nvPr/>
        </p:nvCxnSpPr>
        <p:spPr bwMode="auto">
          <a:xfrm rot="10800000" flipV="1">
            <a:off x="4681540" y="4268799"/>
            <a:ext cx="344489" cy="36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Connecteur droit avec flèche 46"/>
          <p:cNvCxnSpPr/>
          <p:nvPr/>
        </p:nvCxnSpPr>
        <p:spPr bwMode="auto">
          <a:xfrm rot="10800000" flipV="1">
            <a:off x="4738693" y="4816494"/>
            <a:ext cx="344489" cy="36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Connecteur droit avec flèche 47"/>
          <p:cNvCxnSpPr/>
          <p:nvPr/>
        </p:nvCxnSpPr>
        <p:spPr bwMode="auto">
          <a:xfrm rot="10800000" flipV="1">
            <a:off x="4718052" y="5108598"/>
            <a:ext cx="547696" cy="730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Connecteur droit avec flèche 49"/>
          <p:cNvCxnSpPr/>
          <p:nvPr/>
        </p:nvCxnSpPr>
        <p:spPr bwMode="auto">
          <a:xfrm rot="10800000" flipV="1">
            <a:off x="4754565" y="5802345"/>
            <a:ext cx="655636" cy="730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Connecteur droit avec flèche 54"/>
          <p:cNvCxnSpPr>
            <a:stCxn id="1275938" idx="2"/>
          </p:cNvCxnSpPr>
          <p:nvPr/>
        </p:nvCxnSpPr>
        <p:spPr bwMode="auto">
          <a:xfrm rot="10800000" flipV="1">
            <a:off x="4732348" y="6061110"/>
            <a:ext cx="198434" cy="413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Connecteur droit avec flèche 56"/>
          <p:cNvCxnSpPr/>
          <p:nvPr/>
        </p:nvCxnSpPr>
        <p:spPr bwMode="auto">
          <a:xfrm rot="10800000" flipV="1">
            <a:off x="4681540" y="4597416"/>
            <a:ext cx="584209" cy="730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Connecteur droit avec flèche 58"/>
          <p:cNvCxnSpPr/>
          <p:nvPr/>
        </p:nvCxnSpPr>
        <p:spPr bwMode="auto">
          <a:xfrm rot="10800000" flipV="1">
            <a:off x="4681540" y="4487876"/>
            <a:ext cx="876315" cy="1095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Connecteur droit avec flèche 60"/>
          <p:cNvCxnSpPr/>
          <p:nvPr/>
        </p:nvCxnSpPr>
        <p:spPr bwMode="auto">
          <a:xfrm rot="10800000" flipV="1">
            <a:off x="4681539" y="3905340"/>
            <a:ext cx="593626" cy="1078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Connecteur droit avec flèche 66"/>
          <p:cNvCxnSpPr/>
          <p:nvPr/>
        </p:nvCxnSpPr>
        <p:spPr bwMode="auto">
          <a:xfrm rot="10800000" flipV="1">
            <a:off x="4608513" y="3354398"/>
            <a:ext cx="192087" cy="15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Connecteur droit avec flèche 68"/>
          <p:cNvCxnSpPr/>
          <p:nvPr/>
        </p:nvCxnSpPr>
        <p:spPr bwMode="auto">
          <a:xfrm rot="5400000" flipH="1" flipV="1">
            <a:off x="4250519" y="2515287"/>
            <a:ext cx="30265" cy="555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Connecteur droit avec flèche 69"/>
          <p:cNvCxnSpPr/>
          <p:nvPr/>
        </p:nvCxnSpPr>
        <p:spPr bwMode="auto">
          <a:xfrm flipV="1">
            <a:off x="3906743" y="3173409"/>
            <a:ext cx="701772" cy="36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Connecteur droit avec flèche 71"/>
          <p:cNvCxnSpPr/>
          <p:nvPr/>
        </p:nvCxnSpPr>
        <p:spPr bwMode="auto">
          <a:xfrm>
            <a:off x="4352923" y="3063870"/>
            <a:ext cx="25559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Connecteur droit avec flèche 73"/>
          <p:cNvCxnSpPr>
            <a:endCxn id="1275919" idx="3"/>
          </p:cNvCxnSpPr>
          <p:nvPr/>
        </p:nvCxnSpPr>
        <p:spPr bwMode="auto">
          <a:xfrm flipV="1">
            <a:off x="3732201" y="3559082"/>
            <a:ext cx="862117" cy="52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Connecteur droit avec flèche 75"/>
          <p:cNvCxnSpPr/>
          <p:nvPr/>
        </p:nvCxnSpPr>
        <p:spPr bwMode="auto">
          <a:xfrm rot="5400000" flipH="1" flipV="1">
            <a:off x="4360058" y="3202787"/>
            <a:ext cx="30265" cy="555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Connecteur droit avec flèche 76"/>
          <p:cNvCxnSpPr/>
          <p:nvPr/>
        </p:nvCxnSpPr>
        <p:spPr bwMode="auto">
          <a:xfrm rot="5400000" flipH="1" flipV="1">
            <a:off x="4360058" y="3823508"/>
            <a:ext cx="30265" cy="555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onnecteur droit avec flèche 77"/>
          <p:cNvCxnSpPr/>
          <p:nvPr/>
        </p:nvCxnSpPr>
        <p:spPr bwMode="auto">
          <a:xfrm flipV="1">
            <a:off x="3979769" y="3867156"/>
            <a:ext cx="628746" cy="36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Connecteur droit avec flèche 79"/>
          <p:cNvCxnSpPr/>
          <p:nvPr/>
        </p:nvCxnSpPr>
        <p:spPr bwMode="auto">
          <a:xfrm flipV="1">
            <a:off x="4352923" y="4013208"/>
            <a:ext cx="292105" cy="30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Connecteur droit avec flèche 81"/>
          <p:cNvCxnSpPr>
            <a:endCxn id="1275920" idx="2"/>
          </p:cNvCxnSpPr>
          <p:nvPr/>
        </p:nvCxnSpPr>
        <p:spPr bwMode="auto">
          <a:xfrm flipV="1">
            <a:off x="3659175" y="4343400"/>
            <a:ext cx="912825" cy="714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Connecteur droit avec flèche 84"/>
          <p:cNvCxnSpPr/>
          <p:nvPr/>
        </p:nvCxnSpPr>
        <p:spPr bwMode="auto">
          <a:xfrm flipV="1">
            <a:off x="3878253" y="5145111"/>
            <a:ext cx="803286" cy="349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Connecteur droit avec flèche 86"/>
          <p:cNvCxnSpPr/>
          <p:nvPr/>
        </p:nvCxnSpPr>
        <p:spPr bwMode="auto">
          <a:xfrm flipV="1">
            <a:off x="4279896" y="5619780"/>
            <a:ext cx="438156" cy="34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Connecteur droit avec flèche 88"/>
          <p:cNvCxnSpPr/>
          <p:nvPr/>
        </p:nvCxnSpPr>
        <p:spPr bwMode="auto">
          <a:xfrm flipV="1">
            <a:off x="4206870" y="4597416"/>
            <a:ext cx="438156" cy="34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/>
          <p:cNvCxnSpPr/>
          <p:nvPr/>
        </p:nvCxnSpPr>
        <p:spPr bwMode="auto">
          <a:xfrm rot="16200000" flipH="1">
            <a:off x="2600298" y="4195773"/>
            <a:ext cx="4125969" cy="1825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Alternative (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Belhumeur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et al., 1997)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Fisherfaces</a:t>
            </a:r>
            <a:r>
              <a:rPr lang="en-US" dirty="0" smtClean="0">
                <a:solidFill>
                  <a:schemeClr val="bg1"/>
                </a:solidFill>
              </a:rPr>
              <a:t> (aka linear </a:t>
            </a:r>
            <a:r>
              <a:rPr lang="en-US" dirty="0" err="1" smtClean="0">
                <a:solidFill>
                  <a:schemeClr val="bg1"/>
                </a:solidFill>
              </a:rPr>
              <a:t>discriminant</a:t>
            </a:r>
            <a:r>
              <a:rPr lang="en-US" dirty="0" smtClean="0">
                <a:solidFill>
                  <a:schemeClr val="bg1"/>
                </a:solidFill>
              </a:rPr>
              <a:t> analysis): Use the direction that maximizes the ratio of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between-class scatter and within-class scatter</a:t>
            </a:r>
            <a:endParaRPr lang="el-GR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75908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09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0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1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2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3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4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5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6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7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8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19" name="Oval 15"/>
          <p:cNvSpPr>
            <a:spLocks noChangeArrowheads="1"/>
          </p:cNvSpPr>
          <p:nvPr/>
        </p:nvSpPr>
        <p:spPr bwMode="auto">
          <a:xfrm>
            <a:off x="4602165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0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1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2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3" name="Oval 19"/>
          <p:cNvSpPr>
            <a:spLocks noChangeArrowheads="1"/>
          </p:cNvSpPr>
          <p:nvPr/>
        </p:nvSpPr>
        <p:spPr bwMode="auto">
          <a:xfrm>
            <a:off x="4821243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4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5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6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7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8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29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0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1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2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3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4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5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6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7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75938" name="Oval 3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 bwMode="auto">
          <a:xfrm flipV="1">
            <a:off x="2563785" y="4049721"/>
            <a:ext cx="4198995" cy="3651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cteur droit avec flèche 42"/>
          <p:cNvCxnSpPr/>
          <p:nvPr/>
        </p:nvCxnSpPr>
        <p:spPr bwMode="auto">
          <a:xfrm rot="10800000" flipH="1" flipV="1">
            <a:off x="3732202" y="3581400"/>
            <a:ext cx="1575" cy="5048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Connecteur droit avec flèche 43"/>
          <p:cNvCxnSpPr/>
          <p:nvPr/>
        </p:nvCxnSpPr>
        <p:spPr bwMode="auto">
          <a:xfrm rot="16200000" flipV="1">
            <a:off x="3294046" y="4597415"/>
            <a:ext cx="1138250" cy="42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Connecteur droit avec flèche 46"/>
          <p:cNvCxnSpPr/>
          <p:nvPr/>
        </p:nvCxnSpPr>
        <p:spPr bwMode="auto">
          <a:xfrm rot="16200000" flipH="1">
            <a:off x="4947364" y="3528306"/>
            <a:ext cx="947839" cy="18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Connecteur droit avec flèche 48"/>
          <p:cNvCxnSpPr/>
          <p:nvPr/>
        </p:nvCxnSpPr>
        <p:spPr bwMode="auto">
          <a:xfrm rot="5400000" flipH="1" flipV="1">
            <a:off x="5398266" y="4328290"/>
            <a:ext cx="31917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Connecteur droit avec flèche 52"/>
          <p:cNvCxnSpPr/>
          <p:nvPr/>
        </p:nvCxnSpPr>
        <p:spPr bwMode="auto">
          <a:xfrm rot="10800000" flipH="1" flipV="1">
            <a:off x="4910139" y="2514599"/>
            <a:ext cx="63504" cy="1535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Connecteur droit avec flèche 54"/>
          <p:cNvCxnSpPr/>
          <p:nvPr/>
        </p:nvCxnSpPr>
        <p:spPr bwMode="auto">
          <a:xfrm rot="10800000">
            <a:off x="5343546" y="4086234"/>
            <a:ext cx="68253" cy="1704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Connecteur droit avec flèche 56"/>
          <p:cNvCxnSpPr/>
          <p:nvPr/>
        </p:nvCxnSpPr>
        <p:spPr bwMode="auto">
          <a:xfrm rot="16200000" flipH="1">
            <a:off x="3895722" y="3521070"/>
            <a:ext cx="9367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Connecteur droit avec flèche 58"/>
          <p:cNvCxnSpPr/>
          <p:nvPr/>
        </p:nvCxnSpPr>
        <p:spPr bwMode="auto">
          <a:xfrm rot="10800000">
            <a:off x="4203696" y="4038600"/>
            <a:ext cx="7620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Connecteur droit avec flèche 45"/>
          <p:cNvCxnSpPr>
            <a:endCxn id="1275916" idx="1"/>
          </p:cNvCxnSpPr>
          <p:nvPr/>
        </p:nvCxnSpPr>
        <p:spPr bwMode="auto">
          <a:xfrm rot="16200000" flipH="1">
            <a:off x="3394910" y="3394910"/>
            <a:ext cx="1252640" cy="793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Connecteur droit avec flèche 53"/>
          <p:cNvCxnSpPr/>
          <p:nvPr/>
        </p:nvCxnSpPr>
        <p:spPr bwMode="auto">
          <a:xfrm rot="16200000" flipH="1">
            <a:off x="3466988" y="3665547"/>
            <a:ext cx="831952" cy="9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Connecteur droit avec flèche 60"/>
          <p:cNvCxnSpPr/>
          <p:nvPr/>
        </p:nvCxnSpPr>
        <p:spPr bwMode="auto">
          <a:xfrm rot="10800000" flipH="1" flipV="1">
            <a:off x="4133845" y="3505200"/>
            <a:ext cx="22318" cy="555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Connecteur droit avec flèche 62"/>
          <p:cNvCxnSpPr/>
          <p:nvPr/>
        </p:nvCxnSpPr>
        <p:spPr bwMode="auto">
          <a:xfrm rot="5400000" flipH="1" flipV="1">
            <a:off x="3475023" y="4233873"/>
            <a:ext cx="387248" cy="189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Connecteur droit avec flèche 64"/>
          <p:cNvCxnSpPr/>
          <p:nvPr/>
        </p:nvCxnSpPr>
        <p:spPr bwMode="auto">
          <a:xfrm rot="10800000" flipH="1">
            <a:off x="4572001" y="4086234"/>
            <a:ext cx="3174" cy="8667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Connecteur droit avec flèche 66"/>
          <p:cNvCxnSpPr/>
          <p:nvPr/>
        </p:nvCxnSpPr>
        <p:spPr bwMode="auto">
          <a:xfrm rot="16200000" flipH="1">
            <a:off x="3859297" y="3949616"/>
            <a:ext cx="228600" cy="44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Connecteur droit avec flèche 68"/>
          <p:cNvCxnSpPr/>
          <p:nvPr/>
        </p:nvCxnSpPr>
        <p:spPr bwMode="auto">
          <a:xfrm rot="16200000" flipH="1">
            <a:off x="4444205" y="3775874"/>
            <a:ext cx="490639" cy="159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Connecteur droit avec flèche 70"/>
          <p:cNvCxnSpPr/>
          <p:nvPr/>
        </p:nvCxnSpPr>
        <p:spPr bwMode="auto">
          <a:xfrm rot="5400000" flipH="1">
            <a:off x="4461674" y="4196561"/>
            <a:ext cx="333366" cy="39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Connecteur droit avec flèche 72"/>
          <p:cNvCxnSpPr/>
          <p:nvPr/>
        </p:nvCxnSpPr>
        <p:spPr bwMode="auto">
          <a:xfrm rot="16200000" flipH="1" flipV="1">
            <a:off x="4450552" y="3888586"/>
            <a:ext cx="392121" cy="3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Connecteur droit avec flèche 74"/>
          <p:cNvCxnSpPr/>
          <p:nvPr/>
        </p:nvCxnSpPr>
        <p:spPr bwMode="auto">
          <a:xfrm rot="16200000" flipH="1">
            <a:off x="4485478" y="3707610"/>
            <a:ext cx="657234" cy="269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onnecteur droit avec flèche 77"/>
          <p:cNvCxnSpPr/>
          <p:nvPr/>
        </p:nvCxnSpPr>
        <p:spPr bwMode="auto">
          <a:xfrm rot="16200000" flipH="1">
            <a:off x="4877600" y="3880551"/>
            <a:ext cx="338239" cy="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Connecteur droit avec flèche 80"/>
          <p:cNvCxnSpPr/>
          <p:nvPr/>
        </p:nvCxnSpPr>
        <p:spPr bwMode="auto">
          <a:xfrm rot="5400000" flipH="1" flipV="1">
            <a:off x="4198060" y="4679253"/>
            <a:ext cx="1193884" cy="7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Connecteur droit avec flèche 82"/>
          <p:cNvCxnSpPr/>
          <p:nvPr/>
        </p:nvCxnSpPr>
        <p:spPr bwMode="auto">
          <a:xfrm flipH="1" flipV="1">
            <a:off x="4973643" y="4086234"/>
            <a:ext cx="58731" cy="1857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Connecteur droit avec flèche 84"/>
          <p:cNvCxnSpPr/>
          <p:nvPr/>
        </p:nvCxnSpPr>
        <p:spPr bwMode="auto">
          <a:xfrm rot="16200000" flipV="1">
            <a:off x="4956187" y="4176716"/>
            <a:ext cx="18096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Connecteur droit avec flèche 87"/>
          <p:cNvCxnSpPr/>
          <p:nvPr/>
        </p:nvCxnSpPr>
        <p:spPr bwMode="auto">
          <a:xfrm rot="5400000" flipH="1" flipV="1">
            <a:off x="4719739" y="4454525"/>
            <a:ext cx="768248" cy="316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Connecteur droit avec flèche 90"/>
          <p:cNvCxnSpPr/>
          <p:nvPr/>
        </p:nvCxnSpPr>
        <p:spPr bwMode="auto">
          <a:xfrm flipH="1" flipV="1">
            <a:off x="5234007" y="4086234"/>
            <a:ext cx="68253" cy="1019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Connecteur droit avec flèche 92"/>
          <p:cNvCxnSpPr/>
          <p:nvPr/>
        </p:nvCxnSpPr>
        <p:spPr bwMode="auto">
          <a:xfrm rot="5400000">
            <a:off x="5215640" y="3990192"/>
            <a:ext cx="109641" cy="9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Connecteur droit avec flèche 96"/>
          <p:cNvCxnSpPr>
            <a:stCxn id="1275934" idx="4"/>
          </p:cNvCxnSpPr>
          <p:nvPr/>
        </p:nvCxnSpPr>
        <p:spPr bwMode="auto">
          <a:xfrm rot="5400000">
            <a:off x="5402266" y="3889386"/>
            <a:ext cx="315921" cy="4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Alternative (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Belhumeur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et al., 1997)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Fisherfaces</a:t>
            </a:r>
            <a:r>
              <a:rPr lang="en-US" dirty="0" smtClean="0">
                <a:solidFill>
                  <a:schemeClr val="bg1"/>
                </a:solidFill>
              </a:rPr>
              <a:t> (aka linear </a:t>
            </a:r>
            <a:r>
              <a:rPr lang="en-US" dirty="0" err="1" smtClean="0">
                <a:solidFill>
                  <a:schemeClr val="bg1"/>
                </a:solidFill>
              </a:rPr>
              <a:t>discriminant</a:t>
            </a:r>
            <a:r>
              <a:rPr lang="en-US" dirty="0" smtClean="0">
                <a:solidFill>
                  <a:schemeClr val="bg1"/>
                </a:solidFill>
              </a:rPr>
              <a:t> analysis): Use the direction that maximizes the ratio of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between-class scatter and within-class scatter</a:t>
            </a:r>
            <a:endParaRPr lang="el-GR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33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8253" y="2516175"/>
            <a:ext cx="3595129" cy="9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8253" y="3611565"/>
            <a:ext cx="3913872" cy="91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63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688" y="4670442"/>
            <a:ext cx="3165196" cy="120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ZoneTexte 47"/>
          <p:cNvSpPr txBox="1"/>
          <p:nvPr/>
        </p:nvSpPr>
        <p:spPr>
          <a:xfrm>
            <a:off x="1440297" y="2648088"/>
            <a:ext cx="1890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Between-class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scatter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431882" y="3706965"/>
            <a:ext cx="1688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Within-class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scatter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423467" y="4907812"/>
            <a:ext cx="1265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Optimal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direction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993726" y="6130962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Generalized </a:t>
            </a:r>
            <a:r>
              <a:rPr lang="en-US" sz="2400" dirty="0" err="1" smtClean="0">
                <a:solidFill>
                  <a:schemeClr val="bg1"/>
                </a:solidFill>
              </a:rPr>
              <a:t>eigenvalue</a:t>
            </a:r>
            <a:r>
              <a:rPr lang="en-US" sz="2400" dirty="0" smtClean="0">
                <a:solidFill>
                  <a:schemeClr val="bg1"/>
                </a:solidFill>
              </a:rPr>
              <a:t> problem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895350"/>
            <a:ext cx="83343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47" y="150846"/>
            <a:ext cx="60388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957213" y="6021423"/>
            <a:ext cx="741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Eigenfaces</a:t>
            </a:r>
            <a:r>
              <a:rPr lang="fr-FR" dirty="0" smtClean="0">
                <a:solidFill>
                  <a:schemeClr val="bg1"/>
                </a:solidFill>
              </a:rPr>
              <a:t> vs. </a:t>
            </a:r>
            <a:r>
              <a:rPr lang="fr-FR" dirty="0" err="1" smtClean="0">
                <a:solidFill>
                  <a:schemeClr val="bg1"/>
                </a:solidFill>
              </a:rPr>
              <a:t>Fisherfaces</a:t>
            </a:r>
            <a:r>
              <a:rPr lang="fr-FR" dirty="0" smtClean="0">
                <a:solidFill>
                  <a:schemeClr val="bg1"/>
                </a:solidFill>
              </a:rPr>
              <a:t>: Recognition </a:t>
            </a:r>
            <a:r>
              <a:rPr lang="en-US" dirty="0" smtClean="0">
                <a:solidFill>
                  <a:schemeClr val="bg1"/>
                </a:solidFill>
              </a:rPr>
              <a:t>Using Class Specific Linear Projection (</a:t>
            </a:r>
            <a:r>
              <a:rPr lang="en-US" dirty="0" err="1" smtClean="0">
                <a:solidFill>
                  <a:schemeClr val="bg1"/>
                </a:solidFill>
              </a:rPr>
              <a:t>Belhumeur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Hespanha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Kriegman</a:t>
            </a:r>
            <a:r>
              <a:rPr lang="en-US" dirty="0" smtClean="0">
                <a:solidFill>
                  <a:schemeClr val="bg1"/>
                </a:solidFill>
              </a:rPr>
              <a:t>, PAMI 19(7), 1997)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Face detection and recognition</a:t>
            </a:r>
          </a:p>
        </p:txBody>
      </p:sp>
      <p:pic>
        <p:nvPicPr>
          <p:cNvPr id="1346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Detection</a:t>
            </a:r>
          </a:p>
        </p:txBody>
      </p:sp>
      <p:graphicFrame>
        <p:nvGraphicFramePr>
          <p:cNvPr id="1346567" name="Object 7"/>
          <p:cNvGraphicFramePr>
            <a:graphicFrameLocks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p:oleObj spid="_x0000_s1088514" name="Image" r:id="rId5" imgW="977778" imgH="1002821" progId="">
              <p:embed/>
            </p:oleObj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891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“Sally”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57400"/>
            <a:ext cx="42672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4165" name="AutoShape 5"/>
          <p:cNvSpPr>
            <a:spLocks noChangeArrowheads="1"/>
          </p:cNvSpPr>
          <p:nvPr/>
        </p:nvSpPr>
        <p:spPr bwMode="auto">
          <a:xfrm>
            <a:off x="2514600" y="2133600"/>
            <a:ext cx="762000" cy="838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441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44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Basic idea: slide a window across image and evaluate a face model at every location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1244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Face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7431 -1.11111E-6 L 0.37344 0.05162 L 0.00504 0.05162 L 0.00504 0.10764 L 0.1908 0.10741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5" grpId="0" animBg="1"/>
      <p:bldP spid="124416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Face detection and recognition</a:t>
            </a:r>
          </a:p>
        </p:txBody>
      </p:sp>
      <p:pic>
        <p:nvPicPr>
          <p:cNvPr id="1062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2286000"/>
            <a:ext cx="40862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29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1143000"/>
            <a:ext cx="38481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2919" name="Picture 7" descr="fdr-o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4343400"/>
            <a:ext cx="3810000" cy="2286000"/>
          </a:xfrm>
          <a:prstGeom prst="rect">
            <a:avLst/>
          </a:prstGeom>
          <a:noFill/>
        </p:spPr>
      </p:pic>
      <p:sp>
        <p:nvSpPr>
          <p:cNvPr id="1062920" name="Text Box 8"/>
          <p:cNvSpPr txBox="1">
            <a:spLocks noChangeArrowheads="1"/>
          </p:cNvSpPr>
          <p:nvPr/>
        </p:nvSpPr>
        <p:spPr bwMode="auto">
          <a:xfrm>
            <a:off x="423461" y="6118924"/>
            <a:ext cx="3454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Many slides adapted from </a:t>
            </a:r>
            <a:r>
              <a:rPr lang="en-US" sz="1400" b="0" dirty="0" smtClean="0">
                <a:solidFill>
                  <a:schemeClr val="bg1"/>
                </a:solidFill>
              </a:rPr>
              <a:t> S. </a:t>
            </a:r>
            <a:r>
              <a:rPr lang="en-US" sz="1400" b="0" dirty="0" err="1" smtClean="0">
                <a:solidFill>
                  <a:schemeClr val="bg1"/>
                </a:solidFill>
              </a:rPr>
              <a:t>Lazebnik</a:t>
            </a:r>
            <a:r>
              <a:rPr lang="en-US" sz="1400" b="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1400" b="0" dirty="0" smtClean="0">
                <a:solidFill>
                  <a:schemeClr val="bg1"/>
                </a:solidFill>
              </a:rPr>
              <a:t>K</a:t>
            </a:r>
            <a:r>
              <a:rPr lang="en-US" sz="1400" b="0" dirty="0">
                <a:solidFill>
                  <a:schemeClr val="bg1"/>
                </a:solidFill>
              </a:rPr>
              <a:t>. </a:t>
            </a:r>
            <a:r>
              <a:rPr lang="en-US" sz="1400" b="0" dirty="0" err="1">
                <a:solidFill>
                  <a:schemeClr val="bg1"/>
                </a:solidFill>
              </a:rPr>
              <a:t>Grauman</a:t>
            </a:r>
            <a:r>
              <a:rPr lang="en-US" sz="1400" b="0" dirty="0">
                <a:solidFill>
                  <a:schemeClr val="bg1"/>
                </a:solidFill>
              </a:rPr>
              <a:t> and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Challenges of face detection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Sliding window detector must evaluate tens of thousands of location/scale combinations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This evaluation must be made as efficient as possible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Faces are rare:  0–10 per image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At least 1000 times as many non-face windows as face windows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This means that the false positive rate must be extremely low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Also, we should try to spend as little time as possible on the non-face windows</a:t>
            </a:r>
            <a:endParaRPr lang="en-US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The Viola/Jones Face Detector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 “paradigmatic” method for real-time object detection 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Training is slow, but detection is very fast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Key ideas</a:t>
            </a:r>
          </a:p>
          <a:p>
            <a:pPr lvl="1"/>
            <a:r>
              <a:rPr lang="en-US" i="1">
                <a:solidFill>
                  <a:schemeClr val="bg1"/>
                </a:solidFill>
              </a:rPr>
              <a:t>Integral images</a:t>
            </a:r>
            <a:r>
              <a:rPr lang="en-US">
                <a:solidFill>
                  <a:schemeClr val="bg1"/>
                </a:solidFill>
              </a:rPr>
              <a:t> for fast feature evaluation</a:t>
            </a:r>
          </a:p>
          <a:p>
            <a:pPr lvl="1"/>
            <a:r>
              <a:rPr lang="en-US" i="1">
                <a:solidFill>
                  <a:schemeClr val="bg1"/>
                </a:solidFill>
              </a:rPr>
              <a:t>Boosting</a:t>
            </a:r>
            <a:r>
              <a:rPr lang="en-US">
                <a:solidFill>
                  <a:schemeClr val="bg1"/>
                </a:solidFill>
              </a:rPr>
              <a:t> for feature selection</a:t>
            </a:r>
          </a:p>
          <a:p>
            <a:pPr lvl="1"/>
            <a:r>
              <a:rPr lang="en-US" i="1">
                <a:solidFill>
                  <a:schemeClr val="bg1"/>
                </a:solidFill>
              </a:rPr>
              <a:t>Attentional cascade</a:t>
            </a:r>
            <a:r>
              <a:rPr lang="en-US">
                <a:solidFill>
                  <a:schemeClr val="bg1"/>
                </a:solidFill>
              </a:rPr>
              <a:t> for fast rejection of non-face windows</a:t>
            </a:r>
          </a:p>
          <a:p>
            <a:pPr>
              <a:buFontTx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84103" name="Rectangle 7"/>
          <p:cNvSpPr>
            <a:spLocks noChangeArrowheads="1"/>
          </p:cNvSpPr>
          <p:nvPr/>
        </p:nvSpPr>
        <p:spPr bwMode="auto">
          <a:xfrm>
            <a:off x="304800" y="6065838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000" b="0">
                <a:solidFill>
                  <a:schemeClr val="bg1"/>
                </a:solidFill>
              </a:rPr>
              <a:t>P. Viola and M. Jones. </a:t>
            </a:r>
            <a:r>
              <a:rPr lang="en-US" sz="2000" b="0" i="1">
                <a:solidFill>
                  <a:schemeClr val="bg1"/>
                </a:solidFill>
              </a:rPr>
              <a:t>Rapid object detection using a boosted cascade of simple features</a:t>
            </a:r>
            <a:r>
              <a:rPr lang="en-US" sz="2000" b="0">
                <a:solidFill>
                  <a:schemeClr val="bg1"/>
                </a:solidFill>
              </a:rPr>
              <a:t>. CVPR 2001.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Image Features</a:t>
            </a:r>
          </a:p>
        </p:txBody>
      </p:sp>
      <p:pic>
        <p:nvPicPr>
          <p:cNvPr id="1296388" name="Picture 4" descr="fea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3429000" cy="3014663"/>
          </a:xfrm>
          <a:prstGeom prst="rect">
            <a:avLst/>
          </a:prstGeom>
          <a:noFill/>
        </p:spPr>
      </p:pic>
      <p:sp>
        <p:nvSpPr>
          <p:cNvPr id="1296389" name="Text Box 5"/>
          <p:cNvSpPr txBox="1">
            <a:spLocks noChangeArrowheads="1"/>
          </p:cNvSpPr>
          <p:nvPr/>
        </p:nvSpPr>
        <p:spPr bwMode="auto">
          <a:xfrm>
            <a:off x="517525" y="1600200"/>
            <a:ext cx="352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bg1"/>
                </a:solidFill>
              </a:rPr>
              <a:t>“Rectangle filters”</a:t>
            </a:r>
          </a:p>
          <a:p>
            <a:endParaRPr lang="en-US" sz="2800" b="0">
              <a:solidFill>
                <a:schemeClr val="bg1"/>
              </a:solidFill>
            </a:endParaRPr>
          </a:p>
        </p:txBody>
      </p:sp>
      <p:pic>
        <p:nvPicPr>
          <p:cNvPr id="1296390" name="Picture 6" descr="que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447800"/>
            <a:ext cx="1600200" cy="1503363"/>
          </a:xfrm>
          <a:prstGeom prst="rect">
            <a:avLst/>
          </a:prstGeom>
          <a:noFill/>
        </p:spPr>
      </p:pic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685800" y="4248150"/>
            <a:ext cx="45418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0" i="1">
                <a:solidFill>
                  <a:schemeClr val="bg1"/>
                </a:solidFill>
              </a:rPr>
              <a:t>Value =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0" i="1">
                <a:solidFill>
                  <a:schemeClr val="bg1"/>
                </a:solidFill>
              </a:rPr>
              <a:t>∑ (pixels in white area) – </a:t>
            </a:r>
            <a:br>
              <a:rPr lang="en-US" sz="2800" b="0" i="1">
                <a:solidFill>
                  <a:schemeClr val="bg1"/>
                </a:solidFill>
              </a:rPr>
            </a:br>
            <a:r>
              <a:rPr lang="en-US" sz="2800" b="0" i="1">
                <a:solidFill>
                  <a:schemeClr val="bg1"/>
                </a:solidFill>
              </a:rPr>
              <a:t>∑ (pixels in black area)</a:t>
            </a:r>
          </a:p>
          <a:p>
            <a:pPr eaLnBrk="1" hangingPunct="1">
              <a:spcBef>
                <a:spcPct val="50000"/>
              </a:spcBef>
            </a:pPr>
            <a:endParaRPr lang="en-US" sz="2800" b="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Example</a:t>
            </a:r>
          </a:p>
        </p:txBody>
      </p:sp>
      <p:pic>
        <p:nvPicPr>
          <p:cNvPr id="1252355" name="Picture 3" descr="Rand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5588" y="1600200"/>
            <a:ext cx="23066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2356" name="Text Box 4"/>
          <p:cNvSpPr txBox="1">
            <a:spLocks noChangeArrowheads="1"/>
          </p:cNvSpPr>
          <p:nvPr/>
        </p:nvSpPr>
        <p:spPr bwMode="auto">
          <a:xfrm>
            <a:off x="4191000" y="1447800"/>
            <a:ext cx="94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4267200" y="3733800"/>
            <a:ext cx="859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Result</a:t>
            </a:r>
          </a:p>
        </p:txBody>
      </p:sp>
      <p:pic>
        <p:nvPicPr>
          <p:cNvPr id="1252358" name="Picture 6" descr="terminator3_poster"/>
          <p:cNvPicPr>
            <a:picLocks noChangeAspect="1" noChangeArrowheads="1"/>
          </p:cNvPicPr>
          <p:nvPr/>
        </p:nvPicPr>
        <p:blipFill>
          <a:blip r:embed="rId5"/>
          <a:srcRect r="52667" b="26889"/>
          <a:stretch>
            <a:fillRect/>
          </a:stretch>
        </p:blipFill>
        <p:spPr bwMode="auto">
          <a:xfrm>
            <a:off x="5715000" y="1600200"/>
            <a:ext cx="2260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2359" name="Picture 7" descr="Rand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191000"/>
            <a:ext cx="23066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2360" name="Picture 8" descr="terminator3_poster"/>
          <p:cNvPicPr>
            <a:picLocks noChangeAspect="1" noChangeArrowheads="1"/>
          </p:cNvPicPr>
          <p:nvPr/>
        </p:nvPicPr>
        <p:blipFill>
          <a:blip r:embed="rId5"/>
          <a:srcRect r="52667" b="26889"/>
          <a:stretch>
            <a:fillRect/>
          </a:stretch>
        </p:blipFill>
        <p:spPr bwMode="auto">
          <a:xfrm>
            <a:off x="5715000" y="4191000"/>
            <a:ext cx="22574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24600" y="5003800"/>
            <a:ext cx="1143000" cy="711200"/>
            <a:chOff x="144" y="1296"/>
            <a:chExt cx="864" cy="864"/>
          </a:xfrm>
        </p:grpSpPr>
        <p:sp>
          <p:nvSpPr>
            <p:cNvPr id="1252362" name="Rectangle 10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52363" name="Rectangle 11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09800" y="5080000"/>
            <a:ext cx="1143000" cy="711200"/>
            <a:chOff x="144" y="1296"/>
            <a:chExt cx="864" cy="864"/>
          </a:xfrm>
        </p:grpSpPr>
        <p:sp>
          <p:nvSpPr>
            <p:cNvPr id="1252365" name="Rectangle 13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52366" name="Rectangle 14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pic>
        <p:nvPicPr>
          <p:cNvPr id="1252367" name="Picture 15" descr="ThreshLo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t="29091" r="64706" b="32121"/>
          <a:stretch>
            <a:fillRect/>
          </a:stretch>
        </p:blipFill>
        <p:spPr bwMode="auto">
          <a:xfrm>
            <a:off x="914400" y="50292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2368" name="Picture 16" descr="ThreshHig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27272" r="60001" b="29091"/>
          <a:stretch>
            <a:fillRect/>
          </a:stretch>
        </p:blipFill>
        <p:spPr bwMode="auto">
          <a:xfrm>
            <a:off x="5105400" y="4953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62600" y="1447800"/>
            <a:ext cx="2667000" cy="27432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fr-FR" b="0"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562600" y="1447800"/>
            <a:ext cx="914400" cy="1143000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Fast computation with integral images</a:t>
            </a:r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64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 i="1">
                <a:solidFill>
                  <a:schemeClr val="bg1"/>
                </a:solidFill>
              </a:rPr>
              <a:t>integral image </a:t>
            </a:r>
            <a:r>
              <a:rPr lang="en-US">
                <a:solidFill>
                  <a:schemeClr val="bg1"/>
                </a:solidFill>
              </a:rPr>
              <a:t>computes a value at each pixel (</a:t>
            </a:r>
            <a:r>
              <a:rPr lang="en-US" i="1">
                <a:solidFill>
                  <a:schemeClr val="bg1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,</a:t>
            </a:r>
            <a:r>
              <a:rPr lang="en-US" i="1">
                <a:solidFill>
                  <a:schemeClr val="bg1"/>
                </a:solidFill>
              </a:rPr>
              <a:t>y</a:t>
            </a:r>
            <a:r>
              <a:rPr lang="en-US">
                <a:solidFill>
                  <a:schemeClr val="bg1"/>
                </a:solidFill>
              </a:rPr>
              <a:t>) that is the sum of the pixel values above and to the left of (</a:t>
            </a:r>
            <a:r>
              <a:rPr lang="en-US" i="1">
                <a:solidFill>
                  <a:schemeClr val="bg1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,</a:t>
            </a:r>
            <a:r>
              <a:rPr lang="en-US" i="1">
                <a:solidFill>
                  <a:schemeClr val="bg1"/>
                </a:solidFill>
              </a:rPr>
              <a:t>y</a:t>
            </a:r>
            <a:r>
              <a:rPr lang="en-US">
                <a:solidFill>
                  <a:schemeClr val="bg1"/>
                </a:solidFill>
              </a:rPr>
              <a:t>), inclusive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This can quickly be computed in one pass through the image</a:t>
            </a:r>
          </a:p>
          <a:p>
            <a:pPr>
              <a:buFontTx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98437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627095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latin typeface="Times New Roman" pitchFamily="18" charset="0"/>
              </a:rPr>
              <a:t>(</a:t>
            </a:r>
            <a:r>
              <a:rPr lang="en-US" b="0" dirty="0" err="1">
                <a:latin typeface="Times New Roman" pitchFamily="18" charset="0"/>
              </a:rPr>
              <a:t>x,y</a:t>
            </a:r>
            <a:r>
              <a:rPr lang="en-US" b="0" dirty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Computing the integral image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371600" y="1143000"/>
            <a:ext cx="6172200" cy="3352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371600" y="1143000"/>
            <a:ext cx="3200400" cy="2209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4114800" y="2895600"/>
            <a:ext cx="4572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0246" name="Straight Arrow Connector 17"/>
          <p:cNvCxnSpPr>
            <a:cxnSpLocks noChangeShapeType="1"/>
          </p:cNvCxnSpPr>
          <p:nvPr/>
        </p:nvCxnSpPr>
        <p:spPr bwMode="auto">
          <a:xfrm rot="10800000">
            <a:off x="4343400" y="3124200"/>
            <a:ext cx="914400" cy="6080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Computing</a:t>
            </a:r>
            <a:r>
              <a:rPr lang="en-US" dirty="0" smtClean="0">
                <a:solidFill>
                  <a:schemeClr val="bg1"/>
                </a:solidFill>
              </a:rPr>
              <a:t> the integral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371600"/>
          </a:xfrm>
        </p:spPr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Cumulative row sum: s(x, y) = s(x–1, y) + i(x, y) </a:t>
            </a:r>
          </a:p>
          <a:p>
            <a:r>
              <a:rPr lang="es-ES" smtClean="0">
                <a:solidFill>
                  <a:schemeClr val="bg1"/>
                </a:solidFill>
              </a:rPr>
              <a:t>Integral image: ii(x, y) = ii(x, y−1) + s(x, y)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371600" y="1143000"/>
            <a:ext cx="6172200" cy="3352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371600" y="1143000"/>
            <a:ext cx="3200400" cy="17526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371600" y="2895600"/>
            <a:ext cx="27432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114800" y="2895600"/>
            <a:ext cx="4572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3225800" y="2362200"/>
            <a:ext cx="1072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ii(x, y-1)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2767013" y="2890838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s(x-1, y)</a:t>
            </a:r>
          </a:p>
        </p:txBody>
      </p:sp>
      <p:sp>
        <p:nvSpPr>
          <p:cNvPr id="11274" name="TextBox 16"/>
          <p:cNvSpPr txBox="1">
            <a:spLocks noChangeArrowheads="1"/>
          </p:cNvSpPr>
          <p:nvPr/>
        </p:nvSpPr>
        <p:spPr bwMode="auto">
          <a:xfrm>
            <a:off x="5257800" y="3500438"/>
            <a:ext cx="808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i(x, y)</a:t>
            </a:r>
          </a:p>
        </p:txBody>
      </p:sp>
      <p:cxnSp>
        <p:nvCxnSpPr>
          <p:cNvPr id="11275" name="Straight Arrow Connector 17"/>
          <p:cNvCxnSpPr>
            <a:cxnSpLocks noChangeShapeType="1"/>
            <a:stCxn id="11274" idx="1"/>
          </p:cNvCxnSpPr>
          <p:nvPr/>
        </p:nvCxnSpPr>
        <p:spPr bwMode="auto">
          <a:xfrm rot="10800000">
            <a:off x="4343400" y="3124202"/>
            <a:ext cx="914400" cy="56090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5800" y="5661025"/>
            <a:ext cx="7696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US" sz="2800" b="0">
                <a:solidFill>
                  <a:schemeClr val="bg1"/>
                </a:solidFill>
              </a:rPr>
              <a:t>MATLAB: ii = cumsum(cumsum(double(i)), 2);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solidFill>
                  <a:schemeClr val="bg1"/>
                </a:solidFill>
                <a:latin typeface="Comic Sans MS" pitchFamily="66" charset="0"/>
              </a:rPr>
              <a:t>Computing sum within a rectangle</a:t>
            </a: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4572000" cy="586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Let A,B,C,D be the values of the integral image at the corners of a rectangle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Then the sum of original image values within the rectangle can be computed as: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   sum = A – B – C + 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Only 3 additions are required for any size of rectangle!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This is now used in many areas of computer vision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0" y="1524000"/>
            <a:ext cx="3429000" cy="32766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096000" y="2286000"/>
            <a:ext cx="1828800" cy="1219200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1981200"/>
            <a:ext cx="404813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D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932738" y="1981200"/>
            <a:ext cx="3873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B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715000" y="3352800"/>
            <a:ext cx="404813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C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993063" y="3276600"/>
            <a:ext cx="404812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552" name="Picture 8" descr="schwartzII"/>
          <p:cNvPicPr>
            <a:picLocks noChangeAspect="1" noChangeArrowheads="1"/>
          </p:cNvPicPr>
          <p:nvPr/>
        </p:nvPicPr>
        <p:blipFill>
          <a:blip r:embed="rId4"/>
          <a:srcRect l="16000" r="16000"/>
          <a:stretch>
            <a:fillRect/>
          </a:stretch>
        </p:blipFill>
        <p:spPr bwMode="auto">
          <a:xfrm>
            <a:off x="4784725" y="1371600"/>
            <a:ext cx="38195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Example</a:t>
            </a:r>
          </a:p>
        </p:txBody>
      </p:sp>
      <p:pic>
        <p:nvPicPr>
          <p:cNvPr id="1260548" name="Picture 4" descr="terminator3_poster"/>
          <p:cNvPicPr>
            <a:picLocks noChangeAspect="1" noChangeArrowheads="1"/>
          </p:cNvPicPr>
          <p:nvPr/>
        </p:nvPicPr>
        <p:blipFill>
          <a:blip r:embed="rId5"/>
          <a:srcRect r="52667" b="26889"/>
          <a:stretch>
            <a:fillRect/>
          </a:stretch>
        </p:blipFill>
        <p:spPr bwMode="auto">
          <a:xfrm>
            <a:off x="708025" y="1625600"/>
            <a:ext cx="32623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89088" y="2800350"/>
            <a:ext cx="1652587" cy="1028700"/>
            <a:chOff x="144" y="1296"/>
            <a:chExt cx="864" cy="864"/>
          </a:xfrm>
        </p:grpSpPr>
        <p:sp>
          <p:nvSpPr>
            <p:cNvPr id="1260550" name="Rectangle 6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0551" name="Rectangle 7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18225" y="2765425"/>
            <a:ext cx="1652588" cy="1027113"/>
            <a:chOff x="144" y="1296"/>
            <a:chExt cx="864" cy="864"/>
          </a:xfrm>
        </p:grpSpPr>
        <p:sp>
          <p:nvSpPr>
            <p:cNvPr id="1260555" name="Rectangle 11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0556" name="Rectangle 12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60557" name="Text Box 13"/>
          <p:cNvSpPr txBox="1">
            <a:spLocks noChangeArrowheads="1"/>
          </p:cNvSpPr>
          <p:nvPr/>
        </p:nvSpPr>
        <p:spPr bwMode="auto">
          <a:xfrm>
            <a:off x="5519738" y="2452688"/>
            <a:ext cx="882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1260558" name="Text Box 14"/>
          <p:cNvSpPr txBox="1">
            <a:spLocks noChangeArrowheads="1"/>
          </p:cNvSpPr>
          <p:nvPr/>
        </p:nvSpPr>
        <p:spPr bwMode="auto">
          <a:xfrm>
            <a:off x="7723188" y="2433638"/>
            <a:ext cx="882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260559" name="Text Box 15"/>
          <p:cNvSpPr txBox="1">
            <a:spLocks noChangeArrowheads="1"/>
          </p:cNvSpPr>
          <p:nvPr/>
        </p:nvSpPr>
        <p:spPr bwMode="auto">
          <a:xfrm>
            <a:off x="5410200" y="2895600"/>
            <a:ext cx="881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</a:rPr>
              <a:t>+2</a:t>
            </a:r>
          </a:p>
        </p:txBody>
      </p:sp>
      <p:sp>
        <p:nvSpPr>
          <p:cNvPr id="1260560" name="Text Box 16"/>
          <p:cNvSpPr txBox="1">
            <a:spLocks noChangeArrowheads="1"/>
          </p:cNvSpPr>
          <p:nvPr/>
        </p:nvSpPr>
        <p:spPr bwMode="auto">
          <a:xfrm>
            <a:off x="5519738" y="3429000"/>
            <a:ext cx="8826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1260561" name="Text Box 17"/>
          <p:cNvSpPr txBox="1">
            <a:spLocks noChangeArrowheads="1"/>
          </p:cNvSpPr>
          <p:nvPr/>
        </p:nvSpPr>
        <p:spPr bwMode="auto">
          <a:xfrm>
            <a:off x="7794625" y="2909888"/>
            <a:ext cx="881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</a:rPr>
              <a:t>-2</a:t>
            </a:r>
          </a:p>
        </p:txBody>
      </p:sp>
      <p:sp>
        <p:nvSpPr>
          <p:cNvPr id="1260562" name="Text Box 18"/>
          <p:cNvSpPr txBox="1">
            <a:spLocks noChangeArrowheads="1"/>
          </p:cNvSpPr>
          <p:nvPr/>
        </p:nvSpPr>
        <p:spPr bwMode="auto">
          <a:xfrm>
            <a:off x="7723188" y="3425825"/>
            <a:ext cx="8826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0">
                <a:solidFill>
                  <a:schemeClr val="bg1"/>
                </a:solidFill>
              </a:rPr>
              <a:t>+1</a:t>
            </a:r>
          </a:p>
        </p:txBody>
      </p:sp>
      <p:sp>
        <p:nvSpPr>
          <p:cNvPr id="1260566" name="Text Box 22"/>
          <p:cNvSpPr txBox="1">
            <a:spLocks noChangeArrowheads="1"/>
          </p:cNvSpPr>
          <p:nvPr/>
        </p:nvSpPr>
        <p:spPr bwMode="auto">
          <a:xfrm>
            <a:off x="4800600" y="1617663"/>
            <a:ext cx="154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Integral Image</a:t>
            </a:r>
          </a:p>
        </p:txBody>
      </p:sp>
      <p:sp>
        <p:nvSpPr>
          <p:cNvPr id="1260570" name="Text Box 26"/>
          <p:cNvSpPr txBox="1">
            <a:spLocks noChangeArrowheads="1"/>
          </p:cNvSpPr>
          <p:nvPr/>
        </p:nvSpPr>
        <p:spPr bwMode="auto">
          <a:xfrm>
            <a:off x="7448550" y="3794125"/>
            <a:ext cx="154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(x,y)</a:t>
            </a:r>
          </a:p>
        </p:txBody>
      </p:sp>
      <p:sp>
        <p:nvSpPr>
          <p:cNvPr id="1260574" name="Text Box 30"/>
          <p:cNvSpPr txBox="1">
            <a:spLocks noChangeArrowheads="1"/>
          </p:cNvSpPr>
          <p:nvPr/>
        </p:nvSpPr>
        <p:spPr bwMode="auto">
          <a:xfrm>
            <a:off x="2800350" y="3705225"/>
            <a:ext cx="154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(x,y)</a:t>
            </a:r>
          </a:p>
        </p:txBody>
      </p:sp>
      <p:sp>
        <p:nvSpPr>
          <p:cNvPr id="1260578" name="AutoShape 34"/>
          <p:cNvSpPr>
            <a:spLocks noChangeArrowheads="1"/>
          </p:cNvSpPr>
          <p:nvPr/>
        </p:nvSpPr>
        <p:spPr bwMode="auto">
          <a:xfrm>
            <a:off x="4267200" y="28956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Feature selection</a:t>
            </a: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For a 24x24 detection region, the number of possible rectangle features is ~180,000!</a:t>
            </a:r>
          </a:p>
        </p:txBody>
      </p:sp>
      <p:pic>
        <p:nvPicPr>
          <p:cNvPr id="1254404" name="Picture 4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09600" y="2292350"/>
            <a:ext cx="70866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Face detection and recognition</a:t>
            </a:r>
          </a:p>
        </p:txBody>
      </p:sp>
      <p:pic>
        <p:nvPicPr>
          <p:cNvPr id="1346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Detection</a:t>
            </a:r>
          </a:p>
        </p:txBody>
      </p:sp>
      <p:graphicFrame>
        <p:nvGraphicFramePr>
          <p:cNvPr id="1346567" name="Object 7"/>
          <p:cNvGraphicFramePr>
            <a:graphicFrameLocks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p:oleObj spid="_x0000_s1207298" name="Image" r:id="rId5" imgW="977778" imgH="1002821" progId="">
              <p:embed/>
            </p:oleObj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0"/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8915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“Sally”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Feature selection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For a 24x24 detection region, the number of possible rectangle features is ~180,000!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At test time, it is impractical to evaluate the entire feature set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Can we create a good classifier using just a small subset of all possible features?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How to select such a subset?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2089116" y="3721104"/>
            <a:ext cx="5988132" cy="230031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Boosting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Boosting is a classification scheme that works by combining </a:t>
            </a:r>
            <a:r>
              <a:rPr lang="en-US" i="1">
                <a:solidFill>
                  <a:schemeClr val="bg1"/>
                </a:solidFill>
              </a:rPr>
              <a:t>weak learners </a:t>
            </a:r>
            <a:r>
              <a:rPr lang="en-US">
                <a:solidFill>
                  <a:schemeClr val="bg1"/>
                </a:solidFill>
              </a:rPr>
              <a:t>into a more accurate ensemble classifier</a:t>
            </a:r>
          </a:p>
          <a:p>
            <a:pPr>
              <a:buFontTx/>
              <a:buChar char="•"/>
            </a:pPr>
            <a:r>
              <a:rPr lang="en-US" i="1">
                <a:solidFill>
                  <a:schemeClr val="bg1"/>
                </a:solidFill>
              </a:rPr>
              <a:t>Weak learner</a:t>
            </a:r>
            <a:r>
              <a:rPr lang="en-US">
                <a:solidFill>
                  <a:schemeClr val="bg1"/>
                </a:solidFill>
              </a:rPr>
              <a:t>: classifier with accuracy that need be only better than chance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We can define weak learners based on rectangle features:</a:t>
            </a:r>
          </a:p>
        </p:txBody>
      </p:sp>
      <p:sp>
        <p:nvSpPr>
          <p:cNvPr id="1356804" name="Rectangle 4"/>
          <p:cNvSpPr>
            <a:spLocks noChangeArrowheads="1"/>
          </p:cNvSpPr>
          <p:nvPr/>
        </p:nvSpPr>
        <p:spPr bwMode="auto">
          <a:xfrm>
            <a:off x="152400" y="6003925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000" b="0">
                <a:solidFill>
                  <a:schemeClr val="bg1"/>
                </a:solidFill>
              </a:rPr>
              <a:t>Y. Freund and R. Schapire, </a:t>
            </a:r>
            <a:r>
              <a:rPr lang="en-US" sz="2000" b="0">
                <a:solidFill>
                  <a:schemeClr val="bg1"/>
                </a:solidFill>
                <a:hlinkClick r:id="rId4"/>
              </a:rPr>
              <a:t>A short introduction to boosting</a:t>
            </a:r>
            <a:r>
              <a:rPr lang="en-US" sz="2000" b="0">
                <a:solidFill>
                  <a:schemeClr val="bg1"/>
                </a:solidFill>
              </a:rPr>
              <a:t>, </a:t>
            </a:r>
            <a:r>
              <a:rPr lang="en-US" sz="2000" b="0" i="1">
                <a:solidFill>
                  <a:schemeClr val="bg1"/>
                </a:solidFill>
              </a:rPr>
              <a:t>Journal of Japanese Society for Artificial Intelligence</a:t>
            </a:r>
            <a:r>
              <a:rPr lang="en-US" sz="2000" b="0">
                <a:solidFill>
                  <a:schemeClr val="bg1"/>
                </a:solidFill>
              </a:rPr>
              <a:t>, 14(5):771-780, September, 1999. </a:t>
            </a:r>
          </a:p>
        </p:txBody>
      </p:sp>
      <p:graphicFrame>
        <p:nvGraphicFramePr>
          <p:cNvPr id="1356805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4473575"/>
          <a:ext cx="4572000" cy="1219200"/>
        </p:xfrm>
        <a:graphic>
          <a:graphicData uri="http://schemas.openxmlformats.org/presentationml/2006/ole">
            <p:oleObj spid="_x0000_s1090562" name="Equation" r:id="rId5" imgW="1714320" imgH="457200" progId="Equation.3">
              <p:embed/>
            </p:oleObj>
          </a:graphicData>
        </a:graphic>
      </p:graphicFrame>
      <p:sp>
        <p:nvSpPr>
          <p:cNvPr id="1356806" name="Line 6"/>
          <p:cNvSpPr>
            <a:spLocks noChangeShapeType="1"/>
          </p:cNvSpPr>
          <p:nvPr/>
        </p:nvSpPr>
        <p:spPr bwMode="auto">
          <a:xfrm flipV="1">
            <a:off x="2743200" y="5311775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56807" name="Text Box 7"/>
          <p:cNvSpPr txBox="1">
            <a:spLocks noChangeArrowheads="1"/>
          </p:cNvSpPr>
          <p:nvPr/>
        </p:nvSpPr>
        <p:spPr bwMode="auto">
          <a:xfrm>
            <a:off x="2330450" y="565308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window</a:t>
            </a:r>
          </a:p>
        </p:txBody>
      </p:sp>
      <p:sp>
        <p:nvSpPr>
          <p:cNvPr id="1356808" name="Line 8"/>
          <p:cNvSpPr>
            <a:spLocks noChangeShapeType="1"/>
          </p:cNvSpPr>
          <p:nvPr/>
        </p:nvSpPr>
        <p:spPr bwMode="auto">
          <a:xfrm flipH="1">
            <a:off x="5257800" y="4343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5029200" y="39624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0"/>
              <a:t>value of rectangle feature</a:t>
            </a:r>
          </a:p>
        </p:txBody>
      </p:sp>
      <p:sp>
        <p:nvSpPr>
          <p:cNvPr id="1356810" name="Line 10"/>
          <p:cNvSpPr>
            <a:spLocks noChangeShapeType="1"/>
          </p:cNvSpPr>
          <p:nvPr/>
        </p:nvSpPr>
        <p:spPr bwMode="auto">
          <a:xfrm flipH="1" flipV="1">
            <a:off x="6477000" y="5081588"/>
            <a:ext cx="0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56811" name="Text Box 11"/>
          <p:cNvSpPr txBox="1">
            <a:spLocks noChangeArrowheads="1"/>
          </p:cNvSpPr>
          <p:nvPr/>
        </p:nvSpPr>
        <p:spPr bwMode="auto">
          <a:xfrm>
            <a:off x="5715000" y="54022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0"/>
              <a:t>parity</a:t>
            </a:r>
          </a:p>
        </p:txBody>
      </p:sp>
      <p:sp>
        <p:nvSpPr>
          <p:cNvPr id="1356812" name="Line 12"/>
          <p:cNvSpPr>
            <a:spLocks noChangeShapeType="1"/>
          </p:cNvSpPr>
          <p:nvPr/>
        </p:nvSpPr>
        <p:spPr bwMode="auto">
          <a:xfrm flipH="1" flipV="1">
            <a:off x="6858000" y="5081588"/>
            <a:ext cx="381000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56813" name="Text Box 13"/>
          <p:cNvSpPr txBox="1">
            <a:spLocks noChangeArrowheads="1"/>
          </p:cNvSpPr>
          <p:nvPr/>
        </p:nvSpPr>
        <p:spPr bwMode="auto">
          <a:xfrm>
            <a:off x="6673850" y="54102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0"/>
              <a:t>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2089116" y="3721104"/>
            <a:ext cx="5988132" cy="2300319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Boosting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Boosting is a classification scheme that works by combining </a:t>
            </a:r>
            <a:r>
              <a:rPr lang="en-US" i="1" dirty="0" smtClean="0">
                <a:solidFill>
                  <a:schemeClr val="bg1"/>
                </a:solidFill>
              </a:rPr>
              <a:t>weak classifiers </a:t>
            </a:r>
            <a:r>
              <a:rPr lang="en-US" dirty="0">
                <a:solidFill>
                  <a:schemeClr val="bg1"/>
                </a:solidFill>
              </a:rPr>
              <a:t>into a more accurate ensemble classifier</a:t>
            </a:r>
          </a:p>
          <a:p>
            <a:pPr>
              <a:buFontTx/>
              <a:buChar char="•"/>
            </a:pPr>
            <a:r>
              <a:rPr lang="en-US" i="1" dirty="0">
                <a:solidFill>
                  <a:schemeClr val="bg1"/>
                </a:solidFill>
              </a:rPr>
              <a:t>Weak </a:t>
            </a:r>
            <a:r>
              <a:rPr lang="en-US" i="1" dirty="0" smtClean="0">
                <a:solidFill>
                  <a:schemeClr val="bg1"/>
                </a:solidFill>
              </a:rPr>
              <a:t>classifier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classifier with accuracy that need be only better than chance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We can define weak </a:t>
            </a:r>
            <a:r>
              <a:rPr lang="en-US" dirty="0" smtClean="0">
                <a:solidFill>
                  <a:schemeClr val="bg1"/>
                </a:solidFill>
              </a:rPr>
              <a:t>classifiers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based on rectangle features:</a:t>
            </a:r>
          </a:p>
        </p:txBody>
      </p:sp>
      <p:sp>
        <p:nvSpPr>
          <p:cNvPr id="1356804" name="Rectangle 4"/>
          <p:cNvSpPr>
            <a:spLocks noChangeArrowheads="1"/>
          </p:cNvSpPr>
          <p:nvPr/>
        </p:nvSpPr>
        <p:spPr bwMode="auto">
          <a:xfrm>
            <a:off x="152400" y="6003925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000" b="0">
                <a:solidFill>
                  <a:schemeClr val="bg1"/>
                </a:solidFill>
              </a:rPr>
              <a:t>Y. Freund and R. Schapire, </a:t>
            </a:r>
            <a:r>
              <a:rPr lang="en-US" sz="2000" b="0">
                <a:solidFill>
                  <a:schemeClr val="bg1"/>
                </a:solidFill>
                <a:hlinkClick r:id="rId4"/>
              </a:rPr>
              <a:t>A short introduction to boosting</a:t>
            </a:r>
            <a:r>
              <a:rPr lang="en-US" sz="2000" b="0">
                <a:solidFill>
                  <a:schemeClr val="bg1"/>
                </a:solidFill>
              </a:rPr>
              <a:t>, </a:t>
            </a:r>
            <a:r>
              <a:rPr lang="en-US" sz="2000" b="0" i="1">
                <a:solidFill>
                  <a:schemeClr val="bg1"/>
                </a:solidFill>
              </a:rPr>
              <a:t>Journal of Japanese Society for Artificial Intelligence</a:t>
            </a:r>
            <a:r>
              <a:rPr lang="en-US" sz="2000" b="0">
                <a:solidFill>
                  <a:schemeClr val="bg1"/>
                </a:solidFill>
              </a:rPr>
              <a:t>, 14(5):771-780, September, 1999. </a:t>
            </a:r>
          </a:p>
        </p:txBody>
      </p:sp>
      <p:graphicFrame>
        <p:nvGraphicFramePr>
          <p:cNvPr id="1356805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4473575"/>
          <a:ext cx="4572000" cy="1219200"/>
        </p:xfrm>
        <a:graphic>
          <a:graphicData uri="http://schemas.openxmlformats.org/presentationml/2006/ole">
            <p:oleObj spid="_x0000_s1350658" name="Equation" r:id="rId5" imgW="1714320" imgH="457200" progId="Equation.3">
              <p:embed/>
            </p:oleObj>
          </a:graphicData>
        </a:graphic>
      </p:graphicFrame>
      <p:sp>
        <p:nvSpPr>
          <p:cNvPr id="1356806" name="Line 6"/>
          <p:cNvSpPr>
            <a:spLocks noChangeShapeType="1"/>
          </p:cNvSpPr>
          <p:nvPr/>
        </p:nvSpPr>
        <p:spPr bwMode="auto">
          <a:xfrm flipV="1">
            <a:off x="2743200" y="5311775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56807" name="Text Box 7"/>
          <p:cNvSpPr txBox="1">
            <a:spLocks noChangeArrowheads="1"/>
          </p:cNvSpPr>
          <p:nvPr/>
        </p:nvSpPr>
        <p:spPr bwMode="auto">
          <a:xfrm>
            <a:off x="2330450" y="565308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window</a:t>
            </a:r>
          </a:p>
        </p:txBody>
      </p:sp>
      <p:sp>
        <p:nvSpPr>
          <p:cNvPr id="1356808" name="Line 8"/>
          <p:cNvSpPr>
            <a:spLocks noChangeShapeType="1"/>
          </p:cNvSpPr>
          <p:nvPr/>
        </p:nvSpPr>
        <p:spPr bwMode="auto">
          <a:xfrm flipH="1">
            <a:off x="5257800" y="4343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5029200" y="39624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0"/>
              <a:t>value of rectangle feature</a:t>
            </a:r>
          </a:p>
        </p:txBody>
      </p:sp>
      <p:sp>
        <p:nvSpPr>
          <p:cNvPr id="1356810" name="Line 10"/>
          <p:cNvSpPr>
            <a:spLocks noChangeShapeType="1"/>
          </p:cNvSpPr>
          <p:nvPr/>
        </p:nvSpPr>
        <p:spPr bwMode="auto">
          <a:xfrm flipH="1" flipV="1">
            <a:off x="6477000" y="5081588"/>
            <a:ext cx="0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56811" name="Text Box 11"/>
          <p:cNvSpPr txBox="1">
            <a:spLocks noChangeArrowheads="1"/>
          </p:cNvSpPr>
          <p:nvPr/>
        </p:nvSpPr>
        <p:spPr bwMode="auto">
          <a:xfrm>
            <a:off x="5715000" y="54022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0"/>
              <a:t>parity</a:t>
            </a:r>
          </a:p>
        </p:txBody>
      </p:sp>
      <p:sp>
        <p:nvSpPr>
          <p:cNvPr id="1356812" name="Line 12"/>
          <p:cNvSpPr>
            <a:spLocks noChangeShapeType="1"/>
          </p:cNvSpPr>
          <p:nvPr/>
        </p:nvSpPr>
        <p:spPr bwMode="auto">
          <a:xfrm flipH="1" flipV="1">
            <a:off x="6858000" y="5081588"/>
            <a:ext cx="381000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56813" name="Text Box 13"/>
          <p:cNvSpPr txBox="1">
            <a:spLocks noChangeArrowheads="1"/>
          </p:cNvSpPr>
          <p:nvPr/>
        </p:nvSpPr>
        <p:spPr bwMode="auto">
          <a:xfrm>
            <a:off x="6673850" y="54102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0"/>
              <a:t>threshold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32520" y="5364189"/>
            <a:ext cx="2008215" cy="474669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56569" y="3721104"/>
            <a:ext cx="2087431" cy="120032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Parameters</a:t>
            </a:r>
          </a:p>
          <a:p>
            <a:r>
              <a:rPr lang="en-US" dirty="0" smtClean="0"/>
              <a:t>tuned to minimize</a:t>
            </a:r>
          </a:p>
          <a:p>
            <a:r>
              <a:rPr lang="en-US" dirty="0" smtClean="0"/>
              <a:t>misclassification</a:t>
            </a:r>
          </a:p>
          <a:p>
            <a:r>
              <a:rPr lang="en-US" dirty="0" smtClean="0"/>
              <a:t>error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 bwMode="auto">
          <a:xfrm rot="5400000">
            <a:off x="7547811" y="5017318"/>
            <a:ext cx="401642" cy="2190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58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Boosting outline</a:t>
            </a:r>
          </a:p>
        </p:txBody>
      </p:sp>
      <p:sp>
        <p:nvSpPr>
          <p:cNvPr id="132306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marL="533400" indent="-533400"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Initially, give equal weight to each training example</a:t>
            </a: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Iterative training procedure</a:t>
            </a:r>
          </a:p>
          <a:p>
            <a:pPr marL="838200" lvl="1" indent="-381000"/>
            <a:r>
              <a:rPr lang="en-US" dirty="0">
                <a:solidFill>
                  <a:schemeClr val="bg1"/>
                </a:solidFill>
              </a:rPr>
              <a:t>Find best weak </a:t>
            </a:r>
            <a:r>
              <a:rPr lang="en-US" dirty="0" smtClean="0">
                <a:solidFill>
                  <a:schemeClr val="bg1"/>
                </a:solidFill>
              </a:rPr>
              <a:t>classifier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for current weighted training set</a:t>
            </a:r>
          </a:p>
          <a:p>
            <a:pPr marL="838200" lvl="1" indent="-381000"/>
            <a:r>
              <a:rPr lang="en-US" dirty="0">
                <a:solidFill>
                  <a:schemeClr val="bg1"/>
                </a:solidFill>
              </a:rPr>
              <a:t>Raise the weights of training examples misclassified by current weak learner</a:t>
            </a:r>
          </a:p>
          <a:p>
            <a:pPr marL="533400" indent="-533400"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Compute final classifier as linear combination of all weak </a:t>
            </a:r>
            <a:r>
              <a:rPr lang="en-US" dirty="0" smtClean="0">
                <a:solidFill>
                  <a:schemeClr val="bg1"/>
                </a:solidFill>
              </a:rPr>
              <a:t>classifiers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(weight of each learner is related to its accuracy)</a:t>
            </a:r>
          </a:p>
        </p:txBody>
      </p:sp>
      <p:sp>
        <p:nvSpPr>
          <p:cNvPr id="1323062" name="Rectangle 54"/>
          <p:cNvSpPr>
            <a:spLocks noChangeArrowheads="1"/>
          </p:cNvSpPr>
          <p:nvPr/>
        </p:nvSpPr>
        <p:spPr bwMode="auto">
          <a:xfrm>
            <a:off x="152400" y="6003925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000" b="0">
                <a:solidFill>
                  <a:schemeClr val="bg1"/>
                </a:solidFill>
              </a:rPr>
              <a:t>Y. Freund and R. Schapire, </a:t>
            </a:r>
            <a:r>
              <a:rPr lang="en-US" sz="2000" b="0">
                <a:solidFill>
                  <a:schemeClr val="bg1"/>
                </a:solidFill>
                <a:hlinkClick r:id="rId3"/>
              </a:rPr>
              <a:t>A short introduction to boosting</a:t>
            </a:r>
            <a:r>
              <a:rPr lang="en-US" sz="2000" b="0">
                <a:solidFill>
                  <a:schemeClr val="bg1"/>
                </a:solidFill>
              </a:rPr>
              <a:t>, </a:t>
            </a:r>
            <a:r>
              <a:rPr lang="en-US" sz="2000" b="0" i="1">
                <a:solidFill>
                  <a:schemeClr val="bg1"/>
                </a:solidFill>
              </a:rPr>
              <a:t>Journal of Japanese Society for Artificial Intelligence</a:t>
            </a:r>
            <a:r>
              <a:rPr lang="en-US" sz="2000" b="0">
                <a:solidFill>
                  <a:schemeClr val="bg1"/>
                </a:solidFill>
              </a:rPr>
              <a:t>, 14(5):771-780, September, 1999.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22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Boosting</a:t>
            </a:r>
          </a:p>
        </p:txBody>
      </p:sp>
      <p:sp>
        <p:nvSpPr>
          <p:cNvPr id="1330179" name="Oval 3"/>
          <p:cNvSpPr>
            <a:spLocks noChangeArrowheads="1"/>
          </p:cNvSpPr>
          <p:nvPr/>
        </p:nvSpPr>
        <p:spPr bwMode="auto">
          <a:xfrm>
            <a:off x="4735513" y="2379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80" name="Oval 4"/>
          <p:cNvSpPr>
            <a:spLocks noChangeArrowheads="1"/>
          </p:cNvSpPr>
          <p:nvPr/>
        </p:nvSpPr>
        <p:spPr bwMode="auto">
          <a:xfrm>
            <a:off x="6321425" y="2192338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81" name="Oval 5"/>
          <p:cNvSpPr>
            <a:spLocks noChangeArrowheads="1"/>
          </p:cNvSpPr>
          <p:nvPr/>
        </p:nvSpPr>
        <p:spPr bwMode="auto">
          <a:xfrm>
            <a:off x="7010400" y="294957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82" name="Oval 6"/>
          <p:cNvSpPr>
            <a:spLocks noChangeArrowheads="1"/>
          </p:cNvSpPr>
          <p:nvPr/>
        </p:nvSpPr>
        <p:spPr bwMode="auto">
          <a:xfrm>
            <a:off x="6634163" y="401002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83" name="Oval 7"/>
          <p:cNvSpPr>
            <a:spLocks noChangeArrowheads="1"/>
          </p:cNvSpPr>
          <p:nvPr/>
        </p:nvSpPr>
        <p:spPr bwMode="auto">
          <a:xfrm>
            <a:off x="5684838" y="381952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84" name="Oval 8"/>
          <p:cNvSpPr>
            <a:spLocks noChangeArrowheads="1"/>
          </p:cNvSpPr>
          <p:nvPr/>
        </p:nvSpPr>
        <p:spPr bwMode="auto">
          <a:xfrm>
            <a:off x="5741988" y="4659313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85" name="Oval 9"/>
          <p:cNvSpPr>
            <a:spLocks noChangeArrowheads="1"/>
          </p:cNvSpPr>
          <p:nvPr/>
        </p:nvSpPr>
        <p:spPr bwMode="auto">
          <a:xfrm>
            <a:off x="5791200" y="2760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86" name="Oval 10"/>
          <p:cNvSpPr>
            <a:spLocks noChangeArrowheads="1"/>
          </p:cNvSpPr>
          <p:nvPr/>
        </p:nvSpPr>
        <p:spPr bwMode="auto">
          <a:xfrm>
            <a:off x="4262438" y="3155950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87" name="Oval 11"/>
          <p:cNvSpPr>
            <a:spLocks noChangeArrowheads="1"/>
          </p:cNvSpPr>
          <p:nvPr/>
        </p:nvSpPr>
        <p:spPr bwMode="auto">
          <a:xfrm>
            <a:off x="4922838" y="45640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89" name="Line 13"/>
          <p:cNvSpPr>
            <a:spLocks noChangeShapeType="1"/>
          </p:cNvSpPr>
          <p:nvPr/>
        </p:nvSpPr>
        <p:spPr bwMode="auto">
          <a:xfrm flipV="1">
            <a:off x="4354513" y="3417888"/>
            <a:ext cx="3227387" cy="3810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0190" name="Text Box 14"/>
          <p:cNvSpPr txBox="1">
            <a:spLocks noChangeArrowheads="1"/>
          </p:cNvSpPr>
          <p:nvPr/>
        </p:nvSpPr>
        <p:spPr bwMode="auto">
          <a:xfrm>
            <a:off x="1125538" y="2774950"/>
            <a:ext cx="124264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Weak </a:t>
            </a:r>
          </a:p>
          <a:p>
            <a:pPr algn="ctr"/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Classifier 1</a:t>
            </a:r>
          </a:p>
        </p:txBody>
      </p:sp>
      <p:cxnSp>
        <p:nvCxnSpPr>
          <p:cNvPr id="1330191" name="AutoShape 15"/>
          <p:cNvCxnSpPr>
            <a:cxnSpLocks noChangeShapeType="1"/>
            <a:stCxn id="1330190" idx="3"/>
            <a:endCxn id="1330189" idx="0"/>
          </p:cNvCxnSpPr>
          <p:nvPr/>
        </p:nvCxnSpPr>
        <p:spPr bwMode="auto">
          <a:xfrm>
            <a:off x="2368186" y="3098116"/>
            <a:ext cx="1986327" cy="700772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9" grpId="0" animBg="1"/>
      <p:bldP spid="133019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Boosting</a:t>
            </a:r>
          </a:p>
        </p:txBody>
      </p:sp>
      <p:sp>
        <p:nvSpPr>
          <p:cNvPr id="1334276" name="Oval 4"/>
          <p:cNvSpPr>
            <a:spLocks noChangeArrowheads="1"/>
          </p:cNvSpPr>
          <p:nvPr/>
        </p:nvSpPr>
        <p:spPr bwMode="auto">
          <a:xfrm>
            <a:off x="4735513" y="2379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277" name="Oval 5"/>
          <p:cNvSpPr>
            <a:spLocks noChangeArrowheads="1"/>
          </p:cNvSpPr>
          <p:nvPr/>
        </p:nvSpPr>
        <p:spPr bwMode="auto">
          <a:xfrm>
            <a:off x="6122988" y="1981200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279" name="Oval 7"/>
          <p:cNvSpPr>
            <a:spLocks noChangeArrowheads="1"/>
          </p:cNvSpPr>
          <p:nvPr/>
        </p:nvSpPr>
        <p:spPr bwMode="auto">
          <a:xfrm>
            <a:off x="6634163" y="401002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280" name="Oval 8"/>
          <p:cNvSpPr>
            <a:spLocks noChangeArrowheads="1"/>
          </p:cNvSpPr>
          <p:nvPr/>
        </p:nvSpPr>
        <p:spPr bwMode="auto">
          <a:xfrm>
            <a:off x="5684838" y="381952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281" name="Oval 9"/>
          <p:cNvSpPr>
            <a:spLocks noChangeArrowheads="1"/>
          </p:cNvSpPr>
          <p:nvPr/>
        </p:nvSpPr>
        <p:spPr bwMode="auto">
          <a:xfrm>
            <a:off x="5741988" y="4659313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282" name="Oval 10"/>
          <p:cNvSpPr>
            <a:spLocks noChangeArrowheads="1"/>
          </p:cNvSpPr>
          <p:nvPr/>
        </p:nvSpPr>
        <p:spPr bwMode="auto">
          <a:xfrm>
            <a:off x="5791200" y="2760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283" name="Oval 11"/>
          <p:cNvSpPr>
            <a:spLocks noChangeArrowheads="1"/>
          </p:cNvSpPr>
          <p:nvPr/>
        </p:nvSpPr>
        <p:spPr bwMode="auto">
          <a:xfrm>
            <a:off x="4262438" y="3155950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284" name="Oval 12"/>
          <p:cNvSpPr>
            <a:spLocks noChangeArrowheads="1"/>
          </p:cNvSpPr>
          <p:nvPr/>
        </p:nvSpPr>
        <p:spPr bwMode="auto">
          <a:xfrm>
            <a:off x="4724400" y="4352925"/>
            <a:ext cx="755650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305" name="Text Box 33"/>
          <p:cNvSpPr txBox="1">
            <a:spLocks noChangeArrowheads="1"/>
          </p:cNvSpPr>
          <p:nvPr/>
        </p:nvSpPr>
        <p:spPr bwMode="auto">
          <a:xfrm>
            <a:off x="1981200" y="2940050"/>
            <a:ext cx="106952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Weights</a:t>
            </a:r>
          </a:p>
          <a:p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Increased</a:t>
            </a:r>
          </a:p>
        </p:txBody>
      </p:sp>
      <p:sp>
        <p:nvSpPr>
          <p:cNvPr id="1334310" name="Line 38"/>
          <p:cNvSpPr>
            <a:spLocks noChangeShapeType="1"/>
          </p:cNvSpPr>
          <p:nvPr/>
        </p:nvSpPr>
        <p:spPr bwMode="auto">
          <a:xfrm flipV="1">
            <a:off x="3200400" y="2362200"/>
            <a:ext cx="327660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312" name="Line 40"/>
          <p:cNvSpPr>
            <a:spLocks noChangeShapeType="1"/>
          </p:cNvSpPr>
          <p:nvPr/>
        </p:nvSpPr>
        <p:spPr bwMode="auto">
          <a:xfrm>
            <a:off x="3200400" y="3276600"/>
            <a:ext cx="1905000" cy="144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314" name="Line 42"/>
          <p:cNvSpPr>
            <a:spLocks noChangeShapeType="1"/>
          </p:cNvSpPr>
          <p:nvPr/>
        </p:nvSpPr>
        <p:spPr bwMode="auto">
          <a:xfrm flipV="1">
            <a:off x="4354513" y="3417888"/>
            <a:ext cx="3227387" cy="3810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278" name="Oval 6"/>
          <p:cNvSpPr>
            <a:spLocks noChangeArrowheads="1"/>
          </p:cNvSpPr>
          <p:nvPr/>
        </p:nvSpPr>
        <p:spPr bwMode="auto">
          <a:xfrm>
            <a:off x="6811963" y="2738438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4311" name="Line 39"/>
          <p:cNvSpPr>
            <a:spLocks noChangeShapeType="1"/>
          </p:cNvSpPr>
          <p:nvPr/>
        </p:nvSpPr>
        <p:spPr bwMode="auto">
          <a:xfrm flipV="1">
            <a:off x="3200400" y="3124200"/>
            <a:ext cx="396240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Boosting</a:t>
            </a:r>
          </a:p>
        </p:txBody>
      </p:sp>
      <p:sp>
        <p:nvSpPr>
          <p:cNvPr id="1342467" name="Oval 3"/>
          <p:cNvSpPr>
            <a:spLocks noChangeArrowheads="1"/>
          </p:cNvSpPr>
          <p:nvPr/>
        </p:nvSpPr>
        <p:spPr bwMode="auto">
          <a:xfrm>
            <a:off x="4735513" y="2379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68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69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70" name="Oval 6"/>
          <p:cNvSpPr>
            <a:spLocks noChangeArrowheads="1"/>
          </p:cNvSpPr>
          <p:nvPr/>
        </p:nvSpPr>
        <p:spPr bwMode="auto">
          <a:xfrm>
            <a:off x="6634163" y="401002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71" name="Oval 7"/>
          <p:cNvSpPr>
            <a:spLocks noChangeArrowheads="1"/>
          </p:cNvSpPr>
          <p:nvPr/>
        </p:nvSpPr>
        <p:spPr bwMode="auto">
          <a:xfrm>
            <a:off x="5684838" y="381952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72" name="Oval 8"/>
          <p:cNvSpPr>
            <a:spLocks noChangeArrowheads="1"/>
          </p:cNvSpPr>
          <p:nvPr/>
        </p:nvSpPr>
        <p:spPr bwMode="auto">
          <a:xfrm>
            <a:off x="5741988" y="4659313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73" name="Oval 9"/>
          <p:cNvSpPr>
            <a:spLocks noChangeArrowheads="1"/>
          </p:cNvSpPr>
          <p:nvPr/>
        </p:nvSpPr>
        <p:spPr bwMode="auto">
          <a:xfrm>
            <a:off x="5791200" y="2760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74" name="Oval 10"/>
          <p:cNvSpPr>
            <a:spLocks noChangeArrowheads="1"/>
          </p:cNvSpPr>
          <p:nvPr/>
        </p:nvSpPr>
        <p:spPr bwMode="auto">
          <a:xfrm>
            <a:off x="4262438" y="3155950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75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76" name="Line 12"/>
          <p:cNvSpPr>
            <a:spLocks noChangeShapeType="1"/>
          </p:cNvSpPr>
          <p:nvPr/>
        </p:nvSpPr>
        <p:spPr bwMode="auto">
          <a:xfrm flipH="1" flipV="1">
            <a:off x="5943600" y="2057400"/>
            <a:ext cx="838200" cy="30480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2477" name="Text Box 13"/>
          <p:cNvSpPr txBox="1">
            <a:spLocks noChangeArrowheads="1"/>
          </p:cNvSpPr>
          <p:nvPr/>
        </p:nvSpPr>
        <p:spPr bwMode="auto">
          <a:xfrm>
            <a:off x="1919288" y="3932238"/>
            <a:ext cx="124264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Weak </a:t>
            </a:r>
          </a:p>
          <a:p>
            <a:pPr algn="ctr"/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Classifier 2</a:t>
            </a:r>
          </a:p>
        </p:txBody>
      </p:sp>
      <p:sp>
        <p:nvSpPr>
          <p:cNvPr id="1342483" name="Line 19"/>
          <p:cNvSpPr>
            <a:spLocks noChangeShapeType="1"/>
          </p:cNvSpPr>
          <p:nvPr/>
        </p:nvSpPr>
        <p:spPr bwMode="auto">
          <a:xfrm flipV="1">
            <a:off x="3200400" y="3657600"/>
            <a:ext cx="3048000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Boosting</a:t>
            </a:r>
          </a:p>
        </p:txBody>
      </p:sp>
      <p:sp>
        <p:nvSpPr>
          <p:cNvPr id="1336323" name="Oval 3"/>
          <p:cNvSpPr>
            <a:spLocks noChangeArrowheads="1"/>
          </p:cNvSpPr>
          <p:nvPr/>
        </p:nvSpPr>
        <p:spPr bwMode="auto">
          <a:xfrm>
            <a:off x="4735513" y="2379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24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25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26" name="Oval 6"/>
          <p:cNvSpPr>
            <a:spLocks noChangeArrowheads="1"/>
          </p:cNvSpPr>
          <p:nvPr/>
        </p:nvSpPr>
        <p:spPr bwMode="auto">
          <a:xfrm>
            <a:off x="6634163" y="401002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27" name="Oval 7"/>
          <p:cNvSpPr>
            <a:spLocks noChangeArrowheads="1"/>
          </p:cNvSpPr>
          <p:nvPr/>
        </p:nvSpPr>
        <p:spPr bwMode="auto">
          <a:xfrm>
            <a:off x="5562600" y="3667125"/>
            <a:ext cx="735013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28" name="Oval 8"/>
          <p:cNvSpPr>
            <a:spLocks noChangeArrowheads="1"/>
          </p:cNvSpPr>
          <p:nvPr/>
        </p:nvSpPr>
        <p:spPr bwMode="auto">
          <a:xfrm>
            <a:off x="5619750" y="4506913"/>
            <a:ext cx="735013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29" name="Oval 9"/>
          <p:cNvSpPr>
            <a:spLocks noChangeArrowheads="1"/>
          </p:cNvSpPr>
          <p:nvPr/>
        </p:nvSpPr>
        <p:spPr bwMode="auto">
          <a:xfrm>
            <a:off x="5791200" y="2760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30" name="Oval 10"/>
          <p:cNvSpPr>
            <a:spLocks noChangeArrowheads="1"/>
          </p:cNvSpPr>
          <p:nvPr/>
        </p:nvSpPr>
        <p:spPr bwMode="auto">
          <a:xfrm>
            <a:off x="4262438" y="3155950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31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35" name="Text Box 15"/>
          <p:cNvSpPr txBox="1">
            <a:spLocks noChangeArrowheads="1"/>
          </p:cNvSpPr>
          <p:nvPr/>
        </p:nvSpPr>
        <p:spPr bwMode="auto">
          <a:xfrm>
            <a:off x="1981200" y="2940050"/>
            <a:ext cx="106952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Weights</a:t>
            </a:r>
          </a:p>
          <a:p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Increased</a:t>
            </a:r>
          </a:p>
        </p:txBody>
      </p:sp>
      <p:sp>
        <p:nvSpPr>
          <p:cNvPr id="1336337" name="Line 17"/>
          <p:cNvSpPr>
            <a:spLocks noChangeShapeType="1"/>
          </p:cNvSpPr>
          <p:nvPr/>
        </p:nvSpPr>
        <p:spPr bwMode="auto">
          <a:xfrm>
            <a:off x="3200400" y="3276600"/>
            <a:ext cx="27432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38" name="Line 18"/>
          <p:cNvSpPr>
            <a:spLocks noChangeShapeType="1"/>
          </p:cNvSpPr>
          <p:nvPr/>
        </p:nvSpPr>
        <p:spPr bwMode="auto">
          <a:xfrm>
            <a:off x="3200400" y="3276600"/>
            <a:ext cx="2819400" cy="1676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6341" name="Line 21"/>
          <p:cNvSpPr>
            <a:spLocks noChangeShapeType="1"/>
          </p:cNvSpPr>
          <p:nvPr/>
        </p:nvSpPr>
        <p:spPr bwMode="auto">
          <a:xfrm flipH="1" flipV="1">
            <a:off x="5943600" y="2057400"/>
            <a:ext cx="838200" cy="30480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Boosting</a:t>
            </a:r>
          </a:p>
        </p:txBody>
      </p:sp>
      <p:sp>
        <p:nvSpPr>
          <p:cNvPr id="1344515" name="Oval 3"/>
          <p:cNvSpPr>
            <a:spLocks noChangeArrowheads="1"/>
          </p:cNvSpPr>
          <p:nvPr/>
        </p:nvSpPr>
        <p:spPr bwMode="auto">
          <a:xfrm>
            <a:off x="4735513" y="2379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16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17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18" name="Oval 6"/>
          <p:cNvSpPr>
            <a:spLocks noChangeArrowheads="1"/>
          </p:cNvSpPr>
          <p:nvPr/>
        </p:nvSpPr>
        <p:spPr bwMode="auto">
          <a:xfrm>
            <a:off x="6634163" y="401002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19" name="Oval 7"/>
          <p:cNvSpPr>
            <a:spLocks noChangeArrowheads="1"/>
          </p:cNvSpPr>
          <p:nvPr/>
        </p:nvSpPr>
        <p:spPr bwMode="auto">
          <a:xfrm>
            <a:off x="5562600" y="3667125"/>
            <a:ext cx="735013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20" name="Oval 8"/>
          <p:cNvSpPr>
            <a:spLocks noChangeArrowheads="1"/>
          </p:cNvSpPr>
          <p:nvPr/>
        </p:nvSpPr>
        <p:spPr bwMode="auto">
          <a:xfrm>
            <a:off x="5619750" y="4506913"/>
            <a:ext cx="735013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21" name="Oval 9"/>
          <p:cNvSpPr>
            <a:spLocks noChangeArrowheads="1"/>
          </p:cNvSpPr>
          <p:nvPr/>
        </p:nvSpPr>
        <p:spPr bwMode="auto">
          <a:xfrm>
            <a:off x="5791200" y="2760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22" name="Oval 10"/>
          <p:cNvSpPr>
            <a:spLocks noChangeArrowheads="1"/>
          </p:cNvSpPr>
          <p:nvPr/>
        </p:nvSpPr>
        <p:spPr bwMode="auto">
          <a:xfrm>
            <a:off x="4262438" y="3155950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23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24" name="Line 12"/>
          <p:cNvSpPr>
            <a:spLocks noChangeShapeType="1"/>
          </p:cNvSpPr>
          <p:nvPr/>
        </p:nvSpPr>
        <p:spPr bwMode="auto">
          <a:xfrm flipH="1" flipV="1">
            <a:off x="5410200" y="2209800"/>
            <a:ext cx="152400" cy="31242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44525" name="Text Box 13"/>
          <p:cNvSpPr txBox="1">
            <a:spLocks noChangeArrowheads="1"/>
          </p:cNvSpPr>
          <p:nvPr/>
        </p:nvSpPr>
        <p:spPr bwMode="auto">
          <a:xfrm>
            <a:off x="1919288" y="3932238"/>
            <a:ext cx="124264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Weak </a:t>
            </a:r>
          </a:p>
          <a:p>
            <a:pPr algn="ctr"/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Classifier 3</a:t>
            </a:r>
          </a:p>
        </p:txBody>
      </p:sp>
      <p:sp>
        <p:nvSpPr>
          <p:cNvPr id="1344530" name="Line 18"/>
          <p:cNvSpPr>
            <a:spLocks noChangeShapeType="1"/>
          </p:cNvSpPr>
          <p:nvPr/>
        </p:nvSpPr>
        <p:spPr bwMode="auto">
          <a:xfrm flipV="1">
            <a:off x="3200400" y="4114800"/>
            <a:ext cx="220980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Boosting</a:t>
            </a:r>
          </a:p>
        </p:txBody>
      </p:sp>
      <p:sp>
        <p:nvSpPr>
          <p:cNvPr id="1338371" name="Oval 3"/>
          <p:cNvSpPr>
            <a:spLocks noChangeArrowheads="1"/>
          </p:cNvSpPr>
          <p:nvPr/>
        </p:nvSpPr>
        <p:spPr bwMode="auto">
          <a:xfrm>
            <a:off x="4735513" y="2379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72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73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74" name="Oval 6"/>
          <p:cNvSpPr>
            <a:spLocks noChangeArrowheads="1"/>
          </p:cNvSpPr>
          <p:nvPr/>
        </p:nvSpPr>
        <p:spPr bwMode="auto">
          <a:xfrm>
            <a:off x="6634163" y="4010025"/>
            <a:ext cx="259766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75" name="Oval 7"/>
          <p:cNvSpPr>
            <a:spLocks noChangeArrowheads="1"/>
          </p:cNvSpPr>
          <p:nvPr/>
        </p:nvSpPr>
        <p:spPr bwMode="auto">
          <a:xfrm>
            <a:off x="5562600" y="3667125"/>
            <a:ext cx="735013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76" name="Oval 8"/>
          <p:cNvSpPr>
            <a:spLocks noChangeArrowheads="1"/>
          </p:cNvSpPr>
          <p:nvPr/>
        </p:nvSpPr>
        <p:spPr bwMode="auto">
          <a:xfrm>
            <a:off x="5619750" y="4506913"/>
            <a:ext cx="735013" cy="519351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77" name="Oval 9"/>
          <p:cNvSpPr>
            <a:spLocks noChangeArrowheads="1"/>
          </p:cNvSpPr>
          <p:nvPr/>
        </p:nvSpPr>
        <p:spPr bwMode="auto">
          <a:xfrm>
            <a:off x="5791200" y="2760663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78" name="Oval 10"/>
          <p:cNvSpPr>
            <a:spLocks noChangeArrowheads="1"/>
          </p:cNvSpPr>
          <p:nvPr/>
        </p:nvSpPr>
        <p:spPr bwMode="auto">
          <a:xfrm>
            <a:off x="4262438" y="3155950"/>
            <a:ext cx="259766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79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51935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80" name="Line 12"/>
          <p:cNvSpPr>
            <a:spLocks noChangeShapeType="1"/>
          </p:cNvSpPr>
          <p:nvPr/>
        </p:nvSpPr>
        <p:spPr bwMode="auto">
          <a:xfrm flipH="1" flipV="1">
            <a:off x="5410200" y="2209800"/>
            <a:ext cx="152400" cy="31242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87" name="Text Box 19"/>
          <p:cNvSpPr txBox="1">
            <a:spLocks noChangeArrowheads="1"/>
          </p:cNvSpPr>
          <p:nvPr/>
        </p:nvSpPr>
        <p:spPr bwMode="auto">
          <a:xfrm>
            <a:off x="1143000" y="3198813"/>
            <a:ext cx="2776538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Final classifier is </a:t>
            </a:r>
          </a:p>
          <a:p>
            <a:r>
              <a:rPr lang="en-US" sz="1800">
                <a:solidFill>
                  <a:schemeClr val="bg1"/>
                </a:solidFill>
                <a:latin typeface="Times New Roman" pitchFamily="18" charset="0"/>
              </a:rPr>
              <a:t>linear combination of weak classifiers</a:t>
            </a:r>
          </a:p>
        </p:txBody>
      </p:sp>
      <p:sp>
        <p:nvSpPr>
          <p:cNvPr id="1338388" name="Line 20"/>
          <p:cNvSpPr>
            <a:spLocks noChangeShapeType="1"/>
          </p:cNvSpPr>
          <p:nvPr/>
        </p:nvSpPr>
        <p:spPr bwMode="auto">
          <a:xfrm flipH="1" flipV="1">
            <a:off x="5943600" y="2057400"/>
            <a:ext cx="838200" cy="30480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338389" name="Line 21"/>
          <p:cNvSpPr>
            <a:spLocks noChangeShapeType="1"/>
          </p:cNvSpPr>
          <p:nvPr/>
        </p:nvSpPr>
        <p:spPr bwMode="auto">
          <a:xfrm flipV="1">
            <a:off x="4354513" y="3417888"/>
            <a:ext cx="3227387" cy="3810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Consumer application: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iPhoto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2009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707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371600" y="60198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4"/>
              </a:rPr>
              <a:t>http://www.apple.com/ilife/iphoto/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84163"/>
            <a:ext cx="8355012" cy="609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AdaBoost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algorithm: more details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411288"/>
            <a:ext cx="7772400" cy="4594225"/>
          </a:xfrm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For t = 1 …,T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Select weak classifier with minimum error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Set 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Reweight examples (boosting) to give misclassified examples more weight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Add weak classifier with weight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Final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classifier</a:t>
            </a:r>
            <a:r>
              <a:rPr lang="en-GB" dirty="0" smtClean="0">
                <a:solidFill>
                  <a:schemeClr val="bg1"/>
                </a:solidFill>
              </a:rPr>
              <a:t>: </a:t>
            </a:r>
            <a:endParaRPr lang="en-GB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0825" name="Text Box 9"/>
          <p:cNvSpPr txBox="1">
            <a:spLocks noChangeArrowheads="1"/>
          </p:cNvSpPr>
          <p:nvPr/>
        </p:nvSpPr>
        <p:spPr bwMode="auto">
          <a:xfrm>
            <a:off x="158750" y="987425"/>
            <a:ext cx="6985000" cy="427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Start with equal weights on each data point (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)</a:t>
            </a:r>
            <a:endParaRPr lang="en-GB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30832" name="Picture 1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866900" y="2408238"/>
            <a:ext cx="7250113" cy="69532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93083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98688" y="3182938"/>
            <a:ext cx="2328862" cy="7620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930834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470025" y="4706955"/>
            <a:ext cx="3978275" cy="560388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93083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5845193"/>
            <a:ext cx="3848100" cy="9715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93083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0788" y="5513405"/>
            <a:ext cx="400050" cy="2857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334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For each round of boosting: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Evaluate each rectangle filter on each example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Select best threshold for each filter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Select best filter/threshold combination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Reweight examples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Computational complexity of learning: </a:t>
            </a:r>
            <a:r>
              <a:rPr lang="en-US" i="1">
                <a:solidFill>
                  <a:schemeClr val="bg1"/>
                </a:solidFill>
              </a:rPr>
              <a:t>O</a:t>
            </a:r>
            <a:r>
              <a:rPr lang="en-US">
                <a:solidFill>
                  <a:schemeClr val="bg1"/>
                </a:solidFill>
              </a:rPr>
              <a:t>(</a:t>
            </a:r>
            <a:r>
              <a:rPr lang="en-US" i="1">
                <a:solidFill>
                  <a:schemeClr val="bg1"/>
                </a:solidFill>
              </a:rPr>
              <a:t>MNT</a:t>
            </a:r>
            <a:r>
              <a:rPr lang="en-US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i="1">
                <a:solidFill>
                  <a:schemeClr val="bg1"/>
                </a:solidFill>
              </a:rPr>
              <a:t>M</a:t>
            </a:r>
            <a:r>
              <a:rPr lang="en-US">
                <a:solidFill>
                  <a:schemeClr val="bg1"/>
                </a:solidFill>
              </a:rPr>
              <a:t> filters, </a:t>
            </a:r>
            <a:r>
              <a:rPr lang="en-US" i="1">
                <a:solidFill>
                  <a:schemeClr val="bg1"/>
                </a:solidFill>
              </a:rPr>
              <a:t>N</a:t>
            </a:r>
            <a:r>
              <a:rPr lang="en-US">
                <a:solidFill>
                  <a:schemeClr val="bg1"/>
                </a:solidFill>
              </a:rPr>
              <a:t> examples,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 thresholds</a:t>
            </a:r>
          </a:p>
        </p:txBody>
      </p:sp>
      <p:sp>
        <p:nvSpPr>
          <p:cNvPr id="135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Boosting for face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First two features selected by boosting</a:t>
            </a:r>
          </a:p>
        </p:txBody>
      </p:sp>
      <p:pic>
        <p:nvPicPr>
          <p:cNvPr id="1267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784860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7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Cascading classifiers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We start with simple classifiers which reject many of the negative sub-windows while detecting almost all positive sub-windows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Positive results from the first classifier triggers the evaluation of a second (more complex) classifier, and so on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 negative outcome at any point leads to the immediate rejection of the sub-window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914400" y="5291138"/>
            <a:ext cx="7016750" cy="1338262"/>
            <a:chOff x="576" y="3333"/>
            <a:chExt cx="4420" cy="843"/>
          </a:xfrm>
        </p:grpSpPr>
        <p:sp>
          <p:nvSpPr>
            <p:cNvPr id="1263676" name="Text Box 60"/>
            <p:cNvSpPr txBox="1">
              <a:spLocks noChangeArrowheads="1"/>
            </p:cNvSpPr>
            <p:nvPr/>
          </p:nvSpPr>
          <p:spPr bwMode="auto">
            <a:xfrm>
              <a:off x="4512" y="341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bg1"/>
                  </a:solidFill>
                  <a:latin typeface="Times New Roman" pitchFamily="18" charset="0"/>
                </a:rPr>
                <a:t>FACE</a:t>
              </a:r>
            </a:p>
          </p:txBody>
        </p:sp>
        <p:sp>
          <p:nvSpPr>
            <p:cNvPr id="1263677" name="Text Box 61"/>
            <p:cNvSpPr txBox="1">
              <a:spLocks noChangeArrowheads="1"/>
            </p:cNvSpPr>
            <p:nvPr/>
          </p:nvSpPr>
          <p:spPr bwMode="auto">
            <a:xfrm>
              <a:off x="576" y="3427"/>
              <a:ext cx="8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bg1"/>
                  </a:solidFill>
                  <a:latin typeface="Times New Roman" pitchFamily="18" charset="0"/>
                </a:rPr>
                <a:t>IMAGE</a:t>
              </a:r>
            </a:p>
            <a:p>
              <a:r>
                <a:rPr lang="en-US" sz="1400" b="0">
                  <a:solidFill>
                    <a:schemeClr val="bg1"/>
                  </a:solidFill>
                  <a:latin typeface="Times New Roman" pitchFamily="18" charset="0"/>
                </a:rPr>
                <a:t>SUB-WINDOW</a:t>
              </a:r>
            </a:p>
          </p:txBody>
        </p:sp>
        <p:sp>
          <p:nvSpPr>
            <p:cNvPr id="1263678" name="Line 62"/>
            <p:cNvSpPr>
              <a:spLocks noChangeShapeType="1"/>
            </p:cNvSpPr>
            <p:nvPr/>
          </p:nvSpPr>
          <p:spPr bwMode="auto">
            <a:xfrm>
              <a:off x="1296" y="3571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79" name="Text Box 63"/>
            <p:cNvSpPr txBox="1">
              <a:spLocks noChangeArrowheads="1"/>
            </p:cNvSpPr>
            <p:nvPr/>
          </p:nvSpPr>
          <p:spPr bwMode="auto">
            <a:xfrm>
              <a:off x="1632" y="3496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Classifier 1</a:t>
              </a:r>
            </a:p>
          </p:txBody>
        </p:sp>
        <p:sp>
          <p:nvSpPr>
            <p:cNvPr id="1263680" name="Line 64"/>
            <p:cNvSpPr>
              <a:spLocks noChangeShapeType="1"/>
            </p:cNvSpPr>
            <p:nvPr/>
          </p:nvSpPr>
          <p:spPr bwMode="auto">
            <a:xfrm>
              <a:off x="2271" y="357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81" name="Line 65"/>
            <p:cNvSpPr>
              <a:spLocks noChangeShapeType="1"/>
            </p:cNvSpPr>
            <p:nvPr/>
          </p:nvSpPr>
          <p:spPr bwMode="auto">
            <a:xfrm>
              <a:off x="1914" y="38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82" name="Text Box 66"/>
            <p:cNvSpPr txBox="1">
              <a:spLocks noChangeArrowheads="1"/>
            </p:cNvSpPr>
            <p:nvPr/>
          </p:nvSpPr>
          <p:spPr bwMode="auto">
            <a:xfrm>
              <a:off x="2322" y="33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263683" name="Oval 67"/>
            <p:cNvSpPr>
              <a:spLocks noChangeArrowheads="1"/>
            </p:cNvSpPr>
            <p:nvPr/>
          </p:nvSpPr>
          <p:spPr bwMode="auto">
            <a:xfrm>
              <a:off x="3553" y="3342"/>
              <a:ext cx="659" cy="4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84" name="Text Box 68"/>
            <p:cNvSpPr txBox="1">
              <a:spLocks noChangeArrowheads="1"/>
            </p:cNvSpPr>
            <p:nvPr/>
          </p:nvSpPr>
          <p:spPr bwMode="auto">
            <a:xfrm>
              <a:off x="3607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Classifier 3</a:t>
              </a:r>
            </a:p>
          </p:txBody>
        </p:sp>
        <p:sp>
          <p:nvSpPr>
            <p:cNvPr id="1263685" name="Line 69"/>
            <p:cNvSpPr>
              <a:spLocks noChangeShapeType="1"/>
            </p:cNvSpPr>
            <p:nvPr/>
          </p:nvSpPr>
          <p:spPr bwMode="auto">
            <a:xfrm>
              <a:off x="4218" y="357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86" name="Text Box 70"/>
            <p:cNvSpPr txBox="1">
              <a:spLocks noChangeArrowheads="1"/>
            </p:cNvSpPr>
            <p:nvPr/>
          </p:nvSpPr>
          <p:spPr bwMode="auto">
            <a:xfrm>
              <a:off x="4266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263687" name="Line 71"/>
            <p:cNvSpPr>
              <a:spLocks noChangeShapeType="1"/>
            </p:cNvSpPr>
            <p:nvPr/>
          </p:nvSpPr>
          <p:spPr bwMode="auto">
            <a:xfrm>
              <a:off x="3873" y="3811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88" name="Text Box 72"/>
            <p:cNvSpPr txBox="1">
              <a:spLocks noChangeArrowheads="1"/>
            </p:cNvSpPr>
            <p:nvPr/>
          </p:nvSpPr>
          <p:spPr bwMode="auto">
            <a:xfrm>
              <a:off x="386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263689" name="Text Box 73"/>
            <p:cNvSpPr txBox="1">
              <a:spLocks noChangeArrowheads="1"/>
            </p:cNvSpPr>
            <p:nvPr/>
          </p:nvSpPr>
          <p:spPr bwMode="auto">
            <a:xfrm>
              <a:off x="359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1263690" name="Line 74"/>
            <p:cNvSpPr>
              <a:spLocks noChangeShapeType="1"/>
            </p:cNvSpPr>
            <p:nvPr/>
          </p:nvSpPr>
          <p:spPr bwMode="auto">
            <a:xfrm>
              <a:off x="2269" y="357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91" name="Text Box 75"/>
            <p:cNvSpPr txBox="1">
              <a:spLocks noChangeArrowheads="1"/>
            </p:cNvSpPr>
            <p:nvPr/>
          </p:nvSpPr>
          <p:spPr bwMode="auto">
            <a:xfrm>
              <a:off x="2320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263692" name="Text Box 76"/>
            <p:cNvSpPr txBox="1">
              <a:spLocks noChangeArrowheads="1"/>
            </p:cNvSpPr>
            <p:nvPr/>
          </p:nvSpPr>
          <p:spPr bwMode="auto">
            <a:xfrm>
              <a:off x="2673" y="3474"/>
              <a:ext cx="5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Classifier 2</a:t>
              </a:r>
            </a:p>
          </p:txBody>
        </p:sp>
        <p:sp>
          <p:nvSpPr>
            <p:cNvPr id="1263693" name="Line 77"/>
            <p:cNvSpPr>
              <a:spLocks noChangeShapeType="1"/>
            </p:cNvSpPr>
            <p:nvPr/>
          </p:nvSpPr>
          <p:spPr bwMode="auto">
            <a:xfrm>
              <a:off x="3249" y="3570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94" name="Text Box 78"/>
            <p:cNvSpPr txBox="1">
              <a:spLocks noChangeArrowheads="1"/>
            </p:cNvSpPr>
            <p:nvPr/>
          </p:nvSpPr>
          <p:spPr bwMode="auto">
            <a:xfrm>
              <a:off x="3312" y="3378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263695" name="Line 79"/>
            <p:cNvSpPr>
              <a:spLocks noChangeShapeType="1"/>
            </p:cNvSpPr>
            <p:nvPr/>
          </p:nvSpPr>
          <p:spPr bwMode="auto">
            <a:xfrm>
              <a:off x="2954" y="3789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96" name="Text Box 80"/>
            <p:cNvSpPr txBox="1">
              <a:spLocks noChangeArrowheads="1"/>
            </p:cNvSpPr>
            <p:nvPr/>
          </p:nvSpPr>
          <p:spPr bwMode="auto">
            <a:xfrm>
              <a:off x="2944" y="3762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263697" name="Text Box 81"/>
            <p:cNvSpPr txBox="1">
              <a:spLocks noChangeArrowheads="1"/>
            </p:cNvSpPr>
            <p:nvPr/>
          </p:nvSpPr>
          <p:spPr bwMode="auto">
            <a:xfrm>
              <a:off x="2673" y="3981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1263698" name="Oval 82"/>
            <p:cNvSpPr>
              <a:spLocks noChangeArrowheads="1"/>
            </p:cNvSpPr>
            <p:nvPr/>
          </p:nvSpPr>
          <p:spPr bwMode="auto">
            <a:xfrm>
              <a:off x="2592" y="3333"/>
              <a:ext cx="659" cy="459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699" name="Oval 83"/>
            <p:cNvSpPr>
              <a:spLocks noChangeArrowheads="1"/>
            </p:cNvSpPr>
            <p:nvPr/>
          </p:nvSpPr>
          <p:spPr bwMode="auto">
            <a:xfrm>
              <a:off x="1584" y="3333"/>
              <a:ext cx="659" cy="459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700" name="Line 84"/>
            <p:cNvSpPr>
              <a:spLocks noChangeShapeType="1"/>
            </p:cNvSpPr>
            <p:nvPr/>
          </p:nvSpPr>
          <p:spPr bwMode="auto">
            <a:xfrm>
              <a:off x="1913" y="3811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63701" name="Text Box 85"/>
            <p:cNvSpPr txBox="1">
              <a:spLocks noChangeArrowheads="1"/>
            </p:cNvSpPr>
            <p:nvPr/>
          </p:nvSpPr>
          <p:spPr bwMode="auto">
            <a:xfrm>
              <a:off x="1903" y="378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263702" name="Text Box 86"/>
            <p:cNvSpPr txBox="1">
              <a:spLocks noChangeArrowheads="1"/>
            </p:cNvSpPr>
            <p:nvPr/>
          </p:nvSpPr>
          <p:spPr bwMode="auto">
            <a:xfrm>
              <a:off x="1632" y="400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NON-FACE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Cascading classifiers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562600" cy="2057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Chain classifiers that are progressively more complex and have lower false positive rates:</a:t>
            </a:r>
          </a:p>
          <a:p>
            <a:pPr>
              <a:buFontTx/>
              <a:buChar char="•"/>
            </a:pPr>
            <a:endParaRPr lang="en-US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1981200"/>
            <a:ext cx="2984500" cy="2887663"/>
            <a:chOff x="3744" y="1248"/>
            <a:chExt cx="1880" cy="1819"/>
          </a:xfrm>
        </p:grpSpPr>
        <p:sp>
          <p:nvSpPr>
            <p:cNvPr id="1306629" name="Rectangle 5"/>
            <p:cNvSpPr>
              <a:spLocks noChangeArrowheads="1"/>
            </p:cNvSpPr>
            <p:nvPr/>
          </p:nvSpPr>
          <p:spPr bwMode="auto">
            <a:xfrm>
              <a:off x="4056" y="1616"/>
              <a:ext cx="1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vs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30" name="Rectangle 6"/>
            <p:cNvSpPr>
              <a:spLocks noChangeArrowheads="1"/>
            </p:cNvSpPr>
            <p:nvPr/>
          </p:nvSpPr>
          <p:spPr bwMode="auto">
            <a:xfrm>
              <a:off x="4158" y="1616"/>
              <a:ext cx="3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 false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31" name="Rectangle 7"/>
            <p:cNvSpPr>
              <a:spLocks noChangeArrowheads="1"/>
            </p:cNvSpPr>
            <p:nvPr/>
          </p:nvSpPr>
          <p:spPr bwMode="auto">
            <a:xfrm>
              <a:off x="4454" y="1616"/>
              <a:ext cx="21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neg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32" name="Rectangle 8"/>
            <p:cNvSpPr>
              <a:spLocks noChangeArrowheads="1"/>
            </p:cNvSpPr>
            <p:nvPr/>
          </p:nvSpPr>
          <p:spPr bwMode="auto">
            <a:xfrm>
              <a:off x="4649" y="1616"/>
              <a:ext cx="7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determined by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33" name="Rectangle 9"/>
            <p:cNvSpPr>
              <a:spLocks noChangeArrowheads="1"/>
            </p:cNvSpPr>
            <p:nvPr/>
          </p:nvSpPr>
          <p:spPr bwMode="auto">
            <a:xfrm>
              <a:off x="3775" y="1279"/>
              <a:ext cx="1849" cy="1788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6634" name="Rectangle 10"/>
            <p:cNvSpPr>
              <a:spLocks noChangeArrowheads="1"/>
            </p:cNvSpPr>
            <p:nvPr/>
          </p:nvSpPr>
          <p:spPr bwMode="auto">
            <a:xfrm>
              <a:off x="3744" y="1248"/>
              <a:ext cx="1842" cy="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6635" name="Rectangle 11"/>
            <p:cNvSpPr>
              <a:spLocks noChangeArrowheads="1"/>
            </p:cNvSpPr>
            <p:nvPr/>
          </p:nvSpPr>
          <p:spPr bwMode="auto">
            <a:xfrm>
              <a:off x="4143" y="1616"/>
              <a:ext cx="1412" cy="1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6636" name="Rectangle 12"/>
            <p:cNvSpPr>
              <a:spLocks noChangeArrowheads="1"/>
            </p:cNvSpPr>
            <p:nvPr/>
          </p:nvSpPr>
          <p:spPr bwMode="auto">
            <a:xfrm>
              <a:off x="4527" y="1279"/>
              <a:ext cx="5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6637" name="Rectangle 13"/>
            <p:cNvSpPr>
              <a:spLocks noChangeArrowheads="1"/>
            </p:cNvSpPr>
            <p:nvPr/>
          </p:nvSpPr>
          <p:spPr bwMode="auto">
            <a:xfrm>
              <a:off x="4573" y="1302"/>
              <a:ext cx="4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False Pos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38" name="Rectangle 14"/>
            <p:cNvSpPr>
              <a:spLocks noChangeArrowheads="1"/>
            </p:cNvSpPr>
            <p:nvPr/>
          </p:nvSpPr>
          <p:spPr bwMode="auto">
            <a:xfrm rot="16200000">
              <a:off x="3611" y="2248"/>
              <a:ext cx="47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% Detection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39" name="Rectangle 15"/>
            <p:cNvSpPr>
              <a:spLocks noChangeArrowheads="1"/>
            </p:cNvSpPr>
            <p:nvPr/>
          </p:nvSpPr>
          <p:spPr bwMode="auto">
            <a:xfrm>
              <a:off x="4673" y="2076"/>
              <a:ext cx="77" cy="1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6640" name="Rectangle 16"/>
            <p:cNvSpPr>
              <a:spLocks noChangeArrowheads="1"/>
            </p:cNvSpPr>
            <p:nvPr/>
          </p:nvSpPr>
          <p:spPr bwMode="auto">
            <a:xfrm>
              <a:off x="4143" y="1462"/>
              <a:ext cx="138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6641" name="Rectangle 17"/>
            <p:cNvSpPr>
              <a:spLocks noChangeArrowheads="1"/>
            </p:cNvSpPr>
            <p:nvPr/>
          </p:nvSpPr>
          <p:spPr bwMode="auto">
            <a:xfrm>
              <a:off x="4226" y="1486"/>
              <a:ext cx="9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42" name="Rectangle 18"/>
            <p:cNvSpPr>
              <a:spLocks noChangeArrowheads="1"/>
            </p:cNvSpPr>
            <p:nvPr/>
          </p:nvSpPr>
          <p:spPr bwMode="auto">
            <a:xfrm>
              <a:off x="5234" y="1486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43" name="Rectangle 19"/>
            <p:cNvSpPr>
              <a:spLocks noChangeArrowheads="1"/>
            </p:cNvSpPr>
            <p:nvPr/>
          </p:nvSpPr>
          <p:spPr bwMode="auto">
            <a:xfrm>
              <a:off x="5372" y="1486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 50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44" name="Rectangle 20"/>
            <p:cNvSpPr>
              <a:spLocks noChangeArrowheads="1"/>
            </p:cNvSpPr>
            <p:nvPr/>
          </p:nvSpPr>
          <p:spPr bwMode="auto">
            <a:xfrm rot="16200000">
              <a:off x="3444" y="2195"/>
              <a:ext cx="120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50                                        100</a:t>
              </a:r>
              <a:endParaRPr lang="en-US" sz="3200" b="0">
                <a:latin typeface="Times New Roman" pitchFamily="18" charset="0"/>
              </a:endParaRPr>
            </a:p>
          </p:txBody>
        </p:sp>
        <p:sp>
          <p:nvSpPr>
            <p:cNvPr id="1306645" name="Oval 21"/>
            <p:cNvSpPr>
              <a:spLocks noChangeArrowheads="1"/>
            </p:cNvSpPr>
            <p:nvPr/>
          </p:nvSpPr>
          <p:spPr bwMode="auto">
            <a:xfrm>
              <a:off x="4224" y="1680"/>
              <a:ext cx="96" cy="9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306647" name="Text Box 23"/>
          <p:cNvSpPr txBox="1">
            <a:spLocks noChangeArrowheads="1"/>
          </p:cNvSpPr>
          <p:nvPr/>
        </p:nvSpPr>
        <p:spPr bwMode="auto">
          <a:xfrm>
            <a:off x="7162800" y="5424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  <a:latin typeface="Times New Roman" pitchFamily="18" charset="0"/>
              </a:rPr>
              <a:t>FACE</a:t>
            </a:r>
          </a:p>
        </p:txBody>
      </p:sp>
      <p:sp>
        <p:nvSpPr>
          <p:cNvPr id="1306648" name="Text Box 24"/>
          <p:cNvSpPr txBox="1">
            <a:spLocks noChangeArrowheads="1"/>
          </p:cNvSpPr>
          <p:nvPr/>
        </p:nvSpPr>
        <p:spPr bwMode="auto">
          <a:xfrm>
            <a:off x="914400" y="5440363"/>
            <a:ext cx="1382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chemeClr val="bg1"/>
                </a:solidFill>
                <a:latin typeface="Times New Roman" pitchFamily="18" charset="0"/>
              </a:rPr>
              <a:t>IMAGE</a:t>
            </a:r>
          </a:p>
          <a:p>
            <a:r>
              <a:rPr lang="en-US" sz="1400" b="0">
                <a:solidFill>
                  <a:schemeClr val="bg1"/>
                </a:solidFill>
                <a:latin typeface="Times New Roman" pitchFamily="18" charset="0"/>
              </a:rPr>
              <a:t>SUB-WINDOW</a:t>
            </a:r>
          </a:p>
        </p:txBody>
      </p:sp>
      <p:sp>
        <p:nvSpPr>
          <p:cNvPr id="1306649" name="Line 25"/>
          <p:cNvSpPr>
            <a:spLocks noChangeShapeType="1"/>
          </p:cNvSpPr>
          <p:nvPr/>
        </p:nvSpPr>
        <p:spPr bwMode="auto">
          <a:xfrm>
            <a:off x="2057400" y="5668963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6652" name="Text Box 28"/>
          <p:cNvSpPr txBox="1">
            <a:spLocks noChangeArrowheads="1"/>
          </p:cNvSpPr>
          <p:nvPr/>
        </p:nvSpPr>
        <p:spPr bwMode="auto">
          <a:xfrm>
            <a:off x="2590800" y="5549900"/>
            <a:ext cx="884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Classifier 1</a:t>
            </a:r>
          </a:p>
        </p:txBody>
      </p:sp>
      <p:sp>
        <p:nvSpPr>
          <p:cNvPr id="1306653" name="Line 29"/>
          <p:cNvSpPr>
            <a:spLocks noChangeShapeType="1"/>
          </p:cNvSpPr>
          <p:nvPr/>
        </p:nvSpPr>
        <p:spPr bwMode="auto">
          <a:xfrm>
            <a:off x="3605213" y="56689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6654" name="Line 30"/>
          <p:cNvSpPr>
            <a:spLocks noChangeShapeType="1"/>
          </p:cNvSpPr>
          <p:nvPr/>
        </p:nvSpPr>
        <p:spPr bwMode="auto">
          <a:xfrm>
            <a:off x="3038475" y="6049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6656" name="Text Box 32"/>
          <p:cNvSpPr txBox="1">
            <a:spLocks noChangeArrowheads="1"/>
          </p:cNvSpPr>
          <p:nvPr/>
        </p:nvSpPr>
        <p:spPr bwMode="auto">
          <a:xfrm>
            <a:off x="3686175" y="536416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</a:t>
            </a:r>
          </a:p>
        </p:txBody>
      </p:sp>
      <p:sp>
        <p:nvSpPr>
          <p:cNvPr id="1306658" name="Oval 34"/>
          <p:cNvSpPr>
            <a:spLocks noChangeArrowheads="1"/>
          </p:cNvSpPr>
          <p:nvPr/>
        </p:nvSpPr>
        <p:spPr bwMode="auto">
          <a:xfrm>
            <a:off x="5640388" y="5305425"/>
            <a:ext cx="1046162" cy="728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06659" name="Text Box 35"/>
          <p:cNvSpPr txBox="1">
            <a:spLocks noChangeArrowheads="1"/>
          </p:cNvSpPr>
          <p:nvPr/>
        </p:nvSpPr>
        <p:spPr bwMode="auto">
          <a:xfrm>
            <a:off x="5726113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Classifier 3</a:t>
            </a:r>
          </a:p>
        </p:txBody>
      </p:sp>
      <p:sp>
        <p:nvSpPr>
          <p:cNvPr id="1306660" name="Line 36"/>
          <p:cNvSpPr>
            <a:spLocks noChangeShapeType="1"/>
          </p:cNvSpPr>
          <p:nvPr/>
        </p:nvSpPr>
        <p:spPr bwMode="auto">
          <a:xfrm>
            <a:off x="6696075" y="5667375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6661" name="Text Box 37"/>
          <p:cNvSpPr txBox="1">
            <a:spLocks noChangeArrowheads="1"/>
          </p:cNvSpPr>
          <p:nvPr/>
        </p:nvSpPr>
        <p:spPr bwMode="auto">
          <a:xfrm>
            <a:off x="6772275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306662" name="Line 38"/>
          <p:cNvSpPr>
            <a:spLocks noChangeShapeType="1"/>
          </p:cNvSpPr>
          <p:nvPr/>
        </p:nvSpPr>
        <p:spPr bwMode="auto">
          <a:xfrm>
            <a:off x="6148388" y="6049963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6663" name="Text Box 39"/>
          <p:cNvSpPr txBox="1">
            <a:spLocks noChangeArrowheads="1"/>
          </p:cNvSpPr>
          <p:nvPr/>
        </p:nvSpPr>
        <p:spPr bwMode="auto">
          <a:xfrm>
            <a:off x="61325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306664" name="Text Box 40"/>
          <p:cNvSpPr txBox="1">
            <a:spLocks noChangeArrowheads="1"/>
          </p:cNvSpPr>
          <p:nvPr/>
        </p:nvSpPr>
        <p:spPr bwMode="auto">
          <a:xfrm>
            <a:off x="57023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NON-FACE</a:t>
            </a:r>
          </a:p>
        </p:txBody>
      </p:sp>
      <p:sp>
        <p:nvSpPr>
          <p:cNvPr id="1306665" name="Line 41"/>
          <p:cNvSpPr>
            <a:spLocks noChangeShapeType="1"/>
          </p:cNvSpPr>
          <p:nvPr/>
        </p:nvSpPr>
        <p:spPr bwMode="auto">
          <a:xfrm>
            <a:off x="3602038" y="5667375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6668" name="Text Box 44"/>
          <p:cNvSpPr txBox="1">
            <a:spLocks noChangeArrowheads="1"/>
          </p:cNvSpPr>
          <p:nvPr/>
        </p:nvSpPr>
        <p:spPr bwMode="auto">
          <a:xfrm>
            <a:off x="36830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306671" name="Text Box 47"/>
          <p:cNvSpPr txBox="1">
            <a:spLocks noChangeArrowheads="1"/>
          </p:cNvSpPr>
          <p:nvPr/>
        </p:nvSpPr>
        <p:spPr bwMode="auto">
          <a:xfrm>
            <a:off x="4243388" y="551497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Classifier 2</a:t>
            </a:r>
          </a:p>
        </p:txBody>
      </p:sp>
      <p:sp>
        <p:nvSpPr>
          <p:cNvPr id="1306672" name="Line 48"/>
          <p:cNvSpPr>
            <a:spLocks noChangeShapeType="1"/>
          </p:cNvSpPr>
          <p:nvPr/>
        </p:nvSpPr>
        <p:spPr bwMode="auto">
          <a:xfrm>
            <a:off x="5157788" y="5667375"/>
            <a:ext cx="45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6673" name="Text Box 49"/>
          <p:cNvSpPr txBox="1">
            <a:spLocks noChangeArrowheads="1"/>
          </p:cNvSpPr>
          <p:nvPr/>
        </p:nvSpPr>
        <p:spPr bwMode="auto">
          <a:xfrm>
            <a:off x="5257800" y="53625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306674" name="Line 50"/>
          <p:cNvSpPr>
            <a:spLocks noChangeShapeType="1"/>
          </p:cNvSpPr>
          <p:nvPr/>
        </p:nvSpPr>
        <p:spPr bwMode="auto">
          <a:xfrm>
            <a:off x="4689475" y="6015038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6675" name="Text Box 51"/>
          <p:cNvSpPr txBox="1">
            <a:spLocks noChangeArrowheads="1"/>
          </p:cNvSpPr>
          <p:nvPr/>
        </p:nvSpPr>
        <p:spPr bwMode="auto">
          <a:xfrm>
            <a:off x="4673600" y="5972175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306676" name="Text Box 52"/>
          <p:cNvSpPr txBox="1">
            <a:spLocks noChangeArrowheads="1"/>
          </p:cNvSpPr>
          <p:nvPr/>
        </p:nvSpPr>
        <p:spPr bwMode="auto">
          <a:xfrm>
            <a:off x="4243388" y="6319838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NON-FACE</a:t>
            </a:r>
          </a:p>
        </p:txBody>
      </p:sp>
      <p:sp>
        <p:nvSpPr>
          <p:cNvPr id="1306677" name="Freeform 53"/>
          <p:cNvSpPr>
            <a:spLocks/>
          </p:cNvSpPr>
          <p:nvPr/>
        </p:nvSpPr>
        <p:spPr bwMode="auto">
          <a:xfrm>
            <a:off x="6621463" y="2563813"/>
            <a:ext cx="2143125" cy="20447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48" y="528"/>
              </a:cxn>
              <a:cxn ang="0">
                <a:pos x="288" y="240"/>
              </a:cxn>
              <a:cxn ang="0">
                <a:pos x="624" y="48"/>
              </a:cxn>
              <a:cxn ang="0">
                <a:pos x="1056" y="0"/>
              </a:cxn>
            </a:cxnLst>
            <a:rect l="0" t="0" r="r" b="b"/>
            <a:pathLst>
              <a:path w="1056" h="1008">
                <a:moveTo>
                  <a:pt x="0" y="1008"/>
                </a:moveTo>
                <a:cubicBezTo>
                  <a:pt x="0" y="832"/>
                  <a:pt x="0" y="656"/>
                  <a:pt x="48" y="528"/>
                </a:cubicBezTo>
                <a:cubicBezTo>
                  <a:pt x="96" y="400"/>
                  <a:pt x="192" y="320"/>
                  <a:pt x="288" y="240"/>
                </a:cubicBezTo>
                <a:cubicBezTo>
                  <a:pt x="384" y="160"/>
                  <a:pt x="496" y="88"/>
                  <a:pt x="624" y="48"/>
                </a:cubicBezTo>
                <a:cubicBezTo>
                  <a:pt x="752" y="8"/>
                  <a:pt x="904" y="4"/>
                  <a:pt x="1056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06678" name="Oval 54"/>
          <p:cNvSpPr>
            <a:spLocks noChangeArrowheads="1"/>
          </p:cNvSpPr>
          <p:nvPr/>
        </p:nvSpPr>
        <p:spPr bwMode="auto">
          <a:xfrm>
            <a:off x="2819400" y="35814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06679" name="Freeform 55"/>
          <p:cNvSpPr>
            <a:spLocks/>
          </p:cNvSpPr>
          <p:nvPr/>
        </p:nvSpPr>
        <p:spPr bwMode="auto">
          <a:xfrm>
            <a:off x="6581775" y="2536825"/>
            <a:ext cx="2197100" cy="2128838"/>
          </a:xfrm>
          <a:custGeom>
            <a:avLst/>
            <a:gdLst/>
            <a:ahLst/>
            <a:cxnLst>
              <a:cxn ang="0">
                <a:pos x="35" y="1821"/>
              </a:cxn>
              <a:cxn ang="0">
                <a:pos x="45" y="983"/>
              </a:cxn>
              <a:cxn ang="0">
                <a:pos x="305" y="298"/>
              </a:cxn>
              <a:cxn ang="0">
                <a:pos x="834" y="44"/>
              </a:cxn>
              <a:cxn ang="0">
                <a:pos x="1879" y="34"/>
              </a:cxn>
            </a:cxnLst>
            <a:rect l="0" t="0" r="r" b="b"/>
            <a:pathLst>
              <a:path w="1879" h="1821">
                <a:moveTo>
                  <a:pt x="35" y="1821"/>
                </a:moveTo>
                <a:cubicBezTo>
                  <a:pt x="36" y="1682"/>
                  <a:pt x="0" y="1236"/>
                  <a:pt x="45" y="983"/>
                </a:cubicBezTo>
                <a:cubicBezTo>
                  <a:pt x="90" y="730"/>
                  <a:pt x="174" y="454"/>
                  <a:pt x="305" y="298"/>
                </a:cubicBezTo>
                <a:cubicBezTo>
                  <a:pt x="436" y="142"/>
                  <a:pt x="572" y="88"/>
                  <a:pt x="834" y="44"/>
                </a:cubicBezTo>
                <a:cubicBezTo>
                  <a:pt x="1096" y="0"/>
                  <a:pt x="1661" y="36"/>
                  <a:pt x="1879" y="34"/>
                </a:cubicBezTo>
              </a:path>
            </a:pathLst>
          </a:custGeom>
          <a:noFill/>
          <a:ln w="28575" cap="flat" cmpd="sng">
            <a:solidFill>
              <a:srgbClr val="33CC33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06680" name="Oval 56"/>
          <p:cNvSpPr>
            <a:spLocks noChangeArrowheads="1"/>
          </p:cNvSpPr>
          <p:nvPr/>
        </p:nvSpPr>
        <p:spPr bwMode="auto">
          <a:xfrm>
            <a:off x="2286000" y="3124200"/>
            <a:ext cx="1524000" cy="1295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306681" name="Freeform 57"/>
          <p:cNvSpPr>
            <a:spLocks/>
          </p:cNvSpPr>
          <p:nvPr/>
        </p:nvSpPr>
        <p:spPr bwMode="auto">
          <a:xfrm>
            <a:off x="6546850" y="2565400"/>
            <a:ext cx="2284413" cy="2108200"/>
          </a:xfrm>
          <a:custGeom>
            <a:avLst/>
            <a:gdLst/>
            <a:ahLst/>
            <a:cxnLst>
              <a:cxn ang="0">
                <a:pos x="36" y="1803"/>
              </a:cxn>
              <a:cxn ang="0">
                <a:pos x="31" y="750"/>
              </a:cxn>
              <a:cxn ang="0">
                <a:pos x="222" y="152"/>
              </a:cxn>
              <a:cxn ang="0">
                <a:pos x="558" y="9"/>
              </a:cxn>
              <a:cxn ang="0">
                <a:pos x="1953" y="11"/>
              </a:cxn>
            </a:cxnLst>
            <a:rect l="0" t="0" r="r" b="b"/>
            <a:pathLst>
              <a:path w="1953" h="1803">
                <a:moveTo>
                  <a:pt x="36" y="1803"/>
                </a:moveTo>
                <a:cubicBezTo>
                  <a:pt x="57" y="1408"/>
                  <a:pt x="14" y="1045"/>
                  <a:pt x="31" y="750"/>
                </a:cubicBezTo>
                <a:cubicBezTo>
                  <a:pt x="0" y="478"/>
                  <a:pt x="108" y="266"/>
                  <a:pt x="222" y="152"/>
                </a:cubicBezTo>
                <a:cubicBezTo>
                  <a:pt x="336" y="37"/>
                  <a:pt x="277" y="61"/>
                  <a:pt x="558" y="9"/>
                </a:cubicBezTo>
                <a:cubicBezTo>
                  <a:pt x="861" y="0"/>
                  <a:pt x="1755" y="22"/>
                  <a:pt x="1953" y="11"/>
                </a:cubicBezTo>
              </a:path>
            </a:pathLst>
          </a:custGeom>
          <a:noFill/>
          <a:ln w="28575" cap="flat" cmpd="sng">
            <a:solidFill>
              <a:srgbClr val="FF0F0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6682" name="Oval 58"/>
          <p:cNvSpPr>
            <a:spLocks noChangeArrowheads="1"/>
          </p:cNvSpPr>
          <p:nvPr/>
        </p:nvSpPr>
        <p:spPr bwMode="auto">
          <a:xfrm>
            <a:off x="1676400" y="2971800"/>
            <a:ext cx="2819400" cy="19050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306683" name="Line 59"/>
          <p:cNvSpPr>
            <a:spLocks noChangeShapeType="1"/>
          </p:cNvSpPr>
          <p:nvPr/>
        </p:nvSpPr>
        <p:spPr bwMode="auto">
          <a:xfrm>
            <a:off x="6553200" y="2743200"/>
            <a:ext cx="144780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06684" name="Oval 60"/>
          <p:cNvSpPr>
            <a:spLocks noChangeArrowheads="1"/>
          </p:cNvSpPr>
          <p:nvPr/>
        </p:nvSpPr>
        <p:spPr bwMode="auto">
          <a:xfrm>
            <a:off x="4114800" y="5291138"/>
            <a:ext cx="1046163" cy="728662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06685" name="Oval 61"/>
          <p:cNvSpPr>
            <a:spLocks noChangeArrowheads="1"/>
          </p:cNvSpPr>
          <p:nvPr/>
        </p:nvSpPr>
        <p:spPr bwMode="auto">
          <a:xfrm>
            <a:off x="2514600" y="5291138"/>
            <a:ext cx="1046163" cy="728662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06686" name="Line 62"/>
          <p:cNvSpPr>
            <a:spLocks noChangeShapeType="1"/>
          </p:cNvSpPr>
          <p:nvPr/>
        </p:nvSpPr>
        <p:spPr bwMode="auto">
          <a:xfrm>
            <a:off x="3036888" y="6049963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6687" name="Text Box 63"/>
          <p:cNvSpPr txBox="1">
            <a:spLocks noChangeArrowheads="1"/>
          </p:cNvSpPr>
          <p:nvPr/>
        </p:nvSpPr>
        <p:spPr bwMode="auto">
          <a:xfrm>
            <a:off x="3021013" y="600710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306688" name="Text Box 64"/>
          <p:cNvSpPr txBox="1">
            <a:spLocks noChangeArrowheads="1"/>
          </p:cNvSpPr>
          <p:nvPr/>
        </p:nvSpPr>
        <p:spPr bwMode="auto">
          <a:xfrm>
            <a:off x="2590800" y="63547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  <a:latin typeface="Times New Roman" pitchFamily="18" charset="0"/>
              </a:rPr>
              <a:t>NON-FACE</a:t>
            </a:r>
          </a:p>
        </p:txBody>
      </p:sp>
      <p:sp>
        <p:nvSpPr>
          <p:cNvPr id="1306689" name="Text Box 65"/>
          <p:cNvSpPr txBox="1">
            <a:spLocks noChangeArrowheads="1"/>
          </p:cNvSpPr>
          <p:nvPr/>
        </p:nvSpPr>
        <p:spPr bwMode="auto">
          <a:xfrm>
            <a:off x="5927725" y="1295400"/>
            <a:ext cx="291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Receiver operating characteristic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Training the cascade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Adjust weak learner threshold to minimize </a:t>
            </a:r>
            <a:r>
              <a:rPr lang="en-US" i="1">
                <a:solidFill>
                  <a:schemeClr val="bg1"/>
                </a:solidFill>
              </a:rPr>
              <a:t>false negatives</a:t>
            </a:r>
            <a:r>
              <a:rPr lang="en-US">
                <a:solidFill>
                  <a:schemeClr val="bg1"/>
                </a:solidFill>
              </a:rPr>
              <a:t> (as opposed to total classification error)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Each classifier trained on false positives of previous stages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 single-feature classifier achieves 100% detection rate and about 50% false positive rate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 five-feature classifier achieves 100% detection rate and 40% false positive rate (20% cumulative)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 20-feature classifier achieve 100% detection rate with 10% false positive rate (2% cumulative)</a:t>
            </a:r>
          </a:p>
          <a:p>
            <a:pPr>
              <a:buFontTx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5440363"/>
            <a:ext cx="6864350" cy="1265237"/>
            <a:chOff x="384" y="960"/>
            <a:chExt cx="4324" cy="797"/>
          </a:xfrm>
        </p:grpSpPr>
        <p:sp>
          <p:nvSpPr>
            <p:cNvPr id="1361925" name="Oval 5"/>
            <p:cNvSpPr>
              <a:spLocks noChangeArrowheads="1"/>
            </p:cNvSpPr>
            <p:nvPr/>
          </p:nvSpPr>
          <p:spPr bwMode="auto">
            <a:xfrm>
              <a:off x="1536" y="1008"/>
              <a:ext cx="528" cy="336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1926" name="Text Box 6"/>
            <p:cNvSpPr txBox="1">
              <a:spLocks noChangeArrowheads="1"/>
            </p:cNvSpPr>
            <p:nvPr/>
          </p:nvSpPr>
          <p:spPr bwMode="auto">
            <a:xfrm>
              <a:off x="1541" y="1077"/>
              <a:ext cx="4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1 Feature</a:t>
              </a:r>
            </a:p>
          </p:txBody>
        </p:sp>
        <p:sp>
          <p:nvSpPr>
            <p:cNvPr id="1361927" name="Oval 7"/>
            <p:cNvSpPr>
              <a:spLocks noChangeArrowheads="1"/>
            </p:cNvSpPr>
            <p:nvPr/>
          </p:nvSpPr>
          <p:spPr bwMode="auto">
            <a:xfrm>
              <a:off x="2413" y="987"/>
              <a:ext cx="528" cy="336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1928" name="Text Box 8"/>
            <p:cNvSpPr txBox="1">
              <a:spLocks noChangeArrowheads="1"/>
            </p:cNvSpPr>
            <p:nvPr/>
          </p:nvSpPr>
          <p:spPr bwMode="auto">
            <a:xfrm>
              <a:off x="2400" y="1056"/>
              <a:ext cx="5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5 Features</a:t>
              </a:r>
            </a:p>
          </p:txBody>
        </p:sp>
        <p:sp>
          <p:nvSpPr>
            <p:cNvPr id="1361929" name="Line 9"/>
            <p:cNvSpPr>
              <a:spLocks noChangeShapeType="1"/>
            </p:cNvSpPr>
            <p:nvPr/>
          </p:nvSpPr>
          <p:spPr bwMode="auto">
            <a:xfrm>
              <a:off x="2142" y="1152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1930" name="Line 10"/>
            <p:cNvSpPr>
              <a:spLocks noChangeShapeType="1"/>
            </p:cNvSpPr>
            <p:nvPr/>
          </p:nvSpPr>
          <p:spPr bwMode="auto">
            <a:xfrm>
              <a:off x="1824" y="1392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1931" name="Text Box 11"/>
            <p:cNvSpPr txBox="1">
              <a:spLocks noChangeArrowheads="1"/>
            </p:cNvSpPr>
            <p:nvPr/>
          </p:nvSpPr>
          <p:spPr bwMode="auto">
            <a:xfrm>
              <a:off x="1814" y="1365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361932" name="Text Box 12"/>
            <p:cNvSpPr txBox="1">
              <a:spLocks noChangeArrowheads="1"/>
            </p:cNvSpPr>
            <p:nvPr/>
          </p:nvSpPr>
          <p:spPr bwMode="auto">
            <a:xfrm>
              <a:off x="2160" y="960"/>
              <a:ext cx="2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50%</a:t>
              </a:r>
            </a:p>
          </p:txBody>
        </p:sp>
        <p:sp>
          <p:nvSpPr>
            <p:cNvPr id="1361933" name="Oval 13"/>
            <p:cNvSpPr>
              <a:spLocks noChangeArrowheads="1"/>
            </p:cNvSpPr>
            <p:nvPr/>
          </p:nvSpPr>
          <p:spPr bwMode="auto">
            <a:xfrm>
              <a:off x="3277" y="987"/>
              <a:ext cx="528" cy="336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1934" name="Text Box 14"/>
            <p:cNvSpPr txBox="1">
              <a:spLocks noChangeArrowheads="1"/>
            </p:cNvSpPr>
            <p:nvPr/>
          </p:nvSpPr>
          <p:spPr bwMode="auto">
            <a:xfrm>
              <a:off x="3264" y="1056"/>
              <a:ext cx="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20 Features</a:t>
              </a:r>
            </a:p>
          </p:txBody>
        </p:sp>
        <p:sp>
          <p:nvSpPr>
            <p:cNvPr id="1361935" name="Line 15"/>
            <p:cNvSpPr>
              <a:spLocks noChangeShapeType="1"/>
            </p:cNvSpPr>
            <p:nvPr/>
          </p:nvSpPr>
          <p:spPr bwMode="auto">
            <a:xfrm>
              <a:off x="3006" y="1152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1936" name="Text Box 16"/>
            <p:cNvSpPr txBox="1">
              <a:spLocks noChangeArrowheads="1"/>
            </p:cNvSpPr>
            <p:nvPr/>
          </p:nvSpPr>
          <p:spPr bwMode="auto">
            <a:xfrm>
              <a:off x="3024" y="960"/>
              <a:ext cx="29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20%</a:t>
              </a:r>
            </a:p>
          </p:txBody>
        </p:sp>
        <p:sp>
          <p:nvSpPr>
            <p:cNvPr id="1361937" name="Line 17"/>
            <p:cNvSpPr>
              <a:spLocks noChangeShapeType="1"/>
            </p:cNvSpPr>
            <p:nvPr/>
          </p:nvSpPr>
          <p:spPr bwMode="auto">
            <a:xfrm>
              <a:off x="3870" y="1152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1938" name="Text Box 18"/>
            <p:cNvSpPr txBox="1">
              <a:spLocks noChangeArrowheads="1"/>
            </p:cNvSpPr>
            <p:nvPr/>
          </p:nvSpPr>
          <p:spPr bwMode="auto">
            <a:xfrm>
              <a:off x="3888" y="960"/>
              <a:ext cx="24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2%</a:t>
              </a:r>
            </a:p>
          </p:txBody>
        </p:sp>
        <p:sp>
          <p:nvSpPr>
            <p:cNvPr id="1361939" name="Text Box 19"/>
            <p:cNvSpPr txBox="1">
              <a:spLocks noChangeArrowheads="1"/>
            </p:cNvSpPr>
            <p:nvPr/>
          </p:nvSpPr>
          <p:spPr bwMode="auto">
            <a:xfrm>
              <a:off x="4224" y="1065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bg1"/>
                  </a:solidFill>
                  <a:latin typeface="Times New Roman" pitchFamily="18" charset="0"/>
                </a:rPr>
                <a:t>FACE</a:t>
              </a:r>
            </a:p>
          </p:txBody>
        </p:sp>
        <p:sp>
          <p:nvSpPr>
            <p:cNvPr id="1361940" name="Text Box 20"/>
            <p:cNvSpPr txBox="1">
              <a:spLocks noChangeArrowheads="1"/>
            </p:cNvSpPr>
            <p:nvPr/>
          </p:nvSpPr>
          <p:spPr bwMode="auto">
            <a:xfrm>
              <a:off x="1543" y="1584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1361941" name="Line 21"/>
            <p:cNvSpPr>
              <a:spLocks noChangeShapeType="1"/>
            </p:cNvSpPr>
            <p:nvPr/>
          </p:nvSpPr>
          <p:spPr bwMode="auto">
            <a:xfrm>
              <a:off x="2681" y="1371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1942" name="Text Box 22"/>
            <p:cNvSpPr txBox="1">
              <a:spLocks noChangeArrowheads="1"/>
            </p:cNvSpPr>
            <p:nvPr/>
          </p:nvSpPr>
          <p:spPr bwMode="auto">
            <a:xfrm>
              <a:off x="2671" y="134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361943" name="Text Box 23"/>
            <p:cNvSpPr txBox="1">
              <a:spLocks noChangeArrowheads="1"/>
            </p:cNvSpPr>
            <p:nvPr/>
          </p:nvSpPr>
          <p:spPr bwMode="auto">
            <a:xfrm>
              <a:off x="2400" y="156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1361944" name="Line 24"/>
            <p:cNvSpPr>
              <a:spLocks noChangeShapeType="1"/>
            </p:cNvSpPr>
            <p:nvPr/>
          </p:nvSpPr>
          <p:spPr bwMode="auto">
            <a:xfrm>
              <a:off x="3552" y="1371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61945" name="Text Box 25"/>
            <p:cNvSpPr txBox="1">
              <a:spLocks noChangeArrowheads="1"/>
            </p:cNvSpPr>
            <p:nvPr/>
          </p:nvSpPr>
          <p:spPr bwMode="auto">
            <a:xfrm>
              <a:off x="3542" y="1344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361946" name="Text Box 26"/>
            <p:cNvSpPr txBox="1">
              <a:spLocks noChangeArrowheads="1"/>
            </p:cNvSpPr>
            <p:nvPr/>
          </p:nvSpPr>
          <p:spPr bwMode="auto">
            <a:xfrm>
              <a:off x="3301" y="1563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NON-FACE</a:t>
              </a:r>
            </a:p>
          </p:txBody>
        </p:sp>
        <p:sp>
          <p:nvSpPr>
            <p:cNvPr id="1361947" name="Text Box 27"/>
            <p:cNvSpPr txBox="1">
              <a:spLocks noChangeArrowheads="1"/>
            </p:cNvSpPr>
            <p:nvPr/>
          </p:nvSpPr>
          <p:spPr bwMode="auto">
            <a:xfrm>
              <a:off x="384" y="1008"/>
              <a:ext cx="87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bg1"/>
                  </a:solidFill>
                  <a:latin typeface="Times New Roman" pitchFamily="18" charset="0"/>
                </a:rPr>
                <a:t>IMAGE</a:t>
              </a:r>
            </a:p>
            <a:p>
              <a:r>
                <a:rPr lang="en-US" sz="1400" b="0">
                  <a:solidFill>
                    <a:schemeClr val="bg1"/>
                  </a:solidFill>
                  <a:latin typeface="Times New Roman" pitchFamily="18" charset="0"/>
                </a:rPr>
                <a:t>SUB-WINDOW</a:t>
              </a:r>
            </a:p>
          </p:txBody>
        </p:sp>
        <p:sp>
          <p:nvSpPr>
            <p:cNvPr id="1361948" name="Line 28"/>
            <p:cNvSpPr>
              <a:spLocks noChangeShapeType="1"/>
            </p:cNvSpPr>
            <p:nvPr/>
          </p:nvSpPr>
          <p:spPr bwMode="auto">
            <a:xfrm>
              <a:off x="1230" y="1152"/>
              <a:ext cx="2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The implemented system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876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Training Data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5000 faces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All frontal, rescaled to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24x24 pixels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300 million</a:t>
            </a:r>
            <a:r>
              <a:rPr lang="en-US" baseline="300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non-faces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9500 non-face images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Faces are normalized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Scale, translation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Many variations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Across individuals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Illumination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Pose</a:t>
            </a:r>
          </a:p>
          <a:p>
            <a:pPr>
              <a:buFontTx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286148" name="Picture 4" descr="training_fa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267200" cy="4267200"/>
          </a:xfrm>
          <a:prstGeom prst="rect">
            <a:avLst/>
          </a:prstGeom>
          <a:noFill/>
        </p:spPr>
      </p:pic>
      <p:sp>
        <p:nvSpPr>
          <p:cNvPr id="1286149" name="Rectangle 5"/>
          <p:cNvSpPr>
            <a:spLocks noChangeArrowheads="1"/>
          </p:cNvSpPr>
          <p:nvPr/>
        </p:nvSpPr>
        <p:spPr bwMode="auto">
          <a:xfrm>
            <a:off x="6626225" y="6477000"/>
            <a:ext cx="2574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0">
                <a:solidFill>
                  <a:schemeClr val="bg1"/>
                </a:solidFill>
              </a:rPr>
              <a:t>(Most slides from Paul Viola)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System performance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Training time: “weeks” on 466 MHz Sun workstation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38 layers, total of 6061 features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Average of 10 features evaluated per window on test set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“On a 700 Mhz Pentium III processor, the face detector can process a 384 by 288 pixel image in about .067 seconds”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15 Hz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15 times faster than previous detector of comparable accuracy (Rowley et al.,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Output of Face Detector on Test Images</a:t>
            </a:r>
          </a:p>
        </p:txBody>
      </p:sp>
      <p:pic>
        <p:nvPicPr>
          <p:cNvPr id="1310723" name="Picture 3" descr="oksana1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1579563" cy="2438400"/>
          </a:xfrm>
          <a:prstGeom prst="rect">
            <a:avLst/>
          </a:prstGeom>
          <a:noFill/>
        </p:spPr>
      </p:pic>
      <p:pic>
        <p:nvPicPr>
          <p:cNvPr id="1310724" name="Picture 4" descr="judybats-o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71600"/>
            <a:ext cx="2286000" cy="2182813"/>
          </a:xfrm>
          <a:prstGeom prst="rect">
            <a:avLst/>
          </a:prstGeom>
          <a:noFill/>
        </p:spPr>
      </p:pic>
      <p:pic>
        <p:nvPicPr>
          <p:cNvPr id="1310725" name="Picture 5" descr="newsradio-o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886200"/>
            <a:ext cx="2514600" cy="2514600"/>
          </a:xfrm>
          <a:prstGeom prst="rect">
            <a:avLst/>
          </a:prstGeom>
          <a:noFill/>
        </p:spPr>
      </p:pic>
      <p:pic>
        <p:nvPicPr>
          <p:cNvPr id="1310726" name="Picture 6" descr="me-ou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693863"/>
            <a:ext cx="2017713" cy="1506537"/>
          </a:xfrm>
          <a:prstGeom prst="rect">
            <a:avLst/>
          </a:prstGeom>
          <a:noFill/>
        </p:spPr>
      </p:pic>
      <p:pic>
        <p:nvPicPr>
          <p:cNvPr id="1310727" name="Picture 7" descr="rehg-thanksgiving-ou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3616325"/>
            <a:ext cx="4191000" cy="286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Other detection tasks </a:t>
            </a:r>
          </a:p>
        </p:txBody>
      </p:sp>
      <p:pic>
        <p:nvPicPr>
          <p:cNvPr id="1312771" name="Picture 3" descr="debug000002"/>
          <p:cNvPicPr>
            <a:picLocks noChangeAspect="1" noChangeArrowheads="1"/>
          </p:cNvPicPr>
          <p:nvPr/>
        </p:nvPicPr>
        <p:blipFill>
          <a:blip r:embed="rId3"/>
          <a:srcRect t="2579"/>
          <a:stretch>
            <a:fillRect/>
          </a:stretch>
        </p:blipFill>
        <p:spPr bwMode="auto">
          <a:xfrm>
            <a:off x="539750" y="990600"/>
            <a:ext cx="3252788" cy="2376488"/>
          </a:xfrm>
          <a:prstGeom prst="rect">
            <a:avLst/>
          </a:prstGeom>
          <a:noFill/>
        </p:spPr>
      </p:pic>
      <p:pic>
        <p:nvPicPr>
          <p:cNvPr id="1312772" name="Picture 4" descr="ge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343400"/>
            <a:ext cx="5848350" cy="2238375"/>
          </a:xfrm>
          <a:prstGeom prst="rect">
            <a:avLst/>
          </a:prstGeom>
          <a:noFill/>
        </p:spPr>
      </p:pic>
      <p:sp>
        <p:nvSpPr>
          <p:cNvPr id="1312773" name="Text Box 5"/>
          <p:cNvSpPr txBox="1">
            <a:spLocks noChangeArrowheads="1"/>
          </p:cNvSpPr>
          <p:nvPr/>
        </p:nvSpPr>
        <p:spPr bwMode="auto">
          <a:xfrm>
            <a:off x="457200" y="3429000"/>
            <a:ext cx="27109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Times New Roman" pitchFamily="18" charset="0"/>
              </a:rPr>
              <a:t>Facial Feature Localization</a:t>
            </a:r>
          </a:p>
        </p:txBody>
      </p:sp>
      <p:sp>
        <p:nvSpPr>
          <p:cNvPr id="1312774" name="Text Box 6"/>
          <p:cNvSpPr txBox="1">
            <a:spLocks noChangeArrowheads="1"/>
          </p:cNvSpPr>
          <p:nvPr/>
        </p:nvSpPr>
        <p:spPr bwMode="auto">
          <a:xfrm>
            <a:off x="747713" y="5181600"/>
            <a:ext cx="103746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Times New Roman" pitchFamily="18" charset="0"/>
              </a:rPr>
              <a:t>Male vs. </a:t>
            </a:r>
            <a:br>
              <a:rPr lang="en-US" b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b="0">
                <a:solidFill>
                  <a:schemeClr val="bg1"/>
                </a:solidFill>
                <a:latin typeface="Times New Roman" pitchFamily="18" charset="0"/>
              </a:rPr>
              <a:t>female</a:t>
            </a:r>
          </a:p>
        </p:txBody>
      </p:sp>
      <p:pic>
        <p:nvPicPr>
          <p:cNvPr id="1312775" name="Picture 7" descr="four"/>
          <p:cNvPicPr>
            <a:picLocks noChangeAspect="1" noChangeArrowheads="1"/>
          </p:cNvPicPr>
          <p:nvPr/>
        </p:nvPicPr>
        <p:blipFill>
          <a:blip r:embed="rId5"/>
          <a:srcRect b="27486"/>
          <a:stretch>
            <a:fillRect/>
          </a:stretch>
        </p:blipFill>
        <p:spPr bwMode="auto">
          <a:xfrm>
            <a:off x="4343400" y="990600"/>
            <a:ext cx="4229100" cy="2362200"/>
          </a:xfrm>
          <a:prstGeom prst="rect">
            <a:avLst/>
          </a:prstGeom>
          <a:noFill/>
        </p:spPr>
      </p:pic>
      <p:sp>
        <p:nvSpPr>
          <p:cNvPr id="1312776" name="Text Box 8"/>
          <p:cNvSpPr txBox="1">
            <a:spLocks noChangeArrowheads="1"/>
          </p:cNvSpPr>
          <p:nvPr/>
        </p:nvSpPr>
        <p:spPr bwMode="auto">
          <a:xfrm>
            <a:off x="5334000" y="3429000"/>
            <a:ext cx="182614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Times New Roman" pitchFamily="18" charset="0"/>
              </a:rPr>
              <a:t>Profile Detection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Consumer application: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iPhoto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2009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66" charset="0"/>
              </a:rPr>
              <a:t>Can be trained to recognize pets!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05000"/>
            <a:ext cx="4437063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44958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0" y="5334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http://www.maclife.com/article/news/iphotos_faces_recognizes_cats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Profile Detection</a:t>
            </a:r>
          </a:p>
        </p:txBody>
      </p:sp>
      <p:pic>
        <p:nvPicPr>
          <p:cNvPr id="1316867" name="Picture 3" descr="fdr-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17925"/>
            <a:ext cx="4343400" cy="2606675"/>
          </a:xfrm>
          <a:prstGeom prst="rect">
            <a:avLst/>
          </a:prstGeom>
          <a:noFill/>
        </p:spPr>
      </p:pic>
      <p:pic>
        <p:nvPicPr>
          <p:cNvPr id="1316868" name="Picture 4" descr="fdr-right-out"/>
          <p:cNvPicPr>
            <a:picLocks noChangeAspect="1" noChangeArrowheads="1"/>
          </p:cNvPicPr>
          <p:nvPr/>
        </p:nvPicPr>
        <p:blipFill>
          <a:blip r:embed="rId4"/>
          <a:srcRect r="63158"/>
          <a:stretch>
            <a:fillRect/>
          </a:stretch>
        </p:blipFill>
        <p:spPr bwMode="auto">
          <a:xfrm>
            <a:off x="304800" y="3717925"/>
            <a:ext cx="1600200" cy="2606675"/>
          </a:xfrm>
          <a:prstGeom prst="rect">
            <a:avLst/>
          </a:prstGeom>
          <a:noFill/>
        </p:spPr>
      </p:pic>
      <p:pic>
        <p:nvPicPr>
          <p:cNvPr id="1316869" name="Picture 5" descr="oly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722438"/>
            <a:ext cx="3543300" cy="4525962"/>
          </a:xfrm>
          <a:prstGeom prst="rect">
            <a:avLst/>
          </a:prstGeom>
          <a:noFill/>
        </p:spPr>
      </p:pic>
      <p:pic>
        <p:nvPicPr>
          <p:cNvPr id="1316870" name="Picture 6" descr="examples"/>
          <p:cNvPicPr>
            <a:picLocks noChangeAspect="1" noChangeArrowheads="1"/>
          </p:cNvPicPr>
          <p:nvPr/>
        </p:nvPicPr>
        <p:blipFill>
          <a:blip r:embed="rId6"/>
          <a:srcRect r="45978" b="21851"/>
          <a:stretch>
            <a:fillRect/>
          </a:stretch>
        </p:blipFill>
        <p:spPr bwMode="auto">
          <a:xfrm>
            <a:off x="990600" y="1066800"/>
            <a:ext cx="2819400" cy="227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Profile Features </a:t>
            </a:r>
          </a:p>
        </p:txBody>
      </p:sp>
      <p:pic>
        <p:nvPicPr>
          <p:cNvPr id="1318915" name="Picture 3" descr="examples"/>
          <p:cNvPicPr>
            <a:picLocks noChangeAspect="1" noChangeArrowheads="1"/>
          </p:cNvPicPr>
          <p:nvPr/>
        </p:nvPicPr>
        <p:blipFill>
          <a:blip r:embed="rId3"/>
          <a:srcRect r="45978" b="3342"/>
          <a:stretch>
            <a:fillRect/>
          </a:stretch>
        </p:blipFill>
        <p:spPr bwMode="auto">
          <a:xfrm>
            <a:off x="609600" y="1447800"/>
            <a:ext cx="3581400" cy="3581400"/>
          </a:xfrm>
          <a:prstGeom prst="rect">
            <a:avLst/>
          </a:prstGeom>
          <a:noFill/>
        </p:spPr>
      </p:pic>
      <p:pic>
        <p:nvPicPr>
          <p:cNvPr id="1318916" name="Picture 4" descr="features"/>
          <p:cNvPicPr>
            <a:picLocks noChangeAspect="1" noChangeArrowheads="1"/>
          </p:cNvPicPr>
          <p:nvPr/>
        </p:nvPicPr>
        <p:blipFill>
          <a:blip r:embed="rId4"/>
          <a:srcRect b="20667"/>
          <a:stretch>
            <a:fillRect/>
          </a:stretch>
        </p:blipFill>
        <p:spPr bwMode="auto">
          <a:xfrm>
            <a:off x="4419600" y="1447800"/>
            <a:ext cx="373380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Summary: Viola/Jones detector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Rectangle features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Integral images for fast computation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Boosting for feature selection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Attentional cascade for fast rejection of negative windows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Linear classifiers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Find linear function (</a:t>
            </a:r>
            <a:r>
              <a:rPr lang="en-US" i="1">
                <a:solidFill>
                  <a:schemeClr val="bg1"/>
                </a:solidFill>
              </a:rPr>
              <a:t>hyperplane</a:t>
            </a:r>
            <a:r>
              <a:rPr lang="en-US">
                <a:solidFill>
                  <a:schemeClr val="bg1"/>
                </a:solidFill>
              </a:rPr>
              <a:t>) to separate positive and negative examples</a:t>
            </a:r>
          </a:p>
        </p:txBody>
      </p:sp>
      <p:graphicFrame>
        <p:nvGraphicFramePr>
          <p:cNvPr id="966662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5181600" y="2286000"/>
          <a:ext cx="3351213" cy="900113"/>
        </p:xfrm>
        <a:graphic>
          <a:graphicData uri="http://schemas.openxmlformats.org/presentationml/2006/ole">
            <p:oleObj spid="_x0000_s1143810" name="Equation" r:id="rId4" imgW="1701720" imgH="457200" progId="Equation.3">
              <p:embed/>
            </p:oleObj>
          </a:graphicData>
        </a:graphic>
      </p:graphicFrame>
      <p:sp>
        <p:nvSpPr>
          <p:cNvPr id="966664" name="Oval 8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65" name="Oval 9"/>
          <p:cNvSpPr>
            <a:spLocks noChangeArrowheads="1"/>
          </p:cNvSpPr>
          <p:nvPr/>
        </p:nvSpPr>
        <p:spPr bwMode="auto">
          <a:xfrm>
            <a:off x="15240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66" name="Oval 10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67" name="Oval 11"/>
          <p:cNvSpPr>
            <a:spLocks noChangeArrowheads="1"/>
          </p:cNvSpPr>
          <p:nvPr/>
        </p:nvSpPr>
        <p:spPr bwMode="auto">
          <a:xfrm>
            <a:off x="762000" y="4267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68" name="Oval 12"/>
          <p:cNvSpPr>
            <a:spLocks noChangeArrowheads="1"/>
          </p:cNvSpPr>
          <p:nvPr/>
        </p:nvSpPr>
        <p:spPr bwMode="auto">
          <a:xfrm>
            <a:off x="22860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69" name="Oval 13"/>
          <p:cNvSpPr>
            <a:spLocks noChangeArrowheads="1"/>
          </p:cNvSpPr>
          <p:nvPr/>
        </p:nvSpPr>
        <p:spPr bwMode="auto">
          <a:xfrm>
            <a:off x="28956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0" name="Oval 14"/>
          <p:cNvSpPr>
            <a:spLocks noChangeArrowheads="1"/>
          </p:cNvSpPr>
          <p:nvPr/>
        </p:nvSpPr>
        <p:spPr bwMode="auto">
          <a:xfrm>
            <a:off x="31242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1" name="Oval 15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2" name="Oval 16"/>
          <p:cNvSpPr>
            <a:spLocks noChangeArrowheads="1"/>
          </p:cNvSpPr>
          <p:nvPr/>
        </p:nvSpPr>
        <p:spPr bwMode="auto">
          <a:xfrm>
            <a:off x="41148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3" name="Oval 17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4" name="Oval 18"/>
          <p:cNvSpPr>
            <a:spLocks noChangeArrowheads="1"/>
          </p:cNvSpPr>
          <p:nvPr/>
        </p:nvSpPr>
        <p:spPr bwMode="auto">
          <a:xfrm>
            <a:off x="2667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5" name="Oval 1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6" name="Oval 20"/>
          <p:cNvSpPr>
            <a:spLocks noChangeArrowheads="1"/>
          </p:cNvSpPr>
          <p:nvPr/>
        </p:nvSpPr>
        <p:spPr bwMode="auto">
          <a:xfrm>
            <a:off x="49530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7" name="Oval 21"/>
          <p:cNvSpPr>
            <a:spLocks noChangeArrowheads="1"/>
          </p:cNvSpPr>
          <p:nvPr/>
        </p:nvSpPr>
        <p:spPr bwMode="auto">
          <a:xfrm>
            <a:off x="22860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8" name="Oval 22"/>
          <p:cNvSpPr>
            <a:spLocks noChangeArrowheads="1"/>
          </p:cNvSpPr>
          <p:nvPr/>
        </p:nvSpPr>
        <p:spPr bwMode="auto">
          <a:xfrm>
            <a:off x="41148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79" name="Oval 23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80" name="Line 24"/>
          <p:cNvSpPr>
            <a:spLocks noChangeShapeType="1"/>
          </p:cNvSpPr>
          <p:nvPr/>
        </p:nvSpPr>
        <p:spPr bwMode="auto">
          <a:xfrm>
            <a:off x="1371600" y="2743200"/>
            <a:ext cx="3581400" cy="3581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81" name="Oval 25"/>
          <p:cNvSpPr>
            <a:spLocks noChangeArrowheads="1"/>
          </p:cNvSpPr>
          <p:nvPr/>
        </p:nvSpPr>
        <p:spPr bwMode="auto">
          <a:xfrm>
            <a:off x="29718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82" name="Oval 26"/>
          <p:cNvSpPr>
            <a:spLocks noChangeArrowheads="1"/>
          </p:cNvSpPr>
          <p:nvPr/>
        </p:nvSpPr>
        <p:spPr bwMode="auto">
          <a:xfrm>
            <a:off x="3124200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83" name="Text Box 27"/>
          <p:cNvSpPr txBox="1">
            <a:spLocks noChangeArrowheads="1"/>
          </p:cNvSpPr>
          <p:nvPr/>
        </p:nvSpPr>
        <p:spPr bwMode="auto">
          <a:xfrm>
            <a:off x="5699125" y="5297488"/>
            <a:ext cx="21082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Which hyperplane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is best?</a:t>
            </a:r>
          </a:p>
        </p:txBody>
      </p:sp>
      <p:sp>
        <p:nvSpPr>
          <p:cNvPr id="966684" name="Line 28"/>
          <p:cNvSpPr>
            <a:spLocks noChangeShapeType="1"/>
          </p:cNvSpPr>
          <p:nvPr/>
        </p:nvSpPr>
        <p:spPr bwMode="auto">
          <a:xfrm>
            <a:off x="1752600" y="2362200"/>
            <a:ext cx="2438400" cy="403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85" name="Line 29"/>
          <p:cNvSpPr>
            <a:spLocks noChangeShapeType="1"/>
          </p:cNvSpPr>
          <p:nvPr/>
        </p:nvSpPr>
        <p:spPr bwMode="auto">
          <a:xfrm>
            <a:off x="2286000" y="1981200"/>
            <a:ext cx="1447800" cy="464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66686" name="Line 30"/>
          <p:cNvSpPr>
            <a:spLocks noChangeShapeType="1"/>
          </p:cNvSpPr>
          <p:nvPr/>
        </p:nvSpPr>
        <p:spPr bwMode="auto">
          <a:xfrm>
            <a:off x="1066800" y="3276600"/>
            <a:ext cx="4495800" cy="236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80" grpId="0" animBg="1"/>
      <p:bldP spid="966683" grpId="0"/>
      <p:bldP spid="966684" grpId="0" animBg="1"/>
      <p:bldP spid="966685" grpId="0" animBg="1"/>
      <p:bldP spid="96668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Support vector machines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Find hyperplane that maximizes the </a:t>
            </a:r>
            <a:r>
              <a:rPr lang="en-US" i="1">
                <a:solidFill>
                  <a:schemeClr val="bg1"/>
                </a:solidFill>
              </a:rPr>
              <a:t>margin </a:t>
            </a:r>
            <a:r>
              <a:rPr lang="en-US">
                <a:solidFill>
                  <a:schemeClr val="bg1"/>
                </a:solidFill>
              </a:rPr>
              <a:t>between the positive and negative examples</a:t>
            </a:r>
          </a:p>
        </p:txBody>
      </p:sp>
      <p:graphicFrame>
        <p:nvGraphicFramePr>
          <p:cNvPr id="110490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776788" y="2057400"/>
          <a:ext cx="4367212" cy="854075"/>
        </p:xfrm>
        <a:graphic>
          <a:graphicData uri="http://schemas.openxmlformats.org/presentationml/2006/ole">
            <p:oleObj spid="_x0000_s1144834" name="Equation" r:id="rId4" imgW="2336760" imgH="457200" progId="Equation.3">
              <p:embed/>
            </p:oleObj>
          </a:graphicData>
        </a:graphic>
      </p:graphicFrame>
      <p:sp>
        <p:nvSpPr>
          <p:cNvPr id="1104901" name="Rectangle 5"/>
          <p:cNvSpPr>
            <a:spLocks noChangeArrowheads="1"/>
          </p:cNvSpPr>
          <p:nvPr/>
        </p:nvSpPr>
        <p:spPr bwMode="auto">
          <a:xfrm>
            <a:off x="3657600" y="5470525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Margin</a:t>
            </a:r>
          </a:p>
        </p:txBody>
      </p:sp>
      <p:sp>
        <p:nvSpPr>
          <p:cNvPr id="1104902" name="Oval 6"/>
          <p:cNvSpPr>
            <a:spLocks noChangeArrowheads="1"/>
          </p:cNvSpPr>
          <p:nvPr/>
        </p:nvSpPr>
        <p:spPr bwMode="auto">
          <a:xfrm>
            <a:off x="658813" y="36147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03" name="Oval 7"/>
          <p:cNvSpPr>
            <a:spLocks noChangeArrowheads="1"/>
          </p:cNvSpPr>
          <p:nvPr/>
        </p:nvSpPr>
        <p:spPr bwMode="auto">
          <a:xfrm>
            <a:off x="1227138" y="3676650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04" name="Oval 8"/>
          <p:cNvSpPr>
            <a:spLocks noChangeArrowheads="1"/>
          </p:cNvSpPr>
          <p:nvPr/>
        </p:nvSpPr>
        <p:spPr bwMode="auto">
          <a:xfrm>
            <a:off x="1227138" y="4232275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05" name="Oval 9"/>
          <p:cNvSpPr>
            <a:spLocks noChangeArrowheads="1"/>
          </p:cNvSpPr>
          <p:nvPr/>
        </p:nvSpPr>
        <p:spPr bwMode="auto">
          <a:xfrm>
            <a:off x="595313" y="38608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06" name="Oval 10"/>
          <p:cNvSpPr>
            <a:spLocks noChangeArrowheads="1"/>
          </p:cNvSpPr>
          <p:nvPr/>
        </p:nvSpPr>
        <p:spPr bwMode="auto">
          <a:xfrm>
            <a:off x="2555875" y="28733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07" name="Oval 11"/>
          <p:cNvSpPr>
            <a:spLocks noChangeArrowheads="1"/>
          </p:cNvSpPr>
          <p:nvPr/>
        </p:nvSpPr>
        <p:spPr bwMode="auto">
          <a:xfrm>
            <a:off x="3187700" y="31210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08" name="Oval 12"/>
          <p:cNvSpPr>
            <a:spLocks noChangeArrowheads="1"/>
          </p:cNvSpPr>
          <p:nvPr/>
        </p:nvSpPr>
        <p:spPr bwMode="auto">
          <a:xfrm>
            <a:off x="3378200" y="3676650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09" name="Oval 13"/>
          <p:cNvSpPr>
            <a:spLocks noChangeArrowheads="1"/>
          </p:cNvSpPr>
          <p:nvPr/>
        </p:nvSpPr>
        <p:spPr bwMode="auto">
          <a:xfrm>
            <a:off x="2176463" y="26273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0" name="Oval 14"/>
          <p:cNvSpPr>
            <a:spLocks noChangeArrowheads="1"/>
          </p:cNvSpPr>
          <p:nvPr/>
        </p:nvSpPr>
        <p:spPr bwMode="auto">
          <a:xfrm>
            <a:off x="3883025" y="4292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1" name="Oval 15"/>
          <p:cNvSpPr>
            <a:spLocks noChangeArrowheads="1"/>
          </p:cNvSpPr>
          <p:nvPr/>
        </p:nvSpPr>
        <p:spPr bwMode="auto">
          <a:xfrm>
            <a:off x="4073525" y="33670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2" name="Oval 16"/>
          <p:cNvSpPr>
            <a:spLocks noChangeArrowheads="1"/>
          </p:cNvSpPr>
          <p:nvPr/>
        </p:nvSpPr>
        <p:spPr bwMode="auto">
          <a:xfrm>
            <a:off x="1860550" y="50339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3" name="Oval 17"/>
          <p:cNvSpPr>
            <a:spLocks noChangeArrowheads="1"/>
          </p:cNvSpPr>
          <p:nvPr/>
        </p:nvSpPr>
        <p:spPr bwMode="auto">
          <a:xfrm>
            <a:off x="3378200" y="24415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4" name="Oval 18"/>
          <p:cNvSpPr>
            <a:spLocks noChangeArrowheads="1"/>
          </p:cNvSpPr>
          <p:nvPr/>
        </p:nvSpPr>
        <p:spPr bwMode="auto">
          <a:xfrm>
            <a:off x="4452938" y="4108450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5" name="Line 19"/>
          <p:cNvSpPr>
            <a:spLocks noChangeShapeType="1"/>
          </p:cNvSpPr>
          <p:nvPr/>
        </p:nvSpPr>
        <p:spPr bwMode="auto">
          <a:xfrm>
            <a:off x="1417638" y="2441575"/>
            <a:ext cx="2276475" cy="29622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6" name="Oval 20"/>
          <p:cNvSpPr>
            <a:spLocks noChangeArrowheads="1"/>
          </p:cNvSpPr>
          <p:nvPr/>
        </p:nvSpPr>
        <p:spPr bwMode="auto">
          <a:xfrm>
            <a:off x="2428875" y="2133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7" name="Oval 21"/>
          <p:cNvSpPr>
            <a:spLocks noChangeArrowheads="1"/>
          </p:cNvSpPr>
          <p:nvPr/>
        </p:nvSpPr>
        <p:spPr bwMode="auto">
          <a:xfrm>
            <a:off x="2555875" y="54038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8" name="Line 22"/>
          <p:cNvSpPr>
            <a:spLocks noChangeShapeType="1"/>
          </p:cNvSpPr>
          <p:nvPr/>
        </p:nvSpPr>
        <p:spPr bwMode="auto">
          <a:xfrm>
            <a:off x="1101725" y="2689225"/>
            <a:ext cx="2276475" cy="2962275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19" name="Line 23"/>
          <p:cNvSpPr>
            <a:spLocks noChangeShapeType="1"/>
          </p:cNvSpPr>
          <p:nvPr/>
        </p:nvSpPr>
        <p:spPr bwMode="auto">
          <a:xfrm>
            <a:off x="1733550" y="2257425"/>
            <a:ext cx="2212975" cy="283845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20" name="Oval 24"/>
          <p:cNvSpPr>
            <a:spLocks noChangeArrowheads="1"/>
          </p:cNvSpPr>
          <p:nvPr/>
        </p:nvSpPr>
        <p:spPr bwMode="auto">
          <a:xfrm>
            <a:off x="1860550" y="37385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21" name="Oval 25"/>
          <p:cNvSpPr>
            <a:spLocks noChangeArrowheads="1"/>
          </p:cNvSpPr>
          <p:nvPr/>
        </p:nvSpPr>
        <p:spPr bwMode="auto">
          <a:xfrm>
            <a:off x="2365375" y="44164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22" name="Oval 26"/>
          <p:cNvSpPr>
            <a:spLocks noChangeArrowheads="1"/>
          </p:cNvSpPr>
          <p:nvPr/>
        </p:nvSpPr>
        <p:spPr bwMode="auto">
          <a:xfrm>
            <a:off x="2808288" y="3676650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23" name="Line 27"/>
          <p:cNvSpPr>
            <a:spLocks noChangeShapeType="1"/>
          </p:cNvSpPr>
          <p:nvPr/>
        </p:nvSpPr>
        <p:spPr bwMode="auto">
          <a:xfrm flipV="1">
            <a:off x="3378200" y="5157788"/>
            <a:ext cx="631825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24" name="Freeform 28"/>
          <p:cNvSpPr>
            <a:spLocks/>
          </p:cNvSpPr>
          <p:nvPr/>
        </p:nvSpPr>
        <p:spPr bwMode="auto">
          <a:xfrm>
            <a:off x="815975" y="3984625"/>
            <a:ext cx="1044575" cy="1406525"/>
          </a:xfrm>
          <a:custGeom>
            <a:avLst/>
            <a:gdLst/>
            <a:ahLst/>
            <a:cxnLst>
              <a:cxn ang="0">
                <a:pos x="792" y="0"/>
              </a:cxn>
              <a:cxn ang="0">
                <a:pos x="408" y="720"/>
              </a:cxn>
              <a:cxn ang="0">
                <a:pos x="0" y="1094"/>
              </a:cxn>
            </a:cxnLst>
            <a:rect l="0" t="0" r="r" b="b"/>
            <a:pathLst>
              <a:path w="792" h="1094">
                <a:moveTo>
                  <a:pt x="792" y="0"/>
                </a:moveTo>
                <a:cubicBezTo>
                  <a:pt x="668" y="268"/>
                  <a:pt x="540" y="538"/>
                  <a:pt x="408" y="720"/>
                </a:cubicBezTo>
                <a:cubicBezTo>
                  <a:pt x="276" y="902"/>
                  <a:pt x="85" y="1016"/>
                  <a:pt x="0" y="109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25" name="Freeform 29"/>
          <p:cNvSpPr>
            <a:spLocks/>
          </p:cNvSpPr>
          <p:nvPr/>
        </p:nvSpPr>
        <p:spPr bwMode="auto">
          <a:xfrm>
            <a:off x="784225" y="4664075"/>
            <a:ext cx="1517650" cy="739775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559" y="329"/>
              </a:cxn>
              <a:cxn ang="0">
                <a:pos x="0" y="576"/>
              </a:cxn>
            </a:cxnLst>
            <a:rect l="0" t="0" r="r" b="b"/>
            <a:pathLst>
              <a:path w="1152" h="576">
                <a:moveTo>
                  <a:pt x="1152" y="0"/>
                </a:moveTo>
                <a:cubicBezTo>
                  <a:pt x="1053" y="55"/>
                  <a:pt x="751" y="233"/>
                  <a:pt x="559" y="329"/>
                </a:cubicBezTo>
                <a:cubicBezTo>
                  <a:pt x="367" y="425"/>
                  <a:pt x="117" y="525"/>
                  <a:pt x="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26" name="Freeform 30"/>
          <p:cNvSpPr>
            <a:spLocks/>
          </p:cNvSpPr>
          <p:nvPr/>
        </p:nvSpPr>
        <p:spPr bwMode="auto">
          <a:xfrm>
            <a:off x="815975" y="3922713"/>
            <a:ext cx="1865313" cy="1468437"/>
          </a:xfrm>
          <a:custGeom>
            <a:avLst/>
            <a:gdLst/>
            <a:ahLst/>
            <a:cxnLst>
              <a:cxn ang="0">
                <a:pos x="1416" y="0"/>
              </a:cxn>
              <a:cxn ang="0">
                <a:pos x="699" y="669"/>
              </a:cxn>
              <a:cxn ang="0">
                <a:pos x="0" y="1142"/>
              </a:cxn>
            </a:cxnLst>
            <a:rect l="0" t="0" r="r" b="b"/>
            <a:pathLst>
              <a:path w="1416" h="1142">
                <a:moveTo>
                  <a:pt x="1416" y="0"/>
                </a:moveTo>
                <a:cubicBezTo>
                  <a:pt x="1297" y="111"/>
                  <a:pt x="935" y="479"/>
                  <a:pt x="699" y="669"/>
                </a:cubicBezTo>
                <a:cubicBezTo>
                  <a:pt x="463" y="859"/>
                  <a:pt x="146" y="1044"/>
                  <a:pt x="0" y="114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27" name="Text Box 31"/>
          <p:cNvSpPr txBox="1">
            <a:spLocks noChangeArrowheads="1"/>
          </p:cNvSpPr>
          <p:nvPr/>
        </p:nvSpPr>
        <p:spPr bwMode="auto">
          <a:xfrm>
            <a:off x="76200" y="5359400"/>
            <a:ext cx="2127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Support vectors</a:t>
            </a:r>
          </a:p>
        </p:txBody>
      </p:sp>
      <p:sp>
        <p:nvSpPr>
          <p:cNvPr id="1104928" name="Oval 32"/>
          <p:cNvSpPr>
            <a:spLocks noChangeArrowheads="1"/>
          </p:cNvSpPr>
          <p:nvPr/>
        </p:nvSpPr>
        <p:spPr bwMode="auto">
          <a:xfrm>
            <a:off x="1733550" y="3614738"/>
            <a:ext cx="379413" cy="369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29" name="Oval 33"/>
          <p:cNvSpPr>
            <a:spLocks noChangeArrowheads="1"/>
          </p:cNvSpPr>
          <p:nvPr/>
        </p:nvSpPr>
        <p:spPr bwMode="auto">
          <a:xfrm>
            <a:off x="2681288" y="3552825"/>
            <a:ext cx="379412" cy="369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30" name="Oval 34"/>
          <p:cNvSpPr>
            <a:spLocks noChangeArrowheads="1"/>
          </p:cNvSpPr>
          <p:nvPr/>
        </p:nvSpPr>
        <p:spPr bwMode="auto">
          <a:xfrm>
            <a:off x="2239963" y="4292600"/>
            <a:ext cx="379412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04931" name="Text Box 35"/>
          <p:cNvSpPr txBox="1">
            <a:spLocks noChangeArrowheads="1"/>
          </p:cNvSpPr>
          <p:nvPr/>
        </p:nvSpPr>
        <p:spPr bwMode="auto">
          <a:xfrm>
            <a:off x="0" y="62087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C. Burges, </a:t>
            </a:r>
            <a:r>
              <a:rPr lang="en-US" sz="1800">
                <a:solidFill>
                  <a:schemeClr val="bg1"/>
                </a:solidFill>
                <a:hlinkClick r:id="rId5"/>
              </a:rPr>
              <a:t>A Tutorial on Support Vector Machines for Pattern Recognition</a:t>
            </a:r>
            <a:r>
              <a:rPr lang="en-US" sz="1800">
                <a:solidFill>
                  <a:schemeClr val="bg1"/>
                </a:solidFill>
              </a:rPr>
              <a:t>,  Data Mining and Knowledge Discovery, 1998 </a:t>
            </a:r>
          </a:p>
        </p:txBody>
      </p:sp>
      <p:sp>
        <p:nvSpPr>
          <p:cNvPr id="1104932" name="Text Box 36"/>
          <p:cNvSpPr txBox="1">
            <a:spLocks noChangeArrowheads="1"/>
          </p:cNvSpPr>
          <p:nvPr/>
        </p:nvSpPr>
        <p:spPr bwMode="auto">
          <a:xfrm>
            <a:off x="4724400" y="38862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Distance between point and hyperplane:</a:t>
            </a:r>
          </a:p>
        </p:txBody>
      </p:sp>
      <p:graphicFrame>
        <p:nvGraphicFramePr>
          <p:cNvPr id="1104933" name="Object 37"/>
          <p:cNvGraphicFramePr>
            <a:graphicFrameLocks noChangeAspect="1"/>
          </p:cNvGraphicFramePr>
          <p:nvPr>
            <p:ph sz="half" idx="4294967295"/>
          </p:nvPr>
        </p:nvGraphicFramePr>
        <p:xfrm>
          <a:off x="7848600" y="3870325"/>
          <a:ext cx="1295400" cy="777875"/>
        </p:xfrm>
        <a:graphic>
          <a:graphicData uri="http://schemas.openxmlformats.org/presentationml/2006/ole">
            <p:oleObj spid="_x0000_s1144835" name="Equation" r:id="rId6" imgW="698400" imgH="419040" progId="Equation.3">
              <p:embed/>
            </p:oleObj>
          </a:graphicData>
        </a:graphic>
      </p:graphicFrame>
      <p:sp>
        <p:nvSpPr>
          <p:cNvPr id="1104935" name="Text Box 39"/>
          <p:cNvSpPr txBox="1">
            <a:spLocks noChangeArrowheads="1"/>
          </p:cNvSpPr>
          <p:nvPr/>
        </p:nvSpPr>
        <p:spPr bwMode="auto">
          <a:xfrm>
            <a:off x="4724400" y="3154363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For support, vectors, </a:t>
            </a:r>
          </a:p>
        </p:txBody>
      </p:sp>
      <p:graphicFrame>
        <p:nvGraphicFramePr>
          <p:cNvPr id="1104936" name="Object 40"/>
          <p:cNvGraphicFramePr>
            <a:graphicFrameLocks noChangeAspect="1"/>
          </p:cNvGraphicFramePr>
          <p:nvPr>
            <p:ph sz="half" idx="4294967295"/>
          </p:nvPr>
        </p:nvGraphicFramePr>
        <p:xfrm>
          <a:off x="7391400" y="3124200"/>
          <a:ext cx="1752600" cy="457200"/>
        </p:xfrm>
        <a:graphic>
          <a:graphicData uri="http://schemas.openxmlformats.org/presentationml/2006/ole">
            <p:oleObj spid="_x0000_s1144836" name="Equation" r:id="rId7" imgW="876240" imgH="228600" progId="Equation.3">
              <p:embed/>
            </p:oleObj>
          </a:graphicData>
        </a:graphic>
      </p:graphicFrame>
      <p:sp>
        <p:nvSpPr>
          <p:cNvPr id="1104938" name="Text Box 42"/>
          <p:cNvSpPr txBox="1">
            <a:spLocks noChangeArrowheads="1"/>
          </p:cNvSpPr>
          <p:nvPr/>
        </p:nvSpPr>
        <p:spPr bwMode="auto">
          <a:xfrm>
            <a:off x="4724400" y="4876800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Therefore, the margin is 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2 / ||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||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01" grpId="0"/>
      <p:bldP spid="1104918" grpId="0" animBg="1"/>
      <p:bldP spid="1104919" grpId="0" animBg="1"/>
      <p:bldP spid="1104923" grpId="0" animBg="1"/>
      <p:bldP spid="1104924" grpId="0" animBg="1"/>
      <p:bldP spid="1104925" grpId="0" animBg="1"/>
      <p:bldP spid="1104926" grpId="0" animBg="1"/>
      <p:bldP spid="1104927" grpId="0"/>
      <p:bldP spid="1104928" grpId="0" animBg="1"/>
      <p:bldP spid="1104929" grpId="0" animBg="1"/>
      <p:bldP spid="1104930" grpId="0" animBg="1"/>
      <p:bldP spid="1104932" grpId="0"/>
      <p:bldP spid="1104935" grpId="0"/>
      <p:bldP spid="110493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810000"/>
            <a:ext cx="6286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Linear classifiers</a:t>
            </a:r>
          </a:p>
        </p:txBody>
      </p:sp>
      <p:grpSp>
        <p:nvGrpSpPr>
          <p:cNvPr id="2" name="Groupe 22"/>
          <p:cNvGrpSpPr/>
          <p:nvPr/>
        </p:nvGrpSpPr>
        <p:grpSpPr>
          <a:xfrm>
            <a:off x="381000" y="1676400"/>
            <a:ext cx="3429000" cy="3124200"/>
            <a:chOff x="381000" y="990600"/>
            <a:chExt cx="4800600" cy="4191000"/>
          </a:xfrm>
        </p:grpSpPr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457200" y="2819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143000" y="2895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1143000" y="3581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381000" y="3124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905000" y="2971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2514600" y="3810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2743200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3505200" y="220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37338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3048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2286000" y="1600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4343400" y="3657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4572000" y="2514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1905000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3733800" y="1371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0292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990600" y="1600200"/>
              <a:ext cx="3581400" cy="358140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2590800" y="99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2743200" y="5029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4953000" y="1531203"/>
            <a:ext cx="29097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perceptron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(Rosenblatt’57)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the </a:t>
            </a:r>
            <a:r>
              <a:rPr lang="en-US" dirty="0" err="1" smtClean="0">
                <a:solidFill>
                  <a:schemeClr val="bg1"/>
                </a:solidFill>
              </a:rPr>
              <a:t>perceptron</a:t>
            </a:r>
            <a:r>
              <a:rPr lang="en-US" dirty="0" smtClean="0">
                <a:solidFill>
                  <a:schemeClr val="bg1"/>
                </a:solidFill>
              </a:rPr>
              <a:t> can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learn, it will learn using 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simple weight update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rule.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6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096" y="914400"/>
            <a:ext cx="9158096" cy="578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 txBox="1">
            <a:spLocks/>
          </p:cNvSpPr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Duda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Hart, Stork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564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575" y="38100"/>
            <a:ext cx="29432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00700" cy="513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864100"/>
            <a:ext cx="6019800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2"/>
          <p:cNvSpPr txBox="1">
            <a:spLocks/>
          </p:cNvSpPr>
          <p:nvPr/>
        </p:nvSpPr>
        <p:spPr bwMode="auto">
          <a:xfrm>
            <a:off x="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D.A. Forsyth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8298" y="723235"/>
            <a:ext cx="28440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Multi-layer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neural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network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800"/>
            <a:ext cx="8242300" cy="486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Espace réservé du pied de page 2"/>
          <p:cNvSpPr txBox="1">
            <a:spLocks/>
          </p:cNvSpPr>
          <p:nvPr/>
        </p:nvSpPr>
        <p:spPr bwMode="auto">
          <a:xfrm>
            <a:off x="65532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Slides by D.A. Forsyth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7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04800"/>
            <a:ext cx="9144000" cy="503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pied de page 2"/>
          <p:cNvSpPr txBox="1">
            <a:spLocks/>
          </p:cNvSpPr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Duda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Hart, Stork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1000" y="5950803"/>
            <a:ext cx="454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Any function can be learned by a 3-layer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network with enough hidden units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Consumer application: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iPhoto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2009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pitchFamily="66" charset="0"/>
                <a:hlinkClick r:id="rId3"/>
              </a:rPr>
              <a:t>Things iPhoto thinks are faces</a:t>
            </a:r>
            <a:endParaRPr lang="en-US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8" y="1600200"/>
            <a:ext cx="75485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17406"/>
            <a:ext cx="6729413" cy="56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 txBox="1">
            <a:spLocks/>
          </p:cNvSpPr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Duda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Hart, Stork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472" y="41362"/>
            <a:ext cx="8595128" cy="65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 txBox="1">
            <a:spLocks/>
          </p:cNvSpPr>
          <p:nvPr/>
        </p:nvSpPr>
        <p:spPr bwMode="auto">
          <a:xfrm>
            <a:off x="6629400" y="6553248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Duda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Hart, Stork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38400" y="3200400"/>
            <a:ext cx="440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 = </a:t>
            </a:r>
            <a:r>
              <a:rPr lang="en-US" sz="3600" dirty="0" smtClean="0">
                <a:solidFill>
                  <a:schemeClr val="bg1"/>
                </a:solidFill>
                <a:latin typeface="Symbol"/>
                <a:sym typeface="Symbol"/>
              </a:rPr>
              <a:t></a:t>
            </a:r>
            <a:r>
              <a:rPr lang="en-US" sz="3600" baseline="-25000" dirty="0" err="1" smtClean="0">
                <a:solidFill>
                  <a:schemeClr val="bg1"/>
                </a:solidFill>
                <a:latin typeface="+mj-lt"/>
                <a:sym typeface="Symbol"/>
              </a:rPr>
              <a:t>i</a:t>
            </a:r>
            <a:r>
              <a:rPr lang="en-US" sz="3600" dirty="0" smtClean="0">
                <a:solidFill>
                  <a:schemeClr val="bg1"/>
                </a:solidFill>
              </a:rPr>
              <a:t> L (</a:t>
            </a:r>
            <a:r>
              <a:rPr lang="en-US" sz="3600" dirty="0" err="1" smtClean="0">
                <a:solidFill>
                  <a:schemeClr val="bg1"/>
                </a:solidFill>
                <a:latin typeface="Arial"/>
              </a:rPr>
              <a:t>y</a:t>
            </a:r>
            <a:r>
              <a:rPr lang="en-US" sz="3600" baseline="-25000" dirty="0" err="1" smtClean="0">
                <a:solidFill>
                  <a:schemeClr val="bg1"/>
                </a:solidFill>
                <a:latin typeface="Arial"/>
              </a:rPr>
              <a:t>i</a:t>
            </a:r>
            <a:r>
              <a:rPr lang="en-US" sz="3600" dirty="0" smtClean="0">
                <a:solidFill>
                  <a:schemeClr val="bg1"/>
                </a:solidFill>
              </a:rPr>
              <a:t> ,f (</a:t>
            </a:r>
            <a:r>
              <a:rPr lang="en-US" sz="3600" dirty="0" smtClean="0">
                <a:solidFill>
                  <a:schemeClr val="bg1"/>
                </a:solidFill>
                <a:latin typeface="Arial"/>
              </a:rPr>
              <a:t>x</a:t>
            </a:r>
            <a:r>
              <a:rPr lang="en-US" sz="3600" baseline="-25000" dirty="0" smtClean="0">
                <a:solidFill>
                  <a:schemeClr val="bg1"/>
                </a:solidFill>
                <a:latin typeface="Arial"/>
              </a:rPr>
              <a:t>i</a:t>
            </a:r>
            <a:r>
              <a:rPr lang="en-US" sz="3600" dirty="0" smtClean="0">
                <a:solidFill>
                  <a:schemeClr val="bg1"/>
                </a:solidFill>
              </a:rPr>
              <a:t>, w))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37480" y="634425"/>
            <a:ext cx="693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Gradient-based supervised learning</a:t>
            </a:r>
            <a:endParaRPr lang="fr-FR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43000" y="1752600"/>
            <a:ext cx="77540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Parametric prediction function: f (x, w) </a:t>
            </a:r>
            <a:r>
              <a:rPr lang="en-US" sz="2800" dirty="0" smtClean="0">
                <a:solidFill>
                  <a:schemeClr val="bg1"/>
                </a:solidFill>
                <a:latin typeface="cmsy10"/>
              </a:rPr>
              <a:t>!</a:t>
            </a:r>
            <a:r>
              <a:rPr lang="en-US" sz="2800" dirty="0" smtClean="0">
                <a:solidFill>
                  <a:schemeClr val="bg1"/>
                </a:solidFill>
              </a:rPr>
              <a:t> y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Learning: Minimize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Recognition: y = f(x, w)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7545" y="5715000"/>
            <a:ext cx="7539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can we minimize E? ..Gradient descent..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3000" y="1363682"/>
            <a:ext cx="749115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Gradient descent: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compute </a:t>
            </a:r>
            <a:r>
              <a:rPr lang="en-US" sz="2800" dirty="0" err="1" smtClean="0">
                <a:solidFill>
                  <a:schemeClr val="bg1"/>
                </a:solidFill>
                <a:latin typeface="cmsy10"/>
              </a:rPr>
              <a:t>r</a:t>
            </a:r>
            <a:r>
              <a:rPr lang="en-US" sz="2800" dirty="0" err="1" smtClean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=(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E/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, … , 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</a:rPr>
              <a:t>E/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err="1" smtClean="0">
                <a:solidFill>
                  <a:schemeClr val="bg1"/>
                </a:solidFill>
                <a:latin typeface="Arial"/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k+1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msy10"/>
              </a:rPr>
              <a:t>Ã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k</a:t>
            </a:r>
            <a:r>
              <a:rPr lang="en-US" sz="2800" dirty="0" smtClean="0">
                <a:solidFill>
                  <a:schemeClr val="bg1"/>
                </a:solidFill>
              </a:rPr>
              <a:t> -</a:t>
            </a:r>
            <a:r>
              <a:rPr lang="en-US" sz="2800" dirty="0" smtClean="0">
                <a:solidFill>
                  <a:schemeClr val="bg1"/>
                </a:solidFill>
                <a:latin typeface="cmmi10"/>
              </a:rPr>
              <a:t>²</a:t>
            </a:r>
            <a:r>
              <a:rPr lang="en-US" sz="2800" dirty="0" smtClean="0">
                <a:solidFill>
                  <a:schemeClr val="bg1"/>
                </a:solidFill>
                <a:latin typeface="cmsy10"/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E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Stochastic gradient descent: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compute </a:t>
            </a:r>
            <a:r>
              <a:rPr lang="en-US" sz="2800" dirty="0" err="1" smtClean="0">
                <a:solidFill>
                  <a:schemeClr val="bg1"/>
                </a:solidFill>
                <a:latin typeface="cmsy10"/>
              </a:rPr>
              <a:t>r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</a:rPr>
              <a:t>E</a:t>
            </a:r>
            <a:r>
              <a:rPr lang="en-US" sz="2800" baseline="-25000" dirty="0" err="1" smtClean="0">
                <a:solidFill>
                  <a:schemeClr val="bg1"/>
                </a:solidFill>
                <a:latin typeface="Arial"/>
              </a:rPr>
              <a:t>i</a:t>
            </a:r>
            <a:endParaRPr lang="en-US" sz="2800" baseline="-25000" dirty="0" smtClean="0">
              <a:solidFill>
                <a:schemeClr val="bg1"/>
              </a:solidFill>
              <a:latin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k+1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msy10"/>
              </a:rPr>
              <a:t>Ã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k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en-US" sz="2800" dirty="0" smtClean="0">
                <a:solidFill>
                  <a:schemeClr val="bg1"/>
                </a:solidFill>
                <a:latin typeface="cmmi10"/>
              </a:rPr>
              <a:t>²</a:t>
            </a:r>
            <a:r>
              <a:rPr lang="en-US" sz="2800" dirty="0" smtClean="0">
                <a:solidFill>
                  <a:schemeClr val="bg1"/>
                </a:solidFill>
                <a:latin typeface="cmsy10"/>
              </a:rPr>
              <a:t>r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E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i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where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</a:rPr>
              <a:t>E</a:t>
            </a:r>
            <a:r>
              <a:rPr lang="en-US" sz="2800" baseline="-25000" dirty="0" err="1" smtClean="0">
                <a:solidFill>
                  <a:schemeClr val="bg1"/>
                </a:solidFill>
                <a:latin typeface="Arial"/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 is the energy associated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with some random training sample </a:t>
            </a:r>
            <a:r>
              <a:rPr lang="en-US" sz="2800" dirty="0" err="1" smtClean="0">
                <a:solidFill>
                  <a:schemeClr val="bg1"/>
                </a:solidFill>
              </a:rPr>
              <a:t>i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 stochastic version works much better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 practice.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3807" y="634425"/>
            <a:ext cx="7511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Gradient-based supervised learning II</a:t>
            </a:r>
            <a:endParaRPr lang="fr-FR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3000" y="1363682"/>
            <a:ext cx="757931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Consider a feed-forward system composed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of successive modules: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/>
              </a:rPr>
              <a:t>x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 =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</a:rPr>
              <a:t>f</a:t>
            </a:r>
            <a:r>
              <a:rPr lang="en-US" sz="2800" baseline="-25000" dirty="0" err="1" smtClean="0">
                <a:solidFill>
                  <a:schemeClr val="bg1"/>
                </a:solidFill>
                <a:latin typeface="Arial"/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err="1" smtClean="0">
                <a:solidFill>
                  <a:schemeClr val="bg1"/>
                </a:solidFill>
                <a:latin typeface="Arial"/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x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i-1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 = L (y , x), with x =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</a:rPr>
              <a:t>x</a:t>
            </a:r>
            <a:r>
              <a:rPr lang="en-US" sz="2800" baseline="-25000" dirty="0" err="1" smtClean="0">
                <a:solidFill>
                  <a:schemeClr val="bg1"/>
                </a:solidFill>
                <a:latin typeface="Arial"/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 =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f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err="1" smtClean="0">
                <a:solidFill>
                  <a:schemeClr val="bg1"/>
                </a:solidFill>
                <a:latin typeface="Arial"/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x</a:t>
            </a:r>
            <a:r>
              <a:rPr lang="en-US" sz="2800" baseline="-25000" dirty="0" smtClean="0">
                <a:solidFill>
                  <a:schemeClr val="bg1"/>
                </a:solidFill>
                <a:latin typeface="+mj-lt"/>
              </a:rPr>
              <a:t>n-1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	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</a:rPr>
              <a:t>E/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err="1" smtClean="0">
                <a:solidFill>
                  <a:schemeClr val="bg1"/>
                </a:solidFill>
                <a:latin typeface="Arial"/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 = 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</a:rPr>
              <a:t>E/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</a:rPr>
              <a:t>x 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f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</a:rPr>
              <a:t>w</a:t>
            </a:r>
            <a:r>
              <a:rPr lang="en-US" sz="2800" baseline="-25000" dirty="0" err="1" smtClean="0">
                <a:solidFill>
                  <a:schemeClr val="bg1"/>
                </a:solidFill>
                <a:latin typeface="Arial"/>
              </a:rPr>
              <a:t>n</a:t>
            </a:r>
            <a:endParaRPr lang="en-US" sz="2800" baseline="-25000" dirty="0" smtClean="0">
              <a:solidFill>
                <a:schemeClr val="bg1"/>
              </a:solidFill>
              <a:latin typeface="Arial"/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	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</a:rPr>
              <a:t>E/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x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n-1</a:t>
            </a:r>
            <a:r>
              <a:rPr lang="en-US" sz="2800" dirty="0" smtClean="0">
                <a:solidFill>
                  <a:schemeClr val="bg1"/>
                </a:solidFill>
              </a:rPr>
              <a:t> = 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</a:rPr>
              <a:t>E/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</a:rPr>
              <a:t>x 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f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r>
              <a:rPr lang="en-US" sz="2800" dirty="0" smtClean="0">
                <a:solidFill>
                  <a:schemeClr val="bg1"/>
                </a:solidFill>
                <a:latin typeface="Symbol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  <a:latin typeface="Arial"/>
              </a:rPr>
              <a:t>x</a:t>
            </a:r>
            <a:r>
              <a:rPr lang="en-US" sz="2800" baseline="-25000" dirty="0" smtClean="0">
                <a:solidFill>
                  <a:schemeClr val="bg1"/>
                </a:solidFill>
                <a:latin typeface="Arial"/>
              </a:rPr>
              <a:t>n-1</a:t>
            </a:r>
          </a:p>
          <a:p>
            <a:endParaRPr lang="en-US" sz="2800" baseline="-25000" dirty="0">
              <a:solidFill>
                <a:schemeClr val="bg1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Backward recursion: </a:t>
            </a:r>
            <a:r>
              <a:rPr lang="en-US" sz="2800" dirty="0" err="1" smtClean="0">
                <a:solidFill>
                  <a:schemeClr val="bg1"/>
                </a:solidFill>
              </a:rPr>
              <a:t>backpropagation</a:t>
            </a:r>
            <a:endParaRPr lang="en-US" sz="2800" baseline="-25000" dirty="0" smtClean="0">
              <a:solidFill>
                <a:schemeClr val="bg1"/>
              </a:solidFill>
              <a:latin typeface="Arial"/>
            </a:endParaRPr>
          </a:p>
          <a:p>
            <a:endParaRPr lang="en-US" sz="2800" baseline="-25000" dirty="0">
              <a:solidFill>
                <a:schemeClr val="bg1"/>
              </a:solidFill>
              <a:latin typeface="Arial"/>
            </a:endParaRPr>
          </a:p>
          <a:p>
            <a:endParaRPr lang="fr-FR" sz="2800" baseline="-25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1787" y="634425"/>
            <a:ext cx="7736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Gradient-based supervised learning III</a:t>
            </a:r>
            <a:endParaRPr lang="fr-FR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304800"/>
            <a:ext cx="8902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8600" y="5508670"/>
            <a:ext cx="84016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vertical face-finding part of Rowley, Baluja and Kanade’s system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" y="5889670"/>
            <a:ext cx="7178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Figure from “Rotation invariant neural-network based face detection,” H.A. Rowley, S. </a:t>
            </a:r>
            <a:r>
              <a:rPr lang="en-US" sz="1600" dirty="0" err="1">
                <a:solidFill>
                  <a:schemeClr val="bg1"/>
                </a:solidFill>
              </a:rPr>
              <a:t>Baluja</a:t>
            </a:r>
            <a:r>
              <a:rPr lang="en-US" sz="1600" dirty="0">
                <a:solidFill>
                  <a:schemeClr val="bg1"/>
                </a:solidFill>
              </a:rPr>
              <a:t> and T. </a:t>
            </a:r>
            <a:r>
              <a:rPr lang="en-US" sz="1600" dirty="0" err="1">
                <a:solidFill>
                  <a:schemeClr val="bg1"/>
                </a:solidFill>
              </a:rPr>
              <a:t>Kanade</a:t>
            </a:r>
            <a:r>
              <a:rPr lang="en-US" sz="1600" dirty="0">
                <a:solidFill>
                  <a:schemeClr val="bg1"/>
                </a:solidFill>
              </a:rPr>
              <a:t>, Proc. Computer Vision and Pattern Recognition, 1998, copyright 1998, IEEE</a:t>
            </a:r>
          </a:p>
        </p:txBody>
      </p:sp>
      <p:sp>
        <p:nvSpPr>
          <p:cNvPr id="7" name="Espace réservé du pied de page 2"/>
          <p:cNvSpPr txBox="1">
            <a:spLocks/>
          </p:cNvSpPr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D.A. Forsyth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204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50925" y="3840163"/>
            <a:ext cx="76530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Architecture of the complete system: they use another neural</a:t>
            </a:r>
          </a:p>
          <a:p>
            <a:r>
              <a:rPr lang="en-US" sz="2000">
                <a:solidFill>
                  <a:schemeClr val="bg1"/>
                </a:solidFill>
              </a:rPr>
              <a:t>net to estimate orientation of the face, then rectify it.  They </a:t>
            </a:r>
          </a:p>
          <a:p>
            <a:r>
              <a:rPr lang="en-US" sz="2000">
                <a:solidFill>
                  <a:schemeClr val="bg1"/>
                </a:solidFill>
              </a:rPr>
              <a:t>search over scales to find bigger/smaller faces.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81000" y="55626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Figure from “Rotation invariant neural-network based face detection,” H.A. Rowley, S. Baluja and T. Kanade, Proc. Computer Vision and Pattern Recognition, 1998, copyright 1998, IEEE</a:t>
            </a:r>
          </a:p>
        </p:txBody>
      </p:sp>
      <p:sp>
        <p:nvSpPr>
          <p:cNvPr id="7" name="Espace réservé du pied de page 2"/>
          <p:cNvSpPr txBox="1">
            <a:spLocks/>
          </p:cNvSpPr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D.A. Forsyth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3200"/>
            <a:ext cx="52959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6248400" y="1752600"/>
            <a:ext cx="2667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Figure from “Rotation invariant neural-network based face detection,” H.A. Rowley, S. Baluja and T. Kanade, Proc. Computer Vision and Pattern Recognition, 1998, copyright 1998, IEEE</a:t>
            </a:r>
          </a:p>
        </p:txBody>
      </p:sp>
      <p:sp>
        <p:nvSpPr>
          <p:cNvPr id="6" name="Espace réservé du pied de page 2"/>
          <p:cNvSpPr txBox="1">
            <a:spLocks/>
          </p:cNvSpPr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D.A. Forsyth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Convolutional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neural networks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Template matching using NN classifiers seems to work</a:t>
            </a:r>
          </a:p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Natural features are filter outputs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probably, spots and bars, as in texture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but why not learn the filter kernels, too?</a:t>
            </a:r>
          </a:p>
        </p:txBody>
      </p:sp>
      <p:sp>
        <p:nvSpPr>
          <p:cNvPr id="6" name="Espace réservé du pied de page 2"/>
          <p:cNvSpPr txBox="1">
            <a:spLocks/>
          </p:cNvSpPr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D.A. Forsyth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936625" y="5173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990600" y="5029200"/>
            <a:ext cx="6797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Figure from “Gradient-Based Learning Applied to Document Recognition”, Y. Lecun et al Proc. IEEE, 1998 copyright 1998, IEEE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822325" y="4221163"/>
            <a:ext cx="8167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convolutional</a:t>
            </a:r>
            <a:r>
              <a:rPr lang="en-US" dirty="0">
                <a:solidFill>
                  <a:schemeClr val="bg1"/>
                </a:solidFill>
              </a:rPr>
              <a:t> neural network, </a:t>
            </a:r>
            <a:r>
              <a:rPr lang="en-US" dirty="0" err="1">
                <a:solidFill>
                  <a:schemeClr val="bg1"/>
                </a:solidFill>
              </a:rPr>
              <a:t>LeNet</a:t>
            </a:r>
            <a:r>
              <a:rPr lang="en-US" dirty="0">
                <a:solidFill>
                  <a:schemeClr val="bg1"/>
                </a:solidFill>
              </a:rPr>
              <a:t>; the layers filter, subsample, filter,</a:t>
            </a:r>
          </a:p>
          <a:p>
            <a:r>
              <a:rPr lang="en-US" dirty="0">
                <a:solidFill>
                  <a:schemeClr val="bg1"/>
                </a:solidFill>
              </a:rPr>
              <a:t>subsample, and finally classify based on outputs of this process.</a:t>
            </a:r>
          </a:p>
        </p:txBody>
      </p:sp>
      <p:pic>
        <p:nvPicPr>
          <p:cNvPr id="1253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38200"/>
            <a:ext cx="91439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pied de page 2"/>
          <p:cNvSpPr txBox="1">
            <a:spLocks/>
          </p:cNvSpPr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D.A. Forsyth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History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Early face recognition systems: based on features and distances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Bledsoe (1966), Kanade (1973)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Appearance-based models: eigenfaces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Sirovich &amp; Kirby (1987), Turk &amp; Pentland (1991)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Real-time face detection with boosting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Viola &amp; Jones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46125"/>
            <a:ext cx="79121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905000" y="5638800"/>
            <a:ext cx="693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Figure from “Gradient-Based Learning Applied to Document Recognition”, Y. </a:t>
            </a:r>
            <a:r>
              <a:rPr lang="en-US" sz="1800" dirty="0" err="1">
                <a:solidFill>
                  <a:schemeClr val="bg1"/>
                </a:solidFill>
              </a:rPr>
              <a:t>Lecun</a:t>
            </a:r>
            <a:r>
              <a:rPr lang="en-US" sz="1800" dirty="0">
                <a:solidFill>
                  <a:schemeClr val="bg1"/>
                </a:solidFill>
              </a:rPr>
              <a:t> et al Proc. IEEE, 1998 copyright 1998, IEEE</a:t>
            </a:r>
          </a:p>
        </p:txBody>
      </p:sp>
      <p:sp>
        <p:nvSpPr>
          <p:cNvPr id="7" name="Espace réservé du pied de page 2"/>
          <p:cNvSpPr txBox="1">
            <a:spLocks/>
          </p:cNvSpPr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D.A. Forsyth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100" y="0"/>
            <a:ext cx="72875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1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3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8600"/>
            <a:ext cx="915675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2"/>
          <p:cNvSpPr txBox="1">
            <a:spLocks/>
          </p:cNvSpPr>
          <p:nvPr/>
        </p:nvSpPr>
        <p:spPr bwMode="auto">
          <a:xfrm>
            <a:off x="6629400" y="6443709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L.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Bottou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-1"/>
            <a:ext cx="9134475" cy="614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pied de page 2"/>
          <p:cNvSpPr txBox="1">
            <a:spLocks/>
          </p:cNvSpPr>
          <p:nvPr/>
        </p:nvSpPr>
        <p:spPr bwMode="auto">
          <a:xfrm>
            <a:off x="6629400" y="62484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L.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Bottou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5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610600" cy="639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2"/>
          <p:cNvSpPr txBox="1">
            <a:spLocks/>
          </p:cNvSpPr>
          <p:nvPr/>
        </p:nvSpPr>
        <p:spPr bwMode="auto">
          <a:xfrm>
            <a:off x="6629400" y="6480222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Slide by L.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Bottou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Outline</a:t>
            </a:r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Face recognition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Eigenfaces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Face detection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The Viola &amp; Jones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{azsty}&#10;\begin{document}&#10;\[&#10;\epsilon_t = \sum_i \omega_i [ h_t(x_i) \neq y_i ] ~~ {\rm where}~ \omega_i {\rm ~are~weights}&#10;\]&#10;\end{document}&#10;"/>
  <p:tag name="FILENAME" val="Edittex"/>
  <p:tag name="FORMAT" val="emf"/>
  <p:tag name="RES" val="1200"/>
  <p:tag name="BLEND" val="0"/>
  <p:tag name="TRANSPARENT" val="0"/>
  <p:tag name="TBUG" val="0"/>
  <p:tag name="ALLOWFS" val="0"/>
  <p:tag name="ORIGWIDTH" val="372"/>
  <p:tag name="PICTUREFILESIZE" val="126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{azsty}&#10;\begin{document}&#10;\[&#10;\alpha_t = \frac{1}{2} \ln \frac{1 - \epsilon_t}{\epsilon_t}&#10;\]&#10;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25"/>
  <p:tag name="PICTUREFILESIZE" val="51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{azsty}&#10;\begin{document}&#10;\[&#10;\omega_{t+1,i} = \omega_{t,i}  e^{-\alpha_t y_i h_t(x_i)}&#10;\]&#10;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87"/>
  <p:tag name="PICTUREFILESIZE" val="101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input{azsty}&#10;\begin{document}&#10;\[&#10;H(x) = {\rm sign}  \sum_{t=1}^T \alpha_t h_t(x)&#10;\]&#10;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5"/>
  <p:tag name="PICTUREFILESIZE" val="83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input{azsty}&#10;\begin{document}&#10;$\alpha_t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75"/>
  <p:tag name="BOXHEIGHT" val="247"/>
  <p:tag name="BOXFONT" val="10"/>
  <p:tag name="BOXWRAP" val="False"/>
  <p:tag name="WORKAROUNDTRANSPARENCYBUG" val="False"/>
  <p:tag name="ALLOWFONTSUBSTITUTION" val="False"/>
  <p:tag name="BITMAPFORMAT" val="emf"/>
  <p:tag name="ORIGWIDTH" val="15.75"/>
  <p:tag name="PICTUREFILESIZE" val="1248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5617</TotalTime>
  <Words>2695</Words>
  <Application>Microsoft PowerPoint</Application>
  <PresentationFormat>Affichage à l'écran (4:3)</PresentationFormat>
  <Paragraphs>564</Paragraphs>
  <Slides>85</Slides>
  <Notes>85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85</vt:i4>
      </vt:variant>
    </vt:vector>
  </HeadingPairs>
  <TitlesOfParts>
    <vt:vector size="89" baseType="lpstr">
      <vt:lpstr>Default Design</vt:lpstr>
      <vt:lpstr>Blank Presentation</vt:lpstr>
      <vt:lpstr>Image</vt:lpstr>
      <vt:lpstr>Equation</vt:lpstr>
      <vt:lpstr>Diapositive 1</vt:lpstr>
      <vt:lpstr>Diapositive 2</vt:lpstr>
      <vt:lpstr>Face detection and recognition</vt:lpstr>
      <vt:lpstr>Face detection and recognition</vt:lpstr>
      <vt:lpstr>Consumer application: iPhoto 2009</vt:lpstr>
      <vt:lpstr>Consumer application: iPhoto 2009</vt:lpstr>
      <vt:lpstr>Consumer application: iPhoto 2009</vt:lpstr>
      <vt:lpstr>History</vt:lpstr>
      <vt:lpstr>Outline</vt:lpstr>
      <vt:lpstr>The space of all face images</vt:lpstr>
      <vt:lpstr>The space of all face images</vt:lpstr>
      <vt:lpstr>Principal Component Analysis</vt:lpstr>
      <vt:lpstr>Principal Component Analysis</vt:lpstr>
      <vt:lpstr>Eigenfaces: Key idea</vt:lpstr>
      <vt:lpstr>Eigenfaces example</vt:lpstr>
      <vt:lpstr>Eigenfaces example</vt:lpstr>
      <vt:lpstr>Eigenfaces example</vt:lpstr>
      <vt:lpstr>Eigenfaces example</vt:lpstr>
      <vt:lpstr>Summary: Recognition with eigenfaces</vt:lpstr>
      <vt:lpstr>Limitations</vt:lpstr>
      <vt:lpstr>Limitations</vt:lpstr>
      <vt:lpstr>Limitations</vt:lpstr>
      <vt:lpstr>Limitations</vt:lpstr>
      <vt:lpstr>Alternative (Belhumeur et al., 1997)</vt:lpstr>
      <vt:lpstr>Alternative (Belhumeur et al., 1997)</vt:lpstr>
      <vt:lpstr>Diapositive 26</vt:lpstr>
      <vt:lpstr>Diapositive 27</vt:lpstr>
      <vt:lpstr>Face detection and recognition</vt:lpstr>
      <vt:lpstr>Face detection</vt:lpstr>
      <vt:lpstr>Challenges of face detection</vt:lpstr>
      <vt:lpstr>The Viola/Jones Face Detector</vt:lpstr>
      <vt:lpstr>Image Features</vt:lpstr>
      <vt:lpstr>Example</vt:lpstr>
      <vt:lpstr>Fast computation with integral images</vt:lpstr>
      <vt:lpstr>Computing the integral image</vt:lpstr>
      <vt:lpstr>Computing the integral image</vt:lpstr>
      <vt:lpstr>Computing sum within a rectangle</vt:lpstr>
      <vt:lpstr>Example</vt:lpstr>
      <vt:lpstr>Feature selection</vt:lpstr>
      <vt:lpstr>Feature selection</vt:lpstr>
      <vt:lpstr>Boosting</vt:lpstr>
      <vt:lpstr>Boosting</vt:lpstr>
      <vt:lpstr>Boosting outline</vt:lpstr>
      <vt:lpstr>Boosting</vt:lpstr>
      <vt:lpstr>Boosting</vt:lpstr>
      <vt:lpstr>Boosting</vt:lpstr>
      <vt:lpstr>Boosting</vt:lpstr>
      <vt:lpstr>Boosting</vt:lpstr>
      <vt:lpstr>Boosting</vt:lpstr>
      <vt:lpstr>AdaBoost algorithm: more details</vt:lpstr>
      <vt:lpstr>Boosting for face detection</vt:lpstr>
      <vt:lpstr>First two features selected by boosting</vt:lpstr>
      <vt:lpstr>Cascading classifiers</vt:lpstr>
      <vt:lpstr>Cascading classifiers</vt:lpstr>
      <vt:lpstr>Training the cascade</vt:lpstr>
      <vt:lpstr>The implemented system</vt:lpstr>
      <vt:lpstr>System performance</vt:lpstr>
      <vt:lpstr>Output of Face Detector on Test Images</vt:lpstr>
      <vt:lpstr>Other detection tasks </vt:lpstr>
      <vt:lpstr>Profile Detection</vt:lpstr>
      <vt:lpstr>Profile Features </vt:lpstr>
      <vt:lpstr>Summary: Viola/Jones detector</vt:lpstr>
      <vt:lpstr>Linear classifiers</vt:lpstr>
      <vt:lpstr>Support vector machines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Convolutional neural networks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Jean Ponce</dc:creator>
  <cp:lastModifiedBy>Jean Ponce</cp:lastModifiedBy>
  <cp:revision>2577</cp:revision>
  <dcterms:created xsi:type="dcterms:W3CDTF">2007-09-04T06:51:48Z</dcterms:created>
  <dcterms:modified xsi:type="dcterms:W3CDTF">2009-11-10T14:12:36Z</dcterms:modified>
</cp:coreProperties>
</file>